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sldIdLst>
    <p:sldId id="341" r:id="rId2"/>
    <p:sldId id="442" r:id="rId3"/>
    <p:sldId id="530" r:id="rId4"/>
    <p:sldId id="548" r:id="rId5"/>
    <p:sldId id="549" r:id="rId6"/>
    <p:sldId id="547" r:id="rId7"/>
    <p:sldId id="477" r:id="rId8"/>
    <p:sldId id="544" r:id="rId9"/>
    <p:sldId id="534" r:id="rId10"/>
    <p:sldId id="533" r:id="rId11"/>
    <p:sldId id="541" r:id="rId12"/>
    <p:sldId id="551" r:id="rId13"/>
    <p:sldId id="474" r:id="rId14"/>
    <p:sldId id="407" r:id="rId15"/>
    <p:sldId id="490" r:id="rId16"/>
    <p:sldId id="491" r:id="rId17"/>
    <p:sldId id="497" r:id="rId18"/>
    <p:sldId id="523" r:id="rId19"/>
    <p:sldId id="498" r:id="rId20"/>
    <p:sldId id="304" r:id="rId21"/>
    <p:sldId id="482" r:id="rId22"/>
    <p:sldId id="300" r:id="rId23"/>
    <p:sldId id="303" r:id="rId24"/>
    <p:sldId id="511" r:id="rId25"/>
    <p:sldId id="353" r:id="rId26"/>
    <p:sldId id="504" r:id="rId27"/>
    <p:sldId id="518" r:id="rId28"/>
    <p:sldId id="508" r:id="rId29"/>
    <p:sldId id="529" r:id="rId30"/>
    <p:sldId id="506" r:id="rId31"/>
    <p:sldId id="507" r:id="rId32"/>
    <p:sldId id="301" r:id="rId33"/>
    <p:sldId id="371" r:id="rId34"/>
    <p:sldId id="372" r:id="rId35"/>
    <p:sldId id="373" r:id="rId36"/>
    <p:sldId id="524" r:id="rId37"/>
    <p:sldId id="531" r:id="rId38"/>
    <p:sldId id="459" r:id="rId39"/>
    <p:sldId id="323" r:id="rId40"/>
    <p:sldId id="519" r:id="rId41"/>
    <p:sldId id="539" r:id="rId42"/>
  </p:sldIdLst>
  <p:sldSz cx="12192000" cy="6858000"/>
  <p:notesSz cx="6886575" cy="980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Sharon" initials="J" lastIdx="38" clrIdx="0">
    <p:extLst>
      <p:ext uri="{19B8F6BF-5375-455C-9EA6-DF929625EA0E}">
        <p15:presenceInfo xmlns:p15="http://schemas.microsoft.com/office/powerpoint/2012/main" userId="Jones,Sharon" providerId="None"/>
      </p:ext>
    </p:extLst>
  </p:cmAuthor>
  <p:cmAuthor id="2" name="Johnson,Emma" initials="J" lastIdx="10" clrIdx="1">
    <p:extLst>
      <p:ext uri="{19B8F6BF-5375-455C-9EA6-DF929625EA0E}">
        <p15:presenceInfo xmlns:p15="http://schemas.microsoft.com/office/powerpoint/2012/main" userId="Johnson,Emma" providerId="None"/>
      </p:ext>
    </p:extLst>
  </p:cmAuthor>
  <p:cmAuthor id="3" name="Stiff,Matt" initials="MJS" lastIdx="58" clrIdx="2">
    <p:extLst>
      <p:ext uri="{19B8F6BF-5375-455C-9EA6-DF929625EA0E}">
        <p15:presenceInfo xmlns:p15="http://schemas.microsoft.com/office/powerpoint/2012/main" userId="Stiff,M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A"/>
    <a:srgbClr val="005B97"/>
    <a:srgbClr val="BC8F00"/>
    <a:srgbClr val="E60000"/>
    <a:srgbClr val="009999"/>
    <a:srgbClr val="008080"/>
    <a:srgbClr val="00CC99"/>
    <a:srgbClr val="8F57F3"/>
    <a:srgbClr val="66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3" autoAdjust="0"/>
    <p:restoredTop sz="96433" autoAdjust="0"/>
  </p:normalViewPr>
  <p:slideViewPr>
    <p:cSldViewPr snapToGrid="0">
      <p:cViewPr varScale="1">
        <p:scale>
          <a:sx n="70" d="100"/>
          <a:sy n="70" d="100"/>
        </p:scale>
        <p:origin x="642" y="84"/>
      </p:cViewPr>
      <p:guideLst/>
    </p:cSldViewPr>
  </p:slideViewPr>
  <p:outlineViewPr>
    <p:cViewPr>
      <p:scale>
        <a:sx n="33" d="100"/>
        <a:sy n="33" d="100"/>
      </p:scale>
      <p:origin x="0" y="-1128"/>
    </p:cViewPr>
  </p:outlineViewPr>
  <p:notesTextViewPr>
    <p:cViewPr>
      <p:scale>
        <a:sx n="1" d="1"/>
        <a:sy n="1" d="1"/>
      </p:scale>
      <p:origin x="0" y="0"/>
    </p:cViewPr>
  </p:notesTextViewPr>
  <p:sorterViewPr>
    <p:cViewPr>
      <p:scale>
        <a:sx n="200" d="100"/>
        <a:sy n="200" d="100"/>
      </p:scale>
      <p:origin x="0" y="-469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700" b="1"/>
              <a:t>Homicides in West Mercia Apr 2019-Mar 2021</a:t>
            </a:r>
          </a:p>
        </c:rich>
      </c:tx>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manualLayout>
          <c:layoutTarget val="inner"/>
          <c:xMode val="edge"/>
          <c:yMode val="edge"/>
          <c:x val="0.10744861858322688"/>
          <c:y val="0.17664147198829772"/>
          <c:w val="0.85327591674613601"/>
          <c:h val="0.57997957854555693"/>
        </c:manualLayout>
      </c:layout>
      <c:lineChart>
        <c:grouping val="standard"/>
        <c:varyColors val="0"/>
        <c:ser>
          <c:idx val="0"/>
          <c:order val="0"/>
          <c:tx>
            <c:strRef>
              <c:f>Homicides!$L$37</c:f>
              <c:strCache>
                <c:ptCount val="1"/>
                <c:pt idx="0">
                  <c:v>Homicides</c:v>
                </c:pt>
              </c:strCache>
            </c:strRef>
          </c:tx>
          <c:spPr>
            <a:ln w="28575" cap="rnd">
              <a:solidFill>
                <a:srgbClr val="005B97"/>
              </a:solidFill>
              <a:round/>
            </a:ln>
            <a:effectLst/>
          </c:spPr>
          <c:marker>
            <c:symbol val="none"/>
          </c:marker>
          <c:trendline>
            <c:spPr>
              <a:ln w="19050" cap="rnd">
                <a:solidFill>
                  <a:srgbClr val="005B97"/>
                </a:solidFill>
                <a:prstDash val="sysDot"/>
              </a:ln>
              <a:effectLst/>
            </c:spPr>
            <c:trendlineType val="linear"/>
            <c:dispRSqr val="0"/>
            <c:dispEq val="0"/>
          </c:trendline>
          <c:cat>
            <c:numRef>
              <c:f>Homicides!$K$38:$K$73</c:f>
              <c:numCache>
                <c:formatCode>mmm\-yy</c:formatCode>
                <c:ptCount val="24"/>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numCache>
            </c:numRef>
          </c:cat>
          <c:val>
            <c:numRef>
              <c:f>Homicides!$L$38:$L$73</c:f>
              <c:numCache>
                <c:formatCode>General</c:formatCode>
                <c:ptCount val="24"/>
                <c:pt idx="0">
                  <c:v>2</c:v>
                </c:pt>
                <c:pt idx="1">
                  <c:v>1</c:v>
                </c:pt>
                <c:pt idx="2">
                  <c:v>1</c:v>
                </c:pt>
                <c:pt idx="3">
                  <c:v>1</c:v>
                </c:pt>
                <c:pt idx="4">
                  <c:v>1</c:v>
                </c:pt>
                <c:pt idx="5">
                  <c:v>0</c:v>
                </c:pt>
                <c:pt idx="6">
                  <c:v>1</c:v>
                </c:pt>
                <c:pt idx="7">
                  <c:v>2</c:v>
                </c:pt>
                <c:pt idx="8">
                  <c:v>2</c:v>
                </c:pt>
                <c:pt idx="9">
                  <c:v>0</c:v>
                </c:pt>
                <c:pt idx="10">
                  <c:v>0</c:v>
                </c:pt>
                <c:pt idx="11">
                  <c:v>0</c:v>
                </c:pt>
                <c:pt idx="12">
                  <c:v>2</c:v>
                </c:pt>
                <c:pt idx="13">
                  <c:v>1</c:v>
                </c:pt>
                <c:pt idx="14">
                  <c:v>1</c:v>
                </c:pt>
                <c:pt idx="15">
                  <c:v>2</c:v>
                </c:pt>
                <c:pt idx="16">
                  <c:v>1</c:v>
                </c:pt>
                <c:pt idx="17">
                  <c:v>2</c:v>
                </c:pt>
                <c:pt idx="18">
                  <c:v>1</c:v>
                </c:pt>
                <c:pt idx="19">
                  <c:v>0</c:v>
                </c:pt>
                <c:pt idx="20">
                  <c:v>3</c:v>
                </c:pt>
                <c:pt idx="21">
                  <c:v>1</c:v>
                </c:pt>
                <c:pt idx="22">
                  <c:v>2</c:v>
                </c:pt>
                <c:pt idx="23">
                  <c:v>4</c:v>
                </c:pt>
              </c:numCache>
            </c:numRef>
          </c:val>
          <c:smooth val="0"/>
        </c:ser>
        <c:dLbls>
          <c:showLegendKey val="0"/>
          <c:showVal val="0"/>
          <c:showCatName val="0"/>
          <c:showSerName val="0"/>
          <c:showPercent val="0"/>
          <c:showBubbleSize val="0"/>
        </c:dLbls>
        <c:smooth val="0"/>
        <c:axId val="1531544048"/>
        <c:axId val="1531549488"/>
      </c:lineChart>
      <c:dateAx>
        <c:axId val="1531544048"/>
        <c:scaling>
          <c:orientation val="minMax"/>
        </c:scaling>
        <c:delete val="0"/>
        <c:axPos val="b"/>
        <c:title>
          <c:tx>
            <c:rich>
              <a:bodyPr rot="0" spcFirstLastPara="1" vertOverflow="ellipsis" vert="horz" wrap="square" anchor="ctr" anchorCtr="1"/>
              <a:lstStyle/>
              <a:p>
                <a:pPr>
                  <a:defRPr sz="4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GB" b="1"/>
                  <a:t>Month</a:t>
                </a:r>
              </a:p>
            </c:rich>
          </c:tx>
          <c:overlay val="0"/>
          <c:spPr>
            <a:noFill/>
            <a:ln>
              <a:noFill/>
            </a:ln>
            <a:effectLst/>
          </c:spPr>
          <c:txPr>
            <a:bodyPr rot="0" spcFirstLastPara="1" vertOverflow="ellipsis" vert="horz" wrap="square" anchor="ctr" anchorCtr="1"/>
            <a:lstStyle/>
            <a:p>
              <a:pPr>
                <a:defRPr sz="4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1531549488"/>
        <c:crosses val="autoZero"/>
        <c:auto val="1"/>
        <c:lblOffset val="100"/>
        <c:baseTimeUnit val="months"/>
      </c:dateAx>
      <c:valAx>
        <c:axId val="153154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GB" sz="500" b="1"/>
                  <a:t>Number of homicides</a:t>
                </a:r>
              </a:p>
            </c:rich>
          </c:tx>
          <c:overlay val="0"/>
          <c:spPr>
            <a:noFill/>
            <a:ln>
              <a:noFill/>
            </a:ln>
            <a:effectLst/>
          </c:spPr>
          <c:txPr>
            <a:bodyPr rot="-5400000" spcFirstLastPara="1" vertOverflow="ellipsis" vert="horz" wrap="square" anchor="ctr" anchorCtr="1"/>
            <a:lstStyle/>
            <a:p>
              <a:pPr>
                <a:defRPr sz="5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1531544048"/>
        <c:crosses val="autoZero"/>
        <c:crossBetween val="between"/>
      </c:valAx>
      <c:spPr>
        <a:noFill/>
        <a:ln>
          <a:noFill/>
        </a:ln>
        <a:effectLst/>
      </c:spPr>
    </c:plotArea>
    <c:plotVisOnly val="1"/>
    <c:dispBlanksAs val="gap"/>
    <c:showDLblsOverMax val="0"/>
  </c:chart>
  <c:spPr>
    <a:noFill/>
    <a:ln>
      <a:noFill/>
    </a:ln>
    <a:effectLst/>
  </c:spPr>
  <c:txPr>
    <a:bodyPr/>
    <a:lstStyle/>
    <a:p>
      <a:pPr>
        <a:defRPr sz="4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0.31859</cdr:x>
      <cdr:y>0.268</cdr:y>
    </cdr:from>
    <cdr:to>
      <cdr:x>0.39985</cdr:x>
      <cdr:y>0.44576</cdr:y>
    </cdr:to>
    <cdr:sp macro="" textlink="">
      <cdr:nvSpPr>
        <cdr:cNvPr id="2" name="Line Callout 3 1"/>
        <cdr:cNvSpPr/>
      </cdr:nvSpPr>
      <cdr:spPr>
        <a:xfrm xmlns:a="http://schemas.openxmlformats.org/drawingml/2006/main">
          <a:off x="1133186" y="391345"/>
          <a:ext cx="289069" cy="259572"/>
        </a:xfrm>
        <a:prstGeom xmlns:a="http://schemas.openxmlformats.org/drawingml/2006/main" prst="borderCallout3">
          <a:avLst>
            <a:gd name="adj1" fmla="val 18750"/>
            <a:gd name="adj2" fmla="val -8333"/>
            <a:gd name="adj3" fmla="val 18750"/>
            <a:gd name="adj4" fmla="val -16667"/>
            <a:gd name="adj5" fmla="val 104546"/>
            <a:gd name="adj6" fmla="val -58277"/>
            <a:gd name="adj7" fmla="val 203872"/>
            <a:gd name="adj8" fmla="val -60318"/>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0.74453</cdr:x>
      <cdr:y>0.22508</cdr:y>
    </cdr:from>
    <cdr:to>
      <cdr:x>0.8258</cdr:x>
      <cdr:y>0.40284</cdr:y>
    </cdr:to>
    <cdr:sp macro="" textlink="">
      <cdr:nvSpPr>
        <cdr:cNvPr id="3" name="Line Callout 3 2"/>
        <cdr:cNvSpPr/>
      </cdr:nvSpPr>
      <cdr:spPr>
        <a:xfrm xmlns:a="http://schemas.openxmlformats.org/drawingml/2006/main">
          <a:off x="2648228" y="328671"/>
          <a:ext cx="289069" cy="259572"/>
        </a:xfrm>
        <a:prstGeom xmlns:a="http://schemas.openxmlformats.org/drawingml/2006/main" prst="borderCallout3">
          <a:avLst>
            <a:gd name="adj1" fmla="val 18750"/>
            <a:gd name="adj2" fmla="val -8333"/>
            <a:gd name="adj3" fmla="val 18750"/>
            <a:gd name="adj4" fmla="val -16667"/>
            <a:gd name="adj5" fmla="val 104546"/>
            <a:gd name="adj6" fmla="val -58277"/>
            <a:gd name="adj7" fmla="val 203872"/>
            <a:gd name="adj8" fmla="val -60318"/>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491923"/>
          </a:xfrm>
          <a:prstGeom prst="rect">
            <a:avLst/>
          </a:prstGeom>
        </p:spPr>
        <p:txBody>
          <a:bodyPr vert="horz" lIns="95372" tIns="47686" rIns="95372" bIns="47686" rtlCol="0"/>
          <a:lstStyle>
            <a:lvl1pPr algn="l">
              <a:defRPr sz="1300"/>
            </a:lvl1pPr>
          </a:lstStyle>
          <a:p>
            <a:endParaRPr lang="en-GB" dirty="0"/>
          </a:p>
        </p:txBody>
      </p:sp>
      <p:sp>
        <p:nvSpPr>
          <p:cNvPr id="3" name="Date Placeholder 2"/>
          <p:cNvSpPr>
            <a:spLocks noGrp="1"/>
          </p:cNvSpPr>
          <p:nvPr>
            <p:ph type="dt" idx="1"/>
          </p:nvPr>
        </p:nvSpPr>
        <p:spPr>
          <a:xfrm>
            <a:off x="3900799" y="0"/>
            <a:ext cx="2984183" cy="491923"/>
          </a:xfrm>
          <a:prstGeom prst="rect">
            <a:avLst/>
          </a:prstGeom>
        </p:spPr>
        <p:txBody>
          <a:bodyPr vert="horz" lIns="95372" tIns="47686" rIns="95372" bIns="47686" rtlCol="0"/>
          <a:lstStyle>
            <a:lvl1pPr algn="r">
              <a:defRPr sz="1300"/>
            </a:lvl1pPr>
          </a:lstStyle>
          <a:p>
            <a:fld id="{44FD026C-AB5F-46B9-A7DD-E8292AC79553}" type="datetimeFigureOut">
              <a:rPr lang="en-GB" smtClean="0"/>
              <a:t>22/07/2021</a:t>
            </a:fld>
            <a:endParaRPr lang="en-GB" dirty="0"/>
          </a:p>
        </p:txBody>
      </p:sp>
      <p:sp>
        <p:nvSpPr>
          <p:cNvPr id="4" name="Slide Image Placeholder 3"/>
          <p:cNvSpPr>
            <a:spLocks noGrp="1" noRot="1" noChangeAspect="1"/>
          </p:cNvSpPr>
          <p:nvPr>
            <p:ph type="sldImg" idx="2"/>
          </p:nvPr>
        </p:nvSpPr>
        <p:spPr>
          <a:xfrm>
            <a:off x="503238" y="1225550"/>
            <a:ext cx="5880100" cy="3308350"/>
          </a:xfrm>
          <a:prstGeom prst="rect">
            <a:avLst/>
          </a:prstGeom>
          <a:noFill/>
          <a:ln w="12700">
            <a:solidFill>
              <a:prstClr val="black"/>
            </a:solidFill>
          </a:ln>
        </p:spPr>
        <p:txBody>
          <a:bodyPr vert="horz" lIns="95372" tIns="47686" rIns="95372" bIns="47686" rtlCol="0" anchor="ctr"/>
          <a:lstStyle/>
          <a:p>
            <a:endParaRPr lang="en-GB" dirty="0"/>
          </a:p>
        </p:txBody>
      </p:sp>
      <p:sp>
        <p:nvSpPr>
          <p:cNvPr id="5" name="Notes Placeholder 4"/>
          <p:cNvSpPr>
            <a:spLocks noGrp="1"/>
          </p:cNvSpPr>
          <p:nvPr>
            <p:ph type="body" sz="quarter" idx="3"/>
          </p:nvPr>
        </p:nvSpPr>
        <p:spPr>
          <a:xfrm>
            <a:off x="688658" y="4718367"/>
            <a:ext cx="5509260" cy="3860483"/>
          </a:xfrm>
          <a:prstGeom prst="rect">
            <a:avLst/>
          </a:prstGeom>
        </p:spPr>
        <p:txBody>
          <a:bodyPr vert="horz" lIns="95372" tIns="47686" rIns="95372" bIns="476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2479"/>
            <a:ext cx="2984183" cy="491922"/>
          </a:xfrm>
          <a:prstGeom prst="rect">
            <a:avLst/>
          </a:prstGeom>
        </p:spPr>
        <p:txBody>
          <a:bodyPr vert="horz" lIns="95372" tIns="47686" rIns="95372" bIns="4768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0799" y="9312479"/>
            <a:ext cx="2984183" cy="491922"/>
          </a:xfrm>
          <a:prstGeom prst="rect">
            <a:avLst/>
          </a:prstGeom>
        </p:spPr>
        <p:txBody>
          <a:bodyPr vert="horz" lIns="95372" tIns="47686" rIns="95372" bIns="47686" rtlCol="0" anchor="b"/>
          <a:lstStyle>
            <a:lvl1pPr algn="r">
              <a:defRPr sz="1300"/>
            </a:lvl1pPr>
          </a:lstStyle>
          <a:p>
            <a:fld id="{234D97C8-84AF-47FC-88B2-175028D40C54}" type="slidenum">
              <a:rPr lang="en-GB" smtClean="0"/>
              <a:t>‹#›</a:t>
            </a:fld>
            <a:endParaRPr lang="en-GB" dirty="0"/>
          </a:p>
        </p:txBody>
      </p:sp>
    </p:spTree>
    <p:extLst>
      <p:ext uri="{BB962C8B-B14F-4D97-AF65-F5344CB8AC3E}">
        <p14:creationId xmlns:p14="http://schemas.microsoft.com/office/powerpoint/2010/main" val="218469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a:t>
            </a:fld>
            <a:endParaRPr lang="en-GB" dirty="0"/>
          </a:p>
        </p:txBody>
      </p:sp>
    </p:spTree>
    <p:extLst>
      <p:ext uri="{BB962C8B-B14F-4D97-AF65-F5344CB8AC3E}">
        <p14:creationId xmlns:p14="http://schemas.microsoft.com/office/powerpoint/2010/main" val="163961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779588"/>
            <a:ext cx="8535987" cy="4800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11</a:t>
            </a:fld>
            <a:endParaRPr lang="en-GB" dirty="0"/>
          </a:p>
        </p:txBody>
      </p:sp>
    </p:spTree>
    <p:extLst>
      <p:ext uri="{BB962C8B-B14F-4D97-AF65-F5344CB8AC3E}">
        <p14:creationId xmlns:p14="http://schemas.microsoft.com/office/powerpoint/2010/main" val="52392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779588"/>
            <a:ext cx="8535987" cy="4800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12</a:t>
            </a:fld>
            <a:endParaRPr lang="en-GB" dirty="0"/>
          </a:p>
        </p:txBody>
      </p:sp>
    </p:spTree>
    <p:extLst>
      <p:ext uri="{BB962C8B-B14F-4D97-AF65-F5344CB8AC3E}">
        <p14:creationId xmlns:p14="http://schemas.microsoft.com/office/powerpoint/2010/main" val="102309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13</a:t>
            </a:fld>
            <a:endParaRPr lang="en-GB" dirty="0"/>
          </a:p>
        </p:txBody>
      </p:sp>
    </p:spTree>
    <p:extLst>
      <p:ext uri="{BB962C8B-B14F-4D97-AF65-F5344CB8AC3E}">
        <p14:creationId xmlns:p14="http://schemas.microsoft.com/office/powerpoint/2010/main" val="245034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14</a:t>
            </a:fld>
            <a:endParaRPr lang="en-GB" dirty="0"/>
          </a:p>
        </p:txBody>
      </p:sp>
    </p:spTree>
    <p:extLst>
      <p:ext uri="{BB962C8B-B14F-4D97-AF65-F5344CB8AC3E}">
        <p14:creationId xmlns:p14="http://schemas.microsoft.com/office/powerpoint/2010/main" val="94111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15</a:t>
            </a:fld>
            <a:endParaRPr lang="en-GB" dirty="0"/>
          </a:p>
        </p:txBody>
      </p:sp>
    </p:spTree>
    <p:extLst>
      <p:ext uri="{BB962C8B-B14F-4D97-AF65-F5344CB8AC3E}">
        <p14:creationId xmlns:p14="http://schemas.microsoft.com/office/powerpoint/2010/main" val="197600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16</a:t>
            </a:fld>
            <a:endParaRPr lang="en-GB" dirty="0"/>
          </a:p>
        </p:txBody>
      </p:sp>
    </p:spTree>
    <p:extLst>
      <p:ext uri="{BB962C8B-B14F-4D97-AF65-F5344CB8AC3E}">
        <p14:creationId xmlns:p14="http://schemas.microsoft.com/office/powerpoint/2010/main" val="160646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17</a:t>
            </a:fld>
            <a:endParaRPr lang="en-GB" dirty="0"/>
          </a:p>
        </p:txBody>
      </p:sp>
    </p:spTree>
    <p:extLst>
      <p:ext uri="{BB962C8B-B14F-4D97-AF65-F5344CB8AC3E}">
        <p14:creationId xmlns:p14="http://schemas.microsoft.com/office/powerpoint/2010/main" val="213576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18</a:t>
            </a:fld>
            <a:endParaRPr lang="en-GB" dirty="0"/>
          </a:p>
        </p:txBody>
      </p:sp>
    </p:spTree>
    <p:extLst>
      <p:ext uri="{BB962C8B-B14F-4D97-AF65-F5344CB8AC3E}">
        <p14:creationId xmlns:p14="http://schemas.microsoft.com/office/powerpoint/2010/main" val="1924531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19</a:t>
            </a:fld>
            <a:endParaRPr lang="en-GB" dirty="0"/>
          </a:p>
        </p:txBody>
      </p:sp>
    </p:spTree>
    <p:extLst>
      <p:ext uri="{BB962C8B-B14F-4D97-AF65-F5344CB8AC3E}">
        <p14:creationId xmlns:p14="http://schemas.microsoft.com/office/powerpoint/2010/main" val="37697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20</a:t>
            </a:fld>
            <a:endParaRPr lang="en-GB" dirty="0"/>
          </a:p>
        </p:txBody>
      </p:sp>
    </p:spTree>
    <p:extLst>
      <p:ext uri="{BB962C8B-B14F-4D97-AF65-F5344CB8AC3E}">
        <p14:creationId xmlns:p14="http://schemas.microsoft.com/office/powerpoint/2010/main" val="321397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a:t>
            </a:fld>
            <a:endParaRPr lang="en-GB" dirty="0"/>
          </a:p>
        </p:txBody>
      </p:sp>
    </p:spTree>
    <p:extLst>
      <p:ext uri="{BB962C8B-B14F-4D97-AF65-F5344CB8AC3E}">
        <p14:creationId xmlns:p14="http://schemas.microsoft.com/office/powerpoint/2010/main" val="376120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21</a:t>
            </a:fld>
            <a:endParaRPr lang="en-GB" dirty="0"/>
          </a:p>
        </p:txBody>
      </p:sp>
    </p:spTree>
    <p:extLst>
      <p:ext uri="{BB962C8B-B14F-4D97-AF65-F5344CB8AC3E}">
        <p14:creationId xmlns:p14="http://schemas.microsoft.com/office/powerpoint/2010/main" val="398811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22</a:t>
            </a:fld>
            <a:endParaRPr lang="en-GB" dirty="0"/>
          </a:p>
        </p:txBody>
      </p:sp>
    </p:spTree>
    <p:extLst>
      <p:ext uri="{BB962C8B-B14F-4D97-AF65-F5344CB8AC3E}">
        <p14:creationId xmlns:p14="http://schemas.microsoft.com/office/powerpoint/2010/main" val="3930775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23</a:t>
            </a:fld>
            <a:endParaRPr lang="en-GB" dirty="0"/>
          </a:p>
        </p:txBody>
      </p:sp>
    </p:spTree>
    <p:extLst>
      <p:ext uri="{BB962C8B-B14F-4D97-AF65-F5344CB8AC3E}">
        <p14:creationId xmlns:p14="http://schemas.microsoft.com/office/powerpoint/2010/main" val="801408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24</a:t>
            </a:fld>
            <a:endParaRPr lang="en-GB" dirty="0"/>
          </a:p>
        </p:txBody>
      </p:sp>
    </p:spTree>
    <p:extLst>
      <p:ext uri="{BB962C8B-B14F-4D97-AF65-F5344CB8AC3E}">
        <p14:creationId xmlns:p14="http://schemas.microsoft.com/office/powerpoint/2010/main" val="23267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25</a:t>
            </a:fld>
            <a:endParaRPr lang="en-GB" dirty="0"/>
          </a:p>
        </p:txBody>
      </p:sp>
    </p:spTree>
    <p:extLst>
      <p:ext uri="{BB962C8B-B14F-4D97-AF65-F5344CB8AC3E}">
        <p14:creationId xmlns:p14="http://schemas.microsoft.com/office/powerpoint/2010/main" val="429267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26</a:t>
            </a:fld>
            <a:endParaRPr lang="en-GB" dirty="0"/>
          </a:p>
        </p:txBody>
      </p:sp>
    </p:spTree>
    <p:extLst>
      <p:ext uri="{BB962C8B-B14F-4D97-AF65-F5344CB8AC3E}">
        <p14:creationId xmlns:p14="http://schemas.microsoft.com/office/powerpoint/2010/main" val="1714747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28</a:t>
            </a:fld>
            <a:endParaRPr lang="en-GB" dirty="0"/>
          </a:p>
        </p:txBody>
      </p:sp>
    </p:spTree>
    <p:extLst>
      <p:ext uri="{BB962C8B-B14F-4D97-AF65-F5344CB8AC3E}">
        <p14:creationId xmlns:p14="http://schemas.microsoft.com/office/powerpoint/2010/main" val="319444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29</a:t>
            </a:fld>
            <a:endParaRPr lang="en-GB" dirty="0"/>
          </a:p>
        </p:txBody>
      </p:sp>
    </p:spTree>
    <p:extLst>
      <p:ext uri="{BB962C8B-B14F-4D97-AF65-F5344CB8AC3E}">
        <p14:creationId xmlns:p14="http://schemas.microsoft.com/office/powerpoint/2010/main" val="3682325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30</a:t>
            </a:fld>
            <a:endParaRPr lang="en-GB" dirty="0"/>
          </a:p>
        </p:txBody>
      </p:sp>
    </p:spTree>
    <p:extLst>
      <p:ext uri="{BB962C8B-B14F-4D97-AF65-F5344CB8AC3E}">
        <p14:creationId xmlns:p14="http://schemas.microsoft.com/office/powerpoint/2010/main" val="212996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31</a:t>
            </a:fld>
            <a:endParaRPr lang="en-GB" dirty="0"/>
          </a:p>
        </p:txBody>
      </p:sp>
    </p:spTree>
    <p:extLst>
      <p:ext uri="{BB962C8B-B14F-4D97-AF65-F5344CB8AC3E}">
        <p14:creationId xmlns:p14="http://schemas.microsoft.com/office/powerpoint/2010/main" val="182421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a:t>
            </a:fld>
            <a:endParaRPr lang="en-GB" dirty="0"/>
          </a:p>
        </p:txBody>
      </p:sp>
    </p:spTree>
    <p:extLst>
      <p:ext uri="{BB962C8B-B14F-4D97-AF65-F5344CB8AC3E}">
        <p14:creationId xmlns:p14="http://schemas.microsoft.com/office/powerpoint/2010/main" val="3107090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32</a:t>
            </a:fld>
            <a:endParaRPr lang="en-GB" dirty="0"/>
          </a:p>
        </p:txBody>
      </p:sp>
    </p:spTree>
    <p:extLst>
      <p:ext uri="{BB962C8B-B14F-4D97-AF65-F5344CB8AC3E}">
        <p14:creationId xmlns:p14="http://schemas.microsoft.com/office/powerpoint/2010/main" val="3073870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33</a:t>
            </a:fld>
            <a:endParaRPr lang="en-GB" dirty="0"/>
          </a:p>
        </p:txBody>
      </p:sp>
    </p:spTree>
    <p:extLst>
      <p:ext uri="{BB962C8B-B14F-4D97-AF65-F5344CB8AC3E}">
        <p14:creationId xmlns:p14="http://schemas.microsoft.com/office/powerpoint/2010/main" val="772145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34</a:t>
            </a:fld>
            <a:endParaRPr lang="en-GB" dirty="0"/>
          </a:p>
        </p:txBody>
      </p:sp>
    </p:spTree>
    <p:extLst>
      <p:ext uri="{BB962C8B-B14F-4D97-AF65-F5344CB8AC3E}">
        <p14:creationId xmlns:p14="http://schemas.microsoft.com/office/powerpoint/2010/main" val="1286356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35</a:t>
            </a:fld>
            <a:endParaRPr lang="en-GB" dirty="0"/>
          </a:p>
        </p:txBody>
      </p:sp>
    </p:spTree>
    <p:extLst>
      <p:ext uri="{BB962C8B-B14F-4D97-AF65-F5344CB8AC3E}">
        <p14:creationId xmlns:p14="http://schemas.microsoft.com/office/powerpoint/2010/main" val="988011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36</a:t>
            </a:fld>
            <a:endParaRPr lang="en-GB" dirty="0"/>
          </a:p>
        </p:txBody>
      </p:sp>
    </p:spTree>
    <p:extLst>
      <p:ext uri="{BB962C8B-B14F-4D97-AF65-F5344CB8AC3E}">
        <p14:creationId xmlns:p14="http://schemas.microsoft.com/office/powerpoint/2010/main" val="2609279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37</a:t>
            </a:fld>
            <a:endParaRPr lang="en-GB" dirty="0"/>
          </a:p>
        </p:txBody>
      </p:sp>
    </p:spTree>
    <p:extLst>
      <p:ext uri="{BB962C8B-B14F-4D97-AF65-F5344CB8AC3E}">
        <p14:creationId xmlns:p14="http://schemas.microsoft.com/office/powerpoint/2010/main" val="2478503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38</a:t>
            </a:fld>
            <a:endParaRPr lang="en-GB" dirty="0"/>
          </a:p>
        </p:txBody>
      </p:sp>
    </p:spTree>
    <p:extLst>
      <p:ext uri="{BB962C8B-B14F-4D97-AF65-F5344CB8AC3E}">
        <p14:creationId xmlns:p14="http://schemas.microsoft.com/office/powerpoint/2010/main" val="3551477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39</a:t>
            </a:fld>
            <a:endParaRPr lang="en-GB" dirty="0"/>
          </a:p>
        </p:txBody>
      </p:sp>
    </p:spTree>
    <p:extLst>
      <p:ext uri="{BB962C8B-B14F-4D97-AF65-F5344CB8AC3E}">
        <p14:creationId xmlns:p14="http://schemas.microsoft.com/office/powerpoint/2010/main" val="1030135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40</a:t>
            </a:fld>
            <a:endParaRPr lang="en-GB" dirty="0"/>
          </a:p>
        </p:txBody>
      </p:sp>
    </p:spTree>
    <p:extLst>
      <p:ext uri="{BB962C8B-B14F-4D97-AF65-F5344CB8AC3E}">
        <p14:creationId xmlns:p14="http://schemas.microsoft.com/office/powerpoint/2010/main" val="2355337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41</a:t>
            </a:fld>
            <a:endParaRPr lang="en-GB" dirty="0"/>
          </a:p>
        </p:txBody>
      </p:sp>
    </p:spTree>
    <p:extLst>
      <p:ext uri="{BB962C8B-B14F-4D97-AF65-F5344CB8AC3E}">
        <p14:creationId xmlns:p14="http://schemas.microsoft.com/office/powerpoint/2010/main" val="121414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a:t>
            </a:fld>
            <a:endParaRPr lang="en-GB" dirty="0"/>
          </a:p>
        </p:txBody>
      </p:sp>
    </p:spTree>
    <p:extLst>
      <p:ext uri="{BB962C8B-B14F-4D97-AF65-F5344CB8AC3E}">
        <p14:creationId xmlns:p14="http://schemas.microsoft.com/office/powerpoint/2010/main" val="7777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a:t>
            </a:fld>
            <a:endParaRPr lang="en-GB" dirty="0"/>
          </a:p>
        </p:txBody>
      </p:sp>
    </p:spTree>
    <p:extLst>
      <p:ext uri="{BB962C8B-B14F-4D97-AF65-F5344CB8AC3E}">
        <p14:creationId xmlns:p14="http://schemas.microsoft.com/office/powerpoint/2010/main" val="384535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7</a:t>
            </a:fld>
            <a:endParaRPr lang="en-GB" dirty="0"/>
          </a:p>
        </p:txBody>
      </p:sp>
    </p:spTree>
    <p:extLst>
      <p:ext uri="{BB962C8B-B14F-4D97-AF65-F5344CB8AC3E}">
        <p14:creationId xmlns:p14="http://schemas.microsoft.com/office/powerpoint/2010/main" val="39574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8</a:t>
            </a:fld>
            <a:endParaRPr lang="en-GB" dirty="0"/>
          </a:p>
        </p:txBody>
      </p:sp>
    </p:spTree>
    <p:extLst>
      <p:ext uri="{BB962C8B-B14F-4D97-AF65-F5344CB8AC3E}">
        <p14:creationId xmlns:p14="http://schemas.microsoft.com/office/powerpoint/2010/main" val="142370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9</a:t>
            </a:fld>
            <a:endParaRPr lang="en-GB" dirty="0"/>
          </a:p>
        </p:txBody>
      </p:sp>
    </p:spTree>
    <p:extLst>
      <p:ext uri="{BB962C8B-B14F-4D97-AF65-F5344CB8AC3E}">
        <p14:creationId xmlns:p14="http://schemas.microsoft.com/office/powerpoint/2010/main" val="343745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10</a:t>
            </a:fld>
            <a:endParaRPr lang="en-GB" dirty="0"/>
          </a:p>
        </p:txBody>
      </p:sp>
    </p:spTree>
    <p:extLst>
      <p:ext uri="{BB962C8B-B14F-4D97-AF65-F5344CB8AC3E}">
        <p14:creationId xmlns:p14="http://schemas.microsoft.com/office/powerpoint/2010/main" val="113096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6ADE4-6006-4328-AC06-D3F2FEE6F7CE}" type="datetime1">
              <a:rPr lang="en-GB" smtClean="0"/>
              <a:t>22/07/2021</a:t>
            </a:fld>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11716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21056-A265-4A30-835C-BBE4D256930B}" type="datetime1">
              <a:rPr lang="en-GB" smtClean="0"/>
              <a:t>22/07/2021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5188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9A559-E215-4702-A599-45DE79F39012}" type="datetime1">
              <a:rPr lang="en-GB" smtClean="0"/>
              <a:t>22/07/2021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90380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D5E83-7A01-4469-97D2-5E1C15657E1D}" type="datetime1">
              <a:rPr lang="en-GB" smtClean="0"/>
              <a:t>22/07/2021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362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F23C5-3900-4217-A5B0-9821C509CCCA}" type="datetime1">
              <a:rPr lang="en-GB" smtClean="0"/>
              <a:t>22/07/2021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8470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5F642-68D2-4089-88C9-0E78AD497F3D}" type="datetime1">
              <a:rPr lang="en-GB" smtClean="0"/>
              <a:t>22/07/2021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11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ECB4B-96E2-4153-B893-538D9F3370B3}" type="datetime1">
              <a:rPr lang="en-GB" smtClean="0"/>
              <a:t>22/07/2021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81976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69A4D-8026-484A-9FFE-EE43CBFC52B1}" type="datetime1">
              <a:rPr lang="en-GB" smtClean="0"/>
              <a:t>22/07/2021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52185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BF02-9A23-4169-A151-2FA6A09BE87C}" type="datetime1">
              <a:rPr lang="en-GB" smtClean="0"/>
              <a:t>22/07/2021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55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06F22-1CB6-41EA-B004-55B8C18FB8BF}" type="datetime1">
              <a:rPr lang="en-GB" smtClean="0"/>
              <a:t>22/07/2021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24655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22E08-5B32-461B-A971-BB6B9A1B291A}" type="datetime1">
              <a:rPr lang="en-GB" smtClean="0"/>
              <a:t>22/07/2021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42444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199" y="1825625"/>
            <a:ext cx="1103206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40DB-8AAC-43FC-A656-A515BEBE524C}" type="datetime1">
              <a:rPr lang="en-GB" smtClean="0"/>
              <a:t>22/07/2021</a:t>
            </a:fld>
            <a:endParaRPr lang="en-GB" dirty="0"/>
          </a:p>
        </p:txBody>
      </p:sp>
      <p:sp>
        <p:nvSpPr>
          <p:cNvPr id="5" name="Footer Placeholder 4"/>
          <p:cNvSpPr>
            <a:spLocks noGrp="1"/>
          </p:cNvSpPr>
          <p:nvPr>
            <p:ph type="ftr" sz="quarter" idx="3"/>
          </p:nvPr>
        </p:nvSpPr>
        <p:spPr>
          <a:xfrm>
            <a:off x="3945467" y="6356349"/>
            <a:ext cx="42883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12706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AD48-E40E-4D03-8E2B-B126446541DE}" type="slidenum">
              <a:rPr lang="en-GB" smtClean="0"/>
              <a:t>‹#›</a:t>
            </a:fld>
            <a:endParaRPr lang="en-GB" dirty="0"/>
          </a:p>
        </p:txBody>
      </p:sp>
      <p:sp>
        <p:nvSpPr>
          <p:cNvPr id="7" name="TextBox 6"/>
          <p:cNvSpPr txBox="1"/>
          <p:nvPr userDrawn="1"/>
        </p:nvSpPr>
        <p:spPr>
          <a:xfrm>
            <a:off x="5378756" y="-16033"/>
            <a:ext cx="1421788" cy="246221"/>
          </a:xfrm>
          <a:prstGeom prst="rect">
            <a:avLst/>
          </a:prstGeom>
          <a:noFill/>
        </p:spPr>
        <p:txBody>
          <a:bodyPr wrap="square" rtlCol="0">
            <a:spAutoFit/>
          </a:bodyPr>
          <a:lstStyle/>
          <a:p>
            <a:pPr algn="ctr"/>
            <a:r>
              <a:rPr lang="en-GB" sz="1000" b="1" dirty="0">
                <a:solidFill>
                  <a:srgbClr val="FF0000"/>
                </a:solidFill>
                <a:latin typeface="Segoe UI" panose="020B0502040204020203" pitchFamily="34" charset="0"/>
                <a:cs typeface="Segoe UI" panose="020B0502040204020203" pitchFamily="34" charset="0"/>
              </a:rPr>
              <a:t>OFFICIAL</a:t>
            </a:r>
          </a:p>
        </p:txBody>
      </p:sp>
      <p:grpSp>
        <p:nvGrpSpPr>
          <p:cNvPr id="8" name="Group 7"/>
          <p:cNvGrpSpPr/>
          <p:nvPr userDrawn="1"/>
        </p:nvGrpSpPr>
        <p:grpSpPr>
          <a:xfrm>
            <a:off x="-9284" y="1"/>
            <a:ext cx="755131" cy="6860379"/>
            <a:chOff x="-6963" y="0"/>
            <a:chExt cx="566348" cy="6860379"/>
          </a:xfrm>
        </p:grpSpPr>
        <p:sp>
          <p:nvSpPr>
            <p:cNvPr id="9" name="Rectangle 8">
              <a:extLst>
                <a:ext uri="{FF2B5EF4-FFF2-40B4-BE49-F238E27FC236}">
                  <a16:creationId xmlns:a16="http://schemas.microsoft.com/office/drawing/2014/main" xmlns="" id="{1CDDD9C7-3DCE-4A31-B018-4B4A7808B5DD}"/>
                </a:ext>
              </a:extLst>
            </p:cNvPr>
            <p:cNvSpPr/>
            <p:nvPr/>
          </p:nvSpPr>
          <p:spPr>
            <a:xfrm>
              <a:off x="2" y="0"/>
              <a:ext cx="446567" cy="5728274"/>
            </a:xfrm>
            <a:prstGeom prst="rect">
              <a:avLst/>
            </a:prstGeom>
            <a:solidFill>
              <a:srgbClr val="005E9E"/>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Performance Report Q1 Apr to Jun 2021/2022</a:t>
              </a:r>
              <a:r>
                <a:rPr lang="en-GB" altLang="en-US" sz="1400" b="1"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SPI/2021/170</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xmlns="" id="{A031BE5E-4CCA-4AFC-80A8-F32892D05C01}"/>
                </a:ext>
              </a:extLst>
            </p:cNvPr>
            <p:cNvSpPr/>
            <p:nvPr/>
          </p:nvSpPr>
          <p:spPr>
            <a:xfrm>
              <a:off x="-6963" y="5728274"/>
              <a:ext cx="446567" cy="1129726"/>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11" name="Rectangle 10"/>
            <p:cNvSpPr/>
            <p:nvPr/>
          </p:nvSpPr>
          <p:spPr>
            <a:xfrm>
              <a:off x="430418" y="0"/>
              <a:ext cx="69913" cy="6858000"/>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96196" y="2379"/>
              <a:ext cx="63189" cy="6858000"/>
            </a:xfrm>
            <a:prstGeom prst="rect">
              <a:avLst/>
            </a:prstGeom>
            <a:solidFill>
              <a:srgbClr val="DC3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5636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3.w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7.emf"/><Relationship Id="rId4" Type="http://schemas.openxmlformats.org/officeDocument/2006/relationships/image" Target="../media/image66.emf"/></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86.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28.png"/><Relationship Id="rId4" Type="http://schemas.openxmlformats.org/officeDocument/2006/relationships/image" Target="../media/image88.jpe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9.emf"/><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02.emf"/><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SPIPerformance@westmercia.pnn.police.uk"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20.png"/><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96" y="-76200"/>
            <a:ext cx="609546"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23999" y="0"/>
            <a:ext cx="5722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28" name="Picture 12" descr="West Mercia Pol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3" cy="685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830126862"/>
              </p:ext>
            </p:extLst>
          </p:nvPr>
        </p:nvGraphicFramePr>
        <p:xfrm>
          <a:off x="7077455" y="3883664"/>
          <a:ext cx="4883515" cy="1550277"/>
        </p:xfrm>
        <a:graphic>
          <a:graphicData uri="http://schemas.openxmlformats.org/drawingml/2006/table">
            <a:tbl>
              <a:tblPr firstRow="1" firstCol="1" bandRow="1" bandCol="1">
                <a:tableStyleId>{5C22544A-7EE6-4342-B048-85BDC9FD1C3A}</a:tableStyleId>
              </a:tblPr>
              <a:tblGrid>
                <a:gridCol w="1033073"/>
                <a:gridCol w="3850442"/>
              </a:tblGrid>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GSC Level</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Official</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2839">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Date of publication</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July 2021</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Product Reference</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SPI/2021/170</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Version</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Final</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Purpose</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Overview of Force Performance for April to June 2021</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Author</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Strategy, Planning and Insight</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DCC J. Moss</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4"/>
          <p:cNvSpPr txBox="1">
            <a:spLocks noChangeArrowheads="1"/>
          </p:cNvSpPr>
          <p:nvPr/>
        </p:nvSpPr>
        <p:spPr bwMode="auto">
          <a:xfrm>
            <a:off x="7077455" y="5739255"/>
            <a:ext cx="4921005" cy="842923"/>
          </a:xfrm>
          <a:prstGeom prst="rect">
            <a:avLst/>
          </a:prstGeom>
          <a:noFill/>
          <a:ln w="9525">
            <a:noFill/>
            <a:miter lim="800000"/>
            <a:headEnd/>
            <a:tailEnd/>
          </a:ln>
        </p:spPr>
        <p:txBody>
          <a:bodyPr wrap="square">
            <a:spAutoFit/>
          </a:bodyPr>
          <a:lstStyle/>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Handling Instructions:</a:t>
            </a:r>
          </a:p>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This document must be handled and stored according to the Government Security Classifications guidance. </a:t>
            </a:r>
          </a:p>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Neither the document nor any of its contents may be disseminated further without the permission of the Information Asset Owner.</a:t>
            </a:r>
          </a:p>
          <a:p>
            <a:r>
              <a:rPr lang="en-GB" altLang="en-US" sz="813" dirty="0">
                <a:latin typeface="Segoe UI" panose="020B0502040204020203" pitchFamily="34" charset="0"/>
                <a:ea typeface="Segoe UI" panose="020B0502040204020203" pitchFamily="34" charset="0"/>
                <a:cs typeface="Segoe UI" panose="020B0502040204020203"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279361"/>
            <a:ext cx="664080" cy="664080"/>
          </a:xfrm>
          <a:prstGeom prst="rect">
            <a:avLst/>
          </a:prstGeom>
        </p:spPr>
      </p:pic>
      <p:sp>
        <p:nvSpPr>
          <p:cNvPr id="11" name="Rounded Rectangle 14"/>
          <p:cNvSpPr>
            <a:spLocks noChangeArrowheads="1"/>
          </p:cNvSpPr>
          <p:nvPr/>
        </p:nvSpPr>
        <p:spPr bwMode="auto">
          <a:xfrm>
            <a:off x="7924800" y="2843748"/>
            <a:ext cx="4036170" cy="675260"/>
          </a:xfrm>
          <a:prstGeom prst="roundRect">
            <a:avLst>
              <a:gd name="adj" fmla="val 16667"/>
            </a:avLst>
          </a:prstGeom>
          <a:solidFill>
            <a:schemeClr val="bg1"/>
          </a:solidFill>
          <a:ln w="28575" algn="ctr">
            <a:solidFill>
              <a:srgbClr val="005B97"/>
            </a:solidFill>
            <a:round/>
            <a:headEnd/>
            <a:tailEnd/>
          </a:ln>
        </p:spPr>
        <p:txBody>
          <a:bodyPr/>
          <a:lstStyle/>
          <a:p>
            <a:pPr>
              <a:spcBef>
                <a:spcPct val="20000"/>
              </a:spcBef>
            </a:pP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Purpose</a:t>
            </a:r>
          </a:p>
          <a:p>
            <a:pPr>
              <a:spcBef>
                <a:spcPct val="20000"/>
              </a:spcBef>
            </a:pP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The purpose of this product is to provide a </a:t>
            </a:r>
            <a:r>
              <a:rPr lang="en-GB" sz="1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quarterly overview of current </a:t>
            </a: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and emerging performance issues relating to West Mercia.</a:t>
            </a:r>
          </a:p>
        </p:txBody>
      </p:sp>
      <p:sp>
        <p:nvSpPr>
          <p:cNvPr id="12" name="Text Box 13"/>
          <p:cNvSpPr txBox="1">
            <a:spLocks noChangeArrowheads="1"/>
          </p:cNvSpPr>
          <p:nvPr/>
        </p:nvSpPr>
        <p:spPr bwMode="auto">
          <a:xfrm>
            <a:off x="7823755" y="372003"/>
            <a:ext cx="40582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GB" sz="2800" b="1" dirty="0">
                <a:latin typeface="Segoe UI" panose="020B0502040204020203" pitchFamily="34" charset="0"/>
                <a:ea typeface="Segoe UI" panose="020B0502040204020203" pitchFamily="34" charset="0"/>
                <a:cs typeface="Segoe UI" panose="020B0502040204020203" pitchFamily="34" charset="0"/>
              </a:rPr>
              <a:t>West Mercia Police</a:t>
            </a:r>
          </a:p>
          <a:p>
            <a:pPr algn="r" fontAlgn="base">
              <a:spcBef>
                <a:spcPct val="50000"/>
              </a:spcBef>
              <a:spcAft>
                <a:spcPct val="0"/>
              </a:spcAft>
            </a:pPr>
            <a:r>
              <a:rPr lang="en-GB" sz="2800" b="1" dirty="0">
                <a:latin typeface="Segoe UI" panose="020B0502040204020203" pitchFamily="34" charset="0"/>
                <a:ea typeface="Segoe UI" panose="020B0502040204020203" pitchFamily="34" charset="0"/>
                <a:cs typeface="Segoe UI" panose="020B0502040204020203" pitchFamily="34" charset="0"/>
              </a:rPr>
              <a:t>Quarterly Report</a:t>
            </a:r>
          </a:p>
          <a:p>
            <a:pPr algn="r" fontAlgn="base">
              <a:spcBef>
                <a:spcPct val="50000"/>
              </a:spcBef>
              <a:spcAft>
                <a:spcPct val="0"/>
              </a:spcAft>
            </a:pPr>
            <a:r>
              <a:rPr lang="en-GB" sz="2000" b="1" dirty="0">
                <a:latin typeface="Segoe UI" panose="020B0502040204020203" pitchFamily="34" charset="0"/>
                <a:ea typeface="Segoe UI" panose="020B0502040204020203" pitchFamily="34" charset="0"/>
                <a:cs typeface="Segoe UI" panose="020B0502040204020203" pitchFamily="34" charset="0"/>
              </a:rPr>
              <a:t> Q1 Apr – Jun 2021</a:t>
            </a:r>
          </a:p>
        </p:txBody>
      </p:sp>
    </p:spTree>
    <p:extLst>
      <p:ext uri="{BB962C8B-B14F-4D97-AF65-F5344CB8AC3E}">
        <p14:creationId xmlns:p14="http://schemas.microsoft.com/office/powerpoint/2010/main" val="3129345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0208" y="1916196"/>
            <a:ext cx="7201492" cy="4091060"/>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851758" y="721557"/>
            <a:ext cx="2363147"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Audit, Risk &amp; Compliance</a:t>
            </a:r>
          </a:p>
        </p:txBody>
      </p:sp>
      <p:sp>
        <p:nvSpPr>
          <p:cNvPr id="3" name="Rectangle 2"/>
          <p:cNvSpPr/>
          <p:nvPr/>
        </p:nvSpPr>
        <p:spPr>
          <a:xfrm>
            <a:off x="851758" y="1122000"/>
            <a:ext cx="2641492" cy="276999"/>
          </a:xfrm>
          <a:prstGeom prst="rect">
            <a:avLst/>
          </a:prstGeom>
        </p:spPr>
        <p:txBody>
          <a:bodyPr wrap="none">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CDI audits - 01/04/20 to 31/03/21</a:t>
            </a:r>
          </a:p>
        </p:txBody>
      </p:sp>
      <p:pic>
        <p:nvPicPr>
          <p:cNvPr id="7" name="Picture 6"/>
          <p:cNvPicPr>
            <a:picLocks noChangeAspect="1"/>
          </p:cNvPicPr>
          <p:nvPr/>
        </p:nvPicPr>
        <p:blipFill>
          <a:blip r:embed="rId4"/>
          <a:stretch>
            <a:fillRect/>
          </a:stretch>
        </p:blipFill>
        <p:spPr>
          <a:xfrm>
            <a:off x="1320207" y="5238836"/>
            <a:ext cx="2122323" cy="1287953"/>
          </a:xfrm>
          <a:prstGeom prst="rect">
            <a:avLst/>
          </a:prstGeom>
        </p:spPr>
      </p:pic>
      <p:sp>
        <p:nvSpPr>
          <p:cNvPr id="9" name="TextBox 8"/>
          <p:cNvSpPr txBox="1"/>
          <p:nvPr/>
        </p:nvSpPr>
        <p:spPr>
          <a:xfrm>
            <a:off x="851758" y="143138"/>
            <a:ext cx="427874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sp>
        <p:nvSpPr>
          <p:cNvPr id="8" name="Rectangle 7"/>
          <p:cNvSpPr/>
          <p:nvPr/>
        </p:nvSpPr>
        <p:spPr>
          <a:xfrm>
            <a:off x="8943340" y="1581911"/>
            <a:ext cx="2888660" cy="297103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1208 crimes reported,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17.7%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(214) crimes were determined to be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missing.</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If this was an HMIC inspection this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compliance rate may result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a grading of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inadequate or requires improvement</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Crime Data Integrity (CDI)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training</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made available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all officers and crime recording staff.</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636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0001" y="140605"/>
            <a:ext cx="4962713" cy="461665"/>
          </a:xfrm>
          <a:prstGeom prst="rect">
            <a:avLst/>
          </a:prstGeom>
          <a:solidFill>
            <a:srgbClr val="BC8F00"/>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33"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867823" y="838478"/>
            <a:ext cx="2242922" cy="261610"/>
          </a:xfrm>
          <a:prstGeom prst="rect">
            <a:avLst/>
          </a:prstGeom>
          <a:noFill/>
        </p:spPr>
        <p:txBody>
          <a:bodyPr wrap="none" rtlCol="0">
            <a:spAutoFit/>
          </a:bodyPr>
          <a:lstStyle/>
          <a:p>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Strategic Policing Requirement</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8878085" y="260780"/>
            <a:ext cx="3029997" cy="307777"/>
          </a:xfrm>
          <a:prstGeom prst="rect">
            <a:avLst/>
          </a:prstGeom>
        </p:spPr>
        <p:txBody>
          <a:bodyPr wrap="none">
            <a:spAutoFit/>
          </a:bodyPr>
          <a:lstStyle/>
          <a:p>
            <a:r>
              <a:rPr lang="en-GB" sz="1400" b="1" dirty="0" smtClean="0">
                <a:solidFill>
                  <a:srgbClr val="005E9E"/>
                </a:solidFill>
                <a:latin typeface="Segoe UI" panose="020B0502040204020203" pitchFamily="34" charset="0"/>
                <a:ea typeface="Segoe UI" panose="020B0502040204020203" pitchFamily="34" charset="0"/>
                <a:cs typeface="Segoe UI" panose="020B0502040204020203" pitchFamily="34" charset="0"/>
              </a:rPr>
              <a:t>Delivering strategic requirements</a:t>
            </a:r>
            <a:endParaRPr lang="en-GB" sz="14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748458" y="843219"/>
            <a:ext cx="4964256" cy="281948"/>
          </a:xfrm>
          <a:prstGeom prst="rect">
            <a:avLst/>
          </a:prstGeom>
          <a:solidFill>
            <a:srgbClr val="005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51329" y="853989"/>
            <a:ext cx="2796486" cy="261610"/>
          </a:xfrm>
          <a:prstGeom prst="rect">
            <a:avLst/>
          </a:prstGeom>
          <a:noFill/>
        </p:spPr>
        <p:txBody>
          <a:bodyPr wrap="square" rtlCol="0">
            <a:spAutoFit/>
          </a:bodyPr>
          <a:lstStyle/>
          <a:p>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National Crime and Policing Measures</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851328" y="1466432"/>
            <a:ext cx="7056882" cy="600164"/>
          </a:xfrm>
          <a:prstGeom prst="rect">
            <a:avLst/>
          </a:prstGeom>
        </p:spPr>
        <p:txBody>
          <a:bodyPr wrap="square">
            <a:spAutoFit/>
          </a:bodyPr>
          <a:lstStyle/>
          <a:p>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Key priorities: murder, serious violence, domestic abuse, neighbourhood crime and drug supply/county lines</a:t>
            </a:r>
          </a:p>
          <a:p>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Not numerical targets but key indicators to show improvement against; </a:t>
            </a:r>
            <a:r>
              <a:rPr lang="en-GB" sz="1100" dirty="0" smtClean="0">
                <a:solidFill>
                  <a:srgbClr val="404040"/>
                </a:solidFill>
                <a:latin typeface="Segoe UI" panose="020B0502040204020203" pitchFamily="34" charset="0"/>
                <a:ea typeface="Calibri" panose="020F0502020204030204" pitchFamily="34" charset="0"/>
                <a:cs typeface="Times New Roman" panose="02020603050405020304" pitchFamily="18" charset="0"/>
              </a:rPr>
              <a:t>expectation </a:t>
            </a:r>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of significant improvements within 3 years</a:t>
            </a:r>
          </a:p>
        </p:txBody>
      </p:sp>
      <p:graphicFrame>
        <p:nvGraphicFramePr>
          <p:cNvPr id="12" name="Table 11"/>
          <p:cNvGraphicFramePr>
            <a:graphicFrameLocks noGrp="1"/>
          </p:cNvGraphicFramePr>
          <p:nvPr>
            <p:extLst>
              <p:ext uri="{D42A27DB-BD31-4B8C-83A1-F6EECF244321}">
                <p14:modId xmlns:p14="http://schemas.microsoft.com/office/powerpoint/2010/main" val="1360203451"/>
              </p:ext>
            </p:extLst>
          </p:nvPr>
        </p:nvGraphicFramePr>
        <p:xfrm>
          <a:off x="876385" y="2367681"/>
          <a:ext cx="10948244" cy="4174712"/>
        </p:xfrm>
        <a:graphic>
          <a:graphicData uri="http://schemas.openxmlformats.org/drawingml/2006/table">
            <a:tbl>
              <a:tblPr firstRow="1" bandRow="1">
                <a:tableStyleId>{5C22544A-7EE6-4342-B048-85BDC9FD1C3A}</a:tableStyleId>
              </a:tblPr>
              <a:tblGrid>
                <a:gridCol w="2396077"/>
                <a:gridCol w="2498839"/>
                <a:gridCol w="1005840"/>
                <a:gridCol w="4069080"/>
                <a:gridCol w="978408"/>
              </a:tblGrid>
              <a:tr h="232954">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Measure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Source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Change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Comment</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Lead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409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murder and homicide</a:t>
                      </a:r>
                      <a:endParaRPr lang="en-GB" sz="1000" b="1"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Police Recorded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Increasing volumes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serious violence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National Health Service and PRC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8 offences involving discharge of a firearm in 2020-21 (most 2 a month)</a:t>
                      </a:r>
                    </a:p>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Hospital</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admissions for assault with a sharp object are fewer than 8 each month – only detail shared. Six of these months have had none (last 2 years)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Disrupt drug supply and county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PRC and Public Health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2 drug-related homicides in</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last two years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neighbourhood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Crime Survey England and 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All crimes are reducing</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in last two years (burglary - domestic and commercial, robbery, vehicle crime, theft from person)</a:t>
                      </a:r>
                    </a:p>
                    <a:p>
                      <a:pPr marL="171450" indent="-171450">
                        <a:buFont typeface="Arial" panose="020B0604020202020204" pitchFamily="34" charset="0"/>
                        <a:buChar char="•"/>
                      </a:pPr>
                      <a:r>
                        <a:rPr lang="en-GB" sz="1000" baseline="0" dirty="0" smtClean="0">
                          <a:latin typeface="Segoe UI" panose="020B0502040204020203" pitchFamily="34" charset="0"/>
                          <a:ea typeface="Segoe UI" panose="020B0502040204020203" pitchFamily="34" charset="0"/>
                          <a:cs typeface="Segoe UI" panose="020B0502040204020203" pitchFamily="34" charset="0"/>
                        </a:rPr>
                        <a:t>Data is currently from PRC as the CSEW data does not offer enough detail</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LP</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9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Improve satisfaction among victims, with a particular focus on victims of domestic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CSEW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Whole experience satisfaction is improving</a:t>
                      </a:r>
                    </a:p>
                    <a:p>
                      <a:pPr marL="171450" indent="-171450">
                        <a:buFont typeface="Arial" panose="020B0604020202020204" pitchFamily="34" charset="0"/>
                        <a:buChar char="•"/>
                      </a:pP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Satisfaction with the police among victims of domestic abuse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is stable with follow-up consistency lower than other areas of the victim journey</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LP</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8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Tackle cyber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DDCMS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The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data from the Dept. for Digital, Culture, Media and Sport is not available.</a:t>
                      </a:r>
                    </a:p>
                    <a:p>
                      <a:pPr marL="171450" indent="-171450">
                        <a:buFont typeface="Arial" panose="020B0604020202020204" pitchFamily="34" charset="0"/>
                        <a:buChar char="•"/>
                      </a:pPr>
                      <a:r>
                        <a:rPr lang="en-GB" sz="1000" baseline="0" dirty="0" smtClean="0">
                          <a:latin typeface="Segoe UI" panose="020B0502040204020203" pitchFamily="34" charset="0"/>
                          <a:ea typeface="Segoe UI" panose="020B0502040204020203" pitchFamily="34" charset="0"/>
                          <a:cs typeface="Segoe UI" panose="020B0502040204020203" pitchFamily="34" charset="0"/>
                        </a:rPr>
                        <a:t>Further police held proxy measures are being developed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Up Arrow 12"/>
          <p:cNvSpPr/>
          <p:nvPr/>
        </p:nvSpPr>
        <p:spPr>
          <a:xfrm>
            <a:off x="6204892" y="2748170"/>
            <a:ext cx="185271" cy="170579"/>
          </a:xfrm>
          <a:prstGeom prst="up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Up Arrow 13"/>
          <p:cNvSpPr/>
          <p:nvPr/>
        </p:nvSpPr>
        <p:spPr>
          <a:xfrm rot="10800000">
            <a:off x="6185822" y="4555347"/>
            <a:ext cx="185271" cy="170579"/>
          </a:xfrm>
          <a:prstGeom prst="upArrow">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B3A"/>
              </a:solidFill>
            </a:endParaRPr>
          </a:p>
        </p:txBody>
      </p:sp>
      <p:sp>
        <p:nvSpPr>
          <p:cNvPr id="15" name="Left-Right Arrow 14"/>
          <p:cNvSpPr/>
          <p:nvPr/>
        </p:nvSpPr>
        <p:spPr>
          <a:xfrm>
            <a:off x="6152970" y="3371573"/>
            <a:ext cx="277270" cy="19467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a:off x="6204892" y="5455478"/>
            <a:ext cx="185271" cy="170579"/>
          </a:xfrm>
          <a:prstGeom prst="upArrow">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B3A"/>
              </a:solidFill>
            </a:endParaRPr>
          </a:p>
        </p:txBody>
      </p:sp>
      <p:sp>
        <p:nvSpPr>
          <p:cNvPr id="18" name="Left-Right Arrow 17"/>
          <p:cNvSpPr/>
          <p:nvPr/>
        </p:nvSpPr>
        <p:spPr>
          <a:xfrm>
            <a:off x="6164803" y="6167846"/>
            <a:ext cx="277270" cy="19467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8117032" y="731083"/>
            <a:ext cx="3894968" cy="1636598"/>
            <a:chOff x="576173" y="2233868"/>
            <a:chExt cx="3556928" cy="1460229"/>
          </a:xfrm>
        </p:grpSpPr>
        <p:graphicFrame>
          <p:nvGraphicFramePr>
            <p:cNvPr id="20" name="Chart 19"/>
            <p:cNvGraphicFramePr>
              <a:graphicFrameLocks/>
            </p:cNvGraphicFramePr>
            <p:nvPr>
              <p:extLst>
                <p:ext uri="{D42A27DB-BD31-4B8C-83A1-F6EECF244321}">
                  <p14:modId xmlns:p14="http://schemas.microsoft.com/office/powerpoint/2010/main" val="338258266"/>
                </p:ext>
              </p:extLst>
            </p:nvPr>
          </p:nvGraphicFramePr>
          <p:xfrm>
            <a:off x="576173" y="2233868"/>
            <a:ext cx="3556928" cy="146022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677975" y="2633266"/>
              <a:ext cx="412955" cy="246221"/>
            </a:xfrm>
            <a:prstGeom prst="rect">
              <a:avLst/>
            </a:prstGeom>
            <a:noFill/>
          </p:spPr>
          <p:txBody>
            <a:bodyPr wrap="square" rtlCol="0">
              <a:spAutoFit/>
            </a:bodyPr>
            <a:lstStyle/>
            <a:p>
              <a:r>
                <a:rPr lang="en-GB" sz="500" b="1" dirty="0" smtClean="0">
                  <a:latin typeface="Segoe UI" panose="020B0502040204020203" pitchFamily="34" charset="0"/>
                  <a:ea typeface="Segoe UI" panose="020B0502040204020203" pitchFamily="34" charset="0"/>
                  <a:cs typeface="Segoe UI" panose="020B0502040204020203" pitchFamily="34" charset="0"/>
                </a:rPr>
                <a:t>1 drug-related</a:t>
              </a:r>
              <a:endParaRPr lang="en-GB" sz="500" b="1"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3193566" y="2555456"/>
              <a:ext cx="412955" cy="246221"/>
            </a:xfrm>
            <a:prstGeom prst="rect">
              <a:avLst/>
            </a:prstGeom>
            <a:noFill/>
          </p:spPr>
          <p:txBody>
            <a:bodyPr wrap="square" rtlCol="0">
              <a:spAutoFit/>
            </a:bodyPr>
            <a:lstStyle/>
            <a:p>
              <a:r>
                <a:rPr lang="en-GB" sz="500" b="1" dirty="0" smtClean="0">
                  <a:latin typeface="Segoe UI" panose="020B0502040204020203" pitchFamily="34" charset="0"/>
                  <a:ea typeface="Segoe UI" panose="020B0502040204020203" pitchFamily="34" charset="0"/>
                  <a:cs typeface="Segoe UI" panose="020B0502040204020203" pitchFamily="34" charset="0"/>
                </a:rPr>
                <a:t>1 drug-related</a:t>
              </a:r>
              <a:endParaRPr lang="en-GB" sz="500" b="1" dirty="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56836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852872" y="838478"/>
            <a:ext cx="11024998" cy="281948"/>
          </a:xfrm>
          <a:prstGeom prst="rect">
            <a:avLst/>
          </a:prstGeom>
          <a:solidFill>
            <a:srgbClr val="005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52871" y="142142"/>
            <a:ext cx="4962713" cy="461665"/>
          </a:xfrm>
          <a:prstGeom prst="rect">
            <a:avLst/>
          </a:prstGeom>
          <a:solidFill>
            <a:srgbClr val="BC8F00"/>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33"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852871" y="1128104"/>
            <a:ext cx="11024998" cy="454612"/>
          </a:xfrm>
          <a:prstGeom prst="rect">
            <a:avLst/>
          </a:prstGeom>
        </p:spPr>
        <p:txBody>
          <a:bodyPr wrap="square">
            <a:spAutoFit/>
          </a:bodyPr>
          <a:lstStyle/>
          <a:p>
            <a:pPr algn="just">
              <a:lnSpc>
                <a:spcPct val="107000"/>
              </a:lnSpc>
              <a:spcAft>
                <a:spcPts val="800"/>
              </a:spcAft>
            </a:pPr>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The Strategic Policing Requirement sets out the threats that require a co-ordinated national policing response. The delivery of our response to this requirement to work collaboratively, and with other partners, to ensure such threats are tackled effectively, is collated and summarised below.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4025360325"/>
              </p:ext>
            </p:extLst>
          </p:nvPr>
        </p:nvGraphicFramePr>
        <p:xfrm>
          <a:off x="867823" y="1708031"/>
          <a:ext cx="10964177" cy="5066743"/>
        </p:xfrm>
        <a:graphic>
          <a:graphicData uri="http://schemas.openxmlformats.org/drawingml/2006/table">
            <a:tbl>
              <a:tblPr firstRow="1" firstCol="1" bandRow="1">
                <a:tableStyleId>{5C22544A-7EE6-4342-B048-85BDC9FD1C3A}</a:tableStyleId>
              </a:tblPr>
              <a:tblGrid>
                <a:gridCol w="603322"/>
                <a:gridCol w="1183920"/>
                <a:gridCol w="2522194"/>
                <a:gridCol w="2046983"/>
                <a:gridCol w="4607758"/>
              </a:tblGrid>
              <a:tr h="200472">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Capacity and Contribution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Capability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Connectivity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730513">
                <a:tc rowSpan="6">
                  <a:txBody>
                    <a:bodyPr/>
                    <a:lstStyle/>
                    <a:p>
                      <a:pPr marL="71755" marR="71755" algn="ctr">
                        <a:lnSpc>
                          <a:spcPct val="107000"/>
                        </a:lnSpc>
                        <a:spcAft>
                          <a:spcPts val="0"/>
                        </a:spcAft>
                      </a:pPr>
                      <a:r>
                        <a:rPr lang="en-GB" sz="1100" dirty="0">
                          <a:solidFill>
                            <a:srgbClr val="005B97"/>
                          </a:solidFill>
                          <a:effectLst/>
                          <a:latin typeface="Segoe UI" panose="020B0502040204020203" pitchFamily="34" charset="0"/>
                          <a:ea typeface="Segoe UI" panose="020B0502040204020203" pitchFamily="34" charset="0"/>
                          <a:cs typeface="Segoe UI" panose="020B0502040204020203" pitchFamily="34" charset="0"/>
                        </a:rPr>
                        <a:t>National Threats </a:t>
                      </a:r>
                    </a:p>
                  </a:txBody>
                  <a:tcPr marL="25354" marR="2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Terrorism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Staffing gaps are minor as possible losses are projected and planned for. Small issues with security of supply due to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time </a:t>
                      </a:r>
                      <a:r>
                        <a:rPr lang="en-GB" sz="900" dirty="0">
                          <a:effectLst/>
                          <a:latin typeface="Segoe UI" panose="020B0502040204020203" pitchFamily="34" charset="0"/>
                          <a:ea typeface="Segoe UI" panose="020B0502040204020203" pitchFamily="34" charset="0"/>
                          <a:cs typeface="Segoe UI" panose="020B0502040204020203" pitchFamily="34" charset="0"/>
                        </a:rPr>
                        <a:t>taken for vetting and training, however projection of vacancies and supply of assets from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 </a:t>
                      </a:r>
                      <a:r>
                        <a:rPr lang="en-GB" sz="900" dirty="0">
                          <a:effectLst/>
                          <a:latin typeface="Segoe UI" panose="020B0502040204020203" pitchFamily="34" charset="0"/>
                          <a:ea typeface="Segoe UI" panose="020B0502040204020203" pitchFamily="34" charset="0"/>
                          <a:cs typeface="Segoe UI" panose="020B0502040204020203" pitchFamily="34" charset="0"/>
                        </a:rPr>
                        <a:t>help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reduce impact.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a:effectLst/>
                          <a:latin typeface="Segoe UI" panose="020B0502040204020203" pitchFamily="34" charset="0"/>
                          <a:ea typeface="Segoe UI" panose="020B0502040204020203" pitchFamily="34" charset="0"/>
                          <a:cs typeface="Segoe UI" panose="020B0502040204020203" pitchFamily="34" charset="0"/>
                        </a:rPr>
                        <a:t>Optimum training levels with surge capability if required.</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Collaboration with partners is vital to enable West Mercia to deliver under the four P's detailed in the CONTEST Strategy and Action Plan. Relationships are maintained through regular contact, meetings and sharing of information.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486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Serious and Organised Crime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Some concerns surrounding the levels of staffing and time taken to train individuals, particularly within SOCU however, this impact is often limited due to the provision of the ROCU and the forces ability to prioritise resource.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limited surveillance capability.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With offenders active across borders it is vital West Mercia continue communications with partners/agencies not just across the UK but overseas as well. The force works closely with a number of agencies such as Gain, HMRC, airlines and Border Force to ensure intelligence and information is shared accordingly. </a:t>
                      </a:r>
                    </a:p>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has an embedded Serious and Organised Crime Joint Action Group (SOCJAG) structure which brings together a host of partners on a regular basis to work to tackle Serious and Organised Crime collectively. The CPS is also a crucial partner who the force work closely with on a regular basis.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3428">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National Cyber Security Incident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a:effectLst/>
                          <a:latin typeface="Segoe UI" panose="020B0502040204020203" pitchFamily="34" charset="0"/>
                          <a:ea typeface="Segoe UI" panose="020B0502040204020203" pitchFamily="34" charset="0"/>
                          <a:cs typeface="Segoe UI" panose="020B0502040204020203" pitchFamily="34" charset="0"/>
                        </a:rPr>
                        <a:t>The Cyber Crime Unit (CCU) has optimum staffing levels to enable response to cyber security incidents.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CCU is fit for purpose and capability is constantly improving within the team to maintain good standards. Additional vehicles however are required.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work closely with the West Midlands regional Cyber Crime Unit along with all of the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regional</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Cyber </a:t>
                      </a:r>
                      <a:r>
                        <a:rPr lang="en-GB" sz="900" dirty="0">
                          <a:effectLst/>
                          <a:latin typeface="Segoe UI" panose="020B0502040204020203" pitchFamily="34" charset="0"/>
                          <a:ea typeface="Segoe UI" panose="020B0502040204020203" pitchFamily="34" charset="0"/>
                          <a:cs typeface="Segoe UI" panose="020B0502040204020203" pitchFamily="34" charset="0"/>
                        </a:rPr>
                        <a:t>Crime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Units. Also </a:t>
                      </a:r>
                      <a:r>
                        <a:rPr lang="en-GB" sz="900" dirty="0">
                          <a:effectLst/>
                          <a:latin typeface="Segoe UI" panose="020B0502040204020203" pitchFamily="34" charset="0"/>
                          <a:ea typeface="Segoe UI" panose="020B0502040204020203" pitchFamily="34" charset="0"/>
                          <a:cs typeface="Segoe UI" panose="020B0502040204020203" pitchFamily="34" charset="0"/>
                        </a:rPr>
                        <a:t>linked into the National Cyber Security Centre and the National Cyber Crime Unit to enable partnership working across the UK. Regular contact is established with National Fraud Intelligence Bureau (NFIB), Action Fraud and Get Safe Online.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056">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Threat to Public Order and Public Safety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a:effectLst/>
                          <a:latin typeface="Segoe UI" panose="020B0502040204020203" pitchFamily="34" charset="0"/>
                          <a:ea typeface="Segoe UI" panose="020B0502040204020203" pitchFamily="34" charset="0"/>
                          <a:cs typeface="Segoe UI" panose="020B0502040204020203" pitchFamily="34" charset="0"/>
                        </a:rPr>
                        <a:t>Optimum levels of staff with well above the nationally-specified number of trained officers.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a:effectLst/>
                          <a:latin typeface="Segoe UI" panose="020B0502040204020203" pitchFamily="34" charset="0"/>
                          <a:ea typeface="Segoe UI" panose="020B0502040204020203" pitchFamily="34" charset="0"/>
                          <a:cs typeface="Segoe UI" panose="020B0502040204020203" pitchFamily="34" charset="0"/>
                        </a:rPr>
                        <a:t>Some issues may exist in the accreditation of roles in 2020, however officers are currently trained in line with national requirements.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For events, the force works with a variety of partners depending on the event taking place. For example, frequently events planners and coordinators will be in contact with safety advisory groups, local councils, sporting clubs and other event organisers.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835">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Civil Emergencies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Number of resources are sufficient to maintain business as usual and respond to major emergencies, however in the event of a significant incident some BAU demand is disrupted due to low staffing levels.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a:effectLst/>
                          <a:latin typeface="Segoe UI" panose="020B0502040204020203" pitchFamily="34" charset="0"/>
                          <a:ea typeface="Segoe UI" panose="020B0502040204020203" pitchFamily="34" charset="0"/>
                          <a:cs typeface="Segoe UI" panose="020B0502040204020203" pitchFamily="34" charset="0"/>
                        </a:rPr>
                        <a:t>Issues with equipment exist which limits capability when connecting and sharing information with partners.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Local </a:t>
                      </a:r>
                      <a:r>
                        <a:rPr lang="en-GB" sz="900" dirty="0">
                          <a:effectLst/>
                          <a:latin typeface="Segoe UI" panose="020B0502040204020203" pitchFamily="34" charset="0"/>
                          <a:ea typeface="Segoe UI" panose="020B0502040204020203" pitchFamily="34" charset="0"/>
                          <a:cs typeface="Segoe UI" panose="020B0502040204020203" pitchFamily="34" charset="0"/>
                        </a:rPr>
                        <a:t>Resilience Forums (LRFs)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ensure collaborative working and </a:t>
                      </a:r>
                      <a:r>
                        <a:rPr lang="en-GB" sz="900" dirty="0">
                          <a:effectLst/>
                          <a:latin typeface="Segoe UI" panose="020B0502040204020203" pitchFamily="34" charset="0"/>
                          <a:ea typeface="Segoe UI" panose="020B0502040204020203" pitchFamily="34" charset="0"/>
                          <a:cs typeface="Segoe UI" panose="020B0502040204020203" pitchFamily="34" charset="0"/>
                        </a:rPr>
                        <a:t>are an integral part of the process in ensuring the production of contingency plans and individual agency plans for mitigation and response. The LRFs are a significant and vital element of working in partnership and taking a multi-agency approach to action.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731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Child Sexual Abuse (CSA)</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Due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to a </a:t>
                      </a:r>
                      <a:r>
                        <a:rPr lang="en-GB" sz="900" dirty="0">
                          <a:effectLst/>
                          <a:latin typeface="Segoe UI" panose="020B0502040204020203" pitchFamily="34" charset="0"/>
                          <a:ea typeface="Segoe UI" panose="020B0502040204020203" pitchFamily="34" charset="0"/>
                          <a:cs typeface="Segoe UI" panose="020B0502040204020203" pitchFamily="34" charset="0"/>
                        </a:rPr>
                        <a:t>recent uplift in resources there are optimum staffing levels available for contribution.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some interview locations and medical facilities not being fit for purpose. There are a limited number of fully trained and accredited investigators.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Problem </a:t>
                      </a:r>
                      <a:r>
                        <a:rPr lang="en-GB" sz="900" dirty="0">
                          <a:effectLst/>
                          <a:latin typeface="Segoe UI" panose="020B0502040204020203" pitchFamily="34" charset="0"/>
                          <a:ea typeface="Segoe UI" panose="020B0502040204020203" pitchFamily="34" charset="0"/>
                          <a:cs typeface="Segoe UI" panose="020B0502040204020203" pitchFamily="34" charset="0"/>
                        </a:rPr>
                        <a:t>Solving Hubs and Harm Assessment Units aim to support colleagues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and </a:t>
                      </a:r>
                      <a:r>
                        <a:rPr lang="en-GB" sz="900" dirty="0">
                          <a:effectLst/>
                          <a:latin typeface="Segoe UI" panose="020B0502040204020203" pitchFamily="34" charset="0"/>
                          <a:ea typeface="Segoe UI" panose="020B0502040204020203" pitchFamily="34" charset="0"/>
                          <a:cs typeface="Segoe UI" panose="020B0502040204020203" pitchFamily="34" charset="0"/>
                        </a:rPr>
                        <a:t>external partners in reducing harm and risk through problem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solving. </a:t>
                      </a:r>
                      <a:r>
                        <a:rPr lang="en-GB" sz="900" dirty="0">
                          <a:effectLst/>
                          <a:latin typeface="Segoe UI" panose="020B0502040204020203" pitchFamily="34" charset="0"/>
                          <a:ea typeface="Segoe UI" panose="020B0502040204020203" pitchFamily="34" charset="0"/>
                          <a:cs typeface="Segoe UI" panose="020B0502040204020203" pitchFamily="34" charset="0"/>
                        </a:rPr>
                        <a:t>The officers engage in partnership working using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innovative </a:t>
                      </a:r>
                      <a:r>
                        <a:rPr lang="en-GB" sz="900" dirty="0">
                          <a:effectLst/>
                          <a:latin typeface="Segoe UI" panose="020B0502040204020203" pitchFamily="34" charset="0"/>
                          <a:ea typeface="Segoe UI" panose="020B0502040204020203" pitchFamily="34" charset="0"/>
                          <a:cs typeface="Segoe UI" panose="020B0502040204020203" pitchFamily="34" charset="0"/>
                        </a:rPr>
                        <a:t>and child-centred policing to proactively provide early intervention</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9" name="TextBox 28"/>
          <p:cNvSpPr txBox="1"/>
          <p:nvPr/>
        </p:nvSpPr>
        <p:spPr>
          <a:xfrm>
            <a:off x="867823" y="838478"/>
            <a:ext cx="2242922" cy="261610"/>
          </a:xfrm>
          <a:prstGeom prst="rect">
            <a:avLst/>
          </a:prstGeom>
          <a:noFill/>
        </p:spPr>
        <p:txBody>
          <a:bodyPr wrap="none" rtlCol="0">
            <a:spAutoFit/>
          </a:bodyPr>
          <a:lstStyle/>
          <a:p>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Strategic Policing Requirement</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8878085" y="260780"/>
            <a:ext cx="3029997" cy="307777"/>
          </a:xfrm>
          <a:prstGeom prst="rect">
            <a:avLst/>
          </a:prstGeom>
        </p:spPr>
        <p:txBody>
          <a:bodyPr wrap="none">
            <a:spAutoFit/>
          </a:bodyPr>
          <a:lstStyle/>
          <a:p>
            <a:r>
              <a:rPr lang="en-GB" sz="1400" b="1" dirty="0" smtClean="0">
                <a:solidFill>
                  <a:srgbClr val="005E9E"/>
                </a:solidFill>
                <a:latin typeface="Segoe UI" panose="020B0502040204020203" pitchFamily="34" charset="0"/>
                <a:ea typeface="Segoe UI" panose="020B0502040204020203" pitchFamily="34" charset="0"/>
                <a:cs typeface="Segoe UI" panose="020B0502040204020203" pitchFamily="34" charset="0"/>
              </a:rPr>
              <a:t>Delivering strategic requirements</a:t>
            </a:r>
            <a:endParaRPr lang="en-GB" sz="14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5416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8396661" y="1206754"/>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47" name="Slide Number Placeholder 1"/>
          <p:cNvSpPr>
            <a:spLocks noGrp="1"/>
          </p:cNvSpPr>
          <p:nvPr>
            <p:ph type="sldNum" sz="quarter" idx="12"/>
          </p:nvPr>
        </p:nvSpPr>
        <p:spPr>
          <a:xfrm>
            <a:off x="11832000" y="6590292"/>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13</a:t>
            </a:fld>
            <a:endParaRPr lang="en-GB" sz="105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889452" y="1562397"/>
            <a:ext cx="4876672" cy="2123658"/>
          </a:xfrm>
          <a:prstGeom prst="rect">
            <a:avLst/>
          </a:prstGeom>
          <a:solidFill>
            <a:schemeClr val="bg1"/>
          </a:solid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999 Performance</a:t>
            </a:r>
          </a:p>
          <a:p>
            <a:endParaRPr lang="en-GB"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999 demand </a:t>
            </a:r>
            <a:r>
              <a:rPr lang="en-GB" sz="1200" b="1" dirty="0">
                <a:latin typeface="Segoe UI" panose="020B0502040204020203" pitchFamily="34" charset="0"/>
                <a:ea typeface="Segoe UI" panose="020B0502040204020203" pitchFamily="34" charset="0"/>
                <a:cs typeface="Segoe UI" panose="020B0502040204020203" pitchFamily="34" charset="0"/>
              </a:rPr>
              <a:t>increased</a:t>
            </a:r>
            <a:r>
              <a:rPr lang="en-GB" sz="1200" dirty="0">
                <a:latin typeface="Segoe UI" panose="020B0502040204020203" pitchFamily="34" charset="0"/>
                <a:ea typeface="Segoe UI" panose="020B0502040204020203" pitchFamily="34" charset="0"/>
                <a:cs typeface="Segoe UI" panose="020B0502040204020203" pitchFamily="34" charset="0"/>
              </a:rPr>
              <a:t> </a:t>
            </a:r>
            <a:r>
              <a:rPr lang="en-GB" sz="1200" b="1" dirty="0">
                <a:latin typeface="Segoe UI" panose="020B0502040204020203" pitchFamily="34" charset="0"/>
                <a:ea typeface="Segoe UI" panose="020B0502040204020203" pitchFamily="34" charset="0"/>
                <a:cs typeface="Segoe UI" panose="020B0502040204020203" pitchFamily="34" charset="0"/>
              </a:rPr>
              <a:t>27% </a:t>
            </a:r>
            <a:r>
              <a:rPr lang="en-GB" sz="1200" dirty="0">
                <a:latin typeface="Segoe UI" panose="020B0502040204020203" pitchFamily="34" charset="0"/>
                <a:ea typeface="Segoe UI" panose="020B0502040204020203" pitchFamily="34" charset="0"/>
                <a:cs typeface="Segoe UI" panose="020B0502040204020203" pitchFamily="34" charset="0"/>
              </a:rPr>
              <a:t>when compared to the previous quarter, and </a:t>
            </a:r>
            <a:r>
              <a:rPr lang="en-GB" sz="1200" b="1" dirty="0">
                <a:latin typeface="Segoe UI" panose="020B0502040204020203" pitchFamily="34" charset="0"/>
                <a:ea typeface="Segoe UI" panose="020B0502040204020203" pitchFamily="34" charset="0"/>
                <a:cs typeface="Segoe UI" panose="020B0502040204020203" pitchFamily="34" charset="0"/>
              </a:rPr>
              <a:t>increased 42% </a:t>
            </a:r>
            <a:r>
              <a:rPr lang="en-GB" sz="1200" dirty="0">
                <a:latin typeface="Segoe UI" panose="020B0502040204020203" pitchFamily="34" charset="0"/>
                <a:ea typeface="Segoe UI" panose="020B0502040204020203" pitchFamily="34" charset="0"/>
                <a:cs typeface="Segoe UI" panose="020B0502040204020203" pitchFamily="34" charset="0"/>
              </a:rPr>
              <a:t>compared to the same quarter last year.</a:t>
            </a:r>
          </a:p>
          <a:p>
            <a:r>
              <a:rPr lang="en-GB" sz="1200" dirty="0">
                <a:latin typeface="Segoe UI" panose="020B0502040204020203" pitchFamily="34" charset="0"/>
                <a:ea typeface="Segoe UI" panose="020B0502040204020203" pitchFamily="34" charset="0"/>
                <a:cs typeface="Segoe UI" panose="020B0502040204020203" pitchFamily="34" charset="0"/>
              </a:rPr>
              <a:t> </a:t>
            </a:r>
          </a:p>
          <a:p>
            <a:r>
              <a:rPr lang="en-GB" sz="1200" dirty="0">
                <a:latin typeface="Segoe UI" panose="020B0502040204020203" pitchFamily="34" charset="0"/>
                <a:ea typeface="Segoe UI" panose="020B0502040204020203" pitchFamily="34" charset="0"/>
                <a:cs typeface="Segoe UI" panose="020B0502040204020203" pitchFamily="34" charset="0"/>
              </a:rPr>
              <a:t>Despite the increase in demand, the </a:t>
            </a:r>
            <a:r>
              <a:rPr lang="en-GB" sz="1200" b="1" dirty="0">
                <a:latin typeface="Segoe UI" panose="020B0502040204020203" pitchFamily="34" charset="0"/>
                <a:ea typeface="Segoe UI" panose="020B0502040204020203" pitchFamily="34" charset="0"/>
                <a:cs typeface="Segoe UI" panose="020B0502040204020203" pitchFamily="34" charset="0"/>
              </a:rPr>
              <a:t>statutory 999 target was met in April (93%), May (94%) and June  (94%). </a:t>
            </a:r>
            <a:r>
              <a:rPr lang="en-GB" sz="1200" dirty="0">
                <a:latin typeface="Segoe UI" panose="020B0502040204020203" pitchFamily="34" charset="0"/>
                <a:ea typeface="Segoe UI" panose="020B0502040204020203" pitchFamily="34" charset="0"/>
                <a:cs typeface="Segoe UI" panose="020B0502040204020203" pitchFamily="34" charset="0"/>
              </a:rPr>
              <a:t>999 performance has now </a:t>
            </a:r>
            <a:r>
              <a:rPr lang="en-GB" sz="1200" b="1" dirty="0">
                <a:latin typeface="Segoe UI" panose="020B0502040204020203" pitchFamily="34" charset="0"/>
                <a:ea typeface="Segoe UI" panose="020B0502040204020203" pitchFamily="34" charset="0"/>
                <a:cs typeface="Segoe UI" panose="020B0502040204020203" pitchFamily="34" charset="0"/>
              </a:rPr>
              <a:t>consistently stabilised </a:t>
            </a:r>
            <a:r>
              <a:rPr lang="en-GB" sz="1200" dirty="0">
                <a:latin typeface="Segoe UI" panose="020B0502040204020203" pitchFamily="34" charset="0"/>
                <a:ea typeface="Segoe UI" panose="020B0502040204020203" pitchFamily="34" charset="0"/>
                <a:cs typeface="Segoe UI" panose="020B0502040204020203" pitchFamily="34" charset="0"/>
              </a:rPr>
              <a:t>as a result of improved staffing levels.  </a:t>
            </a:r>
          </a:p>
          <a:p>
            <a:endParaRPr lang="en-GB" sz="1200" dirty="0">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This has resulted in a further </a:t>
            </a:r>
            <a:r>
              <a:rPr lang="en-GB" sz="1200" b="1" dirty="0">
                <a:latin typeface="Segoe UI" panose="020B0502040204020203" pitchFamily="34" charset="0"/>
                <a:ea typeface="Segoe UI" panose="020B0502040204020203" pitchFamily="34" charset="0"/>
                <a:cs typeface="Segoe UI" panose="020B0502040204020203" pitchFamily="34" charset="0"/>
              </a:rPr>
              <a:t>decline</a:t>
            </a:r>
            <a:r>
              <a:rPr lang="en-GB" sz="1200" dirty="0">
                <a:latin typeface="Segoe UI" panose="020B0502040204020203" pitchFamily="34" charset="0"/>
                <a:ea typeface="Segoe UI" panose="020B0502040204020203" pitchFamily="34" charset="0"/>
                <a:cs typeface="Segoe UI" panose="020B0502040204020203" pitchFamily="34" charset="0"/>
              </a:rPr>
              <a:t> in </a:t>
            </a:r>
            <a:r>
              <a:rPr lang="en-GB" sz="1200" b="1" dirty="0">
                <a:latin typeface="Segoe UI" panose="020B0502040204020203" pitchFamily="34" charset="0"/>
                <a:ea typeface="Segoe UI" panose="020B0502040204020203" pitchFamily="34" charset="0"/>
                <a:cs typeface="Segoe UI" panose="020B0502040204020203" pitchFamily="34" charset="0"/>
              </a:rPr>
              <a:t>999 abandonment </a:t>
            </a:r>
            <a:r>
              <a:rPr lang="en-GB" sz="1200" dirty="0">
                <a:latin typeface="Segoe UI" panose="020B0502040204020203" pitchFamily="34" charset="0"/>
                <a:ea typeface="Segoe UI" panose="020B0502040204020203" pitchFamily="34" charset="0"/>
                <a:cs typeface="Segoe UI" panose="020B0502040204020203" pitchFamily="34" charset="0"/>
              </a:rPr>
              <a:t>volumes during the last quarter – ending at 1.26% in June 2021.</a:t>
            </a:r>
          </a:p>
        </p:txBody>
      </p:sp>
      <p:sp>
        <p:nvSpPr>
          <p:cNvPr id="22" name="TextBox 21"/>
          <p:cNvSpPr txBox="1"/>
          <p:nvPr/>
        </p:nvSpPr>
        <p:spPr>
          <a:xfrm>
            <a:off x="6127136" y="1562397"/>
            <a:ext cx="5704863" cy="1923604"/>
          </a:xfrm>
          <a:prstGeom prst="rect">
            <a:avLst/>
          </a:prstGeom>
          <a:solidFill>
            <a:schemeClr val="bg1"/>
          </a:solid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101 Performance</a:t>
            </a:r>
          </a:p>
          <a:p>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In the last quarter there has been a </a:t>
            </a:r>
            <a:r>
              <a:rPr lang="en-GB" sz="1200" b="1" dirty="0">
                <a:latin typeface="Segoe UI" panose="020B0502040204020203" pitchFamily="34" charset="0"/>
                <a:ea typeface="Segoe UI" panose="020B0502040204020203" pitchFamily="34" charset="0"/>
                <a:cs typeface="Segoe UI" panose="020B0502040204020203" pitchFamily="34" charset="0"/>
              </a:rPr>
              <a:t>6% reduction </a:t>
            </a:r>
            <a:r>
              <a:rPr lang="en-GB" sz="1200" dirty="0">
                <a:latin typeface="Segoe UI" panose="020B0502040204020203" pitchFamily="34" charset="0"/>
                <a:ea typeface="Segoe UI" panose="020B0502040204020203" pitchFamily="34" charset="0"/>
                <a:cs typeface="Segoe UI" panose="020B0502040204020203" pitchFamily="34" charset="0"/>
              </a:rPr>
              <a:t>in call </a:t>
            </a:r>
            <a:r>
              <a:rPr lang="en-GB" sz="1200" b="1" dirty="0">
                <a:latin typeface="Segoe UI" panose="020B0502040204020203" pitchFamily="34" charset="0"/>
                <a:ea typeface="Segoe UI" panose="020B0502040204020203" pitchFamily="34" charset="0"/>
                <a:cs typeface="Segoe UI" panose="020B0502040204020203" pitchFamily="34" charset="0"/>
              </a:rPr>
              <a:t>demand </a:t>
            </a:r>
            <a:r>
              <a:rPr lang="en-GB" sz="1200" dirty="0">
                <a:latin typeface="Segoe UI" panose="020B0502040204020203" pitchFamily="34" charset="0"/>
                <a:ea typeface="Segoe UI" panose="020B0502040204020203" pitchFamily="34" charset="0"/>
                <a:cs typeface="Segoe UI" panose="020B0502040204020203" pitchFamily="34" charset="0"/>
              </a:rPr>
              <a:t>compared to the same quarter last year, but an</a:t>
            </a:r>
            <a:r>
              <a:rPr lang="en-GB" sz="1200" b="1" dirty="0">
                <a:latin typeface="Segoe UI" panose="020B0502040204020203" pitchFamily="34" charset="0"/>
                <a:ea typeface="Segoe UI" panose="020B0502040204020203" pitchFamily="34" charset="0"/>
                <a:cs typeface="Segoe UI" panose="020B0502040204020203" pitchFamily="34" charset="0"/>
              </a:rPr>
              <a:t> 11% increase </a:t>
            </a:r>
            <a:r>
              <a:rPr lang="en-GB" sz="1200" dirty="0">
                <a:latin typeface="Segoe UI" panose="020B0502040204020203" pitchFamily="34" charset="0"/>
                <a:ea typeface="Segoe UI" panose="020B0502040204020203" pitchFamily="34" charset="0"/>
                <a:cs typeface="Segoe UI" panose="020B0502040204020203" pitchFamily="34" charset="0"/>
              </a:rPr>
              <a:t>on the previous quarter. Call demand has continued to be unpredictable.</a:t>
            </a:r>
          </a:p>
          <a:p>
            <a:endParaRPr lang="en-GB" sz="1200" dirty="0">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The OCC presented a substantial increase </a:t>
            </a:r>
            <a:r>
              <a:rPr lang="en-GB" sz="1200" b="1" dirty="0">
                <a:latin typeface="Segoe UI" panose="020B0502040204020203" pitchFamily="34" charset="0"/>
                <a:ea typeface="Segoe UI" panose="020B0502040204020203" pitchFamily="34" charset="0"/>
                <a:cs typeface="Segoe UI" panose="020B0502040204020203" pitchFamily="34" charset="0"/>
              </a:rPr>
              <a:t>i</a:t>
            </a:r>
            <a:r>
              <a:rPr lang="en-GB" sz="1200" dirty="0">
                <a:latin typeface="Segoe UI" panose="020B0502040204020203" pitchFamily="34" charset="0"/>
                <a:ea typeface="Segoe UI" panose="020B0502040204020203" pitchFamily="34" charset="0"/>
                <a:cs typeface="Segoe UI" panose="020B0502040204020203" pitchFamily="34" charset="0"/>
              </a:rPr>
              <a:t>n performance in </a:t>
            </a:r>
            <a:r>
              <a:rPr lang="en-GB" sz="1200" b="1" dirty="0">
                <a:latin typeface="Segoe UI" panose="020B0502040204020203" pitchFamily="34" charset="0"/>
                <a:ea typeface="Segoe UI" panose="020B0502040204020203" pitchFamily="34" charset="0"/>
                <a:cs typeface="Segoe UI" panose="020B0502040204020203" pitchFamily="34" charset="0"/>
              </a:rPr>
              <a:t>April (57%), May (63%) </a:t>
            </a:r>
            <a:r>
              <a:rPr lang="en-GB" sz="1200" dirty="0">
                <a:latin typeface="Segoe UI" panose="020B0502040204020203" pitchFamily="34" charset="0"/>
                <a:ea typeface="Segoe UI" panose="020B0502040204020203" pitchFamily="34" charset="0"/>
                <a:cs typeface="Segoe UI" panose="020B0502040204020203" pitchFamily="34" charset="0"/>
              </a:rPr>
              <a:t>and</a:t>
            </a:r>
            <a:r>
              <a:rPr lang="en-GB" sz="1200" b="1" dirty="0">
                <a:latin typeface="Segoe UI" panose="020B0502040204020203" pitchFamily="34" charset="0"/>
                <a:ea typeface="Segoe UI" panose="020B0502040204020203" pitchFamily="34" charset="0"/>
                <a:cs typeface="Segoe UI" panose="020B0502040204020203" pitchFamily="34" charset="0"/>
              </a:rPr>
              <a:t> June (63%). </a:t>
            </a: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101 abandoned rates have decreased further, to </a:t>
            </a:r>
            <a:r>
              <a:rPr lang="en-GB" sz="1200" b="1" dirty="0">
                <a:latin typeface="Segoe UI" panose="020B0502040204020203" pitchFamily="34" charset="0"/>
                <a:ea typeface="Segoe UI" panose="020B0502040204020203" pitchFamily="34" charset="0"/>
                <a:cs typeface="Segoe UI" panose="020B0502040204020203" pitchFamily="34" charset="0"/>
              </a:rPr>
              <a:t>11.7% in June.</a:t>
            </a:r>
          </a:p>
        </p:txBody>
      </p:sp>
      <p:sp>
        <p:nvSpPr>
          <p:cNvPr id="12" name="TextBox 11"/>
          <p:cNvSpPr txBox="1"/>
          <p:nvPr/>
        </p:nvSpPr>
        <p:spPr>
          <a:xfrm>
            <a:off x="866404" y="147202"/>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3" name="Rectangle 12"/>
          <p:cNvSpPr/>
          <p:nvPr/>
        </p:nvSpPr>
        <p:spPr>
          <a:xfrm>
            <a:off x="866404" y="676130"/>
            <a:ext cx="2659702"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Response to calls for service</a:t>
            </a:r>
          </a:p>
        </p:txBody>
      </p:sp>
      <p:pic>
        <p:nvPicPr>
          <p:cNvPr id="11" name="Picture 10"/>
          <p:cNvPicPr>
            <a:picLocks noChangeAspect="1"/>
          </p:cNvPicPr>
          <p:nvPr/>
        </p:nvPicPr>
        <p:blipFill rotWithShape="1">
          <a:blip r:embed="rId3"/>
          <a:srcRect b="50260"/>
          <a:stretch/>
        </p:blipFill>
        <p:spPr>
          <a:xfrm>
            <a:off x="966367" y="3829595"/>
            <a:ext cx="4722842" cy="2754560"/>
          </a:xfrm>
          <a:prstGeom prst="rect">
            <a:avLst/>
          </a:prstGeom>
        </p:spPr>
      </p:pic>
      <p:pic>
        <p:nvPicPr>
          <p:cNvPr id="14" name="Picture 13"/>
          <p:cNvPicPr>
            <a:picLocks noChangeAspect="1"/>
          </p:cNvPicPr>
          <p:nvPr/>
        </p:nvPicPr>
        <p:blipFill rotWithShape="1">
          <a:blip r:embed="rId3"/>
          <a:srcRect t="50158"/>
          <a:stretch/>
        </p:blipFill>
        <p:spPr>
          <a:xfrm>
            <a:off x="6270735" y="3887017"/>
            <a:ext cx="4713291" cy="2754560"/>
          </a:xfrm>
          <a:prstGeom prst="rect">
            <a:avLst/>
          </a:prstGeom>
        </p:spPr>
      </p:pic>
      <p:sp>
        <p:nvSpPr>
          <p:cNvPr id="15" name="Rounded Rectangle 14"/>
          <p:cNvSpPr/>
          <p:nvPr/>
        </p:nvSpPr>
        <p:spPr>
          <a:xfrm>
            <a:off x="7041233" y="79940"/>
            <a:ext cx="4953917" cy="1450606"/>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9972902" y="208758"/>
            <a:ext cx="2022248"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17" name="TextBox 16"/>
          <p:cNvSpPr txBox="1"/>
          <p:nvPr/>
        </p:nvSpPr>
        <p:spPr>
          <a:xfrm>
            <a:off x="7108766" y="568610"/>
            <a:ext cx="4818850" cy="923330"/>
          </a:xfrm>
          <a:prstGeom prst="rect">
            <a:avLst/>
          </a:prstGeom>
          <a:noFill/>
        </p:spPr>
        <p:txBody>
          <a:bodyPr wrap="square" rtlCol="0">
            <a:spAutoFit/>
          </a:bodyPr>
          <a:lstStyle/>
          <a:p>
            <a:r>
              <a:rPr lang="en-GB" sz="9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999 performance:</a:t>
            </a:r>
            <a:r>
              <a:rPr lang="en-GB" sz="9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r>
              <a:rPr lang="en-GB" sz="900" b="1" i="1" dirty="0">
                <a:latin typeface="Segoe UI" panose="020B0502040204020203" pitchFamily="34" charset="0"/>
                <a:ea typeface="Segoe UI" panose="020B0502040204020203" pitchFamily="34" charset="0"/>
                <a:cs typeface="Segoe UI" panose="020B0502040204020203" pitchFamily="34" charset="0"/>
              </a:rPr>
              <a:t>90% answered within 10 seconds</a:t>
            </a:r>
          </a:p>
          <a:p>
            <a:r>
              <a:rPr lang="en-GB" sz="9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999 volumes: </a:t>
            </a:r>
            <a:r>
              <a:rPr lang="en-GB" sz="900" b="1" i="1" dirty="0">
                <a:latin typeface="Segoe UI" panose="020B0502040204020203" pitchFamily="34" charset="0"/>
                <a:ea typeface="Segoe UI" panose="020B0502040204020203" pitchFamily="34" charset="0"/>
                <a:cs typeface="Segoe UI" panose="020B0502040204020203" pitchFamily="34" charset="0"/>
              </a:rPr>
              <a:t>Maintain current levels in light of increasing national levels</a:t>
            </a:r>
          </a:p>
          <a:p>
            <a:endParaRPr lang="en-GB" sz="900" dirty="0">
              <a:latin typeface="Segoe UI" panose="020B0502040204020203" pitchFamily="34" charset="0"/>
              <a:ea typeface="Segoe UI" panose="020B0502040204020203" pitchFamily="34" charset="0"/>
              <a:cs typeface="Segoe UI" panose="020B0502040204020203" pitchFamily="34" charset="0"/>
            </a:endParaRPr>
          </a:p>
          <a:p>
            <a:r>
              <a:rPr lang="en-GB" sz="900" b="1" dirty="0">
                <a:solidFill>
                  <a:srgbClr val="0070C0"/>
                </a:solidFill>
                <a:latin typeface="Segoe UI" panose="020B0502040204020203" pitchFamily="34" charset="0"/>
                <a:ea typeface="Segoe UI" panose="020B0502040204020203" pitchFamily="34" charset="0"/>
                <a:cs typeface="Segoe UI" panose="020B0502040204020203" pitchFamily="34" charset="0"/>
              </a:rPr>
              <a:t>101 wait times: </a:t>
            </a:r>
            <a:r>
              <a:rPr lang="en-GB" sz="900" b="1" i="1" dirty="0">
                <a:latin typeface="Segoe UI" panose="020B0502040204020203" pitchFamily="34" charset="0"/>
                <a:ea typeface="Segoe UI" panose="020B0502040204020203" pitchFamily="34" charset="0"/>
                <a:cs typeface="Segoe UI" panose="020B0502040204020203" pitchFamily="34" charset="0"/>
              </a:rPr>
              <a:t>80% answered within 30 seconds</a:t>
            </a:r>
          </a:p>
          <a:p>
            <a:r>
              <a:rPr lang="en-GB" sz="900" b="1" dirty="0">
                <a:solidFill>
                  <a:srgbClr val="0070C0"/>
                </a:solidFill>
                <a:latin typeface="Segoe UI" panose="020B0502040204020203" pitchFamily="34" charset="0"/>
                <a:ea typeface="Segoe UI" panose="020B0502040204020203" pitchFamily="34" charset="0"/>
                <a:cs typeface="Segoe UI" panose="020B0502040204020203" pitchFamily="34" charset="0"/>
              </a:rPr>
              <a:t>101 volumes: </a:t>
            </a:r>
            <a:r>
              <a:rPr lang="en-GB" sz="900" b="1" i="1" dirty="0">
                <a:latin typeface="Segoe UI" panose="020B0502040204020203" pitchFamily="34" charset="0"/>
                <a:ea typeface="Segoe UI" panose="020B0502040204020203" pitchFamily="34" charset="0"/>
                <a:cs typeface="Segoe UI" panose="020B0502040204020203" pitchFamily="34" charset="0"/>
              </a:rPr>
              <a:t>Continued sustained increase of online reporting on Single Online Home and an increase in website traffic to advice and information</a:t>
            </a:r>
          </a:p>
        </p:txBody>
      </p:sp>
      <p:pic>
        <p:nvPicPr>
          <p:cNvPr id="19" name="Picture 18"/>
          <p:cNvPicPr>
            <a:picLocks noChangeAspect="1"/>
          </p:cNvPicPr>
          <p:nvPr/>
        </p:nvPicPr>
        <p:blipFill>
          <a:blip r:embed="rId4"/>
          <a:stretch>
            <a:fillRect/>
          </a:stretch>
        </p:blipFill>
        <p:spPr>
          <a:xfrm>
            <a:off x="7217182" y="157402"/>
            <a:ext cx="631418" cy="411208"/>
          </a:xfrm>
          <a:prstGeom prst="rect">
            <a:avLst/>
          </a:prstGeom>
        </p:spPr>
      </p:pic>
    </p:spTree>
    <p:extLst>
      <p:ext uri="{BB962C8B-B14F-4D97-AF65-F5344CB8AC3E}">
        <p14:creationId xmlns:p14="http://schemas.microsoft.com/office/powerpoint/2010/main" val="44161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24415" y="3836219"/>
            <a:ext cx="4576959" cy="2995216"/>
          </a:xfrm>
          <a:prstGeom prst="rect">
            <a:avLst/>
          </a:prstGeom>
        </p:spPr>
      </p:pic>
      <p:sp>
        <p:nvSpPr>
          <p:cNvPr id="18" name="TextBox 17"/>
          <p:cNvSpPr txBox="1"/>
          <p:nvPr/>
        </p:nvSpPr>
        <p:spPr>
          <a:xfrm>
            <a:off x="6086475" y="1117832"/>
            <a:ext cx="5745525" cy="2800767"/>
          </a:xfrm>
          <a:prstGeom prst="rect">
            <a:avLst/>
          </a:prstGeom>
          <a:solidFill>
            <a:schemeClr val="bg1"/>
          </a:solid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As anticipated as we have moved further out of lockdown, experienced some seasonal good weather along with the Euro’s and several high resource intensive incidents unresourced levels are high.</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It </a:t>
            </a:r>
            <a:r>
              <a:rPr lang="en-GB" sz="1100" b="1" dirty="0">
                <a:latin typeface="Segoe UI" panose="020B0502040204020203" pitchFamily="34" charset="0"/>
                <a:ea typeface="Segoe UI" panose="020B0502040204020203" pitchFamily="34" charset="0"/>
                <a:cs typeface="Segoe UI" panose="020B0502040204020203" pitchFamily="34" charset="0"/>
              </a:rPr>
              <a:t>highly probable </a:t>
            </a:r>
            <a:r>
              <a:rPr lang="en-GB" sz="1100" dirty="0">
                <a:latin typeface="Segoe UI" panose="020B0502040204020203" pitchFamily="34" charset="0"/>
                <a:ea typeface="Segoe UI" panose="020B0502040204020203" pitchFamily="34" charset="0"/>
                <a:cs typeface="Segoe UI" panose="020B0502040204020203" pitchFamily="34" charset="0"/>
              </a:rPr>
              <a:t>that volumes will </a:t>
            </a:r>
            <a:r>
              <a:rPr lang="en-GB" sz="1100" b="1" dirty="0">
                <a:latin typeface="Segoe UI" panose="020B0502040204020203" pitchFamily="34" charset="0"/>
                <a:ea typeface="Segoe UI" panose="020B0502040204020203" pitchFamily="34" charset="0"/>
                <a:cs typeface="Segoe UI" panose="020B0502040204020203" pitchFamily="34" charset="0"/>
              </a:rPr>
              <a:t>rise</a:t>
            </a:r>
            <a:r>
              <a:rPr lang="en-GB" sz="1100" dirty="0">
                <a:latin typeface="Segoe UI" panose="020B0502040204020203" pitchFamily="34" charset="0"/>
                <a:ea typeface="Segoe UI" panose="020B0502040204020203" pitchFamily="34" charset="0"/>
                <a:cs typeface="Segoe UI" panose="020B0502040204020203" pitchFamily="34" charset="0"/>
              </a:rPr>
              <a:t> further n the coming months across all </a:t>
            </a:r>
            <a:r>
              <a:rPr lang="en-GB" sz="1100" b="1" dirty="0">
                <a:latin typeface="Segoe UI" panose="020B0502040204020203" pitchFamily="34" charset="0"/>
                <a:ea typeface="Segoe UI" panose="020B0502040204020203" pitchFamily="34" charset="0"/>
                <a:cs typeface="Segoe UI" panose="020B0502040204020203" pitchFamily="34" charset="0"/>
              </a:rPr>
              <a:t>policing areas </a:t>
            </a:r>
            <a:r>
              <a:rPr lang="en-GB" sz="1100" dirty="0">
                <a:latin typeface="Segoe UI" panose="020B0502040204020203" pitchFamily="34" charset="0"/>
                <a:ea typeface="Segoe UI" panose="020B0502040204020203" pitchFamily="34" charset="0"/>
                <a:cs typeface="Segoe UI" panose="020B0502040204020203" pitchFamily="34" charset="0"/>
              </a:rPr>
              <a:t>due to progression through the ‘Road Map’ laid out by the Government.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latin typeface="Segoe UI" panose="020B0502040204020203" pitchFamily="34" charset="0"/>
                <a:ea typeface="Segoe UI" panose="020B0502040204020203" pitchFamily="34" charset="0"/>
                <a:cs typeface="Segoe UI" panose="020B0502040204020203" pitchFamily="34" charset="0"/>
              </a:rPr>
              <a:t>The way that this data is reported on is under review and we are currently in the process of moving to a new style of reporting as is currently shown in the Weekly Briefing Assessment, below.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As more data is collated we will review how this data is presented as well as ‘What Good Looks Like’.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 plan around Emergency Response times is being progressed. </a:t>
            </a:r>
          </a:p>
          <a:p>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648466" y="978667"/>
            <a:ext cx="863441" cy="19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ounded Rectangle 11"/>
          <p:cNvSpPr/>
          <p:nvPr/>
        </p:nvSpPr>
        <p:spPr>
          <a:xfrm>
            <a:off x="7975683" y="159339"/>
            <a:ext cx="3638467" cy="819328"/>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9598026" y="478525"/>
            <a:ext cx="1825251" cy="415498"/>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Unresourced</a:t>
            </a:r>
            <a:r>
              <a:rPr lang="en-GB" sz="1050" b="1" i="1" dirty="0">
                <a:latin typeface="Segoe UI" panose="020B0502040204020203" pitchFamily="34" charset="0"/>
                <a:ea typeface="Segoe UI" panose="020B0502040204020203" pitchFamily="34" charset="0"/>
                <a:cs typeface="Segoe UI" panose="020B0502040204020203" pitchFamily="34" charset="0"/>
              </a:rPr>
              <a:t>: between </a:t>
            </a:r>
            <a:r>
              <a:rPr lang="en-GB" sz="1050" b="1" i="1" dirty="0">
                <a:solidFill>
                  <a:srgbClr val="009B3A"/>
                </a:solidFill>
                <a:latin typeface="Segoe UI" panose="020B0502040204020203" pitchFamily="34" charset="0"/>
                <a:ea typeface="Segoe UI" panose="020B0502040204020203" pitchFamily="34" charset="0"/>
                <a:cs typeface="Segoe UI" panose="020B0502040204020203" pitchFamily="34" charset="0"/>
              </a:rPr>
              <a:t>150-200</a:t>
            </a:r>
            <a:r>
              <a:rPr lang="en-GB" sz="1050" b="1" i="1" dirty="0">
                <a:solidFill>
                  <a:srgbClr val="669900"/>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unresourced calls </a:t>
            </a:r>
          </a:p>
        </p:txBody>
      </p:sp>
      <p:sp>
        <p:nvSpPr>
          <p:cNvPr id="17" name="TextBox 16"/>
          <p:cNvSpPr txBox="1"/>
          <p:nvPr/>
        </p:nvSpPr>
        <p:spPr>
          <a:xfrm>
            <a:off x="9673228" y="250265"/>
            <a:ext cx="1459030" cy="276999"/>
          </a:xfrm>
          <a:prstGeom prst="rect">
            <a:avLst/>
          </a:prstGeom>
          <a:noFill/>
        </p:spPr>
        <p:txBody>
          <a:bodyPr wrap="square" rtlCol="0">
            <a:spAutoFit/>
          </a:bodyPr>
          <a:lstStyle/>
          <a:p>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4"/>
          <a:stretch>
            <a:fillRect/>
          </a:stretch>
        </p:blipFill>
        <p:spPr>
          <a:xfrm>
            <a:off x="8210703" y="307515"/>
            <a:ext cx="789490" cy="514151"/>
          </a:xfrm>
          <a:prstGeom prst="rect">
            <a:avLst/>
          </a:prstGeom>
        </p:spPr>
      </p:pic>
      <p:pic>
        <p:nvPicPr>
          <p:cNvPr id="3" name="Picture 2"/>
          <p:cNvPicPr>
            <a:picLocks noChangeAspect="1"/>
          </p:cNvPicPr>
          <p:nvPr/>
        </p:nvPicPr>
        <p:blipFill>
          <a:blip r:embed="rId5"/>
          <a:stretch>
            <a:fillRect/>
          </a:stretch>
        </p:blipFill>
        <p:spPr>
          <a:xfrm>
            <a:off x="929613" y="3895960"/>
            <a:ext cx="4492127" cy="2936820"/>
          </a:xfrm>
          <a:prstGeom prst="rect">
            <a:avLst/>
          </a:prstGeom>
        </p:spPr>
      </p:pic>
      <p:pic>
        <p:nvPicPr>
          <p:cNvPr id="5" name="Picture 4"/>
          <p:cNvPicPr>
            <a:picLocks noChangeAspect="1"/>
          </p:cNvPicPr>
          <p:nvPr/>
        </p:nvPicPr>
        <p:blipFill>
          <a:blip r:embed="rId6"/>
          <a:stretch>
            <a:fillRect/>
          </a:stretch>
        </p:blipFill>
        <p:spPr>
          <a:xfrm>
            <a:off x="823522" y="892794"/>
            <a:ext cx="4598218" cy="3003165"/>
          </a:xfrm>
          <a:prstGeom prst="rect">
            <a:avLst/>
          </a:prstGeom>
        </p:spPr>
      </p:pic>
      <p:sp>
        <p:nvSpPr>
          <p:cNvPr id="19" name="Rectangle 18"/>
          <p:cNvSpPr/>
          <p:nvPr/>
        </p:nvSpPr>
        <p:spPr>
          <a:xfrm>
            <a:off x="823522" y="667777"/>
            <a:ext cx="2659702"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Response to calls for service</a:t>
            </a:r>
          </a:p>
        </p:txBody>
      </p:sp>
      <p:sp>
        <p:nvSpPr>
          <p:cNvPr id="22" name="TextBox 21"/>
          <p:cNvSpPr txBox="1"/>
          <p:nvPr/>
        </p:nvSpPr>
        <p:spPr>
          <a:xfrm>
            <a:off x="823522" y="136866"/>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Tree>
    <p:extLst>
      <p:ext uri="{BB962C8B-B14F-4D97-AF65-F5344CB8AC3E}">
        <p14:creationId xmlns:p14="http://schemas.microsoft.com/office/powerpoint/2010/main" val="65438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818714" y="658405"/>
            <a:ext cx="1871085"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 Management</a:t>
            </a:r>
          </a:p>
        </p:txBody>
      </p:sp>
      <p:grpSp>
        <p:nvGrpSpPr>
          <p:cNvPr id="30" name="Group 29"/>
          <p:cNvGrpSpPr/>
          <p:nvPr/>
        </p:nvGrpSpPr>
        <p:grpSpPr>
          <a:xfrm>
            <a:off x="10331200" y="278837"/>
            <a:ext cx="1787669" cy="498379"/>
            <a:chOff x="5740263" y="1750819"/>
            <a:chExt cx="1787669" cy="498379"/>
          </a:xfrm>
        </p:grpSpPr>
        <p:sp>
          <p:nvSpPr>
            <p:cNvPr id="31" name="TextBox 30"/>
            <p:cNvSpPr txBox="1"/>
            <p:nvPr/>
          </p:nvSpPr>
          <p:spPr>
            <a:xfrm>
              <a:off x="6658852" y="1910644"/>
              <a:ext cx="782587" cy="338554"/>
            </a:xfrm>
            <a:prstGeom prst="rect">
              <a:avLst/>
            </a:prstGeom>
            <a:noFill/>
          </p:spPr>
          <p:txBody>
            <a:bodyPr wrap="none" rtlCol="0">
              <a:spAutoFit/>
            </a:bodyPr>
            <a:lstStyle/>
            <a:p>
              <a:r>
                <a:rPr lang="en-GB" sz="800" dirty="0" smtClean="0">
                  <a:latin typeface="Segoe UI" panose="020B0502040204020203" pitchFamily="34" charset="0"/>
                  <a:ea typeface="Segoe UI" panose="020B0502040204020203" pitchFamily="34" charset="0"/>
                  <a:cs typeface="Segoe UI" panose="020B0502040204020203" pitchFamily="34" charset="0"/>
                </a:rPr>
                <a:t>HMICFRS</a:t>
              </a:r>
            </a:p>
            <a:p>
              <a:r>
                <a:rPr lang="en-GB" sz="800" dirty="0" smtClean="0">
                  <a:latin typeface="Segoe UI" panose="020B0502040204020203" pitchFamily="34" charset="0"/>
                  <a:ea typeface="Segoe UI" panose="020B0502040204020203" pitchFamily="34" charset="0"/>
                  <a:cs typeface="Segoe UI" panose="020B0502040204020203" pitchFamily="34" charset="0"/>
                </a:rPr>
                <a:t>27 Sept 2019</a:t>
              </a:r>
              <a:endParaRPr lang="en-GB" sz="8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Oval 31"/>
            <p:cNvSpPr/>
            <p:nvPr/>
          </p:nvSpPr>
          <p:spPr>
            <a:xfrm>
              <a:off x="5806472" y="1930041"/>
              <a:ext cx="193814" cy="200346"/>
            </a:xfrm>
            <a:prstGeom prst="ellipse">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Oval 32"/>
            <p:cNvSpPr/>
            <p:nvPr/>
          </p:nvSpPr>
          <p:spPr>
            <a:xfrm>
              <a:off x="6031193" y="1930041"/>
              <a:ext cx="193814" cy="200346"/>
            </a:xfrm>
            <a:prstGeom prst="ellipse">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Oval 33"/>
            <p:cNvSpPr/>
            <p:nvPr/>
          </p:nvSpPr>
          <p:spPr>
            <a:xfrm>
              <a:off x="6255914" y="1930041"/>
              <a:ext cx="193814" cy="20034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Oval 34"/>
            <p:cNvSpPr/>
            <p:nvPr/>
          </p:nvSpPr>
          <p:spPr>
            <a:xfrm>
              <a:off x="6480634" y="1930041"/>
              <a:ext cx="193814" cy="20034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TextBox 35"/>
            <p:cNvSpPr txBox="1"/>
            <p:nvPr/>
          </p:nvSpPr>
          <p:spPr>
            <a:xfrm>
              <a:off x="5740263" y="1750819"/>
              <a:ext cx="1787669" cy="200055"/>
            </a:xfrm>
            <a:prstGeom prst="rect">
              <a:avLst/>
            </a:prstGeom>
            <a:noFill/>
          </p:spPr>
          <p:txBody>
            <a:bodyPr wrap="none" rtlCol="0">
              <a:spAutoFit/>
            </a:bodyPr>
            <a:lstStyle/>
            <a:p>
              <a:r>
                <a:rPr lang="en-GB" sz="700" b="1" dirty="0">
                  <a:solidFill>
                    <a:srgbClr val="005B97"/>
                  </a:solidFill>
                  <a:latin typeface="Segoe UI" panose="020B0502040204020203" pitchFamily="34" charset="0"/>
                  <a:ea typeface="Segoe UI" panose="020B0502040204020203" pitchFamily="34" charset="0"/>
                  <a:cs typeface="Segoe UI" panose="020B0502040204020203" pitchFamily="34" charset="0"/>
                </a:rPr>
                <a:t>Effectiveness – Requires Improvement</a:t>
              </a:r>
            </a:p>
          </p:txBody>
        </p:sp>
      </p:grpSp>
      <p:sp>
        <p:nvSpPr>
          <p:cNvPr id="20" name="TextBox 19"/>
          <p:cNvSpPr txBox="1"/>
          <p:nvPr/>
        </p:nvSpPr>
        <p:spPr>
          <a:xfrm>
            <a:off x="1388924" y="1913414"/>
            <a:ext cx="4134709" cy="2616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Open Investigations – Age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Profile </a:t>
            </a:r>
            <a:r>
              <a:rPr lang="en-GB" sz="9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rPr>
              <a:t>point-in-time view)</a:t>
            </a:r>
          </a:p>
        </p:txBody>
      </p:sp>
      <p:sp>
        <p:nvSpPr>
          <p:cNvPr id="23" name="Rounded Rectangle 22"/>
          <p:cNvSpPr/>
          <p:nvPr/>
        </p:nvSpPr>
        <p:spPr>
          <a:xfrm>
            <a:off x="818715" y="5202489"/>
            <a:ext cx="6386758" cy="1531030"/>
          </a:xfrm>
          <a:prstGeom prst="roundRect">
            <a:avLst/>
          </a:prstGeom>
          <a:solidFill>
            <a:srgbClr val="F7F7F7"/>
          </a:solidFill>
          <a:ln w="50800" cmpd="sng">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1511650" y="5349890"/>
            <a:ext cx="799330" cy="553998"/>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a:t>
            </a:r>
          </a:p>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like:</a:t>
            </a:r>
          </a:p>
        </p:txBody>
      </p:sp>
      <p:pic>
        <p:nvPicPr>
          <p:cNvPr id="40" name="Picture 39"/>
          <p:cNvPicPr>
            <a:picLocks noChangeAspect="1"/>
          </p:cNvPicPr>
          <p:nvPr/>
        </p:nvPicPr>
        <p:blipFill>
          <a:blip r:embed="rId3"/>
          <a:stretch>
            <a:fillRect/>
          </a:stretch>
        </p:blipFill>
        <p:spPr>
          <a:xfrm>
            <a:off x="891866" y="5379829"/>
            <a:ext cx="633900" cy="487806"/>
          </a:xfrm>
          <a:prstGeom prst="rect">
            <a:avLst/>
          </a:prstGeom>
          <a:solidFill>
            <a:schemeClr val="bg1"/>
          </a:solidFill>
        </p:spPr>
      </p:pic>
      <p:sp>
        <p:nvSpPr>
          <p:cNvPr id="4" name="TextBox 3"/>
          <p:cNvSpPr txBox="1"/>
          <p:nvPr/>
        </p:nvSpPr>
        <p:spPr>
          <a:xfrm>
            <a:off x="1979120" y="5307354"/>
            <a:ext cx="5119568" cy="584775"/>
          </a:xfrm>
          <a:prstGeom prst="rect">
            <a:avLst/>
          </a:prstGeom>
          <a:noFill/>
        </p:spPr>
        <p:txBody>
          <a:bodyPr wrap="square" rtlCol="0">
            <a:spAutoFit/>
          </a:bodyPr>
          <a:lstStyle/>
          <a:p>
            <a:r>
              <a:rPr lang="en-GB" sz="800" b="1" i="1" dirty="0">
                <a:latin typeface="Segoe UI" panose="020B0502040204020203" pitchFamily="34" charset="0"/>
                <a:ea typeface="Segoe UI" panose="020B0502040204020203" pitchFamily="34" charset="0"/>
                <a:cs typeface="Segoe UI" panose="020B0502040204020203" pitchFamily="34" charset="0"/>
              </a:rPr>
              <a:t>In development.</a:t>
            </a:r>
          </a:p>
          <a:p>
            <a:r>
              <a:rPr lang="en-GB" sz="800" b="1" i="1" dirty="0">
                <a:latin typeface="Segoe UI" panose="020B0502040204020203" pitchFamily="34" charset="0"/>
                <a:ea typeface="Segoe UI" panose="020B0502040204020203" pitchFamily="34" charset="0"/>
                <a:cs typeface="Segoe UI" panose="020B0502040204020203" pitchFamily="34" charset="0"/>
              </a:rPr>
              <a:t>An ‘optimum’ band is thought to be around </a:t>
            </a:r>
            <a:r>
              <a:rPr lang="en-GB" sz="800" b="1" i="1" dirty="0">
                <a:solidFill>
                  <a:srgbClr val="009B3A"/>
                </a:solidFill>
                <a:latin typeface="Segoe UI" panose="020B0502040204020203" pitchFamily="34" charset="0"/>
                <a:ea typeface="Segoe UI" panose="020B0502040204020203" pitchFamily="34" charset="0"/>
                <a:cs typeface="Segoe UI" panose="020B0502040204020203" pitchFamily="34" charset="0"/>
              </a:rPr>
              <a:t>8,000-10,000 open investigations </a:t>
            </a:r>
            <a:r>
              <a:rPr lang="en-GB" sz="800" b="1" i="1" dirty="0">
                <a:latin typeface="Segoe UI" panose="020B0502040204020203" pitchFamily="34" charset="0"/>
                <a:ea typeface="Segoe UI" panose="020B0502040204020203" pitchFamily="34" charset="0"/>
                <a:cs typeface="Segoe UI" panose="020B0502040204020203" pitchFamily="34" charset="0"/>
              </a:rPr>
              <a:t>at current recording volumes. </a:t>
            </a:r>
            <a:r>
              <a:rPr lang="en-GB" sz="800" b="1" i="1" u="sng" dirty="0">
                <a:latin typeface="Segoe UI" panose="020B0502040204020203" pitchFamily="34" charset="0"/>
                <a:ea typeface="Segoe UI" panose="020B0502040204020203" pitchFamily="34" charset="0"/>
                <a:cs typeface="Segoe UI" panose="020B0502040204020203" pitchFamily="34" charset="0"/>
              </a:rPr>
              <a:t>However</a:t>
            </a:r>
            <a:r>
              <a:rPr lang="en-GB" sz="800" b="1" i="1" dirty="0">
                <a:latin typeface="Segoe UI" panose="020B0502040204020203" pitchFamily="34" charset="0"/>
                <a:ea typeface="Segoe UI" panose="020B0502040204020203" pitchFamily="34" charset="0"/>
                <a:cs typeface="Segoe UI" panose="020B0502040204020203" pitchFamily="34" charset="0"/>
              </a:rPr>
              <a:t>, to avoid an incentive simply to close crime  this marker would need to be hidden until further work is done to filter out:</a:t>
            </a:r>
          </a:p>
        </p:txBody>
      </p:sp>
      <p:sp>
        <p:nvSpPr>
          <p:cNvPr id="25" name="TextBox 24"/>
          <p:cNvSpPr txBox="1"/>
          <p:nvPr/>
        </p:nvSpPr>
        <p:spPr>
          <a:xfrm>
            <a:off x="891866" y="5900731"/>
            <a:ext cx="6206822" cy="707886"/>
          </a:xfrm>
          <a:prstGeom prst="rect">
            <a:avLst/>
          </a:prstGeom>
          <a:noFill/>
        </p:spPr>
        <p:txBody>
          <a:bodyPr wrap="square" rtlCol="0">
            <a:spAutoFit/>
          </a:bodyPr>
          <a:lstStyle/>
          <a:p>
            <a:r>
              <a:rPr lang="en-GB" sz="800" b="1" i="1" dirty="0">
                <a:latin typeface="Segoe UI" panose="020B0502040204020203" pitchFamily="34" charset="0"/>
                <a:ea typeface="Segoe UI" panose="020B0502040204020203" pitchFamily="34" charset="0"/>
                <a:cs typeface="Segoe UI" panose="020B0502040204020203" pitchFamily="34" charset="0"/>
              </a:rPr>
              <a:t>1.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‘Normal’ volume of open investigations awaiting closure with the Designated Decision Makers </a:t>
            </a:r>
            <a:r>
              <a:rPr lang="en-GB" sz="800" b="1" i="1" dirty="0">
                <a:latin typeface="Segoe UI" panose="020B0502040204020203" pitchFamily="34" charset="0"/>
                <a:ea typeface="Segoe UI" panose="020B0502040204020203" pitchFamily="34" charset="0"/>
                <a:cs typeface="Segoe UI" panose="020B0502040204020203" pitchFamily="34" charset="0"/>
              </a:rPr>
              <a:t>(DDMs)  (currently 5-600)</a:t>
            </a:r>
            <a:endParaRPr lang="en-GB" sz="800" dirty="0">
              <a:latin typeface="Segoe UI" panose="020B0502040204020203" pitchFamily="34" charset="0"/>
              <a:ea typeface="Segoe UI" panose="020B0502040204020203" pitchFamily="34" charset="0"/>
              <a:cs typeface="Segoe UI" panose="020B0502040204020203" pitchFamily="34" charset="0"/>
            </a:endParaRPr>
          </a:p>
          <a:p>
            <a:r>
              <a:rPr lang="en-GB" sz="800" b="1" i="1" dirty="0">
                <a:latin typeface="Segoe UI" panose="020B0502040204020203" pitchFamily="34" charset="0"/>
                <a:ea typeface="Segoe UI" panose="020B0502040204020203" pitchFamily="34" charset="0"/>
                <a:cs typeface="Segoe UI" panose="020B0502040204020203" pitchFamily="34" charset="0"/>
              </a:rPr>
              <a:t>2.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Complex crime types with long average timeliness</a:t>
            </a:r>
            <a:endParaRPr lang="en-GB" sz="8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 better “temperature gauge” of force crime is anticipated to come from combining some metrics</a:t>
            </a:r>
            <a:r>
              <a:rPr lang="en-GB" sz="800" b="1" i="1" dirty="0">
                <a:latin typeface="Segoe UI" panose="020B0502040204020203" pitchFamily="34" charset="0"/>
                <a:ea typeface="Segoe UI" panose="020B0502040204020203" pitchFamily="34" charset="0"/>
                <a:cs typeface="Segoe UI" panose="020B0502040204020203" pitchFamily="34" charset="0"/>
              </a:rPr>
              <a:t>: Open crime/ Volume in “baskets”/ Suspects outstanding/  “attrition” rates to some outcomes. This is to avoid over-focus on timeliness at the expense of quality investigations.</a:t>
            </a:r>
            <a:endParaRPr lang="en-GB" sz="800" dirty="0">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7552042" y="1152145"/>
            <a:ext cx="4395054" cy="5632311"/>
          </a:xfrm>
          <a:prstGeom prst="rect">
            <a:avLst/>
          </a:prstGeom>
          <a:noFill/>
        </p:spPr>
        <p:txBody>
          <a:bodyPr wrap="squar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10,096</a:t>
            </a:r>
            <a:r>
              <a:rPr lang="en-GB" sz="1100" dirty="0">
                <a:latin typeface="Segoe UI" panose="020B0502040204020203" pitchFamily="34" charset="0"/>
                <a:ea typeface="Segoe UI" panose="020B0502040204020203" pitchFamily="34" charset="0"/>
                <a:cs typeface="Segoe UI" panose="020B0502040204020203" pitchFamily="34" charset="0"/>
              </a:rPr>
              <a:t> Open Investigations (O.I.s) consisting of notifiable offences, fraud offences and crimed incident investigations sit within </a:t>
            </a:r>
            <a:r>
              <a:rPr lang="en-GB" sz="1100" b="1" dirty="0">
                <a:latin typeface="Segoe UI" panose="020B0502040204020203" pitchFamily="34" charset="0"/>
                <a:ea typeface="Segoe UI" panose="020B0502040204020203" pitchFamily="34" charset="0"/>
                <a:cs typeface="Segoe UI" panose="020B0502040204020203" pitchFamily="34" charset="0"/>
              </a:rPr>
              <a:t>1,798 </a:t>
            </a:r>
            <a:r>
              <a:rPr lang="en-GB" sz="1100" dirty="0">
                <a:latin typeface="Segoe UI" panose="020B0502040204020203" pitchFamily="34" charset="0"/>
                <a:ea typeface="Segoe UI" panose="020B0502040204020203" pitchFamily="34" charset="0"/>
                <a:cs typeface="Segoe UI" panose="020B0502040204020203" pitchFamily="34" charset="0"/>
              </a:rPr>
              <a:t>OIC crime baskets.</a:t>
            </a:r>
          </a:p>
          <a:p>
            <a:endParaRPr lang="en-GB" sz="9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14% increase</a:t>
            </a:r>
            <a:r>
              <a:rPr lang="en-GB" sz="1100" dirty="0">
                <a:latin typeface="Segoe UI" panose="020B0502040204020203" pitchFamily="34" charset="0"/>
                <a:ea typeface="Segoe UI" panose="020B0502040204020203" pitchFamily="34" charset="0"/>
                <a:cs typeface="Segoe UI" panose="020B0502040204020203" pitchFamily="34" charset="0"/>
              </a:rPr>
              <a:t> compared to the previous point-in-time in April (8,875). </a:t>
            </a:r>
            <a:r>
              <a:rPr lang="en-GB" sz="1100" b="1" dirty="0">
                <a:latin typeface="Segoe UI" panose="020B0502040204020203" pitchFamily="34" charset="0"/>
                <a:ea typeface="Segoe UI" panose="020B0502040204020203" pitchFamily="34" charset="0"/>
                <a:cs typeface="Segoe UI" panose="020B0502040204020203" pitchFamily="34" charset="0"/>
              </a:rPr>
              <a:t>35% (3,575) </a:t>
            </a:r>
            <a:r>
              <a:rPr lang="en-GB" sz="1100" dirty="0">
                <a:latin typeface="Segoe UI" panose="020B0502040204020203" pitchFamily="34" charset="0"/>
                <a:ea typeface="Segoe UI" panose="020B0502040204020203" pitchFamily="34" charset="0"/>
                <a:cs typeface="Segoe UI" panose="020B0502040204020203" pitchFamily="34" charset="0"/>
              </a:rPr>
              <a:t>of O.I.s consist of violence with/without injury, stalking and harassment offences.</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Key drivers behind increase in O.I.s. </a:t>
            </a:r>
          </a:p>
          <a:p>
            <a:endParaRPr lang="en-GB" sz="3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Continuous month-on-month increases </a:t>
            </a:r>
            <a:r>
              <a:rPr lang="en-GB" sz="1100" dirty="0">
                <a:latin typeface="Segoe UI" panose="020B0502040204020203" pitchFamily="34" charset="0"/>
                <a:ea typeface="Segoe UI" panose="020B0502040204020203" pitchFamily="34" charset="0"/>
                <a:cs typeface="Segoe UI" panose="020B0502040204020203" pitchFamily="34" charset="0"/>
              </a:rPr>
              <a:t>in crime recording since March 2021.</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Increase in crime recording is </a:t>
            </a:r>
            <a:r>
              <a:rPr lang="en-GB" sz="1100" b="1" dirty="0">
                <a:latin typeface="Segoe UI" panose="020B0502040204020203" pitchFamily="34" charset="0"/>
                <a:ea typeface="Segoe UI" panose="020B0502040204020203" pitchFamily="34" charset="0"/>
                <a:cs typeface="Segoe UI" panose="020B0502040204020203" pitchFamily="34" charset="0"/>
              </a:rPr>
              <a:t>partially linked </a:t>
            </a:r>
            <a:r>
              <a:rPr lang="en-GB" sz="1100" dirty="0">
                <a:latin typeface="Segoe UI" panose="020B0502040204020203" pitchFamily="34" charset="0"/>
                <a:ea typeface="Segoe UI" panose="020B0502040204020203" pitchFamily="34" charset="0"/>
                <a:cs typeface="Segoe UI" panose="020B0502040204020203" pitchFamily="34" charset="0"/>
              </a:rPr>
              <a:t>to the</a:t>
            </a:r>
            <a:r>
              <a:rPr lang="en-GB" sz="1100" b="1" dirty="0">
                <a:latin typeface="Segoe UI" panose="020B0502040204020203" pitchFamily="34" charset="0"/>
                <a:ea typeface="Segoe UI" panose="020B0502040204020203" pitchFamily="34" charset="0"/>
                <a:cs typeface="Segoe UI" panose="020B0502040204020203" pitchFamily="34" charset="0"/>
              </a:rPr>
              <a:t> reinforced </a:t>
            </a:r>
            <a:r>
              <a:rPr lang="en-GB" sz="1100" dirty="0">
                <a:latin typeface="Segoe UI" panose="020B0502040204020203" pitchFamily="34" charset="0"/>
                <a:ea typeface="Segoe UI" panose="020B0502040204020203" pitchFamily="34" charset="0"/>
                <a:cs typeface="Segoe UI" panose="020B0502040204020203" pitchFamily="34" charset="0"/>
              </a:rPr>
              <a:t>recording practice of ‘</a:t>
            </a:r>
            <a:r>
              <a:rPr lang="en-GB" sz="1100" b="1" dirty="0">
                <a:latin typeface="Segoe UI" panose="020B0502040204020203" pitchFamily="34" charset="0"/>
                <a:ea typeface="Segoe UI" panose="020B0502040204020203" pitchFamily="34" charset="0"/>
                <a:cs typeface="Segoe UI" panose="020B0502040204020203" pitchFamily="34" charset="0"/>
              </a:rPr>
              <a:t>Course of Conduct offences</a:t>
            </a:r>
            <a:r>
              <a:rPr lang="en-GB" sz="1100" dirty="0">
                <a:latin typeface="Segoe UI" panose="020B0502040204020203" pitchFamily="34" charset="0"/>
                <a:ea typeface="Segoe UI" panose="020B0502040204020203" pitchFamily="34" charset="0"/>
                <a:cs typeface="Segoe UI" panose="020B0502040204020203" pitchFamily="34" charset="0"/>
              </a:rPr>
              <a:t>’ in relation to domestic abuse for recording </a:t>
            </a:r>
            <a:r>
              <a:rPr lang="en-GB" sz="1100" b="1" dirty="0">
                <a:latin typeface="Segoe UI" panose="020B0502040204020203" pitchFamily="34" charset="0"/>
                <a:ea typeface="Segoe UI" panose="020B0502040204020203" pitchFamily="34" charset="0"/>
                <a:cs typeface="Segoe UI" panose="020B0502040204020203" pitchFamily="34" charset="0"/>
              </a:rPr>
              <a:t>both</a:t>
            </a:r>
            <a:r>
              <a:rPr lang="en-GB" sz="1100" dirty="0">
                <a:latin typeface="Segoe UI" panose="020B0502040204020203" pitchFamily="34" charset="0"/>
                <a:ea typeface="Segoe UI" panose="020B0502040204020203" pitchFamily="34" charset="0"/>
                <a:cs typeface="Segoe UI" panose="020B0502040204020203" pitchFamily="34" charset="0"/>
              </a:rPr>
              <a:t> an </a:t>
            </a:r>
            <a:r>
              <a:rPr lang="en-GB" sz="1100" b="1" dirty="0">
                <a:latin typeface="Segoe UI" panose="020B0502040204020203" pitchFamily="34" charset="0"/>
                <a:ea typeface="Segoe UI" panose="020B0502040204020203" pitchFamily="34" charset="0"/>
                <a:cs typeface="Segoe UI" panose="020B0502040204020203" pitchFamily="34" charset="0"/>
              </a:rPr>
              <a:t>harassment</a:t>
            </a:r>
            <a:r>
              <a:rPr lang="en-GB" sz="1100" dirty="0">
                <a:latin typeface="Segoe UI" panose="020B0502040204020203" pitchFamily="34" charset="0"/>
                <a:ea typeface="Segoe UI" panose="020B0502040204020203" pitchFamily="34" charset="0"/>
                <a:cs typeface="Segoe UI" panose="020B0502040204020203" pitchFamily="34" charset="0"/>
              </a:rPr>
              <a:t> and a </a:t>
            </a:r>
            <a:r>
              <a:rPr lang="en-GB" sz="1100" b="1" dirty="0">
                <a:latin typeface="Segoe UI" panose="020B0502040204020203" pitchFamily="34" charset="0"/>
                <a:ea typeface="Segoe UI" panose="020B0502040204020203" pitchFamily="34" charset="0"/>
                <a:cs typeface="Segoe UI" panose="020B0502040204020203" pitchFamily="34" charset="0"/>
              </a:rPr>
              <a:t>stalking</a:t>
            </a:r>
            <a:r>
              <a:rPr lang="en-GB" sz="1100" dirty="0">
                <a:latin typeface="Segoe UI" panose="020B0502040204020203" pitchFamily="34" charset="0"/>
                <a:ea typeface="Segoe UI" panose="020B0502040204020203" pitchFamily="34" charset="0"/>
                <a:cs typeface="Segoe UI" panose="020B0502040204020203" pitchFamily="34" charset="0"/>
              </a:rPr>
              <a:t> offence - </a:t>
            </a:r>
            <a:r>
              <a:rPr lang="en-GB" sz="1100" b="1" dirty="0">
                <a:latin typeface="Segoe UI" panose="020B0502040204020203" pitchFamily="34" charset="0"/>
                <a:ea typeface="Segoe UI" panose="020B0502040204020203" pitchFamily="34" charset="0"/>
                <a:cs typeface="Segoe UI" panose="020B0502040204020203" pitchFamily="34" charset="0"/>
              </a:rPr>
              <a:t>Two crimes per investigation </a:t>
            </a:r>
            <a:r>
              <a:rPr lang="en-GB" sz="1100" dirty="0">
                <a:latin typeface="Segoe UI" panose="020B0502040204020203" pitchFamily="34" charset="0"/>
                <a:ea typeface="Segoe UI" panose="020B0502040204020203" pitchFamily="34" charset="0"/>
                <a:cs typeface="Segoe UI" panose="020B0502040204020203" pitchFamily="34" charset="0"/>
              </a:rPr>
              <a:t>with different requirements to prove and outcome.</a:t>
            </a:r>
          </a:p>
          <a:p>
            <a:pPr marL="360363" lvl="1" indent="-184150">
              <a:buFont typeface="Courier New" panose="02070309020205020404" pitchFamily="49" charset="0"/>
              <a:buChar char="o"/>
            </a:pPr>
            <a:r>
              <a:rPr lang="en-GB" sz="1100" dirty="0">
                <a:latin typeface="Segoe UI" panose="020B0502040204020203" pitchFamily="34" charset="0"/>
                <a:ea typeface="Segoe UI" panose="020B0502040204020203" pitchFamily="34" charset="0"/>
                <a:cs typeface="Segoe UI" panose="020B0502040204020203" pitchFamily="34" charset="0"/>
              </a:rPr>
              <a:t>Out of </a:t>
            </a:r>
            <a:r>
              <a:rPr lang="en-GB" sz="1100" b="1" dirty="0">
                <a:latin typeface="Segoe UI" panose="020B0502040204020203" pitchFamily="34" charset="0"/>
                <a:ea typeface="Segoe UI" panose="020B0502040204020203" pitchFamily="34" charset="0"/>
                <a:cs typeface="Segoe UI" panose="020B0502040204020203" pitchFamily="34" charset="0"/>
              </a:rPr>
              <a:t>494</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b="1" dirty="0">
                <a:latin typeface="Segoe UI" panose="020B0502040204020203" pitchFamily="34" charset="0"/>
                <a:ea typeface="Segoe UI" panose="020B0502040204020203" pitchFamily="34" charset="0"/>
                <a:cs typeface="Segoe UI" panose="020B0502040204020203" pitchFamily="34" charset="0"/>
              </a:rPr>
              <a:t>course of conduct</a:t>
            </a:r>
            <a:r>
              <a:rPr lang="en-GB" sz="1100" dirty="0">
                <a:latin typeface="Segoe UI" panose="020B0502040204020203" pitchFamily="34" charset="0"/>
                <a:ea typeface="Segoe UI" panose="020B0502040204020203" pitchFamily="34" charset="0"/>
                <a:cs typeface="Segoe UI" panose="020B0502040204020203" pitchFamily="34" charset="0"/>
              </a:rPr>
              <a:t>’ O.I stalking/ harassment offences, </a:t>
            </a:r>
            <a:r>
              <a:rPr lang="en-GB" sz="1100" b="1" dirty="0">
                <a:latin typeface="Segoe UI" panose="020B0502040204020203" pitchFamily="34" charset="0"/>
                <a:ea typeface="Segoe UI" panose="020B0502040204020203" pitchFamily="34" charset="0"/>
                <a:cs typeface="Segoe UI" panose="020B0502040204020203" pitchFamily="34" charset="0"/>
              </a:rPr>
              <a:t>398 (81%) </a:t>
            </a:r>
            <a:r>
              <a:rPr lang="en-GB" sz="1100" dirty="0">
                <a:latin typeface="Segoe UI" panose="020B0502040204020203" pitchFamily="34" charset="0"/>
                <a:ea typeface="Segoe UI" panose="020B0502040204020203" pitchFamily="34" charset="0"/>
                <a:cs typeface="Segoe UI" panose="020B0502040204020203" pitchFamily="34" charset="0"/>
              </a:rPr>
              <a:t>were</a:t>
            </a:r>
            <a:r>
              <a:rPr lang="en-GB" sz="1100" b="1" dirty="0">
                <a:latin typeface="Segoe UI" panose="020B0502040204020203" pitchFamily="34" charset="0"/>
                <a:ea typeface="Segoe UI" panose="020B0502040204020203" pitchFamily="34" charset="0"/>
                <a:cs typeface="Segoe UI" panose="020B0502040204020203" pitchFamily="34" charset="0"/>
              </a:rPr>
              <a:t> recorded </a:t>
            </a:r>
            <a:r>
              <a:rPr lang="en-GB" sz="1100" dirty="0">
                <a:latin typeface="Segoe UI" panose="020B0502040204020203" pitchFamily="34" charset="0"/>
                <a:ea typeface="Segoe UI" panose="020B0502040204020203" pitchFamily="34" charset="0"/>
                <a:cs typeface="Segoe UI" panose="020B0502040204020203" pitchFamily="34" charset="0"/>
              </a:rPr>
              <a:t>within the </a:t>
            </a:r>
            <a:r>
              <a:rPr lang="en-GB" sz="1100" b="1" dirty="0">
                <a:latin typeface="Segoe UI" panose="020B0502040204020203" pitchFamily="34" charset="0"/>
                <a:ea typeface="Segoe UI" panose="020B0502040204020203" pitchFamily="34" charset="0"/>
                <a:cs typeface="Segoe UI" panose="020B0502040204020203" pitchFamily="34" charset="0"/>
              </a:rPr>
              <a:t>last 3 months</a:t>
            </a:r>
            <a:r>
              <a:rPr lang="en-GB" sz="1100" dirty="0">
                <a:latin typeface="Segoe UI" panose="020B0502040204020203" pitchFamily="34" charset="0"/>
                <a:ea typeface="Segoe UI" panose="020B0502040204020203" pitchFamily="34" charset="0"/>
                <a:cs typeface="Segoe UI" panose="020B0502040204020203" pitchFamily="34" charset="0"/>
              </a:rPr>
              <a:t>.</a:t>
            </a:r>
          </a:p>
          <a:p>
            <a:pPr marL="628650" lvl="1" indent="-171450">
              <a:buFont typeface="Arial" panose="020B0604020202020204" pitchFamily="34" charset="0"/>
              <a:buChar char="•"/>
            </a:pPr>
            <a:endParaRPr lang="en-GB" sz="10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From </a:t>
            </a:r>
            <a:r>
              <a:rPr lang="en-GB" sz="1100" b="1" dirty="0">
                <a:latin typeface="Segoe UI" panose="020B0502040204020203" pitchFamily="34" charset="0"/>
                <a:ea typeface="Segoe UI" panose="020B0502040204020203" pitchFamily="34" charset="0"/>
                <a:cs typeface="Segoe UI" panose="020B0502040204020203" pitchFamily="34" charset="0"/>
              </a:rPr>
              <a:t>1st April 2021</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b="1" dirty="0">
                <a:latin typeface="Segoe UI" panose="020B0502040204020203" pitchFamily="34" charset="0"/>
                <a:ea typeface="Segoe UI" panose="020B0502040204020203" pitchFamily="34" charset="0"/>
                <a:cs typeface="Segoe UI" panose="020B0502040204020203" pitchFamily="34" charset="0"/>
              </a:rPr>
              <a:t>CPS </a:t>
            </a:r>
            <a:r>
              <a:rPr lang="en-GB" sz="1100" dirty="0">
                <a:latin typeface="Segoe UI" panose="020B0502040204020203" pitchFamily="34" charset="0"/>
                <a:ea typeface="Segoe UI" panose="020B0502040204020203" pitchFamily="34" charset="0"/>
                <a:cs typeface="Segoe UI" panose="020B0502040204020203" pitchFamily="34" charset="0"/>
              </a:rPr>
              <a:t>started enforcing the new </a:t>
            </a:r>
            <a:r>
              <a:rPr lang="en-GB" sz="1100" b="1" dirty="0">
                <a:latin typeface="Segoe UI" panose="020B0502040204020203" pitchFamily="34" charset="0"/>
                <a:ea typeface="Segoe UI" panose="020B0502040204020203" pitchFamily="34" charset="0"/>
                <a:cs typeface="Segoe UI" panose="020B0502040204020203" pitchFamily="34" charset="0"/>
              </a:rPr>
              <a:t>disclosure guidelines </a:t>
            </a:r>
            <a:r>
              <a:rPr lang="en-GB" sz="1100" dirty="0">
                <a:latin typeface="Segoe UI" panose="020B0502040204020203" pitchFamily="34" charset="0"/>
                <a:ea typeface="Segoe UI" panose="020B0502040204020203" pitchFamily="34" charset="0"/>
                <a:cs typeface="Segoe UI" panose="020B0502040204020203" pitchFamily="34" charset="0"/>
              </a:rPr>
              <a:t>leading to significant amount of additional work for most files, even on patrol. During this quarter, a </a:t>
            </a:r>
            <a:r>
              <a:rPr lang="en-GB" sz="1100" b="1" dirty="0">
                <a:latin typeface="Segoe UI" panose="020B0502040204020203" pitchFamily="34" charset="0"/>
                <a:ea typeface="Segoe UI" panose="020B0502040204020203" pitchFamily="34" charset="0"/>
                <a:cs typeface="Segoe UI" panose="020B0502040204020203" pitchFamily="34" charset="0"/>
              </a:rPr>
              <a:t>reduction in Action Taken outcomes </a:t>
            </a:r>
            <a:r>
              <a:rPr lang="en-GB" sz="1100" dirty="0">
                <a:latin typeface="Segoe UI" panose="020B0502040204020203" pitchFamily="34" charset="0"/>
                <a:ea typeface="Segoe UI" panose="020B0502040204020203" pitchFamily="34" charset="0"/>
                <a:cs typeface="Segoe UI" panose="020B0502040204020203" pitchFamily="34" charset="0"/>
              </a:rPr>
              <a:t>is </a:t>
            </a:r>
            <a:r>
              <a:rPr lang="en-GB" sz="1100" b="1" dirty="0">
                <a:latin typeface="Segoe UI" panose="020B0502040204020203" pitchFamily="34" charset="0"/>
                <a:ea typeface="Segoe UI" panose="020B0502040204020203" pitchFamily="34" charset="0"/>
                <a:cs typeface="Segoe UI" panose="020B0502040204020203" pitchFamily="34" charset="0"/>
              </a:rPr>
              <a:t>expected</a:t>
            </a:r>
            <a:r>
              <a:rPr lang="en-GB" sz="1100" dirty="0">
                <a:latin typeface="Segoe UI" panose="020B0502040204020203" pitchFamily="34" charset="0"/>
                <a:ea typeface="Segoe UI" panose="020B0502040204020203" pitchFamily="34" charset="0"/>
                <a:cs typeface="Segoe UI" panose="020B0502040204020203" pitchFamily="34" charset="0"/>
              </a:rPr>
              <a:t> due to </a:t>
            </a:r>
            <a:r>
              <a:rPr lang="en-GB" sz="1100" b="1" dirty="0">
                <a:latin typeface="Segoe UI" panose="020B0502040204020203" pitchFamily="34" charset="0"/>
                <a:ea typeface="Segoe UI" panose="020B0502040204020203" pitchFamily="34" charset="0"/>
                <a:cs typeface="Segoe UI" panose="020B0502040204020203" pitchFamily="34" charset="0"/>
              </a:rPr>
              <a:t>returns from CPS</a:t>
            </a:r>
            <a:r>
              <a:rPr lang="en-GB" sz="1100" dirty="0">
                <a:latin typeface="Segoe UI" panose="020B0502040204020203" pitchFamily="34" charset="0"/>
                <a:ea typeface="Segoe UI" panose="020B0502040204020203" pitchFamily="34" charset="0"/>
                <a:cs typeface="Segoe UI" panose="020B0502040204020203" pitchFamily="34" charset="0"/>
              </a:rPr>
              <a:t> for not abiding by the new legislation.</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More </a:t>
            </a:r>
            <a:r>
              <a:rPr lang="en-GB" sz="1100" b="1" dirty="0">
                <a:latin typeface="Segoe UI" panose="020B0502040204020203" pitchFamily="34" charset="0"/>
                <a:ea typeface="Segoe UI" panose="020B0502040204020203" pitchFamily="34" charset="0"/>
                <a:cs typeface="Segoe UI" panose="020B0502040204020203" pitchFamily="34" charset="0"/>
              </a:rPr>
              <a:t>PCDA student officers </a:t>
            </a:r>
            <a:r>
              <a:rPr lang="en-GB" sz="1100" dirty="0">
                <a:latin typeface="Segoe UI" panose="020B0502040204020203" pitchFamily="34" charset="0"/>
                <a:ea typeface="Segoe UI" panose="020B0502040204020203" pitchFamily="34" charset="0"/>
                <a:cs typeface="Segoe UI" panose="020B0502040204020203" pitchFamily="34" charset="0"/>
              </a:rPr>
              <a:t>at the front end and a </a:t>
            </a:r>
            <a:r>
              <a:rPr lang="en-GB" sz="1100" b="1" dirty="0">
                <a:latin typeface="Segoe UI" panose="020B0502040204020203" pitchFamily="34" charset="0"/>
                <a:ea typeface="Segoe UI" panose="020B0502040204020203" pitchFamily="34" charset="0"/>
                <a:cs typeface="Segoe UI" panose="020B0502040204020203" pitchFamily="34" charset="0"/>
              </a:rPr>
              <a:t>turnover in Sergeants/newly promoted </a:t>
            </a:r>
            <a:r>
              <a:rPr lang="en-GB" sz="1100" dirty="0">
                <a:latin typeface="Segoe UI" panose="020B0502040204020203" pitchFamily="34" charset="0"/>
                <a:ea typeface="Segoe UI" panose="020B0502040204020203" pitchFamily="34" charset="0"/>
                <a:cs typeface="Segoe UI" panose="020B0502040204020203" pitchFamily="34" charset="0"/>
              </a:rPr>
              <a:t>also impacts on investigations and outcome timeliness. </a:t>
            </a:r>
            <a:r>
              <a:rPr lang="en-GB" sz="1100" b="1" dirty="0">
                <a:latin typeface="Segoe UI" panose="020B0502040204020203" pitchFamily="34" charset="0"/>
                <a:ea typeface="Segoe UI" panose="020B0502040204020203" pitchFamily="34" charset="0"/>
                <a:cs typeface="Segoe UI" panose="020B0502040204020203" pitchFamily="34" charset="0"/>
              </a:rPr>
              <a:t>New officers </a:t>
            </a:r>
            <a:r>
              <a:rPr lang="en-GB" sz="1100" dirty="0">
                <a:latin typeface="Segoe UI" panose="020B0502040204020203" pitchFamily="34" charset="0"/>
                <a:ea typeface="Segoe UI" panose="020B0502040204020203" pitchFamily="34" charset="0"/>
                <a:cs typeface="Segoe UI" panose="020B0502040204020203" pitchFamily="34" charset="0"/>
              </a:rPr>
              <a:t>will tend to </a:t>
            </a:r>
            <a:r>
              <a:rPr lang="en-GB" sz="1100" b="1" dirty="0">
                <a:latin typeface="Segoe UI" panose="020B0502040204020203" pitchFamily="34" charset="0"/>
                <a:ea typeface="Segoe UI" panose="020B0502040204020203" pitchFamily="34" charset="0"/>
                <a:cs typeface="Segoe UI" panose="020B0502040204020203" pitchFamily="34" charset="0"/>
              </a:rPr>
              <a:t>over investigate </a:t>
            </a:r>
            <a:r>
              <a:rPr lang="en-GB" sz="1100" dirty="0">
                <a:latin typeface="Segoe UI" panose="020B0502040204020203" pitchFamily="34" charset="0"/>
                <a:ea typeface="Segoe UI" panose="020B0502040204020203" pitchFamily="34" charset="0"/>
                <a:cs typeface="Segoe UI" panose="020B0502040204020203" pitchFamily="34" charset="0"/>
              </a:rPr>
              <a:t>if not confident to outcome in a proportionate manner and new Sergeants may also feel less comfortable and may require </a:t>
            </a:r>
            <a:r>
              <a:rPr lang="en-GB" sz="1100" b="1" dirty="0">
                <a:latin typeface="Segoe UI" panose="020B0502040204020203" pitchFamily="34" charset="0"/>
                <a:ea typeface="Segoe UI" panose="020B0502040204020203" pitchFamily="34" charset="0"/>
                <a:cs typeface="Segoe UI" panose="020B0502040204020203" pitchFamily="34" charset="0"/>
              </a:rPr>
              <a:t>additional work </a:t>
            </a:r>
            <a:r>
              <a:rPr lang="en-GB" sz="1100" dirty="0">
                <a:latin typeface="Segoe UI" panose="020B0502040204020203" pitchFamily="34" charset="0"/>
                <a:ea typeface="Segoe UI" panose="020B0502040204020203" pitchFamily="34" charset="0"/>
                <a:cs typeface="Segoe UI" panose="020B0502040204020203" pitchFamily="34" charset="0"/>
              </a:rPr>
              <a:t>being completed before they will authorise filing.</a:t>
            </a:r>
          </a:p>
        </p:txBody>
      </p:sp>
      <p:pic>
        <p:nvPicPr>
          <p:cNvPr id="5" name="Picture 4"/>
          <p:cNvPicPr>
            <a:picLocks noChangeAspect="1"/>
          </p:cNvPicPr>
          <p:nvPr/>
        </p:nvPicPr>
        <p:blipFill rotWithShape="1">
          <a:blip r:embed="rId4"/>
          <a:srcRect l="968" t="4430" r="4709" b="6356"/>
          <a:stretch/>
        </p:blipFill>
        <p:spPr>
          <a:xfrm>
            <a:off x="1120088" y="2221044"/>
            <a:ext cx="4672382" cy="2885890"/>
          </a:xfrm>
          <a:prstGeom prst="rect">
            <a:avLst/>
          </a:prstGeom>
        </p:spPr>
      </p:pic>
      <p:pic>
        <p:nvPicPr>
          <p:cNvPr id="3" name="Picture 2"/>
          <p:cNvPicPr>
            <a:picLocks noChangeAspect="1"/>
          </p:cNvPicPr>
          <p:nvPr/>
        </p:nvPicPr>
        <p:blipFill rotWithShape="1">
          <a:blip r:embed="rId5"/>
          <a:srcRect l="68827" t="31131" r="1522" b="30931"/>
          <a:stretch/>
        </p:blipFill>
        <p:spPr>
          <a:xfrm>
            <a:off x="5940594" y="4182876"/>
            <a:ext cx="855383" cy="714697"/>
          </a:xfrm>
          <a:prstGeom prst="rect">
            <a:avLst/>
          </a:prstGeom>
        </p:spPr>
      </p:pic>
      <p:sp>
        <p:nvSpPr>
          <p:cNvPr id="22" name="TextBox 21"/>
          <p:cNvSpPr txBox="1"/>
          <p:nvPr/>
        </p:nvSpPr>
        <p:spPr>
          <a:xfrm>
            <a:off x="5792470" y="3677905"/>
            <a:ext cx="896187" cy="4001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000" dirty="0">
                <a:solidFill>
                  <a:schemeClr val="tx1"/>
                </a:solidFill>
                <a:latin typeface="Segoe UI" panose="020B0502040204020203" pitchFamily="34" charset="0"/>
                <a:cs typeface="Segoe UI" panose="020B0502040204020203" pitchFamily="34" charset="0"/>
              </a:rPr>
              <a:t>Age Profile </a:t>
            </a:r>
          </a:p>
          <a:p>
            <a:r>
              <a:rPr lang="en-GB" sz="1000" dirty="0">
                <a:solidFill>
                  <a:schemeClr val="tx1"/>
                </a:solidFill>
                <a:latin typeface="Segoe UI" panose="020B0502040204020203" pitchFamily="34" charset="0"/>
                <a:cs typeface="Segoe UI" panose="020B0502040204020203" pitchFamily="34" charset="0"/>
              </a:rPr>
              <a:t>Bandings</a:t>
            </a:r>
          </a:p>
        </p:txBody>
      </p:sp>
      <p:sp>
        <p:nvSpPr>
          <p:cNvPr id="24" name="TextBox 23"/>
          <p:cNvSpPr txBox="1"/>
          <p:nvPr/>
        </p:nvSpPr>
        <p:spPr>
          <a:xfrm>
            <a:off x="818714" y="128023"/>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27" name="Rectangle 26"/>
          <p:cNvSpPr/>
          <p:nvPr/>
        </p:nvSpPr>
        <p:spPr>
          <a:xfrm>
            <a:off x="841168" y="1140684"/>
            <a:ext cx="5954809" cy="629523"/>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Open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investigations increased by 14% compared to the previous point in time.</a:t>
            </a: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Drivers are new recording practises and turnover of staff in key roles.</a:t>
            </a:r>
          </a:p>
        </p:txBody>
      </p:sp>
    </p:spTree>
    <p:extLst>
      <p:ext uri="{BB962C8B-B14F-4D97-AF65-F5344CB8AC3E}">
        <p14:creationId xmlns:p14="http://schemas.microsoft.com/office/powerpoint/2010/main" val="154442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0" y="1633491"/>
            <a:ext cx="10879500" cy="4950665"/>
          </a:xfrm>
          <a:prstGeom prst="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Activity underway since April 2021</a:t>
            </a:r>
          </a:p>
          <a:p>
            <a:endParaRPr lang="en-GB" sz="1200" b="1" u="sng"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b="1" u="sng"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Continued to drive and embed the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Suspect Management process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to ensure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fully and consistent application.</a:t>
            </a:r>
          </a:p>
          <a:p>
            <a:pPr marL="360363" indent="-184150">
              <a:buFont typeface="Arial" panose="020B0604020202020204" pitchFamily="34" charset="0"/>
              <a:buChar char="•"/>
            </a:pPr>
            <a:endPar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At present compliance rates are</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360363" indent="-184150">
              <a:buFont typeface="Arial" panose="020B0604020202020204" pitchFamily="34" charset="0"/>
              <a:buChar char="•"/>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081088" indent="-952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South Worcestershire - 97% </a:t>
            </a:r>
          </a:p>
          <a:p>
            <a:pPr marL="1081088" indent="-952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Herefordshire - 96% </a:t>
            </a:r>
          </a:p>
          <a:p>
            <a:pPr marL="1081088" indent="-952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Shropshire - 89% </a:t>
            </a:r>
          </a:p>
          <a:p>
            <a:pPr marL="1081088" indent="-952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North Worcestershire - 85%</a:t>
            </a:r>
          </a:p>
          <a:p>
            <a:pPr marL="1081088" indent="-952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Telford &amp; Wrekin - 85%</a:t>
            </a:r>
          </a:p>
          <a:p>
            <a:pPr marL="360363" indent="-184150">
              <a:buFont typeface="Arial" panose="020B0604020202020204" pitchFamily="34" charset="0"/>
              <a:buChar char="•"/>
            </a:pPr>
            <a:endPar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All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Wanted Suspects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PNC</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 are now managed through Athena.  Through PNSB weekly, this new process ensures better scrutiny around attached files and their supervision with old Wanted files being quality checked and STEPS packages being closed down, managed or transferred into the new process. </a:t>
            </a:r>
          </a:p>
          <a:p>
            <a:pPr marL="360363" indent="-184150">
              <a:buFont typeface="Arial" panose="020B0604020202020204" pitchFamily="34" charset="0"/>
              <a:buChar char="•"/>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55600" lvl="1" indent="-177800">
              <a:buFont typeface="Arial" panose="020B0604020202020204" pitchFamily="34" charset="0"/>
              <a:buChar char="•"/>
            </a:pP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Only 4%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of our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Current Wanted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have yet to make it to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PNC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and these are around administration issues.</a:t>
            </a:r>
          </a:p>
          <a:p>
            <a:pPr marL="360363" indent="-184150">
              <a:buFont typeface="Arial" panose="020B0604020202020204" pitchFamily="34" charset="0"/>
              <a:buChar char="•"/>
            </a:pPr>
            <a:endPar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Reviews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on our investigations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not being completed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or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direction given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has again been picked up by HMICFRS. This is linked to new T/Sgt’s in role and their understanding of what is needed. </a:t>
            </a:r>
          </a:p>
          <a:p>
            <a:pPr marL="360363" indent="-184150">
              <a:buFont typeface="Arial" panose="020B0604020202020204" pitchFamily="34" charset="0"/>
              <a:buChar char="•"/>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7800" lvl="1" indent="177800">
              <a:buFont typeface="Arial" panose="020B0604020202020204" pitchFamily="34" charset="0"/>
              <a:buChar char="•"/>
            </a:pP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Work is underway with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L&amp;D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to capture all requirements into a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training package before commencement of acting/temp duties</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817563" lvl="1" indent="-184150">
              <a:buFont typeface="Arial" panose="020B0604020202020204" pitchFamily="34" charset="0"/>
              <a:buChar char="•"/>
            </a:pPr>
            <a:endPar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55600" lvl="1" indent="-184150">
              <a:buFont typeface="Arial" panose="020B0604020202020204" pitchFamily="34" charset="0"/>
              <a:buChar char="•"/>
            </a:pP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It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is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 that Open Investigations volumes will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in the coming months due to an increase in crime recording, set against the backdrop of the removal of Covid restrictions and the warmer Summer weather encouraging outdoor socialising.</a:t>
            </a:r>
          </a:p>
          <a:p>
            <a:pPr marL="817563" lvl="1" indent="-184150">
              <a:buFont typeface="Arial" panose="020B0604020202020204" pitchFamily="34" charset="0"/>
              <a:buChar char="•"/>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10069" y="140749"/>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3" name="Rectangle 12"/>
          <p:cNvSpPr/>
          <p:nvPr/>
        </p:nvSpPr>
        <p:spPr>
          <a:xfrm>
            <a:off x="810069" y="768285"/>
            <a:ext cx="1871085"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 Management</a:t>
            </a:r>
          </a:p>
        </p:txBody>
      </p:sp>
      <p:sp>
        <p:nvSpPr>
          <p:cNvPr id="8" name="Rectangle 7"/>
          <p:cNvSpPr/>
          <p:nvPr/>
        </p:nvSpPr>
        <p:spPr>
          <a:xfrm>
            <a:off x="6276975" y="374155"/>
            <a:ext cx="5616575" cy="103484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Work is in place to address key issues.</a:t>
            </a: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Despite this it is probable that Open Investigations volumes will increase in the coming months due to an increase in crimes being recorded</a:t>
            </a:r>
          </a:p>
        </p:txBody>
      </p:sp>
    </p:spTree>
    <p:extLst>
      <p:ext uri="{BB962C8B-B14F-4D97-AF65-F5344CB8AC3E}">
        <p14:creationId xmlns:p14="http://schemas.microsoft.com/office/powerpoint/2010/main" val="424609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26657" y="238984"/>
            <a:ext cx="7138121" cy="4812216"/>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841248" y="666792"/>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grpSp>
        <p:nvGrpSpPr>
          <p:cNvPr id="5" name="Group 4"/>
          <p:cNvGrpSpPr/>
          <p:nvPr/>
        </p:nvGrpSpPr>
        <p:grpSpPr>
          <a:xfrm>
            <a:off x="786761" y="1078731"/>
            <a:ext cx="1724562" cy="3122565"/>
            <a:chOff x="-7520005" y="5343328"/>
            <a:chExt cx="1724562" cy="3122565"/>
          </a:xfrm>
        </p:grpSpPr>
        <p:sp>
          <p:nvSpPr>
            <p:cNvPr id="18" name="Rounded Rectangle 17"/>
            <p:cNvSpPr/>
            <p:nvPr/>
          </p:nvSpPr>
          <p:spPr>
            <a:xfrm>
              <a:off x="-7476031" y="5343328"/>
              <a:ext cx="1554119" cy="3122565"/>
            </a:xfrm>
            <a:prstGeom prst="roundRect">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1" name="TextBox 20"/>
            <p:cNvSpPr txBox="1"/>
            <p:nvPr/>
          </p:nvSpPr>
          <p:spPr>
            <a:xfrm>
              <a:off x="-7520005" y="5994904"/>
              <a:ext cx="1724562" cy="276999"/>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looks like:</a:t>
              </a:r>
            </a:p>
          </p:txBody>
        </p:sp>
        <p:sp>
          <p:nvSpPr>
            <p:cNvPr id="4" name="Rectangle 3"/>
            <p:cNvSpPr/>
            <p:nvPr/>
          </p:nvSpPr>
          <p:spPr>
            <a:xfrm>
              <a:off x="-7424150" y="6242602"/>
              <a:ext cx="1169053" cy="1600438"/>
            </a:xfrm>
            <a:prstGeom prst="rect">
              <a:avLst/>
            </a:prstGeom>
          </p:spPr>
          <p:txBody>
            <a:bodyPr wrap="square">
              <a:spAutoFit/>
            </a:bodyPr>
            <a:lstStyle/>
            <a:p>
              <a:r>
                <a:rPr lang="en-GB" sz="1200" b="1" i="1" dirty="0"/>
                <a:t>In development.</a:t>
              </a:r>
            </a:p>
            <a:p>
              <a:endParaRPr lang="en-GB" sz="200" b="1" i="1" dirty="0"/>
            </a:p>
            <a:p>
              <a:r>
                <a:rPr lang="en-GB" sz="900" b="1" i="1" dirty="0"/>
                <a:t>However, thought needs to be given around the balance of </a:t>
              </a:r>
              <a:r>
                <a:rPr lang="en-GB" sz="900" b="1" i="1" dirty="0">
                  <a:solidFill>
                    <a:srgbClr val="0070C0"/>
                  </a:solidFill>
                </a:rPr>
                <a:t>which outcomes are being applied</a:t>
              </a:r>
              <a:r>
                <a:rPr lang="en-GB" sz="900" b="1" i="1" dirty="0"/>
                <a:t> and if </a:t>
              </a:r>
              <a:r>
                <a:rPr lang="en-GB" sz="900" b="1" i="1" dirty="0">
                  <a:solidFill>
                    <a:srgbClr val="0070C0"/>
                  </a:solidFill>
                </a:rPr>
                <a:t>applied appropriately </a:t>
              </a:r>
              <a:r>
                <a:rPr lang="en-GB" sz="900" b="1" i="1" dirty="0"/>
                <a:t> in the circumstance</a:t>
              </a:r>
            </a:p>
          </p:txBody>
        </p:sp>
        <p:pic>
          <p:nvPicPr>
            <p:cNvPr id="26" name="Picture 25"/>
            <p:cNvPicPr>
              <a:picLocks noChangeAspect="1"/>
            </p:cNvPicPr>
            <p:nvPr/>
          </p:nvPicPr>
          <p:blipFill>
            <a:blip r:embed="rId4"/>
            <a:stretch>
              <a:fillRect/>
            </a:stretch>
          </p:blipFill>
          <p:spPr>
            <a:xfrm>
              <a:off x="-7465518" y="5416659"/>
              <a:ext cx="807794" cy="526072"/>
            </a:xfrm>
            <a:prstGeom prst="rect">
              <a:avLst/>
            </a:prstGeom>
          </p:spPr>
        </p:pic>
      </p:grpSp>
      <p:sp>
        <p:nvSpPr>
          <p:cNvPr id="30" name="Rectangle 29"/>
          <p:cNvSpPr/>
          <p:nvPr/>
        </p:nvSpPr>
        <p:spPr>
          <a:xfrm>
            <a:off x="2852966" y="1534916"/>
            <a:ext cx="1152000" cy="261610"/>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‘Action Taken’:</a:t>
            </a:r>
          </a:p>
        </p:txBody>
      </p:sp>
      <p:sp>
        <p:nvSpPr>
          <p:cNvPr id="35" name="Rectangle 34"/>
          <p:cNvSpPr/>
          <p:nvPr/>
        </p:nvSpPr>
        <p:spPr>
          <a:xfrm>
            <a:off x="2852966" y="957835"/>
            <a:ext cx="1791701" cy="577081"/>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Total </a:t>
            </a:r>
            <a:r>
              <a:rPr lang="en-GB" sz="1050" b="1" dirty="0" err="1">
                <a:latin typeface="Segoe UI" panose="020B0502040204020203" pitchFamily="34" charset="0"/>
                <a:ea typeface="Segoe UI" panose="020B0502040204020203" pitchFamily="34" charset="0"/>
                <a:cs typeface="Segoe UI" panose="020B0502040204020203" pitchFamily="34" charset="0"/>
              </a:rPr>
              <a:t>Outcomed</a:t>
            </a:r>
            <a:r>
              <a:rPr lang="en-GB" sz="1050" b="1" dirty="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offences</a:t>
            </a:r>
            <a:endParaRPr lang="en-GB" sz="1050" b="1" dirty="0">
              <a:latin typeface="Segoe UI" panose="020B0502040204020203" pitchFamily="34" charset="0"/>
              <a:ea typeface="Segoe UI" panose="020B0502040204020203" pitchFamily="34" charset="0"/>
              <a:cs typeface="Segoe UI" panose="020B0502040204020203" pitchFamily="34" charset="0"/>
            </a:endParaRPr>
          </a:p>
          <a:p>
            <a:r>
              <a:rPr lang="en-GB" sz="1050" i="1" dirty="0">
                <a:latin typeface="Segoe UI" panose="020B0502040204020203" pitchFamily="34" charset="0"/>
                <a:ea typeface="Segoe UI" panose="020B0502040204020203" pitchFamily="34" charset="0"/>
                <a:cs typeface="Segoe UI" panose="020B0502040204020203" pitchFamily="34" charset="0"/>
              </a:rPr>
              <a:t>regardless of when recorded:</a:t>
            </a:r>
          </a:p>
        </p:txBody>
      </p:sp>
      <p:sp>
        <p:nvSpPr>
          <p:cNvPr id="36" name="Rectangle 35"/>
          <p:cNvSpPr/>
          <p:nvPr/>
        </p:nvSpPr>
        <p:spPr>
          <a:xfrm>
            <a:off x="841248" y="5051200"/>
            <a:ext cx="10922000" cy="1742971"/>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Aft>
                <a:spcPts val="600"/>
              </a:spcAft>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41</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reduction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offences assigned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Action Taken Outcome</a:t>
            </a: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From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1st April 2021, CPS started enforcing the new disclosure guidelines leading to significant amount of additional work for most files. A reduction in ‘Action Taken’ outcomes was anticipated.</a:t>
            </a: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Due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the higher percentage of student officers in the force, there is less experience and knowledge of how to investigate crime proportionately, set against a backdrop of an increase in volume and complexity of incident and crime recording levels as Covid-19 restrictions continue to ease. </a:t>
            </a: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turnover in Sergeants/newly promoted also impacts on investigations and outcome timeliness.</a:t>
            </a: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Factor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force staff attrition through training, annual leave and sickness.</a:t>
            </a:r>
          </a:p>
        </p:txBody>
      </p:sp>
      <p:sp>
        <p:nvSpPr>
          <p:cNvPr id="16" name="TextBox 15"/>
          <p:cNvSpPr txBox="1"/>
          <p:nvPr/>
        </p:nvSpPr>
        <p:spPr>
          <a:xfrm>
            <a:off x="841248" y="12625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Tree>
    <p:extLst>
      <p:ext uri="{BB962C8B-B14F-4D97-AF65-F5344CB8AC3E}">
        <p14:creationId xmlns:p14="http://schemas.microsoft.com/office/powerpoint/2010/main" val="4114815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95622" y="4920585"/>
            <a:ext cx="10936378" cy="1800493"/>
          </a:xfrm>
          <a:prstGeom prst="rect">
            <a:avLst/>
          </a:prstGeom>
          <a:noFill/>
        </p:spPr>
        <p:txBody>
          <a:bodyPr wrap="square">
            <a:spAutoFit/>
          </a:bodyPr>
          <a:lstStyle/>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Minor growth </a:t>
            </a:r>
            <a:r>
              <a:rPr lang="en-GB" sz="1100" dirty="0">
                <a:latin typeface="Segoe UI" panose="020B0502040204020203" pitchFamily="34" charset="0"/>
                <a:ea typeface="Segoe UI" panose="020B0502040204020203" pitchFamily="34" charset="0"/>
                <a:cs typeface="Segoe UI" panose="020B0502040204020203" pitchFamily="34" charset="0"/>
              </a:rPr>
              <a:t>encountered with  ‘</a:t>
            </a:r>
            <a:r>
              <a:rPr lang="en-GB" sz="1100" b="1" dirty="0">
                <a:latin typeface="Segoe UI" panose="020B0502040204020203" pitchFamily="34" charset="0"/>
                <a:ea typeface="Segoe UI" panose="020B0502040204020203" pitchFamily="34" charset="0"/>
                <a:cs typeface="Segoe UI" panose="020B0502040204020203" pitchFamily="34" charset="0"/>
              </a:rPr>
              <a:t>Prosecution prevented or not in the Public interest</a:t>
            </a:r>
            <a:r>
              <a:rPr lang="en-GB" sz="1100" dirty="0">
                <a:latin typeface="Segoe UI" panose="020B0502040204020203" pitchFamily="34" charset="0"/>
                <a:ea typeface="Segoe UI" panose="020B0502040204020203" pitchFamily="34" charset="0"/>
                <a:cs typeface="Segoe UI" panose="020B0502040204020203" pitchFamily="34" charset="0"/>
              </a:rPr>
              <a:t>’ outcome grouping (+21 offences), with the </a:t>
            </a:r>
            <a:r>
              <a:rPr lang="en-GB" sz="1100" b="1" dirty="0">
                <a:latin typeface="Segoe UI" panose="020B0502040204020203" pitchFamily="34" charset="0"/>
                <a:ea typeface="Segoe UI" panose="020B0502040204020203" pitchFamily="34" charset="0"/>
                <a:cs typeface="Segoe UI" panose="020B0502040204020203" pitchFamily="34" charset="0"/>
              </a:rPr>
              <a:t>increase driven </a:t>
            </a:r>
            <a:r>
              <a:rPr lang="en-GB" sz="1100" dirty="0">
                <a:latin typeface="Segoe UI" panose="020B0502040204020203" pitchFamily="34" charset="0"/>
                <a:ea typeface="Segoe UI" panose="020B0502040204020203" pitchFamily="34" charset="0"/>
                <a:cs typeface="Segoe UI" panose="020B0502040204020203" pitchFamily="34" charset="0"/>
              </a:rPr>
              <a:t>by </a:t>
            </a:r>
            <a:r>
              <a:rPr lang="en-GB" sz="1100" b="1" dirty="0">
                <a:latin typeface="Segoe UI" panose="020B0502040204020203" pitchFamily="34" charset="0"/>
                <a:ea typeface="Segoe UI" panose="020B0502040204020203" pitchFamily="34" charset="0"/>
                <a:cs typeface="Segoe UI" panose="020B0502040204020203" pitchFamily="34" charset="0"/>
              </a:rPr>
              <a:t>Outcome 17 </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i="1" dirty="0">
                <a:latin typeface="Segoe UI" panose="020B0502040204020203" pitchFamily="34" charset="0"/>
                <a:ea typeface="Segoe UI" panose="020B0502040204020203" pitchFamily="34" charset="0"/>
                <a:cs typeface="Segoe UI" panose="020B0502040204020203" pitchFamily="34" charset="0"/>
              </a:rPr>
              <a:t>Prosecution time limit expired: Suspect identified.</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Despite communication messages and educational material, </a:t>
            </a:r>
            <a:r>
              <a:rPr lang="en-GB" sz="1100" b="1" dirty="0">
                <a:latin typeface="Segoe UI" panose="020B0502040204020203" pitchFamily="34" charset="0"/>
                <a:ea typeface="Segoe UI" panose="020B0502040204020203" pitchFamily="34" charset="0"/>
                <a:cs typeface="Segoe UI" panose="020B0502040204020203" pitchFamily="34" charset="0"/>
              </a:rPr>
              <a:t>36% (6,881) </a:t>
            </a:r>
            <a:r>
              <a:rPr lang="en-GB" sz="1100" dirty="0">
                <a:latin typeface="Segoe UI" panose="020B0502040204020203" pitchFamily="34" charset="0"/>
                <a:ea typeface="Segoe UI" panose="020B0502040204020203" pitchFamily="34" charset="0"/>
                <a:cs typeface="Segoe UI" panose="020B0502040204020203" pitchFamily="34" charset="0"/>
              </a:rPr>
              <a:t>of all </a:t>
            </a:r>
            <a:r>
              <a:rPr lang="en-GB" sz="1100" dirty="0" err="1">
                <a:latin typeface="Segoe UI" panose="020B0502040204020203" pitchFamily="34" charset="0"/>
                <a:ea typeface="Segoe UI" panose="020B0502040204020203" pitchFamily="34" charset="0"/>
                <a:cs typeface="Segoe UI" panose="020B0502040204020203" pitchFamily="34" charset="0"/>
              </a:rPr>
              <a:t>outcomed</a:t>
            </a:r>
            <a:r>
              <a:rPr lang="en-GB" sz="1100" dirty="0">
                <a:latin typeface="Segoe UI" panose="020B0502040204020203" pitchFamily="34" charset="0"/>
                <a:ea typeface="Segoe UI" panose="020B0502040204020203" pitchFamily="34" charset="0"/>
                <a:cs typeface="Segoe UI" panose="020B0502040204020203" pitchFamily="34" charset="0"/>
              </a:rPr>
              <a:t> offences have been assigned </a:t>
            </a:r>
            <a:r>
              <a:rPr lang="en-GB" sz="1100" b="1" dirty="0">
                <a:latin typeface="Segoe UI" panose="020B0502040204020203" pitchFamily="34" charset="0"/>
                <a:ea typeface="Segoe UI" panose="020B0502040204020203" pitchFamily="34" charset="0"/>
                <a:cs typeface="Segoe UI" panose="020B0502040204020203" pitchFamily="34" charset="0"/>
              </a:rPr>
              <a:t>Outcome 16, </a:t>
            </a:r>
            <a:r>
              <a:rPr lang="en-GB" sz="1100" dirty="0">
                <a:latin typeface="Segoe UI" panose="020B0502040204020203" pitchFamily="34" charset="0"/>
                <a:ea typeface="Segoe UI" panose="020B0502040204020203" pitchFamily="34" charset="0"/>
                <a:cs typeface="Segoe UI" panose="020B0502040204020203" pitchFamily="34" charset="0"/>
              </a:rPr>
              <a:t>with a </a:t>
            </a:r>
            <a:r>
              <a:rPr lang="en-GB" sz="1100" b="1" dirty="0">
                <a:latin typeface="Segoe UI" panose="020B0502040204020203" pitchFamily="34" charset="0"/>
                <a:ea typeface="Segoe UI" panose="020B0502040204020203" pitchFamily="34" charset="0"/>
                <a:cs typeface="Segoe UI" panose="020B0502040204020203" pitchFamily="34" charset="0"/>
              </a:rPr>
              <a:t>15% increase </a:t>
            </a:r>
            <a:r>
              <a:rPr lang="en-GB" sz="1100" dirty="0">
                <a:latin typeface="Segoe UI" panose="020B0502040204020203" pitchFamily="34" charset="0"/>
                <a:ea typeface="Segoe UI" panose="020B0502040204020203" pitchFamily="34" charset="0"/>
                <a:cs typeface="Segoe UI" panose="020B0502040204020203" pitchFamily="34" charset="0"/>
              </a:rPr>
              <a:t>in the last 3 months compared to the same period two years ago (29%, 5,985).</a:t>
            </a:r>
          </a:p>
          <a:p>
            <a:pPr marL="628650" lvl="1"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This increase is also seen with domestic abuse </a:t>
            </a:r>
            <a:r>
              <a:rPr lang="en-GB" sz="1100" dirty="0" err="1">
                <a:latin typeface="Segoe UI" panose="020B0502040204020203" pitchFamily="34" charset="0"/>
                <a:ea typeface="Segoe UI" panose="020B0502040204020203" pitchFamily="34" charset="0"/>
                <a:cs typeface="Segoe UI" panose="020B0502040204020203" pitchFamily="34" charset="0"/>
              </a:rPr>
              <a:t>outcomed</a:t>
            </a:r>
            <a:r>
              <a:rPr lang="en-GB" sz="1100" dirty="0">
                <a:latin typeface="Segoe UI" panose="020B0502040204020203" pitchFamily="34" charset="0"/>
                <a:ea typeface="Segoe UI" panose="020B0502040204020203" pitchFamily="34" charset="0"/>
                <a:cs typeface="Segoe UI" panose="020B0502040204020203" pitchFamily="34" charset="0"/>
              </a:rPr>
              <a:t> offences and is possibly linked to the reinforced recording initiative around ‘</a:t>
            </a:r>
            <a:r>
              <a:rPr lang="en-GB" sz="1100" b="1" dirty="0">
                <a:latin typeface="Segoe UI" panose="020B0502040204020203" pitchFamily="34" charset="0"/>
                <a:ea typeface="Segoe UI" panose="020B0502040204020203" pitchFamily="34" charset="0"/>
                <a:cs typeface="Segoe UI" panose="020B0502040204020203" pitchFamily="34" charset="0"/>
              </a:rPr>
              <a:t>Course of Conduct</a:t>
            </a:r>
            <a:r>
              <a:rPr lang="en-GB" sz="1100" dirty="0">
                <a:latin typeface="Segoe UI" panose="020B0502040204020203" pitchFamily="34" charset="0"/>
                <a:ea typeface="Segoe UI" panose="020B0502040204020203" pitchFamily="34" charset="0"/>
                <a:cs typeface="Segoe UI" panose="020B0502040204020203" pitchFamily="34" charset="0"/>
              </a:rPr>
              <a:t>’ offences.</a:t>
            </a:r>
          </a:p>
          <a:p>
            <a:pPr marL="628650" lvl="1"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This is to be raised within the new </a:t>
            </a:r>
            <a:r>
              <a:rPr lang="en-GB" sz="1100" b="1" dirty="0">
                <a:latin typeface="Segoe UI" panose="020B0502040204020203" pitchFamily="34" charset="0"/>
                <a:ea typeface="Segoe UI" panose="020B0502040204020203" pitchFamily="34" charset="0"/>
                <a:cs typeface="Segoe UI" panose="020B0502040204020203" pitchFamily="34" charset="0"/>
              </a:rPr>
              <a:t>Outcomes meeting </a:t>
            </a:r>
            <a:r>
              <a:rPr lang="en-GB" sz="1100" dirty="0">
                <a:latin typeface="Segoe UI" panose="020B0502040204020203" pitchFamily="34" charset="0"/>
                <a:ea typeface="Segoe UI" panose="020B0502040204020203" pitchFamily="34" charset="0"/>
                <a:cs typeface="Segoe UI" panose="020B0502040204020203" pitchFamily="34" charset="0"/>
              </a:rPr>
              <a:t>for targeted exploration amongst stakeholder representatives.</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It is </a:t>
            </a:r>
            <a:r>
              <a:rPr lang="en-GB" sz="1100" b="1" dirty="0">
                <a:latin typeface="Segoe UI" panose="020B0502040204020203" pitchFamily="34" charset="0"/>
                <a:ea typeface="Segoe UI" panose="020B0502040204020203" pitchFamily="34" charset="0"/>
                <a:cs typeface="Segoe UI" panose="020B0502040204020203" pitchFamily="34" charset="0"/>
              </a:rPr>
              <a:t>highly</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b="1" dirty="0">
                <a:latin typeface="Segoe UI" panose="020B0502040204020203" pitchFamily="34" charset="0"/>
                <a:ea typeface="Segoe UI" panose="020B0502040204020203" pitchFamily="34" charset="0"/>
                <a:cs typeface="Segoe UI" panose="020B0502040204020203" pitchFamily="34" charset="0"/>
              </a:rPr>
              <a:t>probable </a:t>
            </a:r>
            <a:r>
              <a:rPr lang="en-GB" sz="1100" dirty="0">
                <a:latin typeface="Segoe UI" panose="020B0502040204020203" pitchFamily="34" charset="0"/>
                <a:ea typeface="Segoe UI" panose="020B0502040204020203" pitchFamily="34" charset="0"/>
                <a:cs typeface="Segoe UI" panose="020B0502040204020203" pitchFamily="34" charset="0"/>
              </a:rPr>
              <a:t>that ‘</a:t>
            </a:r>
            <a:r>
              <a:rPr lang="en-GB" sz="1100" b="1" dirty="0">
                <a:latin typeface="Segoe UI" panose="020B0502040204020203" pitchFamily="34" charset="0"/>
                <a:ea typeface="Segoe UI" panose="020B0502040204020203" pitchFamily="34" charset="0"/>
                <a:cs typeface="Segoe UI" panose="020B0502040204020203" pitchFamily="34" charset="0"/>
              </a:rPr>
              <a:t>high volume/ low harm</a:t>
            </a:r>
            <a:r>
              <a:rPr lang="en-GB" sz="1100" dirty="0">
                <a:latin typeface="Segoe UI" panose="020B0502040204020203" pitchFamily="34" charset="0"/>
                <a:ea typeface="Segoe UI" panose="020B0502040204020203" pitchFamily="34" charset="0"/>
                <a:cs typeface="Segoe UI" panose="020B0502040204020203" pitchFamily="34" charset="0"/>
              </a:rPr>
              <a:t>’ crime recording will </a:t>
            </a:r>
            <a:r>
              <a:rPr lang="en-GB" sz="1100" b="1" dirty="0">
                <a:latin typeface="Segoe UI" panose="020B0502040204020203" pitchFamily="34" charset="0"/>
                <a:ea typeface="Segoe UI" panose="020B0502040204020203" pitchFamily="34" charset="0"/>
                <a:cs typeface="Segoe UI" panose="020B0502040204020203" pitchFamily="34" charset="0"/>
              </a:rPr>
              <a:t>increase</a:t>
            </a:r>
            <a:r>
              <a:rPr lang="en-GB" sz="1100" dirty="0">
                <a:latin typeface="Segoe UI" panose="020B0502040204020203" pitchFamily="34" charset="0"/>
                <a:ea typeface="Segoe UI" panose="020B0502040204020203" pitchFamily="34" charset="0"/>
                <a:cs typeface="Segoe UI" panose="020B0502040204020203" pitchFamily="34" charset="0"/>
              </a:rPr>
              <a:t> which will then influence and </a:t>
            </a:r>
            <a:r>
              <a:rPr lang="en-GB" sz="1100" b="1" dirty="0">
                <a:latin typeface="Segoe UI" panose="020B0502040204020203" pitchFamily="34" charset="0"/>
                <a:ea typeface="Segoe UI" panose="020B0502040204020203" pitchFamily="34" charset="0"/>
                <a:cs typeface="Segoe UI" panose="020B0502040204020203" pitchFamily="34" charset="0"/>
              </a:rPr>
              <a:t>dampen outcoming levels</a:t>
            </a:r>
            <a:r>
              <a:rPr lang="en-GB" sz="1100" dirty="0">
                <a:latin typeface="Segoe UI" panose="020B0502040204020203" pitchFamily="34" charset="0"/>
                <a:ea typeface="Segoe UI" panose="020B0502040204020203" pitchFamily="34" charset="0"/>
                <a:cs typeface="Segoe UI" panose="020B0502040204020203" pitchFamily="34" charset="0"/>
              </a:rPr>
              <a:t> based on </a:t>
            </a:r>
            <a:r>
              <a:rPr lang="en-GB" sz="1100" b="1" dirty="0">
                <a:latin typeface="Segoe UI" panose="020B0502040204020203" pitchFamily="34" charset="0"/>
                <a:ea typeface="Segoe UI" panose="020B0502040204020203" pitchFamily="34" charset="0"/>
                <a:cs typeface="Segoe UI" panose="020B0502040204020203" pitchFamily="34" charset="0"/>
              </a:rPr>
              <a:t>observations seen so far</a:t>
            </a:r>
            <a:r>
              <a:rPr lang="en-GB" sz="1100" dirty="0">
                <a:latin typeface="Segoe UI" panose="020B0502040204020203" pitchFamily="34" charset="0"/>
                <a:ea typeface="Segoe UI" panose="020B0502040204020203" pitchFamily="34" charset="0"/>
                <a:cs typeface="Segoe UI" panose="020B0502040204020203" pitchFamily="34" charset="0"/>
              </a:rPr>
              <a:t>, as lockdown restrictions continue to ease, the full return of the night time economy and the holiday season (local and foreign travel) coupled with good seasonal weather.</a:t>
            </a: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800685" y="671607"/>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19" name="Rectangle 18"/>
          <p:cNvSpPr/>
          <p:nvPr/>
        </p:nvSpPr>
        <p:spPr>
          <a:xfrm>
            <a:off x="1096749" y="4264946"/>
            <a:ext cx="1858455" cy="253916"/>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‘Other’ Outcome results:</a:t>
            </a:r>
          </a:p>
        </p:txBody>
      </p:sp>
      <p:sp>
        <p:nvSpPr>
          <p:cNvPr id="20" name="Rectangle 19"/>
          <p:cNvSpPr/>
          <p:nvPr/>
        </p:nvSpPr>
        <p:spPr>
          <a:xfrm>
            <a:off x="1096749" y="3320984"/>
            <a:ext cx="1945734" cy="415498"/>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‘Investigation Complete – No Suspect’:</a:t>
            </a:r>
          </a:p>
        </p:txBody>
      </p:sp>
      <p:sp>
        <p:nvSpPr>
          <p:cNvPr id="22" name="Rectangle 21"/>
          <p:cNvSpPr/>
          <p:nvPr/>
        </p:nvSpPr>
        <p:spPr>
          <a:xfrm>
            <a:off x="1096749" y="2495700"/>
            <a:ext cx="1961070" cy="577081"/>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Evidential Difficulties (victim does not support action): </a:t>
            </a:r>
          </a:p>
        </p:txBody>
      </p:sp>
      <p:pic>
        <p:nvPicPr>
          <p:cNvPr id="3" name="Picture 2"/>
          <p:cNvPicPr>
            <a:picLocks noChangeAspect="1"/>
          </p:cNvPicPr>
          <p:nvPr/>
        </p:nvPicPr>
        <p:blipFill>
          <a:blip r:embed="rId3"/>
          <a:stretch>
            <a:fillRect/>
          </a:stretch>
        </p:blipFill>
        <p:spPr>
          <a:xfrm>
            <a:off x="3001412" y="662149"/>
            <a:ext cx="7058175" cy="4248978"/>
          </a:xfrm>
          <a:prstGeom prst="rect">
            <a:avLst/>
          </a:prstGeom>
        </p:spPr>
      </p:pic>
      <p:sp>
        <p:nvSpPr>
          <p:cNvPr id="29" name="Rectangle 28"/>
          <p:cNvSpPr/>
          <p:nvPr/>
        </p:nvSpPr>
        <p:spPr>
          <a:xfrm>
            <a:off x="10235524" y="596042"/>
            <a:ext cx="1776476" cy="2424885"/>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Outcome 16 represents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36%</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of all outcomed offences in the last 3 months.</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15% increase on the same period two years ago despite educational material sent out.</a:t>
            </a:r>
          </a:p>
        </p:txBody>
      </p:sp>
      <p:sp>
        <p:nvSpPr>
          <p:cNvPr id="13" name="TextBox 12"/>
          <p:cNvSpPr txBox="1"/>
          <p:nvPr/>
        </p:nvSpPr>
        <p:spPr>
          <a:xfrm>
            <a:off x="800685" y="134377"/>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23" name="Rectangle 22"/>
          <p:cNvSpPr/>
          <p:nvPr/>
        </p:nvSpPr>
        <p:spPr>
          <a:xfrm>
            <a:off x="1096749" y="1773847"/>
            <a:ext cx="1904663" cy="577081"/>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Evidential Difficulties (suspect identified; victim supports action):</a:t>
            </a:r>
          </a:p>
        </p:txBody>
      </p:sp>
    </p:spTree>
    <p:extLst>
      <p:ext uri="{BB962C8B-B14F-4D97-AF65-F5344CB8AC3E}">
        <p14:creationId xmlns:p14="http://schemas.microsoft.com/office/powerpoint/2010/main" val="2796799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8365578" y="6539717"/>
            <a:ext cx="1856499" cy="261610"/>
          </a:xfrm>
          <a:prstGeom prst="rect">
            <a:avLst/>
          </a:prstGeom>
        </p:spPr>
        <p:txBody>
          <a:bodyPr wrap="square">
            <a:spAutoFit/>
          </a:bodyPr>
          <a:lstStyle/>
          <a:p>
            <a:pPr algn="ctr"/>
            <a:r>
              <a:rPr lang="en-GB" sz="1100" b="1" i="1" dirty="0">
                <a:latin typeface="Segoe UI" panose="020B0502040204020203" pitchFamily="34" charset="0"/>
                <a:ea typeface="Segoe UI" panose="020B0502040204020203" pitchFamily="34" charset="0"/>
                <a:cs typeface="Segoe UI" panose="020B0502040204020203" pitchFamily="34" charset="0"/>
              </a:rPr>
              <a:t>Higher % is better</a:t>
            </a:r>
          </a:p>
        </p:txBody>
      </p:sp>
      <p:pic>
        <p:nvPicPr>
          <p:cNvPr id="3" name="Picture 2"/>
          <p:cNvPicPr>
            <a:picLocks noChangeAspect="1"/>
          </p:cNvPicPr>
          <p:nvPr/>
        </p:nvPicPr>
        <p:blipFill rotWithShape="1">
          <a:blip r:embed="rId3"/>
          <a:srcRect l="839" t="8227" r="4195" b="1369"/>
          <a:stretch/>
        </p:blipFill>
        <p:spPr>
          <a:xfrm>
            <a:off x="6346139" y="3088807"/>
            <a:ext cx="5485859" cy="3413776"/>
          </a:xfrm>
          <a:prstGeom prst="rect">
            <a:avLst/>
          </a:prstGeom>
        </p:spPr>
      </p:pic>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811198" y="1876228"/>
            <a:ext cx="4285382" cy="253916"/>
          </a:xfrm>
          <a:prstGeom prst="rect">
            <a:avLst/>
          </a:prstGeom>
          <a:solidFill>
            <a:schemeClr val="accent4">
              <a:lumMod val="75000"/>
              <a:alpha val="57000"/>
            </a:schemeClr>
          </a:solidFill>
        </p:spPr>
        <p:txBody>
          <a:bodyPr wrap="square" rtlCol="0">
            <a:spAutoFit/>
          </a:bodyPr>
          <a:lstStyle/>
          <a:p>
            <a:r>
              <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rPr>
              <a:t>Outcome 16 – </a:t>
            </a:r>
            <a:r>
              <a:rPr lang="en-GB"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Victim does not support action</a:t>
            </a:r>
          </a:p>
        </p:txBody>
      </p:sp>
      <p:sp>
        <p:nvSpPr>
          <p:cNvPr id="21" name="TextBox 20"/>
          <p:cNvSpPr txBox="1"/>
          <p:nvPr/>
        </p:nvSpPr>
        <p:spPr>
          <a:xfrm>
            <a:off x="811198" y="1168553"/>
            <a:ext cx="4285382" cy="577081"/>
          </a:xfrm>
          <a:prstGeom prst="rect">
            <a:avLst/>
          </a:prstGeom>
          <a:solidFill>
            <a:schemeClr val="accent4">
              <a:lumMod val="75000"/>
              <a:alpha val="57000"/>
            </a:schemeClr>
          </a:solidFill>
        </p:spPr>
        <p:txBody>
          <a:bodyPr wrap="square" rtlCol="0">
            <a:spAutoFit/>
          </a:bodyPr>
          <a:lstStyle/>
          <a:p>
            <a:r>
              <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rPr>
              <a:t>Outcome 14 – </a:t>
            </a:r>
            <a:r>
              <a:rPr lang="en-GB"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Evidential Difficulties Victim Based – Named suspect not identified: Victim either declines/ or is unable to support further police investigation</a:t>
            </a:r>
          </a:p>
        </p:txBody>
      </p:sp>
      <p:sp>
        <p:nvSpPr>
          <p:cNvPr id="22" name="Rounded Rectangle 21"/>
          <p:cNvSpPr/>
          <p:nvPr/>
        </p:nvSpPr>
        <p:spPr>
          <a:xfrm>
            <a:off x="7286090" y="340056"/>
            <a:ext cx="4545909" cy="778714"/>
          </a:xfrm>
          <a:prstGeom prst="roundRect">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23" name="TextBox 22"/>
          <p:cNvSpPr txBox="1"/>
          <p:nvPr/>
        </p:nvSpPr>
        <p:spPr>
          <a:xfrm>
            <a:off x="8005628" y="436083"/>
            <a:ext cx="805716" cy="646331"/>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looks like:</a:t>
            </a:r>
          </a:p>
        </p:txBody>
      </p:sp>
      <p:sp>
        <p:nvSpPr>
          <p:cNvPr id="26" name="Rectangle 25"/>
          <p:cNvSpPr/>
          <p:nvPr/>
        </p:nvSpPr>
        <p:spPr>
          <a:xfrm>
            <a:off x="8666148" y="499636"/>
            <a:ext cx="3111859" cy="423193"/>
          </a:xfrm>
          <a:prstGeom prst="rect">
            <a:avLst/>
          </a:prstGeom>
        </p:spPr>
        <p:txBody>
          <a:bodyPr wrap="square">
            <a:spAutoFit/>
          </a:bodyPr>
          <a:lstStyle/>
          <a:p>
            <a:r>
              <a:rPr lang="en-GB" sz="1100" b="1" i="1" dirty="0">
                <a:solidFill>
                  <a:srgbClr val="009B3A"/>
                </a:solidFill>
              </a:rPr>
              <a:t>100%</a:t>
            </a:r>
            <a:r>
              <a:rPr lang="en-GB" sz="1050" b="1" i="1" dirty="0">
                <a:solidFill>
                  <a:srgbClr val="009B3A"/>
                </a:solidFill>
              </a:rPr>
              <a:t> </a:t>
            </a:r>
            <a:r>
              <a:rPr lang="en-GB" sz="1050" b="1" i="1" dirty="0"/>
              <a:t>of Outcome 14 and 16 offences should have a victim linked to the offence.</a:t>
            </a:r>
          </a:p>
        </p:txBody>
      </p:sp>
      <p:sp>
        <p:nvSpPr>
          <p:cNvPr id="27" name="Rectangle 26"/>
          <p:cNvSpPr/>
          <p:nvPr/>
        </p:nvSpPr>
        <p:spPr>
          <a:xfrm>
            <a:off x="6543952" y="2622665"/>
            <a:ext cx="5517828" cy="415498"/>
          </a:xfrm>
          <a:prstGeom prst="rect">
            <a:avLst/>
          </a:prstGeom>
        </p:spPr>
        <p:txBody>
          <a:bodyPr wrap="square">
            <a:spAutoFit/>
          </a:bodyPr>
          <a:lstStyle/>
          <a:p>
            <a:pPr algn="ctr"/>
            <a:r>
              <a:rPr lang="en-GB" sz="1050" dirty="0">
                <a:latin typeface="Segoe UI" panose="020B0502040204020203" pitchFamily="34" charset="0"/>
                <a:ea typeface="Segoe UI" panose="020B0502040204020203" pitchFamily="34" charset="0"/>
                <a:cs typeface="Segoe UI" panose="020B0502040204020203" pitchFamily="34" charset="0"/>
              </a:rPr>
              <a:t>Based on Offences outcomed during the 3 month periods regardless of when they were recorded</a:t>
            </a:r>
          </a:p>
        </p:txBody>
      </p:sp>
      <p:sp>
        <p:nvSpPr>
          <p:cNvPr id="50" name="Rectangle 49"/>
          <p:cNvSpPr/>
          <p:nvPr/>
        </p:nvSpPr>
        <p:spPr>
          <a:xfrm>
            <a:off x="811199" y="2924510"/>
            <a:ext cx="5242130" cy="938719"/>
          </a:xfrm>
          <a:prstGeom prst="rect">
            <a:avLst/>
          </a:prstGeom>
        </p:spPr>
        <p:txBody>
          <a:bodyPr wrap="square">
            <a:spAutoFit/>
          </a:bodyPr>
          <a:lstStyle/>
          <a:p>
            <a:r>
              <a:rPr lang="en-GB" sz="1100" b="1" u="sng" dirty="0">
                <a:latin typeface="Segoe UI" panose="020B0502040204020203" pitchFamily="34" charset="0"/>
                <a:ea typeface="Segoe UI" panose="020B0502040204020203" pitchFamily="34" charset="0"/>
                <a:cs typeface="Segoe UI" panose="020B0502040204020203" pitchFamily="34" charset="0"/>
              </a:rPr>
              <a:t>Outcome 14</a:t>
            </a:r>
          </a:p>
          <a:p>
            <a:endParaRPr lang="en-GB" sz="1100" b="1"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proportion rate </a:t>
            </a:r>
            <a:r>
              <a:rPr lang="en-GB" sz="1100" dirty="0">
                <a:latin typeface="Segoe UI" panose="020B0502040204020203" pitchFamily="34" charset="0"/>
                <a:ea typeface="Segoe UI" panose="020B0502040204020203" pitchFamily="34" charset="0"/>
                <a:cs typeface="Segoe UI" panose="020B0502040204020203" pitchFamily="34" charset="0"/>
              </a:rPr>
              <a:t>of </a:t>
            </a:r>
            <a:r>
              <a:rPr lang="en-GB" sz="1100" b="1" dirty="0">
                <a:latin typeface="Segoe UI" panose="020B0502040204020203" pitchFamily="34" charset="0"/>
                <a:ea typeface="Segoe UI" panose="020B0502040204020203" pitchFamily="34" charset="0"/>
                <a:cs typeface="Segoe UI" panose="020B0502040204020203" pitchFamily="34" charset="0"/>
              </a:rPr>
              <a:t>Outcome 14 </a:t>
            </a:r>
            <a:r>
              <a:rPr lang="en-GB" sz="1100" dirty="0">
                <a:latin typeface="Segoe UI" panose="020B0502040204020203" pitchFamily="34" charset="0"/>
                <a:ea typeface="Segoe UI" panose="020B0502040204020203" pitchFamily="34" charset="0"/>
                <a:cs typeface="Segoe UI" panose="020B0502040204020203" pitchFamily="34" charset="0"/>
              </a:rPr>
              <a:t>offences in Apr 21 – Jun 21 that</a:t>
            </a:r>
            <a:r>
              <a:rPr lang="en-GB" sz="1100" b="1" dirty="0">
                <a:latin typeface="Segoe UI" panose="020B0502040204020203" pitchFamily="34" charset="0"/>
                <a:ea typeface="Segoe UI" panose="020B0502040204020203" pitchFamily="34" charset="0"/>
                <a:cs typeface="Segoe UI" panose="020B0502040204020203" pitchFamily="34" charset="0"/>
              </a:rPr>
              <a:t> </a:t>
            </a:r>
            <a:r>
              <a:rPr lang="en-GB" sz="1100" dirty="0">
                <a:latin typeface="Segoe UI" panose="020B0502040204020203" pitchFamily="34" charset="0"/>
                <a:ea typeface="Segoe UI" panose="020B0502040204020203" pitchFamily="34" charset="0"/>
                <a:cs typeface="Segoe UI" panose="020B0502040204020203" pitchFamily="34" charset="0"/>
              </a:rPr>
              <a:t>have a Victim linked to the offence, has </a:t>
            </a:r>
            <a:r>
              <a:rPr lang="en-GB" sz="1100" b="1" dirty="0">
                <a:latin typeface="Segoe UI" panose="020B0502040204020203" pitchFamily="34" charset="0"/>
                <a:ea typeface="Segoe UI" panose="020B0502040204020203" pitchFamily="34" charset="0"/>
                <a:cs typeface="Segoe UI" panose="020B0502040204020203" pitchFamily="34" charset="0"/>
              </a:rPr>
              <a:t>exceeded 80% </a:t>
            </a:r>
            <a:r>
              <a:rPr lang="en-GB" sz="1100" dirty="0">
                <a:latin typeface="Segoe UI" panose="020B0502040204020203" pitchFamily="34" charset="0"/>
                <a:ea typeface="Segoe UI" panose="020B0502040204020203" pitchFamily="34" charset="0"/>
                <a:cs typeface="Segoe UI" panose="020B0502040204020203" pitchFamily="34" charset="0"/>
              </a:rPr>
              <a:t>for the first time since reporting began and is </a:t>
            </a:r>
            <a:r>
              <a:rPr lang="en-GB" sz="1100" b="1" dirty="0">
                <a:latin typeface="Segoe UI" panose="020B0502040204020203" pitchFamily="34" charset="0"/>
                <a:ea typeface="Segoe UI" panose="020B0502040204020203" pitchFamily="34" charset="0"/>
                <a:cs typeface="Segoe UI" panose="020B0502040204020203" pitchFamily="34" charset="0"/>
              </a:rPr>
              <a:t>an improvement </a:t>
            </a:r>
            <a:r>
              <a:rPr lang="en-GB" sz="1100" dirty="0">
                <a:latin typeface="Segoe UI" panose="020B0502040204020203" pitchFamily="34" charset="0"/>
                <a:ea typeface="Segoe UI" panose="020B0502040204020203" pitchFamily="34" charset="0"/>
                <a:cs typeface="Segoe UI" panose="020B0502040204020203" pitchFamily="34" charset="0"/>
              </a:rPr>
              <a:t>against the two previous 3 month time periods.</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51" name="Rectangle 50"/>
          <p:cNvSpPr/>
          <p:nvPr/>
        </p:nvSpPr>
        <p:spPr>
          <a:xfrm>
            <a:off x="797934" y="4315427"/>
            <a:ext cx="5255395" cy="938719"/>
          </a:xfrm>
          <a:prstGeom prst="rect">
            <a:avLst/>
          </a:prstGeom>
        </p:spPr>
        <p:txBody>
          <a:bodyPr wrap="square">
            <a:spAutoFit/>
          </a:bodyPr>
          <a:lstStyle/>
          <a:p>
            <a:r>
              <a:rPr lang="en-GB" sz="1100" b="1" u="sng" dirty="0">
                <a:latin typeface="Segoe UI" panose="020B0502040204020203" pitchFamily="34" charset="0"/>
                <a:ea typeface="Segoe UI" panose="020B0502040204020203" pitchFamily="34" charset="0"/>
                <a:cs typeface="Segoe UI" panose="020B0502040204020203" pitchFamily="34" charset="0"/>
              </a:rPr>
              <a:t>Outcome 16</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 </a:t>
            </a:r>
            <a:r>
              <a:rPr lang="en-GB" sz="1100" b="1" dirty="0">
                <a:latin typeface="Segoe UI" panose="020B0502040204020203" pitchFamily="34" charset="0"/>
                <a:ea typeface="Segoe UI" panose="020B0502040204020203" pitchFamily="34" charset="0"/>
                <a:cs typeface="Segoe UI" panose="020B0502040204020203" pitchFamily="34" charset="0"/>
              </a:rPr>
              <a:t>gradual improvement </a:t>
            </a:r>
            <a:r>
              <a:rPr lang="en-GB" sz="1100" dirty="0">
                <a:latin typeface="Segoe UI" panose="020B0502040204020203" pitchFamily="34" charset="0"/>
                <a:ea typeface="Segoe UI" panose="020B0502040204020203" pitchFamily="34" charset="0"/>
                <a:cs typeface="Segoe UI" panose="020B0502040204020203" pitchFamily="34" charset="0"/>
              </a:rPr>
              <a:t>in the </a:t>
            </a:r>
            <a:r>
              <a:rPr lang="en-GB" sz="1100" b="1" dirty="0">
                <a:latin typeface="Segoe UI" panose="020B0502040204020203" pitchFamily="34" charset="0"/>
                <a:ea typeface="Segoe UI" panose="020B0502040204020203" pitchFamily="34" charset="0"/>
                <a:cs typeface="Segoe UI" panose="020B0502040204020203" pitchFamily="34" charset="0"/>
              </a:rPr>
              <a:t>proportion rate </a:t>
            </a:r>
            <a:r>
              <a:rPr lang="en-GB" sz="1100" dirty="0">
                <a:latin typeface="Segoe UI" panose="020B0502040204020203" pitchFamily="34" charset="0"/>
                <a:ea typeface="Segoe UI" panose="020B0502040204020203" pitchFamily="34" charset="0"/>
                <a:cs typeface="Segoe UI" panose="020B0502040204020203" pitchFamily="34" charset="0"/>
              </a:rPr>
              <a:t>of </a:t>
            </a:r>
            <a:r>
              <a:rPr lang="en-GB" sz="1100" b="1" dirty="0">
                <a:latin typeface="Segoe UI" panose="020B0502040204020203" pitchFamily="34" charset="0"/>
                <a:ea typeface="Segoe UI" panose="020B0502040204020203" pitchFamily="34" charset="0"/>
                <a:cs typeface="Segoe UI" panose="020B0502040204020203" pitchFamily="34" charset="0"/>
              </a:rPr>
              <a:t>Outcome 16 </a:t>
            </a:r>
            <a:r>
              <a:rPr lang="en-GB" sz="1100" dirty="0">
                <a:latin typeface="Segoe UI" panose="020B0502040204020203" pitchFamily="34" charset="0"/>
                <a:ea typeface="Segoe UI" panose="020B0502040204020203" pitchFamily="34" charset="0"/>
                <a:cs typeface="Segoe UI" panose="020B0502040204020203" pitchFamily="34" charset="0"/>
              </a:rPr>
              <a:t>offences in Apr 21 – Jun 21 </a:t>
            </a:r>
            <a:r>
              <a:rPr lang="en-GB" sz="1100" b="1" dirty="0">
                <a:latin typeface="Segoe UI" panose="020B0502040204020203" pitchFamily="34" charset="0"/>
                <a:ea typeface="Segoe UI" panose="020B0502040204020203" pitchFamily="34" charset="0"/>
                <a:cs typeface="Segoe UI" panose="020B0502040204020203" pitchFamily="34" charset="0"/>
              </a:rPr>
              <a:t>(92%) </a:t>
            </a:r>
            <a:r>
              <a:rPr lang="en-GB" sz="1100" dirty="0">
                <a:latin typeface="Segoe UI" panose="020B0502040204020203" pitchFamily="34" charset="0"/>
                <a:ea typeface="Segoe UI" panose="020B0502040204020203" pitchFamily="34" charset="0"/>
                <a:cs typeface="Segoe UI" panose="020B0502040204020203" pitchFamily="34" charset="0"/>
              </a:rPr>
              <a:t>that</a:t>
            </a:r>
            <a:r>
              <a:rPr lang="en-GB" sz="1100" b="1" dirty="0">
                <a:latin typeface="Segoe UI" panose="020B0502040204020203" pitchFamily="34" charset="0"/>
                <a:ea typeface="Segoe UI" panose="020B0502040204020203" pitchFamily="34" charset="0"/>
                <a:cs typeface="Segoe UI" panose="020B0502040204020203" pitchFamily="34" charset="0"/>
              </a:rPr>
              <a:t> </a:t>
            </a:r>
            <a:r>
              <a:rPr lang="en-GB" sz="1100" dirty="0">
                <a:latin typeface="Segoe UI" panose="020B0502040204020203" pitchFamily="34" charset="0"/>
                <a:ea typeface="Segoe UI" panose="020B0502040204020203" pitchFamily="34" charset="0"/>
                <a:cs typeface="Segoe UI" panose="020B0502040204020203" pitchFamily="34" charset="0"/>
              </a:rPr>
              <a:t>have a Victim linked to the offence, has been seen when compared to the two previous 3 month time periods.</a:t>
            </a:r>
          </a:p>
        </p:txBody>
      </p:sp>
      <p:sp>
        <p:nvSpPr>
          <p:cNvPr id="53" name="Rectangle 52"/>
          <p:cNvSpPr/>
          <p:nvPr/>
        </p:nvSpPr>
        <p:spPr>
          <a:xfrm>
            <a:off x="797934" y="753645"/>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28" name="TextBox 27"/>
          <p:cNvSpPr txBox="1"/>
          <p:nvPr/>
        </p:nvSpPr>
        <p:spPr>
          <a:xfrm>
            <a:off x="811198" y="123487"/>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6" name="Rectangle 15"/>
          <p:cNvSpPr/>
          <p:nvPr/>
        </p:nvSpPr>
        <p:spPr>
          <a:xfrm>
            <a:off x="7286089" y="1273925"/>
            <a:ext cx="4545909" cy="986318"/>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Whilst there is a slight improvement, neither outcome 14 or 16 offences have a victim assigned 100% of the time.</a:t>
            </a:r>
          </a:p>
        </p:txBody>
      </p:sp>
      <p:pic>
        <p:nvPicPr>
          <p:cNvPr id="17" name="Picture 16"/>
          <p:cNvPicPr>
            <a:picLocks noChangeAspect="1"/>
          </p:cNvPicPr>
          <p:nvPr/>
        </p:nvPicPr>
        <p:blipFill>
          <a:blip r:embed="rId4"/>
          <a:stretch>
            <a:fillRect/>
          </a:stretch>
        </p:blipFill>
        <p:spPr>
          <a:xfrm>
            <a:off x="7425596" y="526100"/>
            <a:ext cx="580032" cy="377743"/>
          </a:xfrm>
          <a:prstGeom prst="rect">
            <a:avLst/>
          </a:prstGeom>
        </p:spPr>
      </p:pic>
    </p:spTree>
    <p:extLst>
      <p:ext uri="{BB962C8B-B14F-4D97-AF65-F5344CB8AC3E}">
        <p14:creationId xmlns:p14="http://schemas.microsoft.com/office/powerpoint/2010/main" val="405307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36958" y="1068521"/>
            <a:ext cx="4754237" cy="5646420"/>
          </a:xfrm>
          <a:prstGeom prst="rect">
            <a:avLst/>
          </a:prstGeom>
          <a:blipFill dpi="0" rotWithShape="1">
            <a:blip r:embed="rId4">
              <a:alphaModFix amt="45000"/>
            </a:blip>
            <a:srcRect/>
            <a:tile tx="0" ty="0" sx="100000" sy="100000" flip="none" algn="tl"/>
          </a:blipFill>
        </p:spPr>
      </p:pic>
      <p:sp>
        <p:nvSpPr>
          <p:cNvPr id="47" name="Slide Number Placeholder 1"/>
          <p:cNvSpPr>
            <a:spLocks noGrp="1"/>
          </p:cNvSpPr>
          <p:nvPr>
            <p:ph type="sldNum" sz="quarter" idx="12"/>
          </p:nvPr>
        </p:nvSpPr>
        <p:spPr>
          <a:xfrm>
            <a:off x="11913900" y="6584156"/>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Rectangle 60">
            <a:extLst>
              <a:ext uri="{FF2B5EF4-FFF2-40B4-BE49-F238E27FC236}">
                <a16:creationId xmlns="" xmlns:a16="http://schemas.microsoft.com/office/drawing/2014/main" id="{A031BE5E-4CCA-4AFC-80A8-F32892D05C01}"/>
              </a:ext>
            </a:extLst>
          </p:cNvPr>
          <p:cNvSpPr/>
          <p:nvPr/>
        </p:nvSpPr>
        <p:spPr>
          <a:xfrm>
            <a:off x="564938" y="0"/>
            <a:ext cx="446567" cy="6858000"/>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5" name="TextBox 4"/>
          <p:cNvSpPr txBox="1"/>
          <p:nvPr/>
        </p:nvSpPr>
        <p:spPr>
          <a:xfrm>
            <a:off x="1208499" y="1423214"/>
            <a:ext cx="6362733" cy="5247590"/>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rPr>
              <a:t>Introduction</a:t>
            </a:r>
          </a:p>
          <a:p>
            <a:pPr algn="just"/>
            <a:endParaRPr lang="en-GB" sz="1200"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This is the Q1 Performance Report reviewing activity between April to June 2021. </a:t>
            </a:r>
            <a:r>
              <a:rPr lang="en-GB" sz="1100" dirty="0" smtClean="0">
                <a:latin typeface="Segoe UI" panose="020B0502040204020203" pitchFamily="34" charset="0"/>
                <a:ea typeface="Segoe UI" panose="020B0502040204020203" pitchFamily="34" charset="0"/>
                <a:cs typeface="Segoe UI" panose="020B0502040204020203" pitchFamily="34" charset="0"/>
              </a:rPr>
              <a:t>The </a:t>
            </a:r>
            <a:r>
              <a:rPr lang="en-GB" sz="1100" dirty="0">
                <a:latin typeface="Segoe UI" panose="020B0502040204020203" pitchFamily="34" charset="0"/>
                <a:ea typeface="Segoe UI" panose="020B0502040204020203" pitchFamily="34" charset="0"/>
                <a:cs typeface="Segoe UI" panose="020B0502040204020203" pitchFamily="34" charset="0"/>
              </a:rPr>
              <a:t>purpose of this report is to inform the Force Delivery Group meeting on 27</a:t>
            </a:r>
            <a:r>
              <a:rPr lang="en-GB" sz="1100" baseline="30000" dirty="0">
                <a:latin typeface="Segoe UI" panose="020B0502040204020203" pitchFamily="34" charset="0"/>
                <a:ea typeface="Segoe UI" panose="020B0502040204020203" pitchFamily="34" charset="0"/>
                <a:cs typeface="Segoe UI" panose="020B0502040204020203" pitchFamily="34" charset="0"/>
              </a:rPr>
              <a:t>th</a:t>
            </a:r>
            <a:r>
              <a:rPr lang="en-GB" sz="1100" dirty="0">
                <a:latin typeface="Segoe UI" panose="020B0502040204020203" pitchFamily="34" charset="0"/>
                <a:ea typeface="Segoe UI" panose="020B0502040204020203" pitchFamily="34" charset="0"/>
                <a:cs typeface="Segoe UI" panose="020B0502040204020203" pitchFamily="34" charset="0"/>
              </a:rPr>
              <a:t> July with a force wide picture of performance, however this report is looking to draw particularly on the keys issues faced by the force, particularly in relation to force priorities and key practices. </a:t>
            </a: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This report focusses on Gold level Key Performance Indicators (KPI), however, there are also some measures included at a Silver level to create a comprehensive picture across the force. The number of measures in this report will continue to be refined to ensure that they are </a:t>
            </a:r>
            <a:r>
              <a:rPr lang="en-GB" sz="1100" i="1" dirty="0">
                <a:latin typeface="Segoe UI" panose="020B0502040204020203" pitchFamily="34" charset="0"/>
                <a:ea typeface="Segoe UI" panose="020B0502040204020203" pitchFamily="34" charset="0"/>
                <a:cs typeface="Segoe UI" panose="020B0502040204020203" pitchFamily="34" charset="0"/>
              </a:rPr>
              <a:t>key</a:t>
            </a:r>
            <a:r>
              <a:rPr lang="en-GB" sz="1100" dirty="0">
                <a:latin typeface="Segoe UI" panose="020B0502040204020203" pitchFamily="34" charset="0"/>
                <a:ea typeface="Segoe UI" panose="020B0502040204020203" pitchFamily="34" charset="0"/>
                <a:cs typeface="Segoe UI" panose="020B0502040204020203" pitchFamily="34" charset="0"/>
              </a:rPr>
              <a:t> performance indicators.</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Crime and disorder in the last quarter continues to increase in most areas as anticipated with further lockdown restrictions being eased. </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The OCC performance in relation to 999 and 101 call handling increased consistently.</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Due to the impact of COVID-19 on crime in 2020/21, the upper and lower control limits for 21/22 are set against 19/20 figures.  It is intended that this will provide more realistic limits than if the normal practise of the previous financial year was used</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Projections have been included in this report, however, it should be noted that due to their basis on volumes in previous years the impact of COVID-19 is likely to distort the projections. Factoring the impact of COVID-19 within projections continues to be reviewed.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499" y="290392"/>
            <a:ext cx="962514" cy="978390"/>
          </a:xfrm>
          <a:prstGeom prst="rect">
            <a:avLst/>
          </a:prstGeom>
        </p:spPr>
      </p:pic>
      <p:sp>
        <p:nvSpPr>
          <p:cNvPr id="12" name="TextBox 11"/>
          <p:cNvSpPr txBox="1"/>
          <p:nvPr/>
        </p:nvSpPr>
        <p:spPr>
          <a:xfrm>
            <a:off x="3101156" y="463271"/>
            <a:ext cx="3374860" cy="611386"/>
          </a:xfrm>
          <a:prstGeom prst="rightArrow">
            <a:avLst/>
          </a:prstGeom>
          <a:solidFill>
            <a:schemeClr val="accent1">
              <a:lumMod val="75000"/>
            </a:schemeClr>
          </a:solid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Our values drive our approach </a:t>
            </a:r>
          </a:p>
        </p:txBody>
      </p:sp>
      <p:pic>
        <p:nvPicPr>
          <p:cNvPr id="13" name="Picture 12"/>
          <p:cNvPicPr>
            <a:picLocks/>
          </p:cNvPicPr>
          <p:nvPr/>
        </p:nvPicPr>
        <p:blipFill rotWithShape="1">
          <a:blip r:embed="rId6"/>
          <a:srcRect l="4954" t="2409" r="2705" b="3426"/>
          <a:stretch/>
        </p:blipFill>
        <p:spPr>
          <a:xfrm>
            <a:off x="2187237" y="279364"/>
            <a:ext cx="979200" cy="979200"/>
          </a:xfrm>
          <a:prstGeom prst="ellipse">
            <a:avLst/>
          </a:prstGeom>
        </p:spPr>
      </p:pic>
    </p:spTree>
    <p:extLst>
      <p:ext uri="{BB962C8B-B14F-4D97-AF65-F5344CB8AC3E}">
        <p14:creationId xmlns:p14="http://schemas.microsoft.com/office/powerpoint/2010/main" val="259937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6" name="Picture 1885"/>
          <p:cNvPicPr>
            <a:picLocks noChangeAspect="1"/>
          </p:cNvPicPr>
          <p:nvPr/>
        </p:nvPicPr>
        <p:blipFill>
          <a:blip r:embed="rId3"/>
          <a:stretch>
            <a:fillRect/>
          </a:stretch>
        </p:blipFill>
        <p:spPr>
          <a:xfrm>
            <a:off x="914401" y="1151043"/>
            <a:ext cx="11163108" cy="5520000"/>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12623" y="647343"/>
            <a:ext cx="973343"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All Crime</a:t>
            </a:r>
          </a:p>
        </p:txBody>
      </p:sp>
      <p:sp>
        <p:nvSpPr>
          <p:cNvPr id="16" name="TextBox 15"/>
          <p:cNvSpPr txBox="1"/>
          <p:nvPr/>
        </p:nvSpPr>
        <p:spPr>
          <a:xfrm>
            <a:off x="812623" y="106929"/>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4" name="Rectangle 13"/>
          <p:cNvSpPr/>
          <p:nvPr/>
        </p:nvSpPr>
        <p:spPr>
          <a:xfrm>
            <a:off x="7090786" y="106929"/>
            <a:ext cx="4921214" cy="721106"/>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Crime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types whose volumes are shown in a grey box have exceeded the upper control limit and will feature later in the report. </a:t>
            </a:r>
          </a:p>
        </p:txBody>
      </p:sp>
      <p:sp>
        <p:nvSpPr>
          <p:cNvPr id="7" name="Rectangle 6"/>
          <p:cNvSpPr/>
          <p:nvPr/>
        </p:nvSpPr>
        <p:spPr>
          <a:xfrm>
            <a:off x="4606049" y="955120"/>
            <a:ext cx="1756651" cy="19592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Does </a:t>
            </a:r>
            <a:r>
              <a:rPr lang="en-GB"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not</a:t>
            </a: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directly relate to crime recorded in the quarter.</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0309959" y="935443"/>
            <a:ext cx="1736331" cy="21481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Does </a:t>
            </a:r>
            <a:r>
              <a:rPr lang="en-GB"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not</a:t>
            </a: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directly relate to crime recorded in the quarter.</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671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63600" y="674111"/>
            <a:ext cx="4166782" cy="307777"/>
          </a:xfrm>
          <a:prstGeom prst="rect">
            <a:avLst/>
          </a:prstGeom>
        </p:spPr>
        <p:txBody>
          <a:bodyPr wrap="non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COVID-19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Related Fixed Penalty Notices (FPNs)</a:t>
            </a:r>
          </a:p>
        </p:txBody>
      </p:sp>
      <p:sp>
        <p:nvSpPr>
          <p:cNvPr id="8" name="Text Box 13"/>
          <p:cNvSpPr txBox="1">
            <a:spLocks noChangeArrowheads="1"/>
          </p:cNvSpPr>
          <p:nvPr/>
        </p:nvSpPr>
        <p:spPr bwMode="auto">
          <a:xfrm>
            <a:off x="863600" y="1684927"/>
            <a:ext cx="1114425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a:t>
            </a:r>
            <a:r>
              <a:rPr lang="en-GB" sz="1100" b="1" dirty="0">
                <a:latin typeface="Segoe UI" panose="020B0502040204020203" pitchFamily="34" charset="0"/>
                <a:ea typeface="Segoe UI" panose="020B0502040204020203" pitchFamily="34" charset="0"/>
                <a:cs typeface="Segoe UI" panose="020B0502040204020203" pitchFamily="34" charset="0"/>
              </a:rPr>
              <a:t>FPNs issued vs Coronavirus Case Rate by LPA</a:t>
            </a:r>
            <a:r>
              <a:rPr lang="en-GB" sz="1100" dirty="0">
                <a:latin typeface="Segoe UI" panose="020B0502040204020203" pitchFamily="34" charset="0"/>
                <a:ea typeface="Segoe UI" panose="020B0502040204020203" pitchFamily="34" charset="0"/>
                <a:cs typeface="Segoe UI" panose="020B0502040204020203" pitchFamily="34" charset="0"/>
              </a:rPr>
              <a:t>” gives an indication of the activity of each LPA while considering the prevalence of coronavirus within each area. Following a period of low case rates as a result of lockdown and the vaccination programme, </a:t>
            </a:r>
            <a:r>
              <a:rPr lang="en-GB" sz="1100" b="1" dirty="0">
                <a:latin typeface="Segoe UI" panose="020B0502040204020203" pitchFamily="34" charset="0"/>
                <a:ea typeface="Segoe UI" panose="020B0502040204020203" pitchFamily="34" charset="0"/>
                <a:cs typeface="Segoe UI" panose="020B0502040204020203" pitchFamily="34" charset="0"/>
              </a:rPr>
              <a:t>case rates have increased significantly in every LPA. FPNs issued have not increased substantially in response, </a:t>
            </a:r>
            <a:r>
              <a:rPr lang="en-GB" sz="1100" dirty="0">
                <a:latin typeface="Segoe UI" panose="020B0502040204020203" pitchFamily="34" charset="0"/>
                <a:ea typeface="Segoe UI" panose="020B0502040204020203" pitchFamily="34" charset="0"/>
                <a:cs typeface="Segoe UI" panose="020B0502040204020203" pitchFamily="34" charset="0"/>
              </a:rPr>
              <a:t>however </a:t>
            </a:r>
            <a:r>
              <a:rPr lang="en-GB" sz="1100" b="1" dirty="0">
                <a:latin typeface="Segoe UI" panose="020B0502040204020203" pitchFamily="34" charset="0"/>
                <a:ea typeface="Segoe UI" panose="020B0502040204020203" pitchFamily="34" charset="0"/>
                <a:cs typeface="Segoe UI" panose="020B0502040204020203" pitchFamily="34" charset="0"/>
              </a:rPr>
              <a:t>risk to public health is now significantly lower </a:t>
            </a:r>
            <a:r>
              <a:rPr lang="en-GB" sz="1100" dirty="0">
                <a:latin typeface="Segoe UI" panose="020B0502040204020203" pitchFamily="34" charset="0"/>
                <a:ea typeface="Segoe UI" panose="020B0502040204020203" pitchFamily="34" charset="0"/>
                <a:cs typeface="Segoe UI" panose="020B0502040204020203" pitchFamily="34" charset="0"/>
              </a:rPr>
              <a:t>than in previous waves due to the vaccination program. </a:t>
            </a:r>
          </a:p>
        </p:txBody>
      </p:sp>
      <p:pic>
        <p:nvPicPr>
          <p:cNvPr id="9" name="Picture 8"/>
          <p:cNvPicPr>
            <a:picLocks noChangeAspect="1"/>
          </p:cNvPicPr>
          <p:nvPr/>
        </p:nvPicPr>
        <p:blipFill rotWithShape="1">
          <a:blip r:embed="rId3"/>
          <a:srcRect l="1176" t="657" r="874" b="1717"/>
          <a:stretch/>
        </p:blipFill>
        <p:spPr>
          <a:xfrm>
            <a:off x="1922427" y="2504030"/>
            <a:ext cx="8433127" cy="4080126"/>
          </a:xfrm>
          <a:prstGeom prst="rect">
            <a:avLst/>
          </a:prstGeom>
        </p:spPr>
      </p:pic>
      <p:sp>
        <p:nvSpPr>
          <p:cNvPr id="7" name="TextBox 6"/>
          <p:cNvSpPr txBox="1"/>
          <p:nvPr/>
        </p:nvSpPr>
        <p:spPr>
          <a:xfrm>
            <a:off x="863600" y="124313"/>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0" name="Rectangle 9"/>
          <p:cNvSpPr/>
          <p:nvPr/>
        </p:nvSpPr>
        <p:spPr>
          <a:xfrm>
            <a:off x="6803137" y="334841"/>
            <a:ext cx="5204714" cy="89388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Given the low numbers of FPN’s issued the last quarter and the move to the final phase of unlocking it is proposed that this will not feature in future reports. </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902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905256" y="5650230"/>
            <a:ext cx="4965192" cy="1107996"/>
          </a:xfrm>
          <a:prstGeom prst="rect">
            <a:avLst/>
          </a:prstGeom>
          <a:noFill/>
        </p:spPr>
        <p:txBody>
          <a:bodyPr wrap="square" rtlCol="0">
            <a:spAutoFit/>
          </a:bodyPr>
          <a:lstStyle/>
          <a:p>
            <a:pPr algn="just"/>
            <a:r>
              <a:rPr lang="en-GB" sz="1100" dirty="0">
                <a:latin typeface="Segoe UI" panose="020B0502040204020203" pitchFamily="34" charset="0"/>
                <a:ea typeface="Segoe UI" panose="020B0502040204020203" pitchFamily="34" charset="0"/>
                <a:cs typeface="Segoe UI" panose="020B0502040204020203" pitchFamily="34" charset="0"/>
              </a:rPr>
              <a:t>Overall most </a:t>
            </a:r>
            <a:r>
              <a:rPr lang="en-GB" sz="1100" b="1" dirty="0">
                <a:latin typeface="Segoe UI" panose="020B0502040204020203" pitchFamily="34" charset="0"/>
                <a:ea typeface="Segoe UI" panose="020B0502040204020203" pitchFamily="34" charset="0"/>
                <a:cs typeface="Segoe UI" panose="020B0502040204020203" pitchFamily="34" charset="0"/>
              </a:rPr>
              <a:t>crime volumes increased</a:t>
            </a:r>
            <a:r>
              <a:rPr lang="en-GB" sz="1100" dirty="0">
                <a:latin typeface="Segoe UI" panose="020B0502040204020203" pitchFamily="34" charset="0"/>
                <a:ea typeface="Segoe UI" panose="020B0502040204020203" pitchFamily="34" charset="0"/>
                <a:cs typeface="Segoe UI" panose="020B0502040204020203" pitchFamily="34" charset="0"/>
              </a:rPr>
              <a:t> as anticipated moving further out of lockdown</a:t>
            </a:r>
            <a:r>
              <a:rPr lang="en-GB" sz="1100" b="1" dirty="0">
                <a:latin typeface="Segoe UI" panose="020B0502040204020203" pitchFamily="34" charset="0"/>
                <a:ea typeface="Segoe UI" panose="020B0502040204020203" pitchFamily="34" charset="0"/>
                <a:cs typeface="Segoe UI" panose="020B0502040204020203" pitchFamily="34" charset="0"/>
              </a:rPr>
              <a:t>.  </a:t>
            </a:r>
          </a:p>
          <a:p>
            <a:pPr algn="just"/>
            <a:endParaRPr lang="en-GB" sz="1100" b="1" dirty="0">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latin typeface="Segoe UI" panose="020B0502040204020203" pitchFamily="34" charset="0"/>
                <a:ea typeface="Segoe UI" panose="020B0502040204020203" pitchFamily="34" charset="0"/>
                <a:cs typeface="Segoe UI" panose="020B0502040204020203" pitchFamily="34" charset="0"/>
              </a:rPr>
              <a:t>It is </a:t>
            </a:r>
            <a:r>
              <a:rPr lang="en-GB" sz="1100" b="1" dirty="0">
                <a:latin typeface="Segoe UI" panose="020B0502040204020203" pitchFamily="34" charset="0"/>
                <a:ea typeface="Segoe UI" panose="020B0502040204020203" pitchFamily="34" charset="0"/>
                <a:cs typeface="Segoe UI" panose="020B0502040204020203" pitchFamily="34" charset="0"/>
              </a:rPr>
              <a:t>probable </a:t>
            </a:r>
            <a:r>
              <a:rPr lang="en-GB" sz="1100" dirty="0">
                <a:latin typeface="Segoe UI" panose="020B0502040204020203" pitchFamily="34" charset="0"/>
                <a:ea typeface="Segoe UI" panose="020B0502040204020203" pitchFamily="34" charset="0"/>
                <a:cs typeface="Segoe UI" panose="020B0502040204020203" pitchFamily="34" charset="0"/>
              </a:rPr>
              <a:t>that </a:t>
            </a:r>
            <a:r>
              <a:rPr lang="en-GB" sz="1100" b="1" dirty="0">
                <a:latin typeface="Segoe UI" panose="020B0502040204020203" pitchFamily="34" charset="0"/>
                <a:ea typeface="Segoe UI" panose="020B0502040204020203" pitchFamily="34" charset="0"/>
                <a:cs typeface="Segoe UI" panose="020B0502040204020203" pitchFamily="34" charset="0"/>
              </a:rPr>
              <a:t>volumes</a:t>
            </a:r>
            <a:r>
              <a:rPr lang="en-GB" sz="1100" dirty="0">
                <a:latin typeface="Segoe UI" panose="020B0502040204020203" pitchFamily="34" charset="0"/>
                <a:ea typeface="Segoe UI" panose="020B0502040204020203" pitchFamily="34" charset="0"/>
                <a:cs typeface="Segoe UI" panose="020B0502040204020203" pitchFamily="34" charset="0"/>
              </a:rPr>
              <a:t> in the next month and quarter will </a:t>
            </a:r>
            <a:r>
              <a:rPr lang="en-GB" sz="1100" b="1" dirty="0">
                <a:latin typeface="Segoe UI" panose="020B0502040204020203" pitchFamily="34" charset="0"/>
                <a:ea typeface="Segoe UI" panose="020B0502040204020203" pitchFamily="34" charset="0"/>
                <a:cs typeface="Segoe UI" panose="020B0502040204020203" pitchFamily="34" charset="0"/>
              </a:rPr>
              <a:t>increase</a:t>
            </a:r>
            <a:r>
              <a:rPr lang="en-GB" sz="1100" dirty="0">
                <a:latin typeface="Segoe UI" panose="020B0502040204020203" pitchFamily="34" charset="0"/>
                <a:ea typeface="Segoe UI" panose="020B0502040204020203" pitchFamily="34" charset="0"/>
                <a:cs typeface="Segoe UI" panose="020B0502040204020203" pitchFamily="34" charset="0"/>
              </a:rPr>
              <a:t> further due to the </a:t>
            </a:r>
            <a:r>
              <a:rPr lang="en-GB" sz="1100" b="1" dirty="0">
                <a:latin typeface="Segoe UI" panose="020B0502040204020203" pitchFamily="34" charset="0"/>
                <a:ea typeface="Segoe UI" panose="020B0502040204020203" pitchFamily="34" charset="0"/>
                <a:cs typeface="Segoe UI" panose="020B0502040204020203" pitchFamily="34" charset="0"/>
              </a:rPr>
              <a:t>national lockdown </a:t>
            </a:r>
            <a:r>
              <a:rPr lang="en-GB" sz="1100" dirty="0">
                <a:latin typeface="Segoe UI" panose="020B0502040204020203" pitchFamily="34" charset="0"/>
                <a:ea typeface="Segoe UI" panose="020B0502040204020203" pitchFamily="34" charset="0"/>
                <a:cs typeface="Segoe UI" panose="020B0502040204020203" pitchFamily="34" charset="0"/>
              </a:rPr>
              <a:t>easing and improved seasonal weather. </a:t>
            </a:r>
          </a:p>
        </p:txBody>
      </p:sp>
      <p:sp>
        <p:nvSpPr>
          <p:cNvPr id="13" name="TextBox 44"/>
          <p:cNvSpPr txBox="1"/>
          <p:nvPr/>
        </p:nvSpPr>
        <p:spPr>
          <a:xfrm>
            <a:off x="6332464" y="5778246"/>
            <a:ext cx="5071731"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900"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the previous financial year. </a:t>
            </a:r>
          </a:p>
          <a:p>
            <a:pPr lvl="0">
              <a:defRPr/>
            </a:pPr>
            <a:endParaRPr lang="en-GB" sz="900" dirty="0">
              <a:latin typeface="Segoe UI" panose="020B0502040204020203" pitchFamily="34" charset="0"/>
              <a:ea typeface="Segoe UI" panose="020B0502040204020203" pitchFamily="34" charset="0"/>
              <a:cs typeface="Segoe UI" panose="020B0502040204020203" pitchFamily="34" charset="0"/>
            </a:endParaRPr>
          </a:p>
          <a:p>
            <a:pPr lvl="0">
              <a:defRPr/>
            </a:pPr>
            <a:r>
              <a:rPr lang="en-GB" sz="900" dirty="0">
                <a:latin typeface="Segoe UI" panose="020B0502040204020203" pitchFamily="34" charset="0"/>
                <a:ea typeface="Segoe UI" panose="020B0502040204020203" pitchFamily="34" charset="0"/>
                <a:cs typeface="Segoe UI" panose="020B0502040204020203" pitchFamily="34" charset="0"/>
              </a:rPr>
              <a:t>             denotes above the upper control limit.                 denotes below the lower control limit.</a:t>
            </a:r>
          </a:p>
        </p:txBody>
      </p:sp>
      <p:pic>
        <p:nvPicPr>
          <p:cNvPr id="14" name="Picture 13"/>
          <p:cNvPicPr>
            <a:picLocks noChangeAspect="1"/>
          </p:cNvPicPr>
          <p:nvPr/>
        </p:nvPicPr>
        <p:blipFill>
          <a:blip r:embed="rId3"/>
          <a:stretch>
            <a:fillRect/>
          </a:stretch>
        </p:blipFill>
        <p:spPr>
          <a:xfrm>
            <a:off x="6332464" y="6306701"/>
            <a:ext cx="489207" cy="240721"/>
          </a:xfrm>
          <a:prstGeom prst="rect">
            <a:avLst/>
          </a:prstGeom>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087" y="6311922"/>
            <a:ext cx="484973" cy="2527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3705" y="146898"/>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0" name="Rectangle 9"/>
          <p:cNvSpPr/>
          <p:nvPr/>
        </p:nvSpPr>
        <p:spPr>
          <a:xfrm>
            <a:off x="6766561" y="334841"/>
            <a:ext cx="5247640" cy="76875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Policing Priorities are reported on as standard each month and quarter. </a:t>
            </a:r>
          </a:p>
          <a:p>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They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are reported on in further detail on following slides.</a:t>
            </a:r>
          </a:p>
        </p:txBody>
      </p:sp>
      <p:pic>
        <p:nvPicPr>
          <p:cNvPr id="3" name="Picture 2"/>
          <p:cNvPicPr>
            <a:picLocks noChangeAspect="1"/>
          </p:cNvPicPr>
          <p:nvPr/>
        </p:nvPicPr>
        <p:blipFill>
          <a:blip r:embed="rId5"/>
          <a:stretch>
            <a:fillRect/>
          </a:stretch>
        </p:blipFill>
        <p:spPr>
          <a:xfrm>
            <a:off x="2314172" y="1334781"/>
            <a:ext cx="8036585" cy="4212279"/>
          </a:xfrm>
          <a:prstGeom prst="rect">
            <a:avLst/>
          </a:prstGeom>
        </p:spPr>
      </p:pic>
    </p:spTree>
    <p:extLst>
      <p:ext uri="{BB962C8B-B14F-4D97-AF65-F5344CB8AC3E}">
        <p14:creationId xmlns:p14="http://schemas.microsoft.com/office/powerpoint/2010/main" val="3394267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8396661" y="1206754"/>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840055" y="711018"/>
            <a:ext cx="2398813"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Serious Organised Crime</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840055" y="128803"/>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21" name="Picture 20"/>
          <p:cNvPicPr>
            <a:picLocks noChangeAspect="1"/>
          </p:cNvPicPr>
          <p:nvPr/>
        </p:nvPicPr>
        <p:blipFill>
          <a:blip r:embed="rId3"/>
          <a:stretch>
            <a:fillRect/>
          </a:stretch>
        </p:blipFill>
        <p:spPr>
          <a:xfrm>
            <a:off x="1080359" y="3989761"/>
            <a:ext cx="4991744" cy="2868239"/>
          </a:xfrm>
          <a:prstGeom prst="rect">
            <a:avLst/>
          </a:prstGeom>
        </p:spPr>
      </p:pic>
      <p:pic>
        <p:nvPicPr>
          <p:cNvPr id="23" name="Picture 22"/>
          <p:cNvPicPr>
            <a:picLocks noChangeAspect="1"/>
          </p:cNvPicPr>
          <p:nvPr/>
        </p:nvPicPr>
        <p:blipFill>
          <a:blip r:embed="rId4"/>
          <a:stretch>
            <a:fillRect/>
          </a:stretch>
        </p:blipFill>
        <p:spPr>
          <a:xfrm>
            <a:off x="988432" y="1018794"/>
            <a:ext cx="5175598" cy="2941153"/>
          </a:xfrm>
          <a:prstGeom prst="rect">
            <a:avLst/>
          </a:prstGeom>
        </p:spPr>
      </p:pic>
      <p:grpSp>
        <p:nvGrpSpPr>
          <p:cNvPr id="24" name="Group 23"/>
          <p:cNvGrpSpPr/>
          <p:nvPr/>
        </p:nvGrpSpPr>
        <p:grpSpPr>
          <a:xfrm>
            <a:off x="8213484" y="4307011"/>
            <a:ext cx="3618516" cy="1920996"/>
            <a:chOff x="1607176" y="2099522"/>
            <a:chExt cx="6501369" cy="1981404"/>
          </a:xfrm>
        </p:grpSpPr>
        <p:sp>
          <p:nvSpPr>
            <p:cNvPr id="25" name="Rounded Rectangle 24"/>
            <p:cNvSpPr/>
            <p:nvPr/>
          </p:nvSpPr>
          <p:spPr>
            <a:xfrm>
              <a:off x="1607176" y="2099522"/>
              <a:ext cx="5515822" cy="1981404"/>
            </a:xfrm>
            <a:prstGeom prst="roundRect">
              <a:avLst>
                <a:gd name="adj" fmla="val 2991"/>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2700000" scaled="1"/>
            </a:gra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rot="10800000" flipV="1">
              <a:off x="2775964" y="2133137"/>
              <a:ext cx="4305812" cy="603164"/>
            </a:xfrm>
            <a:prstGeom prst="rect">
              <a:avLst/>
            </a:prstGeom>
            <a:noFill/>
          </p:spPr>
          <p:txBody>
            <a:bodyPr wrap="square" rtlCol="0">
              <a:spAutoFit/>
            </a:bodyPr>
            <a:lstStyle/>
            <a:p>
              <a:r>
                <a:rPr lang="en-GB"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Criminal Justice / Offender Management</a:t>
              </a:r>
            </a:p>
          </p:txBody>
        </p:sp>
        <p:pic>
          <p:nvPicPr>
            <p:cNvPr id="27" name="Picture 26"/>
            <p:cNvPicPr>
              <a:picLocks noChangeAspect="1"/>
            </p:cNvPicPr>
            <p:nvPr/>
          </p:nvPicPr>
          <p:blipFill>
            <a:blip r:embed="rId5"/>
            <a:stretch>
              <a:fillRect/>
            </a:stretch>
          </p:blipFill>
          <p:spPr>
            <a:xfrm>
              <a:off x="1642988" y="2121181"/>
              <a:ext cx="1256646" cy="579957"/>
            </a:xfrm>
            <a:prstGeom prst="rect">
              <a:avLst/>
            </a:prstGeom>
          </p:spPr>
        </p:pic>
        <p:sp>
          <p:nvSpPr>
            <p:cNvPr id="28" name="TextBox 27"/>
            <p:cNvSpPr txBox="1"/>
            <p:nvPr/>
          </p:nvSpPr>
          <p:spPr>
            <a:xfrm>
              <a:off x="1992145" y="2800486"/>
              <a:ext cx="6116400" cy="1206329"/>
            </a:xfrm>
            <a:prstGeom prst="rect">
              <a:avLst/>
            </a:prstGeom>
            <a:noFill/>
          </p:spPr>
          <p:txBody>
            <a:bodyPr wrap="square" rtlCol="0">
              <a:spAutoFit/>
            </a:bodyPr>
            <a:lstStyle/>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24 Arrests</a:t>
              </a:r>
            </a:p>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2   Charges</a:t>
              </a:r>
            </a:p>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6   Convictions (Totalling 15 yrs)</a:t>
              </a:r>
            </a:p>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0   SCPOs obtained</a:t>
              </a:r>
            </a:p>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6   Other ancillary orders obtained</a:t>
              </a:r>
            </a:p>
          </p:txBody>
        </p:sp>
      </p:grpSp>
      <p:grpSp>
        <p:nvGrpSpPr>
          <p:cNvPr id="29" name="Group 28"/>
          <p:cNvGrpSpPr/>
          <p:nvPr/>
        </p:nvGrpSpPr>
        <p:grpSpPr>
          <a:xfrm>
            <a:off x="8210610" y="2703943"/>
            <a:ext cx="3069982" cy="1101173"/>
            <a:chOff x="8938175" y="5040874"/>
            <a:chExt cx="3470438" cy="1244813"/>
          </a:xfrm>
        </p:grpSpPr>
        <p:sp>
          <p:nvSpPr>
            <p:cNvPr id="30" name="Rounded Rectangle 29"/>
            <p:cNvSpPr/>
            <p:nvPr/>
          </p:nvSpPr>
          <p:spPr>
            <a:xfrm>
              <a:off x="8938175" y="5062217"/>
              <a:ext cx="3470438" cy="1223470"/>
            </a:xfrm>
            <a:prstGeom prst="roundRect">
              <a:avLst>
                <a:gd name="adj" fmla="val 2991"/>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2700000" scaled="1"/>
            </a:gra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6"/>
            <a:stretch>
              <a:fillRect/>
            </a:stretch>
          </p:blipFill>
          <p:spPr>
            <a:xfrm>
              <a:off x="11308312" y="5236854"/>
              <a:ext cx="987638" cy="987638"/>
            </a:xfrm>
            <a:prstGeom prst="rect">
              <a:avLst/>
            </a:prstGeom>
          </p:spPr>
        </p:pic>
        <p:sp>
          <p:nvSpPr>
            <p:cNvPr id="32" name="TextBox 31"/>
            <p:cNvSpPr txBox="1"/>
            <p:nvPr/>
          </p:nvSpPr>
          <p:spPr>
            <a:xfrm>
              <a:off x="9158838" y="5511732"/>
              <a:ext cx="2611036" cy="591470"/>
            </a:xfrm>
            <a:prstGeom prst="rect">
              <a:avLst/>
            </a:prstGeom>
            <a:noFill/>
          </p:spPr>
          <p:txBody>
            <a:bodyPr wrap="square" rtlCol="0">
              <a:spAutoFit/>
            </a:bodyPr>
            <a:lstStyle/>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8 Adults Safeguarded</a:t>
              </a:r>
            </a:p>
            <a:p>
              <a:r>
                <a:rPr lang="en-GB"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3 Children Safeguarded</a:t>
              </a:r>
            </a:p>
          </p:txBody>
        </p:sp>
        <p:sp>
          <p:nvSpPr>
            <p:cNvPr id="31" name="TextBox 30"/>
            <p:cNvSpPr txBox="1"/>
            <p:nvPr/>
          </p:nvSpPr>
          <p:spPr>
            <a:xfrm>
              <a:off x="9133126" y="5040874"/>
              <a:ext cx="1971417" cy="386358"/>
            </a:xfrm>
            <a:prstGeom prst="rect">
              <a:avLst/>
            </a:prstGeom>
            <a:noFill/>
          </p:spPr>
          <p:txBody>
            <a:bodyPr wrap="square" rtlCol="0">
              <a:spAutoFit/>
            </a:bodyPr>
            <a:lstStyle/>
            <a:p>
              <a:r>
                <a:rPr lang="en-GB"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Safeguarding</a:t>
              </a:r>
            </a:p>
          </p:txBody>
        </p:sp>
      </p:grpSp>
      <p:sp>
        <p:nvSpPr>
          <p:cNvPr id="19" name="Rectangle 18"/>
          <p:cNvSpPr/>
          <p:nvPr/>
        </p:nvSpPr>
        <p:spPr>
          <a:xfrm>
            <a:off x="6629401" y="334841"/>
            <a:ext cx="5459704" cy="179240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Q1 2021/22 - 44 Disruptions. Please note that the figures claimed this quarter were impacted by a change in recording practice by the ROCTA meaning that disruptions for Q1 were cut off on the 25th June.</a:t>
            </a: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84% Positive disruptions – Of note, two MAJOR disruptions recorded. </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Disruptions for Q1 2021/22 have</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driven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the main by activity occurring in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Telford &amp; Wrekin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South Worcestershire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66631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3087" y="943887"/>
            <a:ext cx="4279241" cy="1332000"/>
          </a:xfrm>
          <a:prstGeom prst="rect">
            <a:avLst/>
          </a:prstGeom>
        </p:spPr>
      </p:pic>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813087" y="691785"/>
            <a:ext cx="3399469" cy="307777"/>
          </a:xfrm>
          <a:prstGeom prst="rect">
            <a:avLst/>
          </a:prstGeom>
          <a:noFill/>
        </p:spPr>
        <p:txBody>
          <a:bodyPr wrap="square" rtlCol="0">
            <a:spAutoFit/>
          </a:bodyPr>
          <a:lstStyle/>
          <a:p>
            <a:r>
              <a:rPr lang="en-GB" sz="1400" b="1" dirty="0">
                <a:solidFill>
                  <a:schemeClr val="accent4">
                    <a:lumMod val="75000"/>
                  </a:schemeClr>
                </a:solidFill>
                <a:latin typeface="Arial" panose="020B0604020202020204" pitchFamily="34" charset="0"/>
                <a:cs typeface="Arial" panose="020B0604020202020204" pitchFamily="34" charset="0"/>
              </a:rPr>
              <a:t>Safer Roads </a:t>
            </a:r>
          </a:p>
        </p:txBody>
      </p:sp>
      <p:sp>
        <p:nvSpPr>
          <p:cNvPr id="19" name="Rounded Rectangle 18"/>
          <p:cNvSpPr/>
          <p:nvPr/>
        </p:nvSpPr>
        <p:spPr>
          <a:xfrm>
            <a:off x="7044072" y="306174"/>
            <a:ext cx="4874878" cy="465382"/>
          </a:xfrm>
          <a:prstGeom prst="roundRect">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9151437" y="410064"/>
            <a:ext cx="2831749" cy="253916"/>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KSI:</a:t>
            </a:r>
            <a:r>
              <a:rPr lang="en-GB" sz="1050" dirty="0">
                <a:latin typeface="Segoe UI" panose="020B0502040204020203" pitchFamily="34" charset="0"/>
                <a:ea typeface="Segoe UI" panose="020B0502040204020203" pitchFamily="34" charset="0"/>
                <a:cs typeface="Segoe UI" panose="020B0502040204020203" pitchFamily="34" charset="0"/>
              </a:rPr>
              <a:t> A sustained </a:t>
            </a:r>
            <a:r>
              <a:rPr lang="en-GB" sz="1050" b="1" i="1" dirty="0">
                <a:latin typeface="Segoe UI" panose="020B0502040204020203" pitchFamily="34" charset="0"/>
                <a:ea typeface="Segoe UI" panose="020B0502040204020203" pitchFamily="34" charset="0"/>
                <a:cs typeface="Segoe UI" panose="020B0502040204020203" pitchFamily="34" charset="0"/>
              </a:rPr>
              <a:t>20% </a:t>
            </a:r>
            <a:r>
              <a:rPr lang="en-GB" sz="1050" b="1" i="1" dirty="0" smtClean="0">
                <a:latin typeface="Segoe UI" panose="020B0502040204020203" pitchFamily="34" charset="0"/>
                <a:ea typeface="Segoe UI" panose="020B0502040204020203" pitchFamily="34" charset="0"/>
                <a:cs typeface="Segoe UI" panose="020B0502040204020203" pitchFamily="34" charset="0"/>
              </a:rPr>
              <a:t>reduction on 19/20</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7752576" y="371704"/>
            <a:ext cx="1964439" cy="307777"/>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35" name="TextBox 34"/>
          <p:cNvSpPr txBox="1"/>
          <p:nvPr/>
        </p:nvSpPr>
        <p:spPr>
          <a:xfrm>
            <a:off x="8501576" y="4418533"/>
            <a:ext cx="3237004" cy="2262158"/>
          </a:xfrm>
          <a:prstGeom prst="rect">
            <a:avLst/>
          </a:prstGeom>
          <a:solidFill>
            <a:srgbClr val="A1DCDB"/>
          </a:solidFill>
          <a:ln w="3175">
            <a:solidFill>
              <a:schemeClr val="tx1"/>
            </a:solidFill>
          </a:ln>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West Mercia Initiatives</a:t>
            </a:r>
          </a:p>
          <a:p>
            <a:endParaRPr lang="en-GB" sz="300" b="1" dirty="0">
              <a:latin typeface="Segoe UI" panose="020B0502040204020203" pitchFamily="34" charset="0"/>
              <a:ea typeface="Segoe UI" panose="020B0502040204020203" pitchFamily="34" charset="0"/>
              <a:cs typeface="Segoe UI" panose="020B0502040204020203" pitchFamily="34" charset="0"/>
            </a:endParaRPr>
          </a:p>
          <a:p>
            <a:endParaRPr lang="en-GB" sz="1000" b="1"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a:latin typeface="Segoe UI" panose="020B0502040204020203" pitchFamily="34" charset="0"/>
                <a:ea typeface="Segoe UI" panose="020B0502040204020203" pitchFamily="34" charset="0"/>
                <a:cs typeface="Segoe UI" panose="020B0502040204020203" pitchFamily="34" charset="0"/>
              </a:rPr>
              <a:t>Education &amp; Training</a:t>
            </a:r>
          </a:p>
          <a:p>
            <a:pPr marL="177800" indent="-17780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Green Light </a:t>
            </a:r>
            <a:r>
              <a:rPr lang="en-GB" sz="1000" dirty="0">
                <a:latin typeface="Segoe UI" panose="020B0502040204020203" pitchFamily="34" charset="0"/>
                <a:ea typeface="Segoe UI" panose="020B0502040204020203" pitchFamily="34" charset="0"/>
                <a:cs typeface="Segoe UI" panose="020B0502040204020203" pitchFamily="34" charset="0"/>
              </a:rPr>
              <a:t>– recommencing with physical delivery for June.</a:t>
            </a:r>
          </a:p>
          <a:p>
            <a:pPr marL="177800" indent="-17780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Year 6 </a:t>
            </a:r>
            <a:r>
              <a:rPr lang="en-GB" sz="1000" dirty="0">
                <a:latin typeface="Segoe UI" panose="020B0502040204020203" pitchFamily="34" charset="0"/>
                <a:ea typeface="Segoe UI" panose="020B0502040204020203" pitchFamily="34" charset="0"/>
                <a:cs typeface="Segoe UI" panose="020B0502040204020203" pitchFamily="34" charset="0"/>
              </a:rPr>
              <a:t>- completion of ‘Safe Zone’ website with H&amp;W Fire &amp; Rescue to replace Year 6 delivery.</a:t>
            </a:r>
          </a:p>
          <a:p>
            <a:pPr marL="177800" indent="-17780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Powered 2 Wheels – </a:t>
            </a:r>
            <a:r>
              <a:rPr lang="en-GB" sz="1000" dirty="0">
                <a:latin typeface="Segoe UI" panose="020B0502040204020203" pitchFamily="34" charset="0"/>
                <a:ea typeface="Segoe UI" panose="020B0502040204020203" pitchFamily="34" charset="0"/>
                <a:cs typeface="Segoe UI" panose="020B0502040204020203" pitchFamily="34" charset="0"/>
              </a:rPr>
              <a:t>continue physical courses for Biker Down and Bike Safe. Take Control training.</a:t>
            </a:r>
          </a:p>
          <a:p>
            <a:pPr marL="285750" indent="-285750">
              <a:buFont typeface="Arial" panose="020B0604020202020204" pitchFamily="34" charset="0"/>
              <a:buChar char="•"/>
            </a:pPr>
            <a:endParaRPr lang="en-GB" sz="300" dirty="0">
              <a:latin typeface="Segoe UI" panose="020B0502040204020203" pitchFamily="34" charset="0"/>
              <a:ea typeface="Segoe UI" panose="020B0502040204020203" pitchFamily="34" charset="0"/>
              <a:cs typeface="Segoe UI" panose="020B0502040204020203" pitchFamily="34" charset="0"/>
            </a:endParaRPr>
          </a:p>
          <a:p>
            <a:endParaRPr lang="en-GB" sz="300"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a:latin typeface="Segoe UI" panose="020B0502040204020203" pitchFamily="34" charset="0"/>
                <a:ea typeface="Segoe UI" panose="020B0502040204020203" pitchFamily="34" charset="0"/>
                <a:cs typeface="Segoe UI" panose="020B0502040204020203" pitchFamily="34" charset="0"/>
              </a:rPr>
              <a:t>Operations</a:t>
            </a:r>
          </a:p>
          <a:p>
            <a:pPr marL="177800" indent="-17780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Op Close Pass </a:t>
            </a:r>
            <a:r>
              <a:rPr lang="en-GB" sz="1000" dirty="0">
                <a:latin typeface="Segoe UI" panose="020B0502040204020203" pitchFamily="34" charset="0"/>
                <a:ea typeface="Segoe UI" panose="020B0502040204020203" pitchFamily="34" charset="0"/>
                <a:cs typeface="Segoe UI" panose="020B0502040204020203" pitchFamily="34" charset="0"/>
              </a:rPr>
              <a:t>and </a:t>
            </a:r>
            <a:r>
              <a:rPr lang="en-GB" sz="1000" b="1" dirty="0">
                <a:latin typeface="Segoe UI" panose="020B0502040204020203" pitchFamily="34" charset="0"/>
                <a:ea typeface="Segoe UI" panose="020B0502040204020203" pitchFamily="34" charset="0"/>
                <a:cs typeface="Segoe UI" panose="020B0502040204020203" pitchFamily="34" charset="0"/>
              </a:rPr>
              <a:t>Op Snap - </a:t>
            </a:r>
            <a:r>
              <a:rPr lang="en-GB" sz="1000" dirty="0">
                <a:latin typeface="Segoe UI" panose="020B0502040204020203" pitchFamily="34" charset="0"/>
                <a:ea typeface="Segoe UI" panose="020B0502040204020203" pitchFamily="34" charset="0"/>
                <a:cs typeface="Segoe UI" panose="020B0502040204020203" pitchFamily="34" charset="0"/>
              </a:rPr>
              <a:t>ongoing support.</a:t>
            </a:r>
            <a:endParaRPr lang="en-GB" sz="1000" b="1" dirty="0">
              <a:latin typeface="Segoe UI" panose="020B0502040204020203" pitchFamily="34" charset="0"/>
              <a:ea typeface="Segoe UI" panose="020B0502040204020203" pitchFamily="34" charset="0"/>
              <a:cs typeface="Segoe UI" panose="020B0502040204020203" pitchFamily="34" charset="0"/>
            </a:endParaRPr>
          </a:p>
          <a:p>
            <a:pPr marL="177800" indent="-177800">
              <a:buFont typeface="Arial" panose="020B0604020202020204" pitchFamily="34" charset="0"/>
              <a:buChar char="•"/>
            </a:pPr>
            <a:r>
              <a:rPr lang="en-US" sz="1000" b="1" dirty="0">
                <a:latin typeface="Segoe UI" panose="020B0502040204020203" pitchFamily="34" charset="0"/>
                <a:ea typeface="Segoe UI" panose="020B0502040204020203" pitchFamily="34" charset="0"/>
                <a:cs typeface="Segoe UI" panose="020B0502040204020203" pitchFamily="34" charset="0"/>
              </a:rPr>
              <a:t>A449 Communications</a:t>
            </a:r>
            <a:r>
              <a:rPr lang="en-US" sz="1000" dirty="0">
                <a:latin typeface="Segoe UI" panose="020B0502040204020203" pitchFamily="34" charset="0"/>
                <a:ea typeface="Segoe UI" panose="020B0502040204020203" pitchFamily="34" charset="0"/>
                <a:cs typeface="Segoe UI" panose="020B0502040204020203" pitchFamily="34" charset="0"/>
              </a:rPr>
              <a:t> roll out.</a:t>
            </a:r>
          </a:p>
          <a:p>
            <a:pPr marL="177800" indent="-177800">
              <a:buFont typeface="Arial" panose="020B0604020202020204" pitchFamily="34" charset="0"/>
              <a:buChar char="•"/>
            </a:pPr>
            <a:r>
              <a:rPr lang="en-US" sz="1000" b="1" dirty="0">
                <a:latin typeface="Segoe UI" panose="020B0502040204020203" pitchFamily="34" charset="0"/>
                <a:ea typeface="Segoe UI" panose="020B0502040204020203" pitchFamily="34" charset="0"/>
                <a:cs typeface="Segoe UI" panose="020B0502040204020203" pitchFamily="34" charset="0"/>
              </a:rPr>
              <a:t>Public Access System </a:t>
            </a:r>
            <a:r>
              <a:rPr lang="en-US" sz="1000" dirty="0">
                <a:latin typeface="Segoe UI" panose="020B0502040204020203" pitchFamily="34" charset="0"/>
                <a:ea typeface="Segoe UI" panose="020B0502040204020203" pitchFamily="34" charset="0"/>
                <a:cs typeface="Segoe UI" panose="020B0502040204020203" pitchFamily="34" charset="0"/>
              </a:rPr>
              <a:t>roll out.</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5619976" y="4547466"/>
            <a:ext cx="2554749" cy="1969770"/>
          </a:xfrm>
          <a:prstGeom prst="rect">
            <a:avLst/>
          </a:prstGeom>
          <a:solidFill>
            <a:srgbClr val="A1DCDB"/>
          </a:solidFill>
          <a:ln w="3175">
            <a:solidFill>
              <a:schemeClr val="tx1"/>
            </a:solidFill>
          </a:ln>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National NPCC </a:t>
            </a:r>
          </a:p>
          <a:p>
            <a:r>
              <a:rPr lang="en-GB" sz="1200" b="1" dirty="0">
                <a:latin typeface="Segoe UI" panose="020B0502040204020203" pitchFamily="34" charset="0"/>
                <a:ea typeface="Segoe UI" panose="020B0502040204020203" pitchFamily="34" charset="0"/>
                <a:cs typeface="Segoe UI" panose="020B0502040204020203" pitchFamily="34" charset="0"/>
              </a:rPr>
              <a:t>campaigns</a:t>
            </a:r>
          </a:p>
          <a:p>
            <a:r>
              <a:rPr lang="en-GB" sz="800" b="1" i="1" dirty="0">
                <a:latin typeface="Segoe UI" panose="020B0502040204020203" pitchFamily="34" charset="0"/>
                <a:ea typeface="Segoe UI" panose="020B0502040204020203" pitchFamily="34" charset="0"/>
                <a:cs typeface="Segoe UI" panose="020B0502040204020203" pitchFamily="34" charset="0"/>
              </a:rPr>
              <a:t>Time period covering </a:t>
            </a:r>
          </a:p>
          <a:p>
            <a:r>
              <a:rPr lang="en-GB" sz="800" b="1" i="1" dirty="0">
                <a:latin typeface="Segoe UI" panose="020B0502040204020203" pitchFamily="34" charset="0"/>
                <a:ea typeface="Segoe UI" panose="020B0502040204020203" pitchFamily="34" charset="0"/>
                <a:cs typeface="Segoe UI" panose="020B0502040204020203" pitchFamily="34" charset="0"/>
              </a:rPr>
              <a:t>communications </a:t>
            </a:r>
          </a:p>
          <a:p>
            <a:r>
              <a:rPr lang="en-GB" sz="800" b="1" i="1" dirty="0">
                <a:latin typeface="Segoe UI" panose="020B0502040204020203" pitchFamily="34" charset="0"/>
                <a:ea typeface="Segoe UI" panose="020B0502040204020203" pitchFamily="34" charset="0"/>
                <a:cs typeface="Segoe UI" panose="020B0502040204020203" pitchFamily="34" charset="0"/>
              </a:rPr>
              <a:t>and enforcement</a:t>
            </a:r>
          </a:p>
          <a:p>
            <a:endParaRPr lang="en-GB" sz="1000" b="1"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a:latin typeface="Segoe UI" panose="020B0502040204020203" pitchFamily="34" charset="0"/>
                <a:ea typeface="Segoe UI" panose="020B0502040204020203" pitchFamily="34" charset="0"/>
                <a:cs typeface="Segoe UI" panose="020B0502040204020203" pitchFamily="34" charset="0"/>
              </a:rPr>
              <a:t>July</a:t>
            </a:r>
          </a:p>
          <a:p>
            <a:pPr marL="177800" indent="-177800">
              <a:buFont typeface="Arial" panose="020B0604020202020204" pitchFamily="34" charset="0"/>
              <a:buChar char="•"/>
            </a:pPr>
            <a:r>
              <a:rPr lang="en-GB" sz="1000" dirty="0">
                <a:latin typeface="Segoe UI" panose="020B0502040204020203" pitchFamily="34" charset="0"/>
                <a:ea typeface="Segoe UI" panose="020B0502040204020203" pitchFamily="34" charset="0"/>
                <a:cs typeface="Segoe UI" panose="020B0502040204020203" pitchFamily="34" charset="0"/>
              </a:rPr>
              <a:t>National Speed Operation:– 19</a:t>
            </a:r>
            <a:r>
              <a:rPr lang="en-GB" sz="1000" baseline="30000" dirty="0">
                <a:latin typeface="Segoe UI" panose="020B0502040204020203" pitchFamily="34" charset="0"/>
                <a:ea typeface="Segoe UI" panose="020B0502040204020203" pitchFamily="34" charset="0"/>
                <a:cs typeface="Segoe UI" panose="020B0502040204020203" pitchFamily="34" charset="0"/>
              </a:rPr>
              <a:t>th</a:t>
            </a:r>
            <a:r>
              <a:rPr lang="en-GB" sz="1000" dirty="0">
                <a:latin typeface="Segoe UI" panose="020B0502040204020203" pitchFamily="34" charset="0"/>
                <a:ea typeface="Segoe UI" panose="020B0502040204020203" pitchFamily="34" charset="0"/>
                <a:cs typeface="Segoe UI" panose="020B0502040204020203" pitchFamily="34" charset="0"/>
              </a:rPr>
              <a:t> July – 8</a:t>
            </a:r>
            <a:r>
              <a:rPr lang="en-GB" sz="1000" baseline="30000" dirty="0">
                <a:latin typeface="Segoe UI" panose="020B0502040204020203" pitchFamily="34" charset="0"/>
                <a:ea typeface="Segoe UI" panose="020B0502040204020203" pitchFamily="34" charset="0"/>
                <a:cs typeface="Segoe UI" panose="020B0502040204020203" pitchFamily="34" charset="0"/>
              </a:rPr>
              <a:t>th</a:t>
            </a:r>
            <a:r>
              <a:rPr lang="en-GB" sz="1000" dirty="0">
                <a:latin typeface="Segoe UI" panose="020B0502040204020203" pitchFamily="34" charset="0"/>
                <a:ea typeface="Segoe UI" panose="020B0502040204020203" pitchFamily="34" charset="0"/>
                <a:cs typeface="Segoe UI" panose="020B0502040204020203" pitchFamily="34" charset="0"/>
              </a:rPr>
              <a:t> August</a:t>
            </a:r>
          </a:p>
          <a:p>
            <a:pPr marL="285750" indent="-2857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400" b="1"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a:latin typeface="Segoe UI" panose="020B0502040204020203" pitchFamily="34" charset="0"/>
                <a:ea typeface="Segoe UI" panose="020B0502040204020203" pitchFamily="34" charset="0"/>
                <a:cs typeface="Segoe UI" panose="020B0502040204020203" pitchFamily="34" charset="0"/>
              </a:rPr>
              <a:t>August</a:t>
            </a:r>
          </a:p>
          <a:p>
            <a:pPr marL="177800" indent="-177800">
              <a:buFont typeface="Arial" panose="020B0604020202020204" pitchFamily="34" charset="0"/>
              <a:buChar char="•"/>
            </a:pPr>
            <a:r>
              <a:rPr lang="en-GB" sz="1000" dirty="0">
                <a:latin typeface="Segoe UI" panose="020B0502040204020203" pitchFamily="34" charset="0"/>
                <a:ea typeface="Segoe UI" panose="020B0502040204020203" pitchFamily="34" charset="0"/>
                <a:cs typeface="Segoe UI" panose="020B0502040204020203" pitchFamily="34" charset="0"/>
              </a:rPr>
              <a:t>Drug Driving Week:- 16</a:t>
            </a:r>
            <a:r>
              <a:rPr lang="en-GB" sz="1000" baseline="30000" dirty="0">
                <a:latin typeface="Segoe UI" panose="020B0502040204020203" pitchFamily="34" charset="0"/>
                <a:ea typeface="Segoe UI" panose="020B0502040204020203" pitchFamily="34" charset="0"/>
                <a:cs typeface="Segoe UI" panose="020B0502040204020203" pitchFamily="34" charset="0"/>
              </a:rPr>
              <a:t>th</a:t>
            </a:r>
            <a:r>
              <a:rPr lang="en-GB" sz="1000" dirty="0">
                <a:latin typeface="Segoe UI" panose="020B0502040204020203" pitchFamily="34" charset="0"/>
                <a:ea typeface="Segoe UI" panose="020B0502040204020203" pitchFamily="34" charset="0"/>
                <a:cs typeface="Segoe UI" panose="020B0502040204020203" pitchFamily="34" charset="0"/>
              </a:rPr>
              <a:t> – 29</a:t>
            </a:r>
            <a:r>
              <a:rPr lang="en-GB" sz="1000" baseline="30000" dirty="0">
                <a:latin typeface="Segoe UI" panose="020B0502040204020203" pitchFamily="34" charset="0"/>
                <a:ea typeface="Segoe UI" panose="020B0502040204020203" pitchFamily="34" charset="0"/>
                <a:cs typeface="Segoe UI" panose="020B0502040204020203" pitchFamily="34" charset="0"/>
              </a:rPr>
              <a:t>th</a:t>
            </a:r>
            <a:r>
              <a:rPr lang="en-GB" sz="1000" dirty="0">
                <a:latin typeface="Segoe UI" panose="020B0502040204020203" pitchFamily="34" charset="0"/>
                <a:ea typeface="Segoe UI" panose="020B0502040204020203" pitchFamily="34" charset="0"/>
                <a:cs typeface="Segoe UI" panose="020B0502040204020203" pitchFamily="34" charset="0"/>
              </a:rPr>
              <a:t> August</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72" y="4592397"/>
            <a:ext cx="1091098" cy="45202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0239" y="4440399"/>
            <a:ext cx="1209294" cy="411064"/>
          </a:xfrm>
          <a:prstGeom prst="rect">
            <a:avLst/>
          </a:prstGeom>
        </p:spPr>
      </p:pic>
      <p:sp>
        <p:nvSpPr>
          <p:cNvPr id="40" name="TextBox 39"/>
          <p:cNvSpPr txBox="1"/>
          <p:nvPr/>
        </p:nvSpPr>
        <p:spPr>
          <a:xfrm>
            <a:off x="6508683" y="4109502"/>
            <a:ext cx="3332084" cy="276999"/>
          </a:xfrm>
          <a:prstGeom prst="rect">
            <a:avLst/>
          </a:prstGeom>
          <a:noFill/>
        </p:spPr>
        <p:txBody>
          <a:bodyPr wrap="squar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Upcoming Campaigns: July – August 2021</a:t>
            </a:r>
          </a:p>
        </p:txBody>
      </p:sp>
      <p:pic>
        <p:nvPicPr>
          <p:cNvPr id="4" name="Picture 3"/>
          <p:cNvPicPr>
            <a:picLocks noChangeAspect="1"/>
          </p:cNvPicPr>
          <p:nvPr/>
        </p:nvPicPr>
        <p:blipFill rotWithShape="1">
          <a:blip r:embed="rId6"/>
          <a:srcRect l="51194" r="448"/>
          <a:stretch/>
        </p:blipFill>
        <p:spPr>
          <a:xfrm>
            <a:off x="956451" y="4646786"/>
            <a:ext cx="3588117" cy="2200027"/>
          </a:xfrm>
          <a:prstGeom prst="rect">
            <a:avLst/>
          </a:prstGeom>
        </p:spPr>
      </p:pic>
      <p:pic>
        <p:nvPicPr>
          <p:cNvPr id="42" name="Picture 41"/>
          <p:cNvPicPr>
            <a:picLocks noChangeAspect="1"/>
          </p:cNvPicPr>
          <p:nvPr/>
        </p:nvPicPr>
        <p:blipFill rotWithShape="1">
          <a:blip r:embed="rId6"/>
          <a:srcRect l="348" r="51145"/>
          <a:stretch/>
        </p:blipFill>
        <p:spPr>
          <a:xfrm>
            <a:off x="942062" y="2354197"/>
            <a:ext cx="3588117" cy="2193269"/>
          </a:xfrm>
          <a:prstGeom prst="rect">
            <a:avLst/>
          </a:prstGeom>
        </p:spPr>
      </p:pic>
      <p:sp>
        <p:nvSpPr>
          <p:cNvPr id="20" name="TextBox 19"/>
          <p:cNvSpPr txBox="1"/>
          <p:nvPr/>
        </p:nvSpPr>
        <p:spPr>
          <a:xfrm>
            <a:off x="813087" y="140871"/>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2" name="Rectangle 21"/>
          <p:cNvSpPr/>
          <p:nvPr/>
        </p:nvSpPr>
        <p:spPr>
          <a:xfrm>
            <a:off x="6016752" y="920611"/>
            <a:ext cx="5902198" cy="246266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the last quarter, Killed or Seriously Injured (KSI) casualties saw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6% (7) 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previous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quarter two years ago</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However, it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KSI volumes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over the coming months</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Pedal cyclist casualties continue to remain an area of concern due to an increase in new/inexperienced cyclists in the last 16 months and potentially in to the summer. It is expected that as new cyclists gain more experience, there will be a decline in collisions.</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Op Close Pass and will continue to engage with cyclists to press home safety messages with them.</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a:picLocks noChangeAspect="1"/>
          </p:cNvPicPr>
          <p:nvPr/>
        </p:nvPicPr>
        <p:blipFill>
          <a:blip r:embed="rId7"/>
          <a:stretch>
            <a:fillRect/>
          </a:stretch>
        </p:blipFill>
        <p:spPr>
          <a:xfrm>
            <a:off x="7108308" y="349993"/>
            <a:ext cx="580032" cy="377743"/>
          </a:xfrm>
          <a:prstGeom prst="rect">
            <a:avLst/>
          </a:prstGeom>
        </p:spPr>
      </p:pic>
    </p:spTree>
    <p:extLst>
      <p:ext uri="{BB962C8B-B14F-4D97-AF65-F5344CB8AC3E}">
        <p14:creationId xmlns:p14="http://schemas.microsoft.com/office/powerpoint/2010/main" val="313512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870" r="3928"/>
          <a:stretch/>
        </p:blipFill>
        <p:spPr>
          <a:xfrm>
            <a:off x="7049811" y="1388982"/>
            <a:ext cx="5032158" cy="1115258"/>
          </a:xfrm>
          <a:prstGeom prst="rect">
            <a:avLst/>
          </a:prstGeom>
        </p:spPr>
      </p:pic>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16146" y="705455"/>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Child Sexual Exploitation</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28"/>
          <p:cNvSpPr/>
          <p:nvPr/>
        </p:nvSpPr>
        <p:spPr>
          <a:xfrm>
            <a:off x="8078548" y="3089697"/>
            <a:ext cx="3865801" cy="3155656"/>
          </a:xfrm>
          <a:prstGeom prst="roundRect">
            <a:avLst>
              <a:gd name="adj" fmla="val 6557"/>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11010936" y="3135797"/>
            <a:ext cx="933413" cy="830997"/>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32" name="TextBox 31"/>
          <p:cNvSpPr txBox="1"/>
          <p:nvPr/>
        </p:nvSpPr>
        <p:spPr>
          <a:xfrm>
            <a:off x="8292876" y="3989775"/>
            <a:ext cx="2257040" cy="600164"/>
          </a:xfrm>
          <a:prstGeom prst="rect">
            <a:avLst/>
          </a:prstGeom>
          <a:noFill/>
        </p:spPr>
        <p:txBody>
          <a:bodyPr wrap="square" rtlCol="0">
            <a:spAutoFit/>
          </a:bodyPr>
          <a:lstStyle/>
          <a:p>
            <a:r>
              <a:rPr lang="en-GB" sz="1500" b="1" dirty="0">
                <a:solidFill>
                  <a:srgbClr val="FF6600"/>
                </a:solidFill>
              </a:rPr>
              <a:t>CSE:</a:t>
            </a:r>
            <a:r>
              <a:rPr lang="en-GB" sz="1500" dirty="0"/>
              <a:t> </a:t>
            </a:r>
            <a:r>
              <a:rPr lang="en-GB" sz="1500" b="1" i="1" dirty="0"/>
              <a:t>Increased reporting*</a:t>
            </a:r>
          </a:p>
          <a:p>
            <a:endParaRPr lang="en-GB" dirty="0"/>
          </a:p>
        </p:txBody>
      </p:sp>
      <p:sp>
        <p:nvSpPr>
          <p:cNvPr id="33" name="TextBox 32"/>
          <p:cNvSpPr txBox="1"/>
          <p:nvPr/>
        </p:nvSpPr>
        <p:spPr>
          <a:xfrm>
            <a:off x="8200568" y="4259642"/>
            <a:ext cx="3502482" cy="769441"/>
          </a:xfrm>
          <a:prstGeom prst="rect">
            <a:avLst/>
          </a:prstGeom>
          <a:noFill/>
        </p:spPr>
        <p:txBody>
          <a:bodyPr wrap="square" rtlCol="0">
            <a:spAutoFit/>
          </a:bodyPr>
          <a:lstStyle/>
          <a:p>
            <a:r>
              <a:rPr lang="en-GB" sz="1100" b="1" i="1" dirty="0"/>
              <a:t>We also need to use the </a:t>
            </a:r>
            <a:r>
              <a:rPr lang="en-GB" sz="1100" b="1" i="1" dirty="0">
                <a:solidFill>
                  <a:srgbClr val="FF6600"/>
                </a:solidFill>
              </a:rPr>
              <a:t>correct markers</a:t>
            </a:r>
            <a:r>
              <a:rPr lang="en-GB" sz="1100" b="1" i="1" dirty="0"/>
              <a:t> to ensure the right people are directed to these jobs and so dealt with appropriately</a:t>
            </a:r>
          </a:p>
          <a:p>
            <a:endParaRPr lang="en-GB" sz="1100" i="1" dirty="0"/>
          </a:p>
        </p:txBody>
      </p:sp>
      <p:sp>
        <p:nvSpPr>
          <p:cNvPr id="34" name="TextBox 33"/>
          <p:cNvSpPr txBox="1"/>
          <p:nvPr/>
        </p:nvSpPr>
        <p:spPr>
          <a:xfrm>
            <a:off x="8200568" y="4866873"/>
            <a:ext cx="3428763" cy="938719"/>
          </a:xfrm>
          <a:prstGeom prst="rect">
            <a:avLst/>
          </a:prstGeom>
          <a:noFill/>
        </p:spPr>
        <p:txBody>
          <a:bodyPr wrap="square" rtlCol="0">
            <a:spAutoFit/>
          </a:bodyPr>
          <a:lstStyle/>
          <a:p>
            <a:r>
              <a:rPr lang="en-GB" sz="1100" b="1" i="1" dirty="0"/>
              <a:t>The ongoing </a:t>
            </a:r>
            <a:r>
              <a:rPr lang="en-GB" sz="1100" b="1" i="1" dirty="0">
                <a:solidFill>
                  <a:srgbClr val="FF6600"/>
                </a:solidFill>
              </a:rPr>
              <a:t>exploitation training  </a:t>
            </a:r>
            <a:r>
              <a:rPr lang="en-GB" sz="1100" b="1" i="1" dirty="0"/>
              <a:t>should continue to see an increased </a:t>
            </a:r>
            <a:r>
              <a:rPr lang="en-GB" sz="1100" b="1" i="1" dirty="0">
                <a:solidFill>
                  <a:srgbClr val="FF6600"/>
                </a:solidFill>
              </a:rPr>
              <a:t>recognition and reporting of CSE by all partners and agencies </a:t>
            </a:r>
            <a:r>
              <a:rPr lang="en-GB" sz="1100" b="1" i="1" dirty="0"/>
              <a:t>who have undertaken this training.</a:t>
            </a:r>
          </a:p>
          <a:p>
            <a:pPr algn="r"/>
            <a:endParaRPr lang="en-GB" sz="1100" i="1" dirty="0"/>
          </a:p>
        </p:txBody>
      </p:sp>
      <p:sp>
        <p:nvSpPr>
          <p:cNvPr id="35" name="TextBox 34"/>
          <p:cNvSpPr txBox="1"/>
          <p:nvPr/>
        </p:nvSpPr>
        <p:spPr>
          <a:xfrm>
            <a:off x="8311931" y="5675907"/>
            <a:ext cx="3587514" cy="338554"/>
          </a:xfrm>
          <a:prstGeom prst="rect">
            <a:avLst/>
          </a:prstGeom>
          <a:noFill/>
        </p:spPr>
        <p:txBody>
          <a:bodyPr wrap="square" rtlCol="0">
            <a:spAutoFit/>
          </a:bodyPr>
          <a:lstStyle/>
          <a:p>
            <a:r>
              <a:rPr lang="en-GB" sz="800" i="1" dirty="0">
                <a:solidFill>
                  <a:srgbClr val="FF6600"/>
                </a:solidFill>
              </a:rPr>
              <a:t>*Note</a:t>
            </a:r>
            <a:r>
              <a:rPr lang="en-GB" sz="800" i="1" dirty="0"/>
              <a:t>: with the </a:t>
            </a:r>
            <a:r>
              <a:rPr lang="en-GB" sz="800" b="1" i="1" dirty="0"/>
              <a:t>change in use of CSE marker </a:t>
            </a:r>
            <a:r>
              <a:rPr lang="en-GB" sz="800" i="1" dirty="0"/>
              <a:t>(end of 2019), it is </a:t>
            </a:r>
            <a:r>
              <a:rPr lang="en-GB" sz="800" b="1" i="1" dirty="0"/>
              <a:t>not possible to make valid comparisons </a:t>
            </a:r>
            <a:r>
              <a:rPr lang="en-GB" sz="800" i="1" dirty="0"/>
              <a:t>between the previous 12 months.</a:t>
            </a:r>
          </a:p>
        </p:txBody>
      </p:sp>
      <p:pic>
        <p:nvPicPr>
          <p:cNvPr id="18" name="Picture 17"/>
          <p:cNvPicPr>
            <a:picLocks noChangeAspect="1"/>
          </p:cNvPicPr>
          <p:nvPr/>
        </p:nvPicPr>
        <p:blipFill>
          <a:blip r:embed="rId4"/>
          <a:stretch>
            <a:fillRect/>
          </a:stretch>
        </p:blipFill>
        <p:spPr>
          <a:xfrm>
            <a:off x="8292876" y="3242205"/>
            <a:ext cx="865086" cy="563383"/>
          </a:xfrm>
          <a:prstGeom prst="rect">
            <a:avLst/>
          </a:prstGeom>
        </p:spPr>
      </p:pic>
      <p:sp>
        <p:nvSpPr>
          <p:cNvPr id="22" name="TextBox 17"/>
          <p:cNvSpPr txBox="1"/>
          <p:nvPr/>
        </p:nvSpPr>
        <p:spPr>
          <a:xfrm>
            <a:off x="1401679" y="6566344"/>
            <a:ext cx="5627872" cy="2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sp>
        <p:nvSpPr>
          <p:cNvPr id="25" name="TextBox 24"/>
          <p:cNvSpPr txBox="1"/>
          <p:nvPr/>
        </p:nvSpPr>
        <p:spPr>
          <a:xfrm>
            <a:off x="816146" y="1517976"/>
            <a:ext cx="5861803" cy="769441"/>
          </a:xfrm>
          <a:prstGeom prst="rect">
            <a:avLst/>
          </a:prstGeom>
          <a:no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Following the </a:t>
            </a:r>
            <a:r>
              <a:rPr lang="en-GB" sz="1100" b="1" dirty="0">
                <a:latin typeface="Segoe UI" panose="020B0502040204020203" pitchFamily="34" charset="0"/>
                <a:ea typeface="Segoe UI" panose="020B0502040204020203" pitchFamily="34" charset="0"/>
                <a:cs typeface="Segoe UI" panose="020B0502040204020203" pitchFamily="34" charset="0"/>
              </a:rPr>
              <a:t>relaxation of lockdown </a:t>
            </a:r>
            <a:r>
              <a:rPr lang="en-GB" sz="1100" dirty="0">
                <a:latin typeface="Segoe UI" panose="020B0502040204020203" pitchFamily="34" charset="0"/>
                <a:ea typeface="Segoe UI" panose="020B0502040204020203" pitchFamily="34" charset="0"/>
                <a:cs typeface="Segoe UI" panose="020B0502040204020203" pitchFamily="34" charset="0"/>
              </a:rPr>
              <a:t>restrictions and the </a:t>
            </a:r>
            <a:r>
              <a:rPr lang="en-GB" sz="1100" b="1" dirty="0">
                <a:latin typeface="Segoe UI" panose="020B0502040204020203" pitchFamily="34" charset="0"/>
                <a:ea typeface="Segoe UI" panose="020B0502040204020203" pitchFamily="34" charset="0"/>
                <a:cs typeface="Segoe UI" panose="020B0502040204020203" pitchFamily="34" charset="0"/>
              </a:rPr>
              <a:t>introduction of the government NSPCC helpline</a:t>
            </a:r>
            <a:r>
              <a:rPr lang="en-GB" sz="1100" dirty="0">
                <a:latin typeface="Segoe UI" panose="020B0502040204020203" pitchFamily="34" charset="0"/>
                <a:ea typeface="Segoe UI" panose="020B0502040204020203" pitchFamily="34" charset="0"/>
                <a:cs typeface="Segoe UI" panose="020B0502040204020203" pitchFamily="34" charset="0"/>
              </a:rPr>
              <a:t> on 1</a:t>
            </a:r>
            <a:r>
              <a:rPr lang="en-GB" sz="1100" baseline="30000" dirty="0">
                <a:latin typeface="Segoe UI" panose="020B0502040204020203" pitchFamily="34" charset="0"/>
                <a:ea typeface="Segoe UI" panose="020B0502040204020203" pitchFamily="34" charset="0"/>
                <a:cs typeface="Segoe UI" panose="020B0502040204020203" pitchFamily="34" charset="0"/>
              </a:rPr>
              <a:t>st</a:t>
            </a:r>
            <a:r>
              <a:rPr lang="en-GB" sz="1100" dirty="0">
                <a:latin typeface="Segoe UI" panose="020B0502040204020203" pitchFamily="34" charset="0"/>
                <a:ea typeface="Segoe UI" panose="020B0502040204020203" pitchFamily="34" charset="0"/>
                <a:cs typeface="Segoe UI" panose="020B0502040204020203" pitchFamily="34" charset="0"/>
              </a:rPr>
              <a:t> April, </a:t>
            </a:r>
            <a:r>
              <a:rPr lang="en-GB" sz="1100" b="1" dirty="0">
                <a:latin typeface="Segoe UI" panose="020B0502040204020203" pitchFamily="34" charset="0"/>
                <a:ea typeface="Segoe UI" panose="020B0502040204020203" pitchFamily="34" charset="0"/>
                <a:cs typeface="Segoe UI" panose="020B0502040204020203" pitchFamily="34" charset="0"/>
              </a:rPr>
              <a:t>volumes were expected to increase </a:t>
            </a:r>
            <a:r>
              <a:rPr lang="en-GB" sz="1100" dirty="0">
                <a:latin typeface="Segoe UI" panose="020B0502040204020203" pitchFamily="34" charset="0"/>
                <a:ea typeface="Segoe UI" panose="020B0502040204020203" pitchFamily="34" charset="0"/>
                <a:cs typeface="Segoe UI" panose="020B0502040204020203" pitchFamily="34" charset="0"/>
              </a:rPr>
              <a:t>– month on month marginal increases in volumes have been observed since this date. It is anticipated that </a:t>
            </a:r>
            <a:r>
              <a:rPr lang="en-GB" sz="1100" b="1" dirty="0">
                <a:latin typeface="Segoe UI" panose="020B0502040204020203" pitchFamily="34" charset="0"/>
                <a:ea typeface="Segoe UI" panose="020B0502040204020203" pitchFamily="34" charset="0"/>
                <a:cs typeface="Segoe UI" panose="020B0502040204020203" pitchFamily="34" charset="0"/>
              </a:rPr>
              <a:t>volumes will continue to increase in the coming months. </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816146" y="1136074"/>
            <a:ext cx="5447359" cy="261610"/>
          </a:xfrm>
          <a:prstGeom prst="rect">
            <a:avLst/>
          </a:prstGeom>
          <a:noFill/>
        </p:spPr>
        <p:txBody>
          <a:bodyPr wrap="square" rtlCol="0">
            <a:spAutoFit/>
          </a:bodyPr>
          <a:lstStyle/>
          <a:p>
            <a:pPr algn="just"/>
            <a:r>
              <a:rPr lang="en-GB" sz="1100" dirty="0">
                <a:latin typeface="Segoe UI" panose="020B0502040204020203" pitchFamily="34" charset="0"/>
                <a:ea typeface="Segoe UI" panose="020B0502040204020203" pitchFamily="34" charset="0"/>
                <a:cs typeface="Segoe UI" panose="020B0502040204020203" pitchFamily="34" charset="0"/>
              </a:rPr>
              <a:t>This data is generated from Athena where a ‘CSE’ crime keyword has been applied.</a:t>
            </a:r>
          </a:p>
        </p:txBody>
      </p:sp>
      <p:sp>
        <p:nvSpPr>
          <p:cNvPr id="19" name="TextBox 18"/>
          <p:cNvSpPr txBox="1"/>
          <p:nvPr/>
        </p:nvSpPr>
        <p:spPr>
          <a:xfrm>
            <a:off x="816146" y="126567"/>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2" name="Picture 1"/>
          <p:cNvPicPr>
            <a:picLocks noChangeAspect="1"/>
          </p:cNvPicPr>
          <p:nvPr/>
        </p:nvPicPr>
        <p:blipFill rotWithShape="1">
          <a:blip r:embed="rId5"/>
          <a:srcRect t="5960"/>
          <a:stretch/>
        </p:blipFill>
        <p:spPr>
          <a:xfrm>
            <a:off x="952555" y="2407709"/>
            <a:ext cx="6139419" cy="3981468"/>
          </a:xfrm>
          <a:prstGeom prst="rect">
            <a:avLst/>
          </a:prstGeom>
        </p:spPr>
      </p:pic>
      <p:sp>
        <p:nvSpPr>
          <p:cNvPr id="20" name="Rectangle 19"/>
          <p:cNvSpPr/>
          <p:nvPr/>
        </p:nvSpPr>
        <p:spPr>
          <a:xfrm>
            <a:off x="7049811" y="334841"/>
            <a:ext cx="4894539" cy="1045743"/>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Overall there was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(9)</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CSE related offences and crimed incidents compared to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previous quarter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23%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(42)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quarter two years prior.</a:t>
            </a:r>
          </a:p>
        </p:txBody>
      </p:sp>
    </p:spTree>
    <p:extLst>
      <p:ext uri="{BB962C8B-B14F-4D97-AF65-F5344CB8AC3E}">
        <p14:creationId xmlns:p14="http://schemas.microsoft.com/office/powerpoint/2010/main" val="3608516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441" y="658568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46338" y="706658"/>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6848856" y="4238765"/>
            <a:ext cx="5089144" cy="2108269"/>
          </a:xfrm>
          <a:prstGeom prst="rect">
            <a:avLst/>
          </a:prstGeom>
          <a:noFill/>
        </p:spPr>
        <p:txBody>
          <a:bodyPr wrap="squar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Domestic Abuse Delivery Group (DADG) </a:t>
            </a:r>
            <a:r>
              <a:rPr lang="en-GB" sz="1100" dirty="0">
                <a:latin typeface="Segoe UI" panose="020B0502040204020203" pitchFamily="34" charset="0"/>
                <a:ea typeface="Segoe UI" panose="020B0502040204020203" pitchFamily="34" charset="0"/>
                <a:cs typeface="Segoe UI" panose="020B0502040204020203" pitchFamily="34" charset="0"/>
              </a:rPr>
              <a:t>continues to drive the response to the DA Delivery Plan which is linked to the </a:t>
            </a:r>
            <a:r>
              <a:rPr lang="en-GB" sz="1100" b="1" dirty="0">
                <a:latin typeface="Segoe UI" panose="020B0502040204020203" pitchFamily="34" charset="0"/>
                <a:ea typeface="Segoe UI" panose="020B0502040204020203" pitchFamily="34" charset="0"/>
                <a:cs typeface="Segoe UI" panose="020B0502040204020203" pitchFamily="34" charset="0"/>
              </a:rPr>
              <a:t>National Vulnerability Action Plan (NVAP)</a:t>
            </a:r>
            <a:r>
              <a:rPr lang="en-GB" sz="1100" dirty="0">
                <a:latin typeface="Segoe UI" panose="020B0502040204020203" pitchFamily="34" charset="0"/>
                <a:ea typeface="Segoe UI" panose="020B0502040204020203" pitchFamily="34" charset="0"/>
                <a:cs typeface="Segoe UI" panose="020B0502040204020203" pitchFamily="34" charset="0"/>
              </a:rPr>
              <a:t> perennial issues. The overarching approach to NVAP will sit and report to Crime and Vulnerability and escalate to SIB to drive whole system approaches.</a:t>
            </a:r>
          </a:p>
          <a:p>
            <a:endParaRPr lang="en-GB" sz="500"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Strategic Vulnerability and Safeguarding </a:t>
            </a:r>
            <a:r>
              <a:rPr lang="en-GB" sz="1100" dirty="0">
                <a:latin typeface="Segoe UI" panose="020B0502040204020203" pitchFamily="34" charset="0"/>
                <a:ea typeface="Segoe UI" panose="020B0502040204020203" pitchFamily="34" charset="0"/>
                <a:cs typeface="Segoe UI" panose="020B0502040204020203" pitchFamily="34" charset="0"/>
              </a:rPr>
              <a:t>maintain oversight of DA performance following </a:t>
            </a:r>
            <a:r>
              <a:rPr lang="en-GB" sz="1100" b="1" dirty="0">
                <a:latin typeface="Segoe UI" panose="020B0502040204020203" pitchFamily="34" charset="0"/>
                <a:ea typeface="Segoe UI" panose="020B0502040204020203" pitchFamily="34" charset="0"/>
                <a:cs typeface="Segoe UI" panose="020B0502040204020203" pitchFamily="34" charset="0"/>
              </a:rPr>
              <a:t>Domestic Abuse Reality Testing (DART)</a:t>
            </a:r>
            <a:r>
              <a:rPr lang="en-GB" sz="1100" dirty="0">
                <a:latin typeface="Segoe UI" panose="020B0502040204020203" pitchFamily="34" charset="0"/>
                <a:ea typeface="Segoe UI" panose="020B0502040204020203" pitchFamily="34" charset="0"/>
                <a:cs typeface="Segoe UI" panose="020B0502040204020203" pitchFamily="34" charset="0"/>
              </a:rPr>
              <a:t>, via the </a:t>
            </a:r>
            <a:r>
              <a:rPr lang="en-GB" sz="1100" b="1" dirty="0">
                <a:latin typeface="Segoe UI" panose="020B0502040204020203" pitchFamily="34" charset="0"/>
                <a:ea typeface="Segoe UI" panose="020B0502040204020203" pitchFamily="34" charset="0"/>
                <a:cs typeface="Segoe UI" panose="020B0502040204020203" pitchFamily="34" charset="0"/>
              </a:rPr>
              <a:t>DADG.</a:t>
            </a:r>
          </a:p>
          <a:p>
            <a:endParaRPr lang="en-GB" sz="500" b="1"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Performance</a:t>
            </a:r>
            <a:r>
              <a:rPr lang="en-GB" sz="1100" dirty="0">
                <a:latin typeface="Segoe UI" panose="020B0502040204020203" pitchFamily="34" charset="0"/>
                <a:ea typeface="Segoe UI" panose="020B0502040204020203" pitchFamily="34" charset="0"/>
                <a:cs typeface="Segoe UI" panose="020B0502040204020203" pitchFamily="34" charset="0"/>
              </a:rPr>
              <a:t> will be assessed through </a:t>
            </a:r>
            <a:r>
              <a:rPr lang="en-GB" sz="1100" b="1" dirty="0">
                <a:latin typeface="Segoe UI" panose="020B0502040204020203" pitchFamily="34" charset="0"/>
                <a:ea typeface="Segoe UI" panose="020B0502040204020203" pitchFamily="34" charset="0"/>
                <a:cs typeface="Segoe UI" panose="020B0502040204020203" pitchFamily="34" charset="0"/>
              </a:rPr>
              <a:t>policy compliance, practice </a:t>
            </a:r>
            <a:r>
              <a:rPr lang="en-GB" sz="1100" dirty="0">
                <a:latin typeface="Segoe UI" panose="020B0502040204020203" pitchFamily="34" charset="0"/>
                <a:ea typeface="Segoe UI" panose="020B0502040204020203" pitchFamily="34" charset="0"/>
                <a:cs typeface="Segoe UI" panose="020B0502040204020203" pitchFamily="34" charset="0"/>
              </a:rPr>
              <a:t>and in the  developing the </a:t>
            </a:r>
            <a:r>
              <a:rPr lang="en-GB" sz="1100" b="1" dirty="0">
                <a:latin typeface="Segoe UI" panose="020B0502040204020203" pitchFamily="34" charset="0"/>
                <a:ea typeface="Segoe UI" panose="020B0502040204020203" pitchFamily="34" charset="0"/>
                <a:cs typeface="Segoe UI" panose="020B0502040204020203" pitchFamily="34" charset="0"/>
              </a:rPr>
              <a:t>culture of positive action </a:t>
            </a:r>
            <a:r>
              <a:rPr lang="en-GB" sz="1100" dirty="0">
                <a:latin typeface="Segoe UI" panose="020B0502040204020203" pitchFamily="34" charset="0"/>
                <a:ea typeface="Segoe UI" panose="020B0502040204020203" pitchFamily="34" charset="0"/>
                <a:cs typeface="Segoe UI" panose="020B0502040204020203" pitchFamily="34" charset="0"/>
              </a:rPr>
              <a:t>through the </a:t>
            </a:r>
            <a:r>
              <a:rPr lang="en-GB" sz="1100" b="1" dirty="0">
                <a:latin typeface="Segoe UI" panose="020B0502040204020203" pitchFamily="34" charset="0"/>
                <a:ea typeface="Segoe UI" panose="020B0502040204020203" pitchFamily="34" charset="0"/>
                <a:cs typeface="Segoe UI" panose="020B0502040204020203" pitchFamily="34" charset="0"/>
              </a:rPr>
              <a:t>local policing delivery.</a:t>
            </a:r>
          </a:p>
        </p:txBody>
      </p:sp>
      <p:sp>
        <p:nvSpPr>
          <p:cNvPr id="23" name="Rounded Rectangle 22"/>
          <p:cNvSpPr/>
          <p:nvPr/>
        </p:nvSpPr>
        <p:spPr>
          <a:xfrm>
            <a:off x="7081998" y="267159"/>
            <a:ext cx="4782850" cy="1494553"/>
          </a:xfrm>
          <a:prstGeom prst="roundRect">
            <a:avLst>
              <a:gd name="adj" fmla="val 9546"/>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0" name="TextBox 29"/>
          <p:cNvSpPr txBox="1"/>
          <p:nvPr/>
        </p:nvSpPr>
        <p:spPr>
          <a:xfrm>
            <a:off x="7261232" y="798949"/>
            <a:ext cx="855010" cy="830997"/>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Good looks like:</a:t>
            </a:r>
          </a:p>
        </p:txBody>
      </p:sp>
      <p:sp>
        <p:nvSpPr>
          <p:cNvPr id="33" name="TextBox 32"/>
          <p:cNvSpPr txBox="1"/>
          <p:nvPr/>
        </p:nvSpPr>
        <p:spPr>
          <a:xfrm>
            <a:off x="8059282" y="256663"/>
            <a:ext cx="3668357" cy="769441"/>
          </a:xfrm>
          <a:prstGeom prst="rect">
            <a:avLst/>
          </a:prstGeom>
          <a:noFill/>
        </p:spPr>
        <p:txBody>
          <a:bodyPr wrap="square" rtlCol="0">
            <a:spAutoFit/>
          </a:bodyPr>
          <a:lstStyle/>
          <a:p>
            <a:r>
              <a:rPr lang="en-GB" sz="1000" b="1" dirty="0">
                <a:solidFill>
                  <a:srgbClr val="9966FF"/>
                </a:solidFill>
                <a:latin typeface="Segoe UI" panose="020B0502040204020203" pitchFamily="34" charset="0"/>
                <a:ea typeface="Segoe UI" panose="020B0502040204020203" pitchFamily="34" charset="0"/>
                <a:cs typeface="Segoe UI" panose="020B0502040204020203" pitchFamily="34" charset="0"/>
              </a:rPr>
              <a:t>Domestic Abuse:</a:t>
            </a:r>
            <a:endParaRPr lang="en-GB" sz="1000" dirty="0">
              <a:solidFill>
                <a:srgbClr val="9966FF"/>
              </a:solidFill>
              <a:latin typeface="Segoe UI" panose="020B0502040204020203" pitchFamily="34" charset="0"/>
              <a:ea typeface="Segoe UI" panose="020B0502040204020203" pitchFamily="34" charset="0"/>
              <a:cs typeface="Segoe UI" panose="020B0502040204020203" pitchFamily="34" charset="0"/>
            </a:endParaRPr>
          </a:p>
          <a:p>
            <a:r>
              <a:rPr lang="en-GB" sz="1000" b="1" i="1" dirty="0">
                <a:latin typeface="Segoe UI" panose="020B0502040204020203" pitchFamily="34" charset="0"/>
                <a:ea typeface="Segoe UI" panose="020B0502040204020203" pitchFamily="34" charset="0"/>
                <a:cs typeface="Segoe UI" panose="020B0502040204020203" pitchFamily="34" charset="0"/>
              </a:rPr>
              <a:t>Increased reporting; A reduction in DA repeat </a:t>
            </a:r>
            <a:r>
              <a:rPr lang="en-GB" sz="1000" b="1" i="1" dirty="0" smtClean="0">
                <a:latin typeface="Segoe UI" panose="020B0502040204020203" pitchFamily="34" charset="0"/>
                <a:ea typeface="Segoe UI" panose="020B0502040204020203" pitchFamily="34" charset="0"/>
                <a:cs typeface="Segoe UI" panose="020B0502040204020203" pitchFamily="34" charset="0"/>
              </a:rPr>
              <a:t>victims</a:t>
            </a:r>
          </a:p>
          <a:p>
            <a:endParaRPr lang="en-GB" sz="300" b="1" i="1" dirty="0" smtClean="0">
              <a:latin typeface="Segoe UI" panose="020B0502040204020203" pitchFamily="34" charset="0"/>
              <a:ea typeface="Segoe UI" panose="020B0502040204020203" pitchFamily="34" charset="0"/>
              <a:cs typeface="Segoe UI" panose="020B0502040204020203" pitchFamily="34" charset="0"/>
            </a:endParaRPr>
          </a:p>
          <a:p>
            <a:r>
              <a:rPr lang="en-GB" sz="1000" b="1" i="1" dirty="0" smtClean="0">
                <a:latin typeface="Segoe UI" panose="020B0502040204020203" pitchFamily="34" charset="0"/>
                <a:ea typeface="Segoe UI" panose="020B0502040204020203" pitchFamily="34" charset="0"/>
                <a:cs typeface="Segoe UI" panose="020B0502040204020203" pitchFamily="34" charset="0"/>
              </a:rPr>
              <a:t>Provide </a:t>
            </a:r>
            <a:r>
              <a:rPr lang="en-GB" sz="1000" b="1" i="1" dirty="0">
                <a:latin typeface="Segoe UI" panose="020B0502040204020203" pitchFamily="34" charset="0"/>
                <a:ea typeface="Segoe UI" panose="020B0502040204020203" pitchFamily="34" charset="0"/>
                <a:cs typeface="Segoe UI" panose="020B0502040204020203" pitchFamily="34" charset="0"/>
              </a:rPr>
              <a:t>a timely response to all reports of DA.</a:t>
            </a:r>
          </a:p>
          <a:p>
            <a:endParaRPr lang="en-GB" sz="1000" dirty="0"/>
          </a:p>
        </p:txBody>
      </p:sp>
      <p:sp>
        <p:nvSpPr>
          <p:cNvPr id="34" name="TextBox 33"/>
          <p:cNvSpPr txBox="1"/>
          <p:nvPr/>
        </p:nvSpPr>
        <p:spPr>
          <a:xfrm>
            <a:off x="8403838" y="805684"/>
            <a:ext cx="3345450" cy="600164"/>
          </a:xfrm>
          <a:prstGeom prst="rect">
            <a:avLst/>
          </a:prstGeom>
          <a:noFill/>
        </p:spPr>
        <p:txBody>
          <a:bodyPr wrap="square" rtlCol="0">
            <a:spAutoFit/>
          </a:bodyPr>
          <a:lstStyle/>
          <a:p>
            <a:pPr algn="r"/>
            <a:r>
              <a:rPr lang="en-GB" sz="800" b="1" i="1" dirty="0">
                <a:latin typeface="Segoe UI" panose="020B0502040204020203" pitchFamily="34" charset="0"/>
                <a:ea typeface="Segoe UI" panose="020B0502040204020203" pitchFamily="34" charset="0"/>
                <a:cs typeface="Segoe UI" panose="020B0502040204020203" pitchFamily="34" charset="0"/>
              </a:rPr>
              <a:t>“Good”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is better protection from harm, coupled with the best service we are able to achieve </a:t>
            </a:r>
            <a:r>
              <a:rPr lang="en-GB" sz="800" b="1" i="1" dirty="0">
                <a:latin typeface="Segoe UI" panose="020B0502040204020203" pitchFamily="34" charset="0"/>
                <a:ea typeface="Segoe UI" panose="020B0502040204020203" pitchFamily="34" charset="0"/>
                <a:cs typeface="Segoe UI" panose="020B0502040204020203" pitchFamily="34" charset="0"/>
              </a:rPr>
              <a:t>for victims of DA. Therefore, every DA report must be encouraged.</a:t>
            </a:r>
          </a:p>
          <a:p>
            <a:pPr algn="r"/>
            <a:endParaRPr lang="en-GB" sz="900" i="1" dirty="0"/>
          </a:p>
        </p:txBody>
      </p:sp>
      <p:sp>
        <p:nvSpPr>
          <p:cNvPr id="35" name="TextBox 34"/>
          <p:cNvSpPr txBox="1"/>
          <p:nvPr/>
        </p:nvSpPr>
        <p:spPr>
          <a:xfrm>
            <a:off x="8184846" y="1234097"/>
            <a:ext cx="3611397" cy="477054"/>
          </a:xfrm>
          <a:prstGeom prst="rect">
            <a:avLst/>
          </a:prstGeom>
          <a:noFill/>
        </p:spPr>
        <p:txBody>
          <a:bodyPr wrap="square" rtlCol="0">
            <a:spAutoFit/>
          </a:bodyPr>
          <a:lstStyle/>
          <a:p>
            <a:pPr algn="r"/>
            <a:r>
              <a:rPr lang="en-GB" sz="800" b="1" i="1" dirty="0">
                <a:latin typeface="Segoe UI" panose="020B0502040204020203" pitchFamily="34" charset="0"/>
                <a:ea typeface="Segoe UI" panose="020B0502040204020203" pitchFamily="34" charset="0"/>
                <a:cs typeface="Segoe UI" panose="020B0502040204020203" pitchFamily="34" charset="0"/>
              </a:rPr>
              <a:t>We will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monitor repeat DA </a:t>
            </a:r>
            <a:r>
              <a:rPr lang="en-GB" sz="800" b="1" i="1" dirty="0">
                <a:latin typeface="Segoe UI" panose="020B0502040204020203" pitchFamily="34" charset="0"/>
                <a:ea typeface="Segoe UI" panose="020B0502040204020203" pitchFamily="34" charset="0"/>
                <a:cs typeface="Segoe UI" panose="020B0502040204020203" pitchFamily="34" charset="0"/>
              </a:rPr>
              <a:t>and, through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intervening quickly</a:t>
            </a:r>
            <a:r>
              <a:rPr lang="en-GB" sz="800" b="1" i="1" dirty="0">
                <a:latin typeface="Segoe UI" panose="020B0502040204020203" pitchFamily="34" charset="0"/>
                <a:ea typeface="Segoe UI" panose="020B0502040204020203" pitchFamily="34" charset="0"/>
                <a:cs typeface="Segoe UI" panose="020B0502040204020203" pitchFamily="34" charset="0"/>
              </a:rPr>
              <a:t>, making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proactive arrests </a:t>
            </a:r>
            <a:r>
              <a:rPr lang="en-GB" sz="800" b="1" i="1" dirty="0">
                <a:latin typeface="Segoe UI" panose="020B0502040204020203" pitchFamily="34" charset="0"/>
                <a:ea typeface="Segoe UI" panose="020B0502040204020203" pitchFamily="34" charset="0"/>
                <a:cs typeface="Segoe UI" panose="020B0502040204020203" pitchFamily="34" charset="0"/>
              </a:rPr>
              <a:t>as often as possible, using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stringent bail and charge </a:t>
            </a:r>
            <a:r>
              <a:rPr lang="en-GB" sz="800" b="1" i="1" dirty="0">
                <a:latin typeface="Segoe UI" panose="020B0502040204020203" pitchFamily="34" charset="0"/>
                <a:ea typeface="Segoe UI" panose="020B0502040204020203" pitchFamily="34" charset="0"/>
                <a:cs typeface="Segoe UI" panose="020B0502040204020203" pitchFamily="34" charset="0"/>
              </a:rPr>
              <a:t>rather than DVPNs, should see a reduction in this metric</a:t>
            </a:r>
            <a:r>
              <a:rPr lang="en-GB" sz="900" b="1" i="1" dirty="0"/>
              <a:t>.</a:t>
            </a:r>
          </a:p>
        </p:txBody>
      </p:sp>
      <p:sp>
        <p:nvSpPr>
          <p:cNvPr id="36" name="Rectangle 35"/>
          <p:cNvSpPr/>
          <p:nvPr/>
        </p:nvSpPr>
        <p:spPr>
          <a:xfrm>
            <a:off x="846338" y="4574961"/>
            <a:ext cx="5751312" cy="1892826"/>
          </a:xfrm>
          <a:prstGeom prst="rect">
            <a:avLst/>
          </a:prstGeom>
        </p:spPr>
        <p:txBody>
          <a:bodyPr wrap="square">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It is </a:t>
            </a:r>
            <a:r>
              <a:rPr lang="en-GB" sz="1100" b="1" dirty="0">
                <a:latin typeface="Segoe UI" panose="020B0502040204020203" pitchFamily="34" charset="0"/>
                <a:ea typeface="Segoe UI" panose="020B0502040204020203" pitchFamily="34" charset="0"/>
                <a:cs typeface="Segoe UI" panose="020B0502040204020203" pitchFamily="34" charset="0"/>
              </a:rPr>
              <a:t>highly probable</a:t>
            </a:r>
            <a:r>
              <a:rPr lang="en-GB" sz="1100" dirty="0">
                <a:latin typeface="Segoe UI" panose="020B0502040204020203" pitchFamily="34" charset="0"/>
                <a:ea typeface="Segoe UI" panose="020B0502040204020203" pitchFamily="34" charset="0"/>
                <a:cs typeface="Segoe UI" panose="020B0502040204020203" pitchFamily="34" charset="0"/>
              </a:rPr>
              <a:t> that volumes have </a:t>
            </a:r>
            <a:r>
              <a:rPr lang="en-GB" sz="1100" b="1" dirty="0">
                <a:latin typeface="Segoe UI" panose="020B0502040204020203" pitchFamily="34" charset="0"/>
                <a:ea typeface="Segoe UI" panose="020B0502040204020203" pitchFamily="34" charset="0"/>
                <a:cs typeface="Segoe UI" panose="020B0502040204020203" pitchFamily="34" charset="0"/>
              </a:rPr>
              <a:t>increased</a:t>
            </a:r>
            <a:r>
              <a:rPr lang="en-GB" sz="1100" dirty="0">
                <a:latin typeface="Segoe UI" panose="020B0502040204020203" pitchFamily="34" charset="0"/>
                <a:ea typeface="Segoe UI" panose="020B0502040204020203" pitchFamily="34" charset="0"/>
                <a:cs typeface="Segoe UI" panose="020B0502040204020203" pitchFamily="34" charset="0"/>
              </a:rPr>
              <a:t> as a result of further easing of Covid restrictions specifically, with outdoor hospitality re-opening on 12</a:t>
            </a:r>
            <a:r>
              <a:rPr lang="en-GB" sz="1100" baseline="30000" dirty="0">
                <a:latin typeface="Segoe UI" panose="020B0502040204020203" pitchFamily="34" charset="0"/>
                <a:ea typeface="Segoe UI" panose="020B0502040204020203" pitchFamily="34" charset="0"/>
                <a:cs typeface="Segoe UI" panose="020B0502040204020203" pitchFamily="34" charset="0"/>
              </a:rPr>
              <a:t>th</a:t>
            </a:r>
            <a:r>
              <a:rPr lang="en-GB" sz="1100" dirty="0">
                <a:latin typeface="Segoe UI" panose="020B0502040204020203" pitchFamily="34" charset="0"/>
                <a:ea typeface="Segoe UI" panose="020B0502040204020203" pitchFamily="34" charset="0"/>
                <a:cs typeface="Segoe UI" panose="020B0502040204020203" pitchFamily="34" charset="0"/>
              </a:rPr>
              <a:t> April. </a:t>
            </a:r>
            <a:r>
              <a:rPr lang="en-GB" sz="1100" b="1" dirty="0">
                <a:latin typeface="Segoe UI" panose="020B0502040204020203" pitchFamily="34" charset="0"/>
                <a:ea typeface="Segoe UI" panose="020B0502040204020203" pitchFamily="34" charset="0"/>
                <a:cs typeface="Segoe UI" panose="020B0502040204020203" pitchFamily="34" charset="0"/>
              </a:rPr>
              <a:t>Increased alcohol consumption </a:t>
            </a:r>
            <a:r>
              <a:rPr lang="en-GB" sz="1100" dirty="0">
                <a:latin typeface="Segoe UI" panose="020B0502040204020203" pitchFamily="34" charset="0"/>
                <a:ea typeface="Segoe UI" panose="020B0502040204020203" pitchFamily="34" charset="0"/>
                <a:cs typeface="Segoe UI" panose="020B0502040204020203" pitchFamily="34" charset="0"/>
              </a:rPr>
              <a:t>is likely to have contributed to an increase in incidents. </a:t>
            </a:r>
          </a:p>
          <a:p>
            <a:endParaRPr lang="en-GB" sz="7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start of </a:t>
            </a:r>
            <a:r>
              <a:rPr lang="en-GB" sz="1100" b="1" dirty="0">
                <a:latin typeface="Segoe UI" panose="020B0502040204020203" pitchFamily="34" charset="0"/>
                <a:ea typeface="Segoe UI" panose="020B0502040204020203" pitchFamily="34" charset="0"/>
                <a:cs typeface="Segoe UI" panose="020B0502040204020203" pitchFamily="34" charset="0"/>
              </a:rPr>
              <a:t>Euro 2020 </a:t>
            </a:r>
            <a:r>
              <a:rPr lang="en-GB" sz="1100" dirty="0">
                <a:latin typeface="Segoe UI" panose="020B0502040204020203" pitchFamily="34" charset="0"/>
                <a:ea typeface="Segoe UI" panose="020B0502040204020203" pitchFamily="34" charset="0"/>
                <a:cs typeface="Segoe UI" panose="020B0502040204020203" pitchFamily="34" charset="0"/>
              </a:rPr>
              <a:t>in June will also have contributed to increased volumes. Going forward into </a:t>
            </a:r>
            <a:r>
              <a:rPr lang="en-GB" sz="1100" b="1" dirty="0">
                <a:latin typeface="Segoe UI" panose="020B0502040204020203" pitchFamily="34" charset="0"/>
                <a:ea typeface="Segoe UI" panose="020B0502040204020203" pitchFamily="34" charset="0"/>
                <a:cs typeface="Segoe UI" panose="020B0502040204020203" pitchFamily="34" charset="0"/>
              </a:rPr>
              <a:t>Q2 2021/22, </a:t>
            </a:r>
            <a:r>
              <a:rPr lang="en-GB" sz="1100" dirty="0">
                <a:latin typeface="Segoe UI" panose="020B0502040204020203" pitchFamily="34" charset="0"/>
                <a:ea typeface="Segoe UI" panose="020B0502040204020203" pitchFamily="34" charset="0"/>
                <a:cs typeface="Segoe UI" panose="020B0502040204020203" pitchFamily="34" charset="0"/>
              </a:rPr>
              <a:t>it is anticipated that figures will </a:t>
            </a:r>
            <a:r>
              <a:rPr lang="en-GB" sz="1100" b="1" dirty="0">
                <a:latin typeface="Segoe UI" panose="020B0502040204020203" pitchFamily="34" charset="0"/>
                <a:ea typeface="Segoe UI" panose="020B0502040204020203" pitchFamily="34" charset="0"/>
                <a:cs typeface="Segoe UI" panose="020B0502040204020203" pitchFamily="34" charset="0"/>
              </a:rPr>
              <a:t>increase further </a:t>
            </a:r>
            <a:r>
              <a:rPr lang="en-GB" sz="1100" dirty="0">
                <a:latin typeface="Segoe UI" panose="020B0502040204020203" pitchFamily="34" charset="0"/>
                <a:ea typeface="Segoe UI" panose="020B0502040204020203" pitchFamily="34" charset="0"/>
                <a:cs typeface="Segoe UI" panose="020B0502040204020203" pitchFamily="34" charset="0"/>
              </a:rPr>
              <a:t>in response to:</a:t>
            </a: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Relaxation of </a:t>
            </a:r>
            <a:r>
              <a:rPr lang="en-GB" sz="1100" dirty="0" err="1">
                <a:latin typeface="Segoe UI" panose="020B0502040204020203" pitchFamily="34" charset="0"/>
                <a:ea typeface="Segoe UI" panose="020B0502040204020203" pitchFamily="34" charset="0"/>
                <a:cs typeface="Segoe UI" panose="020B0502040204020203" pitchFamily="34" charset="0"/>
              </a:rPr>
              <a:t>Covid</a:t>
            </a:r>
            <a:r>
              <a:rPr lang="en-GB" sz="1100" dirty="0">
                <a:latin typeface="Segoe UI" panose="020B0502040204020203" pitchFamily="34" charset="0"/>
                <a:ea typeface="Segoe UI" panose="020B0502040204020203" pitchFamily="34" charset="0"/>
                <a:cs typeface="Segoe UI" panose="020B0502040204020203" pitchFamily="34" charset="0"/>
              </a:rPr>
              <a:t> restrictions - full lifting of the majority of restrictions on </a:t>
            </a:r>
            <a:r>
              <a:rPr lang="en-GB" sz="1100" b="1" dirty="0">
                <a:latin typeface="Segoe UI" panose="020B0502040204020203" pitchFamily="34" charset="0"/>
                <a:ea typeface="Segoe UI" panose="020B0502040204020203" pitchFamily="34" charset="0"/>
                <a:cs typeface="Segoe UI" panose="020B0502040204020203" pitchFamily="34" charset="0"/>
              </a:rPr>
              <a:t>19</a:t>
            </a:r>
            <a:r>
              <a:rPr lang="en-GB" sz="1100" b="1" baseline="30000" dirty="0">
                <a:latin typeface="Segoe UI" panose="020B0502040204020203" pitchFamily="34" charset="0"/>
                <a:ea typeface="Segoe UI" panose="020B0502040204020203" pitchFamily="34" charset="0"/>
                <a:cs typeface="Segoe UI" panose="020B0502040204020203" pitchFamily="34" charset="0"/>
              </a:rPr>
              <a:t>th</a:t>
            </a:r>
            <a:r>
              <a:rPr lang="en-GB" sz="1100" b="1" dirty="0">
                <a:latin typeface="Segoe UI" panose="020B0502040204020203" pitchFamily="34" charset="0"/>
                <a:ea typeface="Segoe UI" panose="020B0502040204020203" pitchFamily="34" charset="0"/>
                <a:cs typeface="Segoe UI" panose="020B0502040204020203" pitchFamily="34" charset="0"/>
              </a:rPr>
              <a:t> July</a:t>
            </a:r>
            <a:r>
              <a:rPr lang="en-GB" sz="1100" dirty="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Warm Summer weather</a:t>
            </a: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Continued recovery of night time economy</a:t>
            </a: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School holidays beginning in Mid July.</a:t>
            </a:r>
          </a:p>
        </p:txBody>
      </p:sp>
      <p:pic>
        <p:nvPicPr>
          <p:cNvPr id="37" name="Picture 36"/>
          <p:cNvPicPr>
            <a:picLocks noChangeAspect="1"/>
          </p:cNvPicPr>
          <p:nvPr/>
        </p:nvPicPr>
        <p:blipFill>
          <a:blip r:embed="rId3"/>
          <a:stretch>
            <a:fillRect/>
          </a:stretch>
        </p:blipFill>
        <p:spPr>
          <a:xfrm>
            <a:off x="7270719" y="393644"/>
            <a:ext cx="580032" cy="377743"/>
          </a:xfrm>
          <a:prstGeom prst="rect">
            <a:avLst/>
          </a:prstGeom>
        </p:spPr>
      </p:pic>
      <p:sp>
        <p:nvSpPr>
          <p:cNvPr id="17" name="TextBox 16"/>
          <p:cNvSpPr txBox="1"/>
          <p:nvPr/>
        </p:nvSpPr>
        <p:spPr>
          <a:xfrm>
            <a:off x="2083385" y="6605950"/>
            <a:ext cx="6747141" cy="246221"/>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22" name="TextBox 21"/>
          <p:cNvSpPr txBox="1"/>
          <p:nvPr/>
        </p:nvSpPr>
        <p:spPr>
          <a:xfrm>
            <a:off x="846338" y="13348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8" name="Rectangle 17"/>
          <p:cNvSpPr/>
          <p:nvPr/>
        </p:nvSpPr>
        <p:spPr>
          <a:xfrm>
            <a:off x="6848856" y="1915142"/>
            <a:ext cx="5022171" cy="951251"/>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Domestic abuse crimes and crimed incidents saw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3% (178)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quarter two years prior and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11% (700)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previous quarter.</a:t>
            </a:r>
          </a:p>
        </p:txBody>
      </p:sp>
      <p:pic>
        <p:nvPicPr>
          <p:cNvPr id="4" name="Picture 3"/>
          <p:cNvPicPr>
            <a:picLocks noChangeAspect="1"/>
          </p:cNvPicPr>
          <p:nvPr/>
        </p:nvPicPr>
        <p:blipFill rotWithShape="1">
          <a:blip r:embed="rId4"/>
          <a:srcRect t="6228"/>
          <a:stretch/>
        </p:blipFill>
        <p:spPr>
          <a:xfrm>
            <a:off x="846423" y="1262892"/>
            <a:ext cx="4908178" cy="3173906"/>
          </a:xfrm>
          <a:prstGeom prst="rect">
            <a:avLst/>
          </a:prstGeom>
        </p:spPr>
      </p:pic>
      <p:pic>
        <p:nvPicPr>
          <p:cNvPr id="3" name="Picture 2"/>
          <p:cNvPicPr>
            <a:picLocks noChangeAspect="1"/>
          </p:cNvPicPr>
          <p:nvPr/>
        </p:nvPicPr>
        <p:blipFill>
          <a:blip r:embed="rId5"/>
          <a:stretch>
            <a:fillRect/>
          </a:stretch>
        </p:blipFill>
        <p:spPr>
          <a:xfrm>
            <a:off x="7327947" y="3070445"/>
            <a:ext cx="4475770" cy="961933"/>
          </a:xfrm>
          <a:prstGeom prst="rect">
            <a:avLst/>
          </a:prstGeom>
        </p:spPr>
      </p:pic>
    </p:spTree>
    <p:extLst>
      <p:ext uri="{BB962C8B-B14F-4D97-AF65-F5344CB8AC3E}">
        <p14:creationId xmlns:p14="http://schemas.microsoft.com/office/powerpoint/2010/main" val="3771866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45" t="4403" r="451" b="2184"/>
          <a:stretch/>
        </p:blipFill>
        <p:spPr>
          <a:xfrm>
            <a:off x="2528821" y="2341469"/>
            <a:ext cx="7133848" cy="4406803"/>
          </a:xfrm>
          <a:prstGeom prst="rect">
            <a:avLst/>
          </a:prstGeom>
        </p:spPr>
      </p:pic>
      <p:sp>
        <p:nvSpPr>
          <p:cNvPr id="6" name="Slide Number Placeholder 1"/>
          <p:cNvSpPr txBox="1">
            <a:spLocks/>
          </p:cNvSpPr>
          <p:nvPr/>
        </p:nvSpPr>
        <p:spPr>
          <a:xfrm>
            <a:off x="11832490" y="6584156"/>
            <a:ext cx="359510" cy="273844"/>
          </a:xfrm>
          <a:prstGeom prst="rect">
            <a:avLst/>
          </a:prstGeom>
          <a:solidFill>
            <a:schemeClr val="accent4">
              <a:lumMod val="75000"/>
            </a:schemeClr>
          </a:solidFill>
        </p:spPr>
        <p:txBody>
          <a:bodyPr vert="horz" lIns="91440" tIns="45720" rIns="91440" bIns="45720" rtlCol="0" anchor="ctr"/>
          <a:lstStyle>
            <a:defPPr>
              <a:defRPr lang="en-US"/>
            </a:defPPr>
            <a:lvl1pPr algn="ctr">
              <a:defRPr sz="1050" b="1">
                <a:solidFill>
                  <a:schemeClr val="bg1"/>
                </a:solidFill>
                <a:latin typeface="Arial" panose="020B0604020202020204" pitchFamily="34" charset="0"/>
                <a:cs typeface="Arial" panose="020B0604020202020204" pitchFamily="34" charset="0"/>
              </a:defRPr>
            </a:lvl1pPr>
          </a:lstStyle>
          <a:p>
            <a:fld id="{CBF90A45-D156-4E37-899C-0FC44A8962F7}" type="slidenum">
              <a:rPr lang="en-GB">
                <a:latin typeface="Segoe UI" panose="020B0502040204020203" pitchFamily="34" charset="0"/>
                <a:ea typeface="Segoe UI" panose="020B0502040204020203" pitchFamily="34" charset="0"/>
                <a:cs typeface="Segoe UI" panose="020B0502040204020203" pitchFamily="34" charset="0"/>
              </a:rPr>
              <a:pPr/>
              <a:t>27</a:t>
            </a:fld>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830911" y="1203581"/>
            <a:ext cx="11107089" cy="1092607"/>
          </a:xfrm>
          <a:prstGeom prst="rect">
            <a:avLst/>
          </a:prstGeom>
          <a:no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There has been </a:t>
            </a:r>
            <a:r>
              <a:rPr lang="en-GB" sz="1100" b="1" dirty="0">
                <a:latin typeface="Segoe UI" panose="020B0502040204020203" pitchFamily="34" charset="0"/>
                <a:ea typeface="Segoe UI" panose="020B0502040204020203" pitchFamily="34" charset="0"/>
                <a:cs typeface="Segoe UI" panose="020B0502040204020203" pitchFamily="34" charset="0"/>
              </a:rPr>
              <a:t>3 months of upward trend growth </a:t>
            </a:r>
            <a:r>
              <a:rPr lang="en-GB" sz="1100" dirty="0">
                <a:latin typeface="Segoe UI" panose="020B0502040204020203" pitchFamily="34" charset="0"/>
                <a:ea typeface="Segoe UI" panose="020B0502040204020203" pitchFamily="34" charset="0"/>
                <a:cs typeface="Segoe UI" panose="020B0502040204020203" pitchFamily="34" charset="0"/>
              </a:rPr>
              <a:t>in DA offences, with volumes </a:t>
            </a:r>
            <a:r>
              <a:rPr lang="en-GB" sz="1100" b="1" dirty="0">
                <a:latin typeface="Segoe UI" panose="020B0502040204020203" pitchFamily="34" charset="0"/>
                <a:ea typeface="Segoe UI" panose="020B0502040204020203" pitchFamily="34" charset="0"/>
                <a:cs typeface="Segoe UI" panose="020B0502040204020203" pitchFamily="34" charset="0"/>
              </a:rPr>
              <a:t>increasing </a:t>
            </a:r>
            <a:r>
              <a:rPr lang="en-GB" sz="1100" dirty="0">
                <a:latin typeface="Segoe UI" panose="020B0502040204020203" pitchFamily="34" charset="0"/>
                <a:ea typeface="Segoe UI" panose="020B0502040204020203" pitchFamily="34" charset="0"/>
                <a:cs typeface="Segoe UI" panose="020B0502040204020203" pitchFamily="34" charset="0"/>
              </a:rPr>
              <a:t>at a </a:t>
            </a:r>
            <a:r>
              <a:rPr lang="en-GB" sz="1100" b="1" dirty="0">
                <a:latin typeface="Segoe UI" panose="020B0502040204020203" pitchFamily="34" charset="0"/>
                <a:ea typeface="Segoe UI" panose="020B0502040204020203" pitchFamily="34" charset="0"/>
                <a:cs typeface="Segoe UI" panose="020B0502040204020203" pitchFamily="34" charset="0"/>
              </a:rPr>
              <a:t>sharper rate </a:t>
            </a:r>
            <a:r>
              <a:rPr lang="en-GB" sz="1100" dirty="0">
                <a:latin typeface="Segoe UI" panose="020B0502040204020203" pitchFamily="34" charset="0"/>
                <a:ea typeface="Segoe UI" panose="020B0502040204020203" pitchFamily="34" charset="0"/>
                <a:cs typeface="Segoe UI" panose="020B0502040204020203" pitchFamily="34" charset="0"/>
              </a:rPr>
              <a:t>than the number of DA arrests reported. However, the </a:t>
            </a:r>
            <a:r>
              <a:rPr lang="en-GB" sz="1100" b="1" dirty="0">
                <a:latin typeface="Segoe UI" panose="020B0502040204020203" pitchFamily="34" charset="0"/>
                <a:ea typeface="Segoe UI" panose="020B0502040204020203" pitchFamily="34" charset="0"/>
                <a:cs typeface="Segoe UI" panose="020B0502040204020203" pitchFamily="34" charset="0"/>
              </a:rPr>
              <a:t>DA arrest rate </a:t>
            </a:r>
            <a:r>
              <a:rPr lang="en-GB" sz="1100" dirty="0">
                <a:latin typeface="Segoe UI" panose="020B0502040204020203" pitchFamily="34" charset="0"/>
                <a:ea typeface="Segoe UI" panose="020B0502040204020203" pitchFamily="34" charset="0"/>
                <a:cs typeface="Segoe UI" panose="020B0502040204020203" pitchFamily="34" charset="0"/>
              </a:rPr>
              <a:t>has been on a </a:t>
            </a:r>
            <a:r>
              <a:rPr lang="en-GB" sz="1100" b="1" dirty="0">
                <a:latin typeface="Segoe UI" panose="020B0502040204020203" pitchFamily="34" charset="0"/>
                <a:ea typeface="Segoe UI" panose="020B0502040204020203" pitchFamily="34" charset="0"/>
                <a:cs typeface="Segoe UI" panose="020B0502040204020203" pitchFamily="34" charset="0"/>
              </a:rPr>
              <a:t>downward trend </a:t>
            </a:r>
            <a:r>
              <a:rPr lang="en-GB" sz="1100" dirty="0">
                <a:latin typeface="Segoe UI" panose="020B0502040204020203" pitchFamily="34" charset="0"/>
                <a:ea typeface="Segoe UI" panose="020B0502040204020203" pitchFamily="34" charset="0"/>
                <a:cs typeface="Segoe UI" panose="020B0502040204020203" pitchFamily="34" charset="0"/>
              </a:rPr>
              <a:t>since November 2020.</a:t>
            </a:r>
          </a:p>
          <a:p>
            <a:endParaRPr lang="en-GB" sz="5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This is an area of concern and was raised at the recent </a:t>
            </a:r>
            <a:r>
              <a:rPr lang="en-GB" sz="1100" b="1" dirty="0">
                <a:latin typeface="Segoe UI" panose="020B0502040204020203" pitchFamily="34" charset="0"/>
                <a:ea typeface="Segoe UI" panose="020B0502040204020203" pitchFamily="34" charset="0"/>
                <a:cs typeface="Segoe UI" panose="020B0502040204020203" pitchFamily="34" charset="0"/>
              </a:rPr>
              <a:t>Quarterly Performance Reviews</a:t>
            </a:r>
            <a:r>
              <a:rPr lang="en-GB" sz="1100" dirty="0">
                <a:latin typeface="Segoe UI" panose="020B0502040204020203" pitchFamily="34" charset="0"/>
                <a:ea typeface="Segoe UI" panose="020B0502040204020203" pitchFamily="34" charset="0"/>
                <a:cs typeface="Segoe UI" panose="020B0502040204020203" pitchFamily="34" charset="0"/>
              </a:rPr>
              <a:t>.</a:t>
            </a:r>
          </a:p>
          <a:p>
            <a:endParaRPr lang="en-GB" sz="5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As </a:t>
            </a:r>
            <a:r>
              <a:rPr lang="en-GB" sz="1100" dirty="0" err="1">
                <a:latin typeface="Segoe UI" panose="020B0502040204020203" pitchFamily="34" charset="0"/>
                <a:ea typeface="Segoe UI" panose="020B0502040204020203" pitchFamily="34" charset="0"/>
                <a:cs typeface="Segoe UI" panose="020B0502040204020203" pitchFamily="34" charset="0"/>
              </a:rPr>
              <a:t>Covid</a:t>
            </a:r>
            <a:r>
              <a:rPr lang="en-GB" sz="1100" dirty="0">
                <a:latin typeface="Segoe UI" panose="020B0502040204020203" pitchFamily="34" charset="0"/>
                <a:ea typeface="Segoe UI" panose="020B0502040204020203" pitchFamily="34" charset="0"/>
                <a:cs typeface="Segoe UI" panose="020B0502040204020203" pitchFamily="34" charset="0"/>
              </a:rPr>
              <a:t> restrictions relax further, warm summer weather, continued recovery of night time economy and School holidays beginning in Mid July, it is </a:t>
            </a:r>
            <a:r>
              <a:rPr lang="en-GB" sz="1100" b="1" dirty="0">
                <a:latin typeface="Segoe UI" panose="020B0502040204020203" pitchFamily="34" charset="0"/>
                <a:ea typeface="Segoe UI" panose="020B0502040204020203" pitchFamily="34" charset="0"/>
                <a:cs typeface="Segoe UI" panose="020B0502040204020203" pitchFamily="34" charset="0"/>
              </a:rPr>
              <a:t>highly probable </a:t>
            </a:r>
            <a:r>
              <a:rPr lang="en-GB" sz="1100" dirty="0">
                <a:latin typeface="Segoe UI" panose="020B0502040204020203" pitchFamily="34" charset="0"/>
                <a:ea typeface="Segoe UI" panose="020B0502040204020203" pitchFamily="34" charset="0"/>
                <a:cs typeface="Segoe UI" panose="020B0502040204020203" pitchFamily="34" charset="0"/>
              </a:rPr>
              <a:t>that DA crime recording will increase which will then </a:t>
            </a:r>
            <a:r>
              <a:rPr lang="en-GB" sz="1100" b="1" dirty="0">
                <a:latin typeface="Segoe UI" panose="020B0502040204020203" pitchFamily="34" charset="0"/>
                <a:ea typeface="Segoe UI" panose="020B0502040204020203" pitchFamily="34" charset="0"/>
                <a:cs typeface="Segoe UI" panose="020B0502040204020203" pitchFamily="34" charset="0"/>
              </a:rPr>
              <a:t>increase</a:t>
            </a:r>
            <a:r>
              <a:rPr lang="en-GB" sz="1100" dirty="0">
                <a:latin typeface="Segoe UI" panose="020B0502040204020203" pitchFamily="34" charset="0"/>
                <a:ea typeface="Segoe UI" panose="020B0502040204020203" pitchFamily="34" charset="0"/>
                <a:cs typeface="Segoe UI" panose="020B0502040204020203" pitchFamily="34" charset="0"/>
              </a:rPr>
              <a:t> DA arrest rates.</a:t>
            </a:r>
          </a:p>
        </p:txBody>
      </p:sp>
      <p:sp>
        <p:nvSpPr>
          <p:cNvPr id="2" name="Rectangle 1"/>
          <p:cNvSpPr/>
          <p:nvPr/>
        </p:nvSpPr>
        <p:spPr>
          <a:xfrm>
            <a:off x="3335946" y="2733831"/>
            <a:ext cx="1086702" cy="547252"/>
          </a:xfrm>
          <a:prstGeom prst="rect">
            <a:avLst/>
          </a:prstGeom>
          <a:solidFill>
            <a:schemeClr val="bg1"/>
          </a:solidFill>
          <a:ln w="1905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Segoe UI" panose="020B0502040204020203" pitchFamily="34" charset="0"/>
                <a:ea typeface="Segoe UI" panose="020B0502040204020203" pitchFamily="34" charset="0"/>
                <a:cs typeface="Segoe UI" panose="020B0502040204020203" pitchFamily="34" charset="0"/>
              </a:rPr>
              <a:t>N.B. Key custody blocks were closed for periods in 2020</a:t>
            </a:r>
          </a:p>
        </p:txBody>
      </p:sp>
      <p:sp>
        <p:nvSpPr>
          <p:cNvPr id="8" name="TextBox 7"/>
          <p:cNvSpPr txBox="1"/>
          <p:nvPr/>
        </p:nvSpPr>
        <p:spPr>
          <a:xfrm>
            <a:off x="830911" y="710359"/>
            <a:ext cx="4195495"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Crime offences -  Arrest Rates</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9957816" y="5740200"/>
            <a:ext cx="1874674" cy="646331"/>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1" name="TextBox 10"/>
          <p:cNvSpPr txBox="1"/>
          <p:nvPr/>
        </p:nvSpPr>
        <p:spPr>
          <a:xfrm>
            <a:off x="830911" y="146944"/>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9" name="Rectangle 8"/>
          <p:cNvSpPr/>
          <p:nvPr/>
        </p:nvSpPr>
        <p:spPr>
          <a:xfrm>
            <a:off x="7095073" y="309891"/>
            <a:ext cx="4842927" cy="800936"/>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on DA offences in the last quarter however a stable proportion when looking at arrest rates. </a:t>
            </a:r>
          </a:p>
        </p:txBody>
      </p:sp>
    </p:spTree>
    <p:extLst>
      <p:ext uri="{BB962C8B-B14F-4D97-AF65-F5344CB8AC3E}">
        <p14:creationId xmlns:p14="http://schemas.microsoft.com/office/powerpoint/2010/main" val="900116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2837645" y="1250622"/>
            <a:ext cx="6871202" cy="3606554"/>
          </a:xfrm>
          <a:prstGeom prst="rect">
            <a:avLst/>
          </a:prstGeom>
        </p:spPr>
      </p:pic>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81924" y="686803"/>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Outcomes</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828000" y="6619223"/>
            <a:ext cx="6747141" cy="246221"/>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8" name="TextBox 17"/>
          <p:cNvSpPr txBox="1"/>
          <p:nvPr/>
        </p:nvSpPr>
        <p:spPr>
          <a:xfrm>
            <a:off x="881924" y="133618"/>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7" name="Rectangle 16"/>
          <p:cNvSpPr/>
          <p:nvPr/>
        </p:nvSpPr>
        <p:spPr>
          <a:xfrm>
            <a:off x="1035507" y="2470624"/>
            <a:ext cx="1152000" cy="230832"/>
          </a:xfrm>
          <a:prstGeom prst="rect">
            <a:avLst/>
          </a:prstGeom>
        </p:spPr>
        <p:txBody>
          <a:bodyPr wrap="square">
            <a:spAutoFit/>
          </a:bodyPr>
          <a:lstStyle/>
          <a:p>
            <a:r>
              <a:rPr lang="en-GB" sz="900" b="1" dirty="0">
                <a:latin typeface="Segoe UI" panose="020B0502040204020203" pitchFamily="34" charset="0"/>
                <a:ea typeface="Segoe UI" panose="020B0502040204020203" pitchFamily="34" charset="0"/>
                <a:cs typeface="Segoe UI" panose="020B0502040204020203" pitchFamily="34" charset="0"/>
              </a:rPr>
              <a:t>‘Action Taken’:</a:t>
            </a:r>
          </a:p>
        </p:txBody>
      </p:sp>
      <p:sp>
        <p:nvSpPr>
          <p:cNvPr id="21" name="Rectangle 20"/>
          <p:cNvSpPr/>
          <p:nvPr/>
        </p:nvSpPr>
        <p:spPr>
          <a:xfrm>
            <a:off x="1035507" y="1402382"/>
            <a:ext cx="2095755" cy="861774"/>
          </a:xfrm>
          <a:prstGeom prst="rect">
            <a:avLst/>
          </a:prstGeom>
          <a:noFill/>
        </p:spPr>
        <p:txBody>
          <a:bodyPr wrap="square" rtlCol="0">
            <a:spAutoFi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Volume and Proportion of total </a:t>
            </a:r>
            <a:r>
              <a:rPr lang="en-GB" sz="1000" b="1" dirty="0" err="1">
                <a:latin typeface="Segoe UI" panose="020B0502040204020203" pitchFamily="34" charset="0"/>
                <a:ea typeface="Segoe UI" panose="020B0502040204020203" pitchFamily="34" charset="0"/>
                <a:cs typeface="Segoe UI" panose="020B0502040204020203" pitchFamily="34" charset="0"/>
              </a:rPr>
              <a:t>outcomed</a:t>
            </a:r>
            <a:r>
              <a:rPr lang="en-GB" sz="1000" b="1" dirty="0">
                <a:latin typeface="Segoe UI" panose="020B0502040204020203" pitchFamily="34" charset="0"/>
                <a:ea typeface="Segoe UI" panose="020B0502040204020203" pitchFamily="34" charset="0"/>
                <a:cs typeface="Segoe UI" panose="020B0502040204020203" pitchFamily="34" charset="0"/>
              </a:rPr>
              <a:t> DA offences by Outcome result</a:t>
            </a:r>
          </a:p>
          <a:p>
            <a:r>
              <a:rPr lang="en-GB" sz="900" i="1"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
        <p:nvSpPr>
          <p:cNvPr id="25" name="Rectangle 24"/>
          <p:cNvSpPr/>
          <p:nvPr/>
        </p:nvSpPr>
        <p:spPr>
          <a:xfrm>
            <a:off x="881924" y="4863313"/>
            <a:ext cx="11164026" cy="1646605"/>
          </a:xfrm>
          <a:prstGeom prst="rect">
            <a:avLst/>
          </a:prstGeom>
          <a:noFill/>
        </p:spPr>
        <p:txBody>
          <a:bodyPr wrap="square">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Key Issues raised:</a:t>
            </a:r>
          </a:p>
          <a:p>
            <a:pPr marL="171450" indent="-171450">
              <a:buFont typeface="Arial" panose="020B0604020202020204" pitchFamily="34" charset="0"/>
              <a:buChar char="•"/>
            </a:pPr>
            <a:endParaRPr lang="en-GB" sz="3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From </a:t>
            </a:r>
            <a:r>
              <a:rPr lang="en-GB" sz="1100" b="1" dirty="0">
                <a:latin typeface="Segoe UI" panose="020B0502040204020203" pitchFamily="34" charset="0"/>
                <a:ea typeface="Segoe UI" panose="020B0502040204020203" pitchFamily="34" charset="0"/>
                <a:cs typeface="Segoe UI" panose="020B0502040204020203" pitchFamily="34" charset="0"/>
              </a:rPr>
              <a:t>1st April 2021</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b="1" dirty="0">
                <a:latin typeface="Segoe UI" panose="020B0502040204020203" pitchFamily="34" charset="0"/>
                <a:ea typeface="Segoe UI" panose="020B0502040204020203" pitchFamily="34" charset="0"/>
                <a:cs typeface="Segoe UI" panose="020B0502040204020203" pitchFamily="34" charset="0"/>
              </a:rPr>
              <a:t>CPS</a:t>
            </a:r>
            <a:r>
              <a:rPr lang="en-GB" sz="1100" dirty="0">
                <a:latin typeface="Segoe UI" panose="020B0502040204020203" pitchFamily="34" charset="0"/>
                <a:ea typeface="Segoe UI" panose="020B0502040204020203" pitchFamily="34" charset="0"/>
                <a:cs typeface="Segoe UI" panose="020B0502040204020203" pitchFamily="34" charset="0"/>
              </a:rPr>
              <a:t> started enforcing the new </a:t>
            </a:r>
            <a:r>
              <a:rPr lang="en-GB" sz="1100" b="1" dirty="0">
                <a:latin typeface="Segoe UI" panose="020B0502040204020203" pitchFamily="34" charset="0"/>
                <a:ea typeface="Segoe UI" panose="020B0502040204020203" pitchFamily="34" charset="0"/>
                <a:cs typeface="Segoe UI" panose="020B0502040204020203" pitchFamily="34" charset="0"/>
              </a:rPr>
              <a:t>disclosure guidelines </a:t>
            </a:r>
            <a:r>
              <a:rPr lang="en-GB" sz="1100" dirty="0">
                <a:latin typeface="Segoe UI" panose="020B0502040204020203" pitchFamily="34" charset="0"/>
                <a:ea typeface="Segoe UI" panose="020B0502040204020203" pitchFamily="34" charset="0"/>
                <a:cs typeface="Segoe UI" panose="020B0502040204020203" pitchFamily="34" charset="0"/>
              </a:rPr>
              <a:t>leading to significant amount of additional work for most files. A </a:t>
            </a:r>
            <a:r>
              <a:rPr lang="en-GB" sz="1100" b="1" dirty="0">
                <a:latin typeface="Segoe UI" panose="020B0502040204020203" pitchFamily="34" charset="0"/>
                <a:ea typeface="Segoe UI" panose="020B0502040204020203" pitchFamily="34" charset="0"/>
                <a:cs typeface="Segoe UI" panose="020B0502040204020203" pitchFamily="34" charset="0"/>
              </a:rPr>
              <a:t>reduction in ‘Action Taken’ </a:t>
            </a:r>
            <a:r>
              <a:rPr lang="en-GB" sz="1100" dirty="0">
                <a:latin typeface="Segoe UI" panose="020B0502040204020203" pitchFamily="34" charset="0"/>
                <a:ea typeface="Segoe UI" panose="020B0502040204020203" pitchFamily="34" charset="0"/>
                <a:cs typeface="Segoe UI" panose="020B0502040204020203" pitchFamily="34" charset="0"/>
              </a:rPr>
              <a:t>DA outcomes was </a:t>
            </a:r>
            <a:r>
              <a:rPr lang="en-GB" sz="1100" b="1" dirty="0">
                <a:latin typeface="Segoe UI" panose="020B0502040204020203" pitchFamily="34" charset="0"/>
                <a:ea typeface="Segoe UI" panose="020B0502040204020203" pitchFamily="34" charset="0"/>
                <a:cs typeface="Segoe UI" panose="020B0502040204020203" pitchFamily="34" charset="0"/>
              </a:rPr>
              <a:t>anticipated</a:t>
            </a:r>
            <a:r>
              <a:rPr lang="en-GB" sz="1100" dirty="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Due to the </a:t>
            </a:r>
            <a:r>
              <a:rPr lang="en-GB" sz="1100" b="1" dirty="0">
                <a:latin typeface="Segoe UI" panose="020B0502040204020203" pitchFamily="34" charset="0"/>
                <a:ea typeface="Segoe UI" panose="020B0502040204020203" pitchFamily="34" charset="0"/>
                <a:cs typeface="Segoe UI" panose="020B0502040204020203" pitchFamily="34" charset="0"/>
              </a:rPr>
              <a:t>higher percentage </a:t>
            </a:r>
            <a:r>
              <a:rPr lang="en-GB" sz="1100" dirty="0">
                <a:latin typeface="Segoe UI" panose="020B0502040204020203" pitchFamily="34" charset="0"/>
                <a:ea typeface="Segoe UI" panose="020B0502040204020203" pitchFamily="34" charset="0"/>
                <a:cs typeface="Segoe UI" panose="020B0502040204020203" pitchFamily="34" charset="0"/>
              </a:rPr>
              <a:t>of student officers in the force, there is </a:t>
            </a:r>
            <a:r>
              <a:rPr lang="en-GB" sz="1100" b="1" dirty="0">
                <a:latin typeface="Segoe UI" panose="020B0502040204020203" pitchFamily="34" charset="0"/>
                <a:ea typeface="Segoe UI" panose="020B0502040204020203" pitchFamily="34" charset="0"/>
                <a:cs typeface="Segoe UI" panose="020B0502040204020203" pitchFamily="34" charset="0"/>
              </a:rPr>
              <a:t>less experience</a:t>
            </a:r>
            <a:r>
              <a:rPr lang="en-GB" sz="1100" dirty="0">
                <a:latin typeface="Segoe UI" panose="020B0502040204020203" pitchFamily="34" charset="0"/>
                <a:ea typeface="Segoe UI" panose="020B0502040204020203" pitchFamily="34" charset="0"/>
                <a:cs typeface="Segoe UI" panose="020B0502040204020203" pitchFamily="34" charset="0"/>
              </a:rPr>
              <a:t> and </a:t>
            </a:r>
            <a:r>
              <a:rPr lang="en-GB" sz="1100" b="1" dirty="0">
                <a:latin typeface="Segoe UI" panose="020B0502040204020203" pitchFamily="34" charset="0"/>
                <a:ea typeface="Segoe UI" panose="020B0502040204020203" pitchFamily="34" charset="0"/>
                <a:cs typeface="Segoe UI" panose="020B0502040204020203" pitchFamily="34" charset="0"/>
              </a:rPr>
              <a:t>knowledge</a:t>
            </a:r>
            <a:r>
              <a:rPr lang="en-GB" sz="1100" dirty="0">
                <a:latin typeface="Segoe UI" panose="020B0502040204020203" pitchFamily="34" charset="0"/>
                <a:ea typeface="Segoe UI" panose="020B0502040204020203" pitchFamily="34" charset="0"/>
                <a:cs typeface="Segoe UI" panose="020B0502040204020203" pitchFamily="34" charset="0"/>
              </a:rPr>
              <a:t> of how to investigate crime proportionately, set against a backdrop of an </a:t>
            </a:r>
            <a:r>
              <a:rPr lang="en-GB" sz="1100" b="1" dirty="0">
                <a:latin typeface="Segoe UI" panose="020B0502040204020203" pitchFamily="34" charset="0"/>
                <a:ea typeface="Segoe UI" panose="020B0502040204020203" pitchFamily="34" charset="0"/>
                <a:cs typeface="Segoe UI" panose="020B0502040204020203" pitchFamily="34" charset="0"/>
              </a:rPr>
              <a:t>increase </a:t>
            </a:r>
            <a:r>
              <a:rPr lang="en-GB" sz="1100" dirty="0">
                <a:latin typeface="Segoe UI" panose="020B0502040204020203" pitchFamily="34" charset="0"/>
                <a:ea typeface="Segoe UI" panose="020B0502040204020203" pitchFamily="34" charset="0"/>
                <a:cs typeface="Segoe UI" panose="020B0502040204020203" pitchFamily="34" charset="0"/>
              </a:rPr>
              <a:t>in </a:t>
            </a:r>
            <a:r>
              <a:rPr lang="en-GB" sz="1100" b="1" dirty="0">
                <a:latin typeface="Segoe UI" panose="020B0502040204020203" pitchFamily="34" charset="0"/>
                <a:ea typeface="Segoe UI" panose="020B0502040204020203" pitchFamily="34" charset="0"/>
                <a:cs typeface="Segoe UI" panose="020B0502040204020203" pitchFamily="34" charset="0"/>
              </a:rPr>
              <a:t>volume </a:t>
            </a:r>
            <a:r>
              <a:rPr lang="en-GB" sz="1100" dirty="0">
                <a:latin typeface="Segoe UI" panose="020B0502040204020203" pitchFamily="34" charset="0"/>
                <a:ea typeface="Segoe UI" panose="020B0502040204020203" pitchFamily="34" charset="0"/>
                <a:cs typeface="Segoe UI" panose="020B0502040204020203" pitchFamily="34" charset="0"/>
              </a:rPr>
              <a:t>and </a:t>
            </a:r>
            <a:r>
              <a:rPr lang="en-GB" sz="1100" b="1" dirty="0">
                <a:latin typeface="Segoe UI" panose="020B0502040204020203" pitchFamily="34" charset="0"/>
                <a:ea typeface="Segoe UI" panose="020B0502040204020203" pitchFamily="34" charset="0"/>
                <a:cs typeface="Segoe UI" panose="020B0502040204020203" pitchFamily="34" charset="0"/>
              </a:rPr>
              <a:t>complexity</a:t>
            </a:r>
            <a:r>
              <a:rPr lang="en-GB" sz="1100" dirty="0">
                <a:latin typeface="Segoe UI" panose="020B0502040204020203" pitchFamily="34" charset="0"/>
                <a:ea typeface="Segoe UI" panose="020B0502040204020203" pitchFamily="34" charset="0"/>
                <a:cs typeface="Segoe UI" panose="020B0502040204020203" pitchFamily="34" charset="0"/>
              </a:rPr>
              <a:t> of </a:t>
            </a:r>
            <a:r>
              <a:rPr lang="en-GB" sz="1100" b="1" dirty="0">
                <a:latin typeface="Segoe UI" panose="020B0502040204020203" pitchFamily="34" charset="0"/>
                <a:ea typeface="Segoe UI" panose="020B0502040204020203" pitchFamily="34" charset="0"/>
                <a:cs typeface="Segoe UI" panose="020B0502040204020203" pitchFamily="34" charset="0"/>
              </a:rPr>
              <a:t>incident </a:t>
            </a:r>
            <a:r>
              <a:rPr lang="en-GB" sz="1100" dirty="0">
                <a:latin typeface="Segoe UI" panose="020B0502040204020203" pitchFamily="34" charset="0"/>
                <a:ea typeface="Segoe UI" panose="020B0502040204020203" pitchFamily="34" charset="0"/>
                <a:cs typeface="Segoe UI" panose="020B0502040204020203" pitchFamily="34" charset="0"/>
              </a:rPr>
              <a:t>and</a:t>
            </a:r>
            <a:r>
              <a:rPr lang="en-GB" sz="1100" b="1" dirty="0">
                <a:latin typeface="Segoe UI" panose="020B0502040204020203" pitchFamily="34" charset="0"/>
                <a:ea typeface="Segoe UI" panose="020B0502040204020203" pitchFamily="34" charset="0"/>
                <a:cs typeface="Segoe UI" panose="020B0502040204020203" pitchFamily="34" charset="0"/>
              </a:rPr>
              <a:t> crime recording levels</a:t>
            </a:r>
            <a:r>
              <a:rPr lang="en-GB" sz="1100" dirty="0">
                <a:latin typeface="Segoe UI" panose="020B0502040204020203" pitchFamily="34" charset="0"/>
                <a:ea typeface="Segoe UI" panose="020B0502040204020203" pitchFamily="34" charset="0"/>
                <a:cs typeface="Segoe UI" panose="020B0502040204020203" pitchFamily="34" charset="0"/>
              </a:rPr>
              <a:t> as Covid-19 restrictions continue to ease. </a:t>
            </a:r>
          </a:p>
          <a:p>
            <a:pPr marL="171450" indent="-171450">
              <a:buFont typeface="Arial" panose="020B0604020202020204" pitchFamily="34" charset="0"/>
              <a:buChar char="•"/>
            </a:pPr>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A </a:t>
            </a:r>
            <a:r>
              <a:rPr lang="en-GB" sz="1100" b="1" dirty="0">
                <a:latin typeface="Segoe UI" panose="020B0502040204020203" pitchFamily="34" charset="0"/>
                <a:ea typeface="Segoe UI" panose="020B0502040204020203" pitchFamily="34" charset="0"/>
                <a:cs typeface="Segoe UI" panose="020B0502040204020203" pitchFamily="34" charset="0"/>
              </a:rPr>
              <a:t>turnover in Sergeants/newly promoted </a:t>
            </a:r>
            <a:r>
              <a:rPr lang="en-GB" sz="1100" dirty="0">
                <a:latin typeface="Segoe UI" panose="020B0502040204020203" pitchFamily="34" charset="0"/>
                <a:ea typeface="Segoe UI" panose="020B0502040204020203" pitchFamily="34" charset="0"/>
                <a:cs typeface="Segoe UI" panose="020B0502040204020203" pitchFamily="34" charset="0"/>
              </a:rPr>
              <a:t>also impacts on DA investigations and DA outcome timeliness.</a:t>
            </a:r>
          </a:p>
          <a:p>
            <a:pPr marL="171450" indent="-171450">
              <a:buFont typeface="Arial" panose="020B0604020202020204" pitchFamily="34" charset="0"/>
              <a:buChar char="•"/>
            </a:pPr>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Factor in </a:t>
            </a:r>
            <a:r>
              <a:rPr lang="en-GB" sz="1100" b="1" dirty="0">
                <a:latin typeface="Segoe UI" panose="020B0502040204020203" pitchFamily="34" charset="0"/>
                <a:ea typeface="Segoe UI" panose="020B0502040204020203" pitchFamily="34" charset="0"/>
                <a:cs typeface="Segoe UI" panose="020B0502040204020203" pitchFamily="34" charset="0"/>
              </a:rPr>
              <a:t>force staff attrition</a:t>
            </a:r>
            <a:r>
              <a:rPr lang="en-GB" sz="1100" dirty="0">
                <a:latin typeface="Segoe UI" panose="020B0502040204020203" pitchFamily="34" charset="0"/>
                <a:ea typeface="Segoe UI" panose="020B0502040204020203" pitchFamily="34" charset="0"/>
                <a:cs typeface="Segoe UI" panose="020B0502040204020203" pitchFamily="34" charset="0"/>
              </a:rPr>
              <a:t> through training, annual leave and sickness.</a:t>
            </a:r>
          </a:p>
        </p:txBody>
      </p:sp>
      <p:sp>
        <p:nvSpPr>
          <p:cNvPr id="11" name="Rectangle 10"/>
          <p:cNvSpPr/>
          <p:nvPr/>
        </p:nvSpPr>
        <p:spPr>
          <a:xfrm>
            <a:off x="7592325" y="133618"/>
            <a:ext cx="4453625" cy="103532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47% reduction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offences assigned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Action Taken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Outcome results </a:t>
            </a:r>
          </a:p>
          <a:p>
            <a:pPr marL="171450" indent="-171450">
              <a:buFont typeface="Arial" panose="020B0604020202020204" pitchFamily="34" charset="0"/>
              <a:buChar char="•"/>
            </a:pPr>
            <a:endParaRPr lang="en-GB" sz="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Downward monthly trend for Charge/Summons outcomes</a:t>
            </a:r>
          </a:p>
          <a:p>
            <a:endPar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0969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49199" y="4193289"/>
            <a:ext cx="11279301" cy="2569934"/>
          </a:xfrm>
          <a:prstGeom prst="rect">
            <a:avLst/>
          </a:prstGeom>
          <a:noFill/>
        </p:spPr>
        <p:txBody>
          <a:bodyPr wrap="square">
            <a:spAutoFit/>
          </a:bodyPr>
          <a:lstStyle/>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Minor growth </a:t>
            </a:r>
            <a:r>
              <a:rPr lang="en-GB" sz="1100" dirty="0">
                <a:latin typeface="Segoe UI" panose="020B0502040204020203" pitchFamily="34" charset="0"/>
                <a:ea typeface="Segoe UI" panose="020B0502040204020203" pitchFamily="34" charset="0"/>
                <a:cs typeface="Segoe UI" panose="020B0502040204020203" pitchFamily="34" charset="0"/>
              </a:rPr>
              <a:t>encountered with ‘</a:t>
            </a:r>
            <a:r>
              <a:rPr lang="en-GB" sz="1100" b="1" dirty="0">
                <a:latin typeface="Segoe UI" panose="020B0502040204020203" pitchFamily="34" charset="0"/>
                <a:ea typeface="Segoe UI" panose="020B0502040204020203" pitchFamily="34" charset="0"/>
                <a:cs typeface="Segoe UI" panose="020B0502040204020203" pitchFamily="34" charset="0"/>
              </a:rPr>
              <a:t>Prosecution prevented or not in the Public interest</a:t>
            </a:r>
            <a:r>
              <a:rPr lang="en-GB" sz="1100" dirty="0">
                <a:latin typeface="Segoe UI" panose="020B0502040204020203" pitchFamily="34" charset="0"/>
                <a:ea typeface="Segoe UI" panose="020B0502040204020203" pitchFamily="34" charset="0"/>
                <a:cs typeface="Segoe UI" panose="020B0502040204020203" pitchFamily="34" charset="0"/>
              </a:rPr>
              <a:t>’ outcome grouping (+26 offences), with the </a:t>
            </a:r>
            <a:r>
              <a:rPr lang="en-GB" sz="1100" b="1" dirty="0">
                <a:latin typeface="Segoe UI" panose="020B0502040204020203" pitchFamily="34" charset="0"/>
                <a:ea typeface="Segoe UI" panose="020B0502040204020203" pitchFamily="34" charset="0"/>
                <a:cs typeface="Segoe UI" panose="020B0502040204020203" pitchFamily="34" charset="0"/>
              </a:rPr>
              <a:t>increase driven </a:t>
            </a:r>
            <a:r>
              <a:rPr lang="en-GB" sz="1100" dirty="0">
                <a:latin typeface="Segoe UI" panose="020B0502040204020203" pitchFamily="34" charset="0"/>
                <a:ea typeface="Segoe UI" panose="020B0502040204020203" pitchFamily="34" charset="0"/>
                <a:cs typeface="Segoe UI" panose="020B0502040204020203" pitchFamily="34" charset="0"/>
              </a:rPr>
              <a:t>by </a:t>
            </a:r>
            <a:r>
              <a:rPr lang="en-GB" sz="1100" b="1" dirty="0">
                <a:latin typeface="Segoe UI" panose="020B0502040204020203" pitchFamily="34" charset="0"/>
                <a:ea typeface="Segoe UI" panose="020B0502040204020203" pitchFamily="34" charset="0"/>
                <a:cs typeface="Segoe UI" panose="020B0502040204020203" pitchFamily="34" charset="0"/>
              </a:rPr>
              <a:t>Outcome 17 </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i="1" dirty="0">
                <a:latin typeface="Segoe UI" panose="020B0502040204020203" pitchFamily="34" charset="0"/>
                <a:ea typeface="Segoe UI" panose="020B0502040204020203" pitchFamily="34" charset="0"/>
                <a:cs typeface="Segoe UI" panose="020B0502040204020203" pitchFamily="34" charset="0"/>
              </a:rPr>
              <a:t>Prosecution time limit expired: Suspect identified.</a:t>
            </a:r>
          </a:p>
          <a:p>
            <a:pPr marL="171450" indent="-171450">
              <a:buFont typeface="Arial" panose="020B0604020202020204" pitchFamily="34" charset="0"/>
              <a:buChar char="•"/>
            </a:pPr>
            <a:endParaRPr lang="en-GB" sz="1000" i="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i="1" dirty="0">
                <a:latin typeface="Segoe UI" panose="020B0502040204020203" pitchFamily="34" charset="0"/>
                <a:ea typeface="Segoe UI" panose="020B0502040204020203" pitchFamily="34" charset="0"/>
                <a:cs typeface="Segoe UI" panose="020B0502040204020203" pitchFamily="34" charset="0"/>
              </a:rPr>
              <a:t>Sustained reduction </a:t>
            </a:r>
            <a:r>
              <a:rPr lang="en-GB" sz="1100" i="1" dirty="0">
                <a:latin typeface="Segoe UI" panose="020B0502040204020203" pitchFamily="34" charset="0"/>
                <a:ea typeface="Segoe UI" panose="020B0502040204020203" pitchFamily="34" charset="0"/>
                <a:cs typeface="Segoe UI" panose="020B0502040204020203" pitchFamily="34" charset="0"/>
              </a:rPr>
              <a:t>in </a:t>
            </a:r>
            <a:r>
              <a:rPr lang="en-GB" sz="1100" b="1" i="1" dirty="0">
                <a:latin typeface="Segoe UI" panose="020B0502040204020203" pitchFamily="34" charset="0"/>
                <a:ea typeface="Segoe UI" panose="020B0502040204020203" pitchFamily="34" charset="0"/>
                <a:cs typeface="Segoe UI" panose="020B0502040204020203" pitchFamily="34" charset="0"/>
              </a:rPr>
              <a:t>Outcome 20 </a:t>
            </a:r>
            <a:r>
              <a:rPr lang="en-GB" sz="1100" i="1" dirty="0">
                <a:latin typeface="Segoe UI" panose="020B0502040204020203" pitchFamily="34" charset="0"/>
                <a:ea typeface="Segoe UI" panose="020B0502040204020203" pitchFamily="34" charset="0"/>
                <a:cs typeface="Segoe UI" panose="020B0502040204020203" pitchFamily="34" charset="0"/>
              </a:rPr>
              <a:t>– Transferred to External Agency as a consequence of Covid-19 pandemic.</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Despite communication messages and educational material, </a:t>
            </a:r>
            <a:r>
              <a:rPr lang="en-GB" sz="1100" b="1" dirty="0">
                <a:latin typeface="Segoe UI" panose="020B0502040204020203" pitchFamily="34" charset="0"/>
                <a:ea typeface="Segoe UI" panose="020B0502040204020203" pitchFamily="34" charset="0"/>
                <a:cs typeface="Segoe UI" panose="020B0502040204020203" pitchFamily="34" charset="0"/>
              </a:rPr>
              <a:t>69% (2,643) </a:t>
            </a:r>
            <a:r>
              <a:rPr lang="en-GB" sz="1100" dirty="0">
                <a:latin typeface="Segoe UI" panose="020B0502040204020203" pitchFamily="34" charset="0"/>
                <a:ea typeface="Segoe UI" panose="020B0502040204020203" pitchFamily="34" charset="0"/>
                <a:cs typeface="Segoe UI" panose="020B0502040204020203" pitchFamily="34" charset="0"/>
              </a:rPr>
              <a:t>of all </a:t>
            </a:r>
            <a:r>
              <a:rPr lang="en-GB" sz="1100" dirty="0" err="1">
                <a:latin typeface="Segoe UI" panose="020B0502040204020203" pitchFamily="34" charset="0"/>
                <a:ea typeface="Segoe UI" panose="020B0502040204020203" pitchFamily="34" charset="0"/>
                <a:cs typeface="Segoe UI" panose="020B0502040204020203" pitchFamily="34" charset="0"/>
              </a:rPr>
              <a:t>outcomed</a:t>
            </a:r>
            <a:r>
              <a:rPr lang="en-GB" sz="1100" dirty="0">
                <a:latin typeface="Segoe UI" panose="020B0502040204020203" pitchFamily="34" charset="0"/>
                <a:ea typeface="Segoe UI" panose="020B0502040204020203" pitchFamily="34" charset="0"/>
                <a:cs typeface="Segoe UI" panose="020B0502040204020203" pitchFamily="34" charset="0"/>
              </a:rPr>
              <a:t> offences have been assigned </a:t>
            </a:r>
            <a:r>
              <a:rPr lang="en-GB" sz="1100" b="1" dirty="0">
                <a:latin typeface="Segoe UI" panose="020B0502040204020203" pitchFamily="34" charset="0"/>
                <a:ea typeface="Segoe UI" panose="020B0502040204020203" pitchFamily="34" charset="0"/>
                <a:cs typeface="Segoe UI" panose="020B0502040204020203" pitchFamily="34" charset="0"/>
              </a:rPr>
              <a:t>Outcome 16, </a:t>
            </a:r>
            <a:r>
              <a:rPr lang="en-GB" sz="1100" dirty="0">
                <a:latin typeface="Segoe UI" panose="020B0502040204020203" pitchFamily="34" charset="0"/>
                <a:ea typeface="Segoe UI" panose="020B0502040204020203" pitchFamily="34" charset="0"/>
                <a:cs typeface="Segoe UI" panose="020B0502040204020203" pitchFamily="34" charset="0"/>
              </a:rPr>
              <a:t>with a </a:t>
            </a:r>
            <a:r>
              <a:rPr lang="en-GB" sz="1100" b="1" dirty="0">
                <a:latin typeface="Segoe UI" panose="020B0502040204020203" pitchFamily="34" charset="0"/>
                <a:ea typeface="Segoe UI" panose="020B0502040204020203" pitchFamily="34" charset="0"/>
                <a:cs typeface="Segoe UI" panose="020B0502040204020203" pitchFamily="34" charset="0"/>
              </a:rPr>
              <a:t>12% increase </a:t>
            </a:r>
            <a:r>
              <a:rPr lang="en-GB" sz="1100" dirty="0">
                <a:latin typeface="Segoe UI" panose="020B0502040204020203" pitchFamily="34" charset="0"/>
                <a:ea typeface="Segoe UI" panose="020B0502040204020203" pitchFamily="34" charset="0"/>
                <a:cs typeface="Segoe UI" panose="020B0502040204020203" pitchFamily="34" charset="0"/>
              </a:rPr>
              <a:t>in the last 3 months compared to the same period two years ago (64%, 2,356).</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Key Issue </a:t>
            </a:r>
            <a:r>
              <a:rPr lang="en-GB" sz="1100" dirty="0">
                <a:latin typeface="Segoe UI" panose="020B0502040204020203" pitchFamily="34" charset="0"/>
                <a:ea typeface="Segoe UI" panose="020B0502040204020203" pitchFamily="34" charset="0"/>
                <a:cs typeface="Segoe UI" panose="020B0502040204020203" pitchFamily="34" charset="0"/>
              </a:rPr>
              <a:t>- The reinforced recording initiative of ‘</a:t>
            </a:r>
            <a:r>
              <a:rPr lang="en-GB" sz="1100" b="1" dirty="0">
                <a:latin typeface="Segoe UI" panose="020B0502040204020203" pitchFamily="34" charset="0"/>
                <a:ea typeface="Segoe UI" panose="020B0502040204020203" pitchFamily="34" charset="0"/>
                <a:cs typeface="Segoe UI" panose="020B0502040204020203" pitchFamily="34" charset="0"/>
              </a:rPr>
              <a:t>Course of conduct</a:t>
            </a:r>
            <a:r>
              <a:rPr lang="en-GB" sz="1100" dirty="0">
                <a:latin typeface="Segoe UI" panose="020B0502040204020203" pitchFamily="34" charset="0"/>
                <a:ea typeface="Segoe UI" panose="020B0502040204020203" pitchFamily="34" charset="0"/>
                <a:cs typeface="Segoe UI" panose="020B0502040204020203" pitchFamily="34" charset="0"/>
              </a:rPr>
              <a:t>’ offences will cause </a:t>
            </a:r>
            <a:r>
              <a:rPr lang="en-GB" sz="1100" b="1" dirty="0">
                <a:latin typeface="Segoe UI" panose="020B0502040204020203" pitchFamily="34" charset="0"/>
                <a:ea typeface="Segoe UI" panose="020B0502040204020203" pitchFamily="34" charset="0"/>
                <a:cs typeface="Segoe UI" panose="020B0502040204020203" pitchFamily="34" charset="0"/>
              </a:rPr>
              <a:t>multiple DA offences </a:t>
            </a:r>
            <a:r>
              <a:rPr lang="en-GB" sz="1100" dirty="0">
                <a:latin typeface="Segoe UI" panose="020B0502040204020203" pitchFamily="34" charset="0"/>
                <a:ea typeface="Segoe UI" panose="020B0502040204020203" pitchFamily="34" charset="0"/>
                <a:cs typeface="Segoe UI" panose="020B0502040204020203" pitchFamily="34" charset="0"/>
              </a:rPr>
              <a:t>as leads to the recording of both an</a:t>
            </a:r>
            <a:r>
              <a:rPr lang="en-GB" sz="1100" b="1" dirty="0">
                <a:latin typeface="Segoe UI" panose="020B0502040204020203" pitchFamily="34" charset="0"/>
                <a:ea typeface="Segoe UI" panose="020B0502040204020203" pitchFamily="34" charset="0"/>
                <a:cs typeface="Segoe UI" panose="020B0502040204020203" pitchFamily="34" charset="0"/>
              </a:rPr>
              <a:t> harassment </a:t>
            </a:r>
            <a:r>
              <a:rPr lang="en-GB" sz="1100" dirty="0">
                <a:latin typeface="Segoe UI" panose="020B0502040204020203" pitchFamily="34" charset="0"/>
                <a:ea typeface="Segoe UI" panose="020B0502040204020203" pitchFamily="34" charset="0"/>
                <a:cs typeface="Segoe UI" panose="020B0502040204020203" pitchFamily="34" charset="0"/>
              </a:rPr>
              <a:t>and a </a:t>
            </a:r>
            <a:r>
              <a:rPr lang="en-GB" sz="1100" b="1" dirty="0">
                <a:latin typeface="Segoe UI" panose="020B0502040204020203" pitchFamily="34" charset="0"/>
                <a:ea typeface="Segoe UI" panose="020B0502040204020203" pitchFamily="34" charset="0"/>
                <a:cs typeface="Segoe UI" panose="020B0502040204020203" pitchFamily="34" charset="0"/>
              </a:rPr>
              <a:t>stalking</a:t>
            </a:r>
            <a:r>
              <a:rPr lang="en-GB" sz="1100" dirty="0">
                <a:latin typeface="Segoe UI" panose="020B0502040204020203" pitchFamily="34" charset="0"/>
                <a:ea typeface="Segoe UI" panose="020B0502040204020203" pitchFamily="34" charset="0"/>
                <a:cs typeface="Segoe UI" panose="020B0502040204020203" pitchFamily="34" charset="0"/>
              </a:rPr>
              <a:t> offence - </a:t>
            </a:r>
            <a:r>
              <a:rPr lang="en-GB" sz="1100" b="1" dirty="0">
                <a:latin typeface="Segoe UI" panose="020B0502040204020203" pitchFamily="34" charset="0"/>
                <a:ea typeface="Segoe UI" panose="020B0502040204020203" pitchFamily="34" charset="0"/>
                <a:cs typeface="Segoe UI" panose="020B0502040204020203" pitchFamily="34" charset="0"/>
              </a:rPr>
              <a:t>Two crimes per investigation</a:t>
            </a:r>
            <a:r>
              <a:rPr lang="en-GB" sz="1100" dirty="0">
                <a:latin typeface="Segoe UI" panose="020B0502040204020203" pitchFamily="34" charset="0"/>
                <a:ea typeface="Segoe UI" panose="020B0502040204020203" pitchFamily="34" charset="0"/>
                <a:cs typeface="Segoe UI" panose="020B0502040204020203" pitchFamily="34" charset="0"/>
              </a:rPr>
              <a:t> with different requirements to prove and outcome. The SP&amp;I Performance team to spend time with </a:t>
            </a:r>
            <a:r>
              <a:rPr lang="en-GB" sz="1100" b="1" dirty="0">
                <a:latin typeface="Segoe UI" panose="020B0502040204020203" pitchFamily="34" charset="0"/>
                <a:ea typeface="Segoe UI" panose="020B0502040204020203" pitchFamily="34" charset="0"/>
                <a:cs typeface="Segoe UI" panose="020B0502040204020203" pitchFamily="34" charset="0"/>
              </a:rPr>
              <a:t>Crime Bureau </a:t>
            </a:r>
            <a:r>
              <a:rPr lang="en-GB" sz="1100" dirty="0">
                <a:latin typeface="Segoe UI" panose="020B0502040204020203" pitchFamily="34" charset="0"/>
                <a:ea typeface="Segoe UI" panose="020B0502040204020203" pitchFamily="34" charset="0"/>
                <a:cs typeface="Segoe UI" panose="020B0502040204020203" pitchFamily="34" charset="0"/>
              </a:rPr>
              <a:t>to understand this issue.</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With the full return of the night time economy, the holiday season and approaching the </a:t>
            </a:r>
            <a:r>
              <a:rPr lang="en-GB" sz="1100" b="1" dirty="0">
                <a:latin typeface="Segoe UI" panose="020B0502040204020203" pitchFamily="34" charset="0"/>
                <a:ea typeface="Segoe UI" panose="020B0502040204020203" pitchFamily="34" charset="0"/>
                <a:cs typeface="Segoe UI" panose="020B0502040204020203" pitchFamily="34" charset="0"/>
              </a:rPr>
              <a:t>end of the furlough scheme </a:t>
            </a:r>
            <a:r>
              <a:rPr lang="en-GB" sz="1100" dirty="0">
                <a:latin typeface="Segoe UI" panose="020B0502040204020203" pitchFamily="34" charset="0"/>
                <a:ea typeface="Segoe UI" panose="020B0502040204020203" pitchFamily="34" charset="0"/>
                <a:cs typeface="Segoe UI" panose="020B0502040204020203" pitchFamily="34" charset="0"/>
              </a:rPr>
              <a:t>there is likely to be </a:t>
            </a:r>
            <a:r>
              <a:rPr lang="en-GB" sz="1100" b="1" dirty="0">
                <a:latin typeface="Segoe UI" panose="020B0502040204020203" pitchFamily="34" charset="0"/>
                <a:ea typeface="Segoe UI" panose="020B0502040204020203" pitchFamily="34" charset="0"/>
                <a:cs typeface="Segoe UI" panose="020B0502040204020203" pitchFamily="34" charset="0"/>
              </a:rPr>
              <a:t>financial </a:t>
            </a:r>
            <a:r>
              <a:rPr lang="en-GB" sz="1100" dirty="0">
                <a:latin typeface="Segoe UI" panose="020B0502040204020203" pitchFamily="34" charset="0"/>
                <a:ea typeface="Segoe UI" panose="020B0502040204020203" pitchFamily="34" charset="0"/>
                <a:cs typeface="Segoe UI" panose="020B0502040204020203" pitchFamily="34" charset="0"/>
              </a:rPr>
              <a:t>and </a:t>
            </a:r>
            <a:r>
              <a:rPr lang="en-GB" sz="1100" b="1" dirty="0">
                <a:latin typeface="Segoe UI" panose="020B0502040204020203" pitchFamily="34" charset="0"/>
                <a:ea typeface="Segoe UI" panose="020B0502040204020203" pitchFamily="34" charset="0"/>
                <a:cs typeface="Segoe UI" panose="020B0502040204020203" pitchFamily="34" charset="0"/>
              </a:rPr>
              <a:t>economic implications </a:t>
            </a:r>
            <a:r>
              <a:rPr lang="en-GB" sz="1100" dirty="0">
                <a:latin typeface="Segoe UI" panose="020B0502040204020203" pitchFamily="34" charset="0"/>
                <a:ea typeface="Segoe UI" panose="020B0502040204020203" pitchFamily="34" charset="0"/>
                <a:cs typeface="Segoe UI" panose="020B0502040204020203" pitchFamily="34" charset="0"/>
              </a:rPr>
              <a:t>for people</a:t>
            </a:r>
            <a:r>
              <a:rPr lang="en-GB" sz="1100" b="1" dirty="0">
                <a:latin typeface="Segoe UI" panose="020B0502040204020203" pitchFamily="34" charset="0"/>
                <a:ea typeface="Segoe UI" panose="020B0502040204020203" pitchFamily="34" charset="0"/>
                <a:cs typeface="Segoe UI" panose="020B0502040204020203" pitchFamily="34" charset="0"/>
              </a:rPr>
              <a:t>.</a:t>
            </a:r>
            <a:r>
              <a:rPr lang="en-GB" sz="1100" dirty="0">
                <a:latin typeface="Segoe UI" panose="020B0502040204020203" pitchFamily="34" charset="0"/>
                <a:ea typeface="Segoe UI" panose="020B0502040204020203" pitchFamily="34" charset="0"/>
                <a:cs typeface="Segoe UI" panose="020B0502040204020203" pitchFamily="34" charset="0"/>
              </a:rPr>
              <a:t> It is </a:t>
            </a:r>
            <a:r>
              <a:rPr lang="en-GB" sz="1100" b="1" dirty="0">
                <a:latin typeface="Segoe UI" panose="020B0502040204020203" pitchFamily="34" charset="0"/>
                <a:ea typeface="Segoe UI" panose="020B0502040204020203" pitchFamily="34" charset="0"/>
                <a:cs typeface="Segoe UI" panose="020B0502040204020203" pitchFamily="34" charset="0"/>
              </a:rPr>
              <a:t>probable </a:t>
            </a:r>
            <a:r>
              <a:rPr lang="en-GB" sz="1100" dirty="0">
                <a:latin typeface="Segoe UI" panose="020B0502040204020203" pitchFamily="34" charset="0"/>
                <a:ea typeface="Segoe UI" panose="020B0502040204020203" pitchFamily="34" charset="0"/>
                <a:cs typeface="Segoe UI" panose="020B0502040204020203" pitchFamily="34" charset="0"/>
              </a:rPr>
              <a:t>that </a:t>
            </a:r>
            <a:r>
              <a:rPr lang="en-GB" sz="1100" b="1" dirty="0">
                <a:latin typeface="Segoe UI" panose="020B0502040204020203" pitchFamily="34" charset="0"/>
                <a:ea typeface="Segoe UI" panose="020B0502040204020203" pitchFamily="34" charset="0"/>
                <a:cs typeface="Segoe UI" panose="020B0502040204020203" pitchFamily="34" charset="0"/>
              </a:rPr>
              <a:t>DA crime recording </a:t>
            </a:r>
            <a:r>
              <a:rPr lang="en-GB" sz="1100" dirty="0">
                <a:latin typeface="Segoe UI" panose="020B0502040204020203" pitchFamily="34" charset="0"/>
                <a:ea typeface="Segoe UI" panose="020B0502040204020203" pitchFamily="34" charset="0"/>
                <a:cs typeface="Segoe UI" panose="020B0502040204020203" pitchFamily="34" charset="0"/>
              </a:rPr>
              <a:t>will </a:t>
            </a:r>
            <a:r>
              <a:rPr lang="en-GB" sz="1100" b="1" dirty="0">
                <a:latin typeface="Segoe UI" panose="020B0502040204020203" pitchFamily="34" charset="0"/>
                <a:ea typeface="Segoe UI" panose="020B0502040204020203" pitchFamily="34" charset="0"/>
                <a:cs typeface="Segoe UI" panose="020B0502040204020203" pitchFamily="34" charset="0"/>
              </a:rPr>
              <a:t>increase</a:t>
            </a:r>
            <a:r>
              <a:rPr lang="en-GB" sz="1100" dirty="0">
                <a:latin typeface="Segoe UI" panose="020B0502040204020203" pitchFamily="34" charset="0"/>
                <a:ea typeface="Segoe UI" panose="020B0502040204020203" pitchFamily="34" charset="0"/>
                <a:cs typeface="Segoe UI" panose="020B0502040204020203" pitchFamily="34" charset="0"/>
              </a:rPr>
              <a:t> however, we are likely to see a </a:t>
            </a:r>
            <a:r>
              <a:rPr lang="en-GB" sz="1100" b="1" dirty="0">
                <a:latin typeface="Segoe UI" panose="020B0502040204020203" pitchFamily="34" charset="0"/>
                <a:ea typeface="Segoe UI" panose="020B0502040204020203" pitchFamily="34" charset="0"/>
                <a:cs typeface="Segoe UI" panose="020B0502040204020203" pitchFamily="34" charset="0"/>
              </a:rPr>
              <a:t>reduction in outcome rates</a:t>
            </a:r>
            <a:r>
              <a:rPr lang="en-GB" sz="1100" dirty="0">
                <a:latin typeface="Segoe UI" panose="020B0502040204020203" pitchFamily="34" charset="0"/>
                <a:ea typeface="Segoe UI" panose="020B0502040204020203" pitchFamily="34" charset="0"/>
                <a:cs typeface="Segoe UI" panose="020B0502040204020203" pitchFamily="34" charset="0"/>
              </a:rPr>
              <a:t> based on observations seen so far. </a:t>
            </a: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464"/>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49199" y="764020"/>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Outcomes</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828000" y="6628737"/>
            <a:ext cx="5913886" cy="246221"/>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8" name="TextBox 17"/>
          <p:cNvSpPr txBox="1"/>
          <p:nvPr/>
        </p:nvSpPr>
        <p:spPr>
          <a:xfrm>
            <a:off x="849199" y="140327"/>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9" name="Rectangle 18"/>
          <p:cNvSpPr/>
          <p:nvPr/>
        </p:nvSpPr>
        <p:spPr>
          <a:xfrm>
            <a:off x="777075" y="3437874"/>
            <a:ext cx="1725561" cy="507831"/>
          </a:xfrm>
          <a:prstGeom prst="rect">
            <a:avLst/>
          </a:prstGeom>
        </p:spPr>
        <p:txBody>
          <a:bodyPr wrap="square">
            <a:spAutoFit/>
          </a:bodyPr>
          <a:lstStyle/>
          <a:p>
            <a:r>
              <a:rPr lang="en-GB" sz="900" b="1" dirty="0">
                <a:latin typeface="Segoe UI" panose="020B0502040204020203" pitchFamily="34" charset="0"/>
                <a:ea typeface="Segoe UI" panose="020B0502040204020203" pitchFamily="34" charset="0"/>
                <a:cs typeface="Segoe UI" panose="020B0502040204020203" pitchFamily="34" charset="0"/>
              </a:rPr>
              <a:t>Evidential Difficulties (victim does not support action): </a:t>
            </a:r>
          </a:p>
        </p:txBody>
      </p:sp>
      <p:sp>
        <p:nvSpPr>
          <p:cNvPr id="20" name="Rectangle 19"/>
          <p:cNvSpPr/>
          <p:nvPr/>
        </p:nvSpPr>
        <p:spPr>
          <a:xfrm>
            <a:off x="777075" y="2699211"/>
            <a:ext cx="1761561" cy="507831"/>
          </a:xfrm>
          <a:prstGeom prst="rect">
            <a:avLst/>
          </a:prstGeom>
        </p:spPr>
        <p:txBody>
          <a:bodyPr wrap="square">
            <a:spAutoFit/>
          </a:bodyPr>
          <a:lstStyle/>
          <a:p>
            <a:r>
              <a:rPr lang="en-GB" sz="900" b="1" dirty="0">
                <a:latin typeface="Segoe UI" panose="020B0502040204020203" pitchFamily="34" charset="0"/>
                <a:ea typeface="Segoe UI" panose="020B0502040204020203" pitchFamily="34" charset="0"/>
                <a:cs typeface="Segoe UI" panose="020B0502040204020203" pitchFamily="34" charset="0"/>
              </a:rPr>
              <a:t>Evidential Difficulties (suspect identified; victim supports action):</a:t>
            </a:r>
          </a:p>
        </p:txBody>
      </p:sp>
      <p:pic>
        <p:nvPicPr>
          <p:cNvPr id="22" name="Picture 21"/>
          <p:cNvPicPr>
            <a:picLocks noChangeAspect="1"/>
          </p:cNvPicPr>
          <p:nvPr/>
        </p:nvPicPr>
        <p:blipFill rotWithShape="1">
          <a:blip r:embed="rId3"/>
          <a:srcRect b="3835"/>
          <a:stretch/>
        </p:blipFill>
        <p:spPr>
          <a:xfrm>
            <a:off x="2257158" y="1530031"/>
            <a:ext cx="7303389" cy="2459750"/>
          </a:xfrm>
          <a:prstGeom prst="rect">
            <a:avLst/>
          </a:prstGeom>
        </p:spPr>
      </p:pic>
      <p:sp>
        <p:nvSpPr>
          <p:cNvPr id="25" name="Rectangle 24"/>
          <p:cNvSpPr/>
          <p:nvPr/>
        </p:nvSpPr>
        <p:spPr>
          <a:xfrm>
            <a:off x="777075" y="1686386"/>
            <a:ext cx="1602821" cy="984885"/>
          </a:xfrm>
          <a:prstGeom prst="rect">
            <a:avLst/>
          </a:prstGeom>
          <a:noFill/>
        </p:spPr>
        <p:txBody>
          <a:bodyPr wrap="square" rtlCol="0">
            <a:spAutoFi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Volume and Proportion of total </a:t>
            </a:r>
            <a:r>
              <a:rPr lang="en-GB" sz="1000" b="1" dirty="0" err="1">
                <a:latin typeface="Segoe UI" panose="020B0502040204020203" pitchFamily="34" charset="0"/>
                <a:ea typeface="Segoe UI" panose="020B0502040204020203" pitchFamily="34" charset="0"/>
                <a:cs typeface="Segoe UI" panose="020B0502040204020203" pitchFamily="34" charset="0"/>
              </a:rPr>
              <a:t>outcomed</a:t>
            </a:r>
            <a:r>
              <a:rPr lang="en-GB" sz="1000" b="1" dirty="0">
                <a:latin typeface="Segoe UI" panose="020B0502040204020203" pitchFamily="34" charset="0"/>
                <a:ea typeface="Segoe UI" panose="020B0502040204020203" pitchFamily="34" charset="0"/>
                <a:cs typeface="Segoe UI" panose="020B0502040204020203" pitchFamily="34" charset="0"/>
              </a:rPr>
              <a:t> DA offences by Outcome result</a:t>
            </a:r>
          </a:p>
          <a:p>
            <a:r>
              <a:rPr lang="en-GB" sz="900" i="1"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
        <p:nvSpPr>
          <p:cNvPr id="12" name="Rectangle 11"/>
          <p:cNvSpPr/>
          <p:nvPr/>
        </p:nvSpPr>
        <p:spPr>
          <a:xfrm>
            <a:off x="7523855" y="147789"/>
            <a:ext cx="4512693" cy="1160323"/>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Outcome 16 represents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69%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all outcomed DA offences in the last 3 months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up 5 percentage points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12%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period two years ago.</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9782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913900" y="6584156"/>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 xmlns:a16="http://schemas.microsoft.com/office/drawing/2014/main" id="{A031BE5E-4CCA-4AFC-80A8-F32892D05C01}"/>
              </a:ext>
            </a:extLst>
          </p:cNvPr>
          <p:cNvSpPr/>
          <p:nvPr/>
        </p:nvSpPr>
        <p:spPr>
          <a:xfrm>
            <a:off x="564938" y="0"/>
            <a:ext cx="446567" cy="6858000"/>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8" name="Rectangle 7"/>
          <p:cNvSpPr/>
          <p:nvPr/>
        </p:nvSpPr>
        <p:spPr>
          <a:xfrm>
            <a:off x="2597493" y="1548625"/>
            <a:ext cx="3014612"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2676358" y="2084304"/>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2857440" y="2282054"/>
            <a:ext cx="1032654"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1.1 Delivering</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victim</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satisfaction</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2584281" y="3215447"/>
            <a:ext cx="7755688" cy="1430264"/>
          </a:xfrm>
          <a:prstGeom prst="rect">
            <a:avLst/>
          </a:prstGeom>
          <a:solidFill>
            <a:schemeClr val="accent4">
              <a:lumMod val="75000"/>
            </a:schemeClr>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716" y="109944"/>
            <a:ext cx="1302542" cy="1324027"/>
          </a:xfrm>
          <a:prstGeom prst="rect">
            <a:avLst/>
          </a:prstGeom>
        </p:spPr>
      </p:pic>
      <p:sp>
        <p:nvSpPr>
          <p:cNvPr id="13" name="TextBox 12"/>
          <p:cNvSpPr txBox="1"/>
          <p:nvPr/>
        </p:nvSpPr>
        <p:spPr>
          <a:xfrm>
            <a:off x="2597491" y="1559575"/>
            <a:ext cx="3003111"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1. Delivering a high quality, consistent service to the public</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5683883" y="1558478"/>
            <a:ext cx="1563318"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 Delivering an </a:t>
            </a:r>
          </a:p>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efficient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4175527" y="3277714"/>
            <a:ext cx="4573196" cy="261610"/>
          </a:xfrm>
          <a:prstGeom prst="rect">
            <a:avLst/>
          </a:prstGeom>
          <a:noFill/>
        </p:spPr>
        <p:txBody>
          <a:bodyPr wrap="square" rtlCol="0">
            <a:spAutoFit/>
          </a:bodyPr>
          <a:lstStyle/>
          <a:p>
            <a:pPr algn="ct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Delivering innovative, problem-solving practices and processes</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147756" y="4698603"/>
            <a:ext cx="6628738" cy="261610"/>
          </a:xfrm>
          <a:prstGeom prst="rect">
            <a:avLst/>
          </a:prstGeom>
          <a:noFill/>
        </p:spPr>
        <p:txBody>
          <a:bodyPr wrap="non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5</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and improving environment</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2670794" y="3556854"/>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4240469" y="378895"/>
            <a:ext cx="3949298" cy="707886"/>
          </a:xfrm>
          <a:prstGeom prst="rect">
            <a:avLst/>
          </a:prstGeom>
          <a:noFill/>
        </p:spPr>
        <p:txBody>
          <a:bodyPr wrap="square" rtlCol="0">
            <a:spAutoFit/>
          </a:bodyPr>
          <a:lstStyle/>
          <a:p>
            <a:pPr marL="457200" indent="-457200">
              <a:buAutoNum type="arabicPeriod"/>
            </a:pPr>
            <a:r>
              <a:rPr lang="en-GB" sz="2000" b="1" dirty="0" smtClean="0">
                <a:latin typeface="Segoe UI" panose="020B0502040204020203" pitchFamily="34" charset="0"/>
                <a:ea typeface="Segoe UI" panose="020B0502040204020203" pitchFamily="34" charset="0"/>
                <a:cs typeface="Segoe UI" panose="020B0502040204020203" pitchFamily="34" charset="0"/>
              </a:rPr>
              <a:t>Gold Balanced Scorecard </a:t>
            </a:r>
          </a:p>
          <a:p>
            <a:pPr algn="ctr"/>
            <a:r>
              <a:rPr lang="en-GB" sz="2000" b="1" dirty="0" smtClean="0">
                <a:latin typeface="Segoe UI" panose="020B0502040204020203" pitchFamily="34" charset="0"/>
                <a:ea typeface="Segoe UI" panose="020B0502040204020203" pitchFamily="34" charset="0"/>
                <a:cs typeface="Segoe UI" panose="020B0502040204020203" pitchFamily="34" charset="0"/>
              </a:rPr>
              <a:t>2021-2022</a:t>
            </a:r>
            <a:endParaRPr lang="en-GB"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2670302" y="3826205"/>
            <a:ext cx="2268408" cy="461665"/>
          </a:xfrm>
          <a:prstGeom prst="rect">
            <a:avLst/>
          </a:prstGeom>
          <a:noFill/>
        </p:spPr>
        <p:txBody>
          <a:bodyPr wrap="square" rtlCol="0">
            <a:spAutoFit/>
          </a:bodyPr>
          <a:lstStyle/>
          <a:p>
            <a:pPr algn="ctr"/>
            <a:r>
              <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rPr>
              <a:t>4</a:t>
            </a:r>
            <a:r>
              <a:rPr lang="en-GB" sz="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 Delivering effective core practices</a:t>
            </a:r>
            <a:endPar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2584925" y="4698603"/>
            <a:ext cx="7754400" cy="1462366"/>
          </a:xfrm>
          <a:prstGeom prst="rect">
            <a:avLst/>
          </a:prstGeom>
          <a:no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2670794" y="5019220"/>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5309946" y="501640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2859577" y="5196238"/>
            <a:ext cx="1780703"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.1 Establishing a skilled,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flexible workforce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5456698" y="5193420"/>
            <a:ext cx="1974735"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.2 Establishing high quality,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accessible knowledge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7318979" y="1560078"/>
            <a:ext cx="3003109" cy="261610"/>
          </a:xfrm>
          <a:prstGeom prst="rect">
            <a:avLst/>
          </a:prstGeom>
          <a:noFill/>
        </p:spPr>
        <p:txBody>
          <a:bodyPr wrap="square" rtlCol="0">
            <a:spAutoFit/>
          </a:bodyPr>
          <a:lstStyle/>
          <a:p>
            <a:pPr algn="ctr"/>
            <a:r>
              <a:rPr lang="en-GB" sz="1100" b="1" dirty="0">
                <a:latin typeface="Segoe UI" panose="020B0502040204020203" pitchFamily="34" charset="0"/>
                <a:ea typeface="Segoe UI" panose="020B0502040204020203" pitchFamily="34" charset="0"/>
                <a:cs typeface="Segoe UI" panose="020B0502040204020203" pitchFamily="34" charset="0"/>
              </a:rPr>
              <a:t>3</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an ethical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26" name="Group 25"/>
          <p:cNvGrpSpPr/>
          <p:nvPr/>
        </p:nvGrpSpPr>
        <p:grpSpPr>
          <a:xfrm>
            <a:off x="7386650" y="2099692"/>
            <a:ext cx="1394818" cy="995664"/>
            <a:chOff x="5427513" y="1991461"/>
            <a:chExt cx="1394818" cy="995664"/>
          </a:xfrm>
        </p:grpSpPr>
        <p:sp>
          <p:nvSpPr>
            <p:cNvPr id="27" name="Rectangle 26"/>
            <p:cNvSpPr/>
            <p:nvPr/>
          </p:nvSpPr>
          <p:spPr>
            <a:xfrm>
              <a:off x="5427513" y="1991461"/>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5457033" y="2123546"/>
              <a:ext cx="1335779" cy="769441"/>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3.1 Delivering our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service legally and</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within regulations</a:t>
              </a:r>
            </a:p>
            <a:p>
              <a:pPr algn="ctr"/>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9" name="Rectangle 28"/>
          <p:cNvSpPr/>
          <p:nvPr/>
        </p:nvSpPr>
        <p:spPr>
          <a:xfrm>
            <a:off x="7983603" y="501640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8130202" y="5193420"/>
            <a:ext cx="1984037" cy="646331"/>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5.3 Establishing appropriate,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available tools</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2071789" y="6307157"/>
            <a:ext cx="8778893" cy="276999"/>
          </a:xfrm>
          <a:prstGeom prst="rect">
            <a:avLst/>
          </a:prstGeom>
          <a:noFill/>
        </p:spPr>
        <p:txBody>
          <a:bodyPr wrap="square" rtlCol="0">
            <a:spAutoFit/>
          </a:bodyPr>
          <a:lstStyle/>
          <a:p>
            <a:pPr algn="ctr"/>
            <a:r>
              <a:rPr lang="en-GB" sz="12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Public First		Courage		Compassion		Ownership</a:t>
            </a:r>
            <a:endParaRPr lang="en-GB" sz="12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2022480" y="6314851"/>
            <a:ext cx="8877510" cy="261610"/>
          </a:xfrm>
          <a:prstGeom prst="rect">
            <a:avLst/>
          </a:prstGeom>
          <a:solidFill>
            <a:srgbClr val="BF9000">
              <a:alpha val="2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Rectangle 32"/>
          <p:cNvSpPr/>
          <p:nvPr/>
        </p:nvSpPr>
        <p:spPr>
          <a:xfrm>
            <a:off x="5309946" y="3556854"/>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7983603" y="3558307"/>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5591578" y="3918538"/>
            <a:ext cx="1704652" cy="276999"/>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4</a:t>
            </a:r>
            <a:r>
              <a:rPr lang="en-GB" sz="1200" dirty="0" smtClean="0">
                <a:latin typeface="Segoe UI" panose="020B0502040204020203" pitchFamily="34" charset="0"/>
                <a:ea typeface="Segoe UI" panose="020B0502040204020203" pitchFamily="34" charset="0"/>
                <a:cs typeface="Segoe UI" panose="020B0502040204020203" pitchFamily="34" charset="0"/>
              </a:rPr>
              <a:t>.2 Managing demand</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7984095" y="3919991"/>
            <a:ext cx="2266932" cy="276999"/>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4.3 Innovating and improving</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4134258" y="2089903"/>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p:cNvSpPr txBox="1"/>
          <p:nvPr/>
        </p:nvSpPr>
        <p:spPr>
          <a:xfrm>
            <a:off x="4365835" y="2287653"/>
            <a:ext cx="931665"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1.2 Creating</a:t>
            </a:r>
          </a:p>
          <a:p>
            <a:pPr algn="ctr"/>
            <a:r>
              <a:rPr lang="en-GB" sz="1100" dirty="0">
                <a:latin typeface="Segoe UI" panose="020B0502040204020203" pitchFamily="34" charset="0"/>
                <a:ea typeface="Segoe UI" panose="020B0502040204020203" pitchFamily="34" charset="0"/>
                <a:cs typeface="Segoe UI" panose="020B0502040204020203" pitchFamily="34" charset="0"/>
              </a:rPr>
              <a:t>p</a:t>
            </a:r>
            <a:r>
              <a:rPr lang="en-GB" sz="1100" dirty="0" smtClean="0">
                <a:latin typeface="Segoe UI" panose="020B0502040204020203" pitchFamily="34" charset="0"/>
                <a:ea typeface="Segoe UI" panose="020B0502040204020203" pitchFamily="34" charset="0"/>
                <a:cs typeface="Segoe UI" panose="020B0502040204020203" pitchFamily="34" charset="0"/>
              </a:rPr>
              <a:t>ublic</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confidence</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39" name="Group 38"/>
          <p:cNvGrpSpPr/>
          <p:nvPr/>
        </p:nvGrpSpPr>
        <p:grpSpPr>
          <a:xfrm>
            <a:off x="8716494" y="2097385"/>
            <a:ext cx="1673265" cy="995664"/>
            <a:chOff x="6768859" y="1989154"/>
            <a:chExt cx="1673265" cy="995664"/>
          </a:xfrm>
        </p:grpSpPr>
        <p:sp>
          <p:nvSpPr>
            <p:cNvPr id="40" name="Rectangle 39"/>
            <p:cNvSpPr/>
            <p:nvPr/>
          </p:nvSpPr>
          <p:spPr>
            <a:xfrm>
              <a:off x="6908082" y="1989154"/>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6768859" y="2102266"/>
              <a:ext cx="1673265" cy="769441"/>
            </a:xfrm>
            <a:prstGeom prst="rect">
              <a:avLst/>
            </a:prstGeom>
          </p:spPr>
          <p:txBody>
            <a:bodyPr wrap="square">
              <a:spAutoFit/>
            </a:bodyPr>
            <a:lstStyle/>
            <a:p>
              <a:pPr algn="ctr"/>
              <a:r>
                <a:rPr lang="en-GB" sz="1100" dirty="0">
                  <a:latin typeface="Segoe UI" panose="020B0502040204020203" pitchFamily="34" charset="0"/>
                  <a:ea typeface="Segoe UI" panose="020B0502040204020203" pitchFamily="34" charset="0"/>
                  <a:cs typeface="Segoe UI" panose="020B0502040204020203" pitchFamily="34" charset="0"/>
                </a:rPr>
                <a:t>3.2 </a:t>
              </a:r>
              <a:r>
                <a:rPr lang="en-GB" sz="1100" dirty="0" smtClean="0">
                  <a:latin typeface="Segoe UI" panose="020B0502040204020203" pitchFamily="34" charset="0"/>
                  <a:ea typeface="Segoe UI" panose="020B0502040204020203" pitchFamily="34" charset="0"/>
                  <a:cs typeface="Segoe UI" panose="020B0502040204020203" pitchFamily="34" charset="0"/>
                </a:rPr>
                <a:t>Meeting </a:t>
              </a:r>
              <a:r>
                <a:rPr lang="en-GB" sz="1100" dirty="0">
                  <a:latin typeface="Segoe UI" panose="020B0502040204020203" pitchFamily="34" charset="0"/>
                  <a:ea typeface="Segoe UI" panose="020B0502040204020203" pitchFamily="34" charset="0"/>
                  <a:cs typeface="Segoe UI" panose="020B0502040204020203" pitchFamily="34" charset="0"/>
                </a:rPr>
                <a:t>our corporate environmental </a:t>
              </a:r>
              <a:r>
                <a:rPr lang="en-GB" sz="1100" dirty="0" smtClean="0">
                  <a:latin typeface="Segoe UI" panose="020B0502040204020203" pitchFamily="34" charset="0"/>
                  <a:ea typeface="Segoe UI" panose="020B0502040204020203" pitchFamily="34" charset="0"/>
                  <a:cs typeface="Segoe UI" panose="020B0502040204020203" pitchFamily="34" charset="0"/>
                </a:rPr>
                <a:t>responsibility</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 name="Group 41"/>
          <p:cNvGrpSpPr/>
          <p:nvPr/>
        </p:nvGrpSpPr>
        <p:grpSpPr>
          <a:xfrm>
            <a:off x="5768133" y="2099692"/>
            <a:ext cx="1394818" cy="995664"/>
            <a:chOff x="3800439" y="1991461"/>
            <a:chExt cx="1394818" cy="995664"/>
          </a:xfrm>
        </p:grpSpPr>
        <p:sp>
          <p:nvSpPr>
            <p:cNvPr id="43" name="Rectangle 42"/>
            <p:cNvSpPr/>
            <p:nvPr/>
          </p:nvSpPr>
          <p:spPr>
            <a:xfrm>
              <a:off x="3800439" y="1991461"/>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3836449" y="2137437"/>
              <a:ext cx="1322798"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2.1 Delivering our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service within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budget</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45" name="Rectangle 44"/>
          <p:cNvSpPr/>
          <p:nvPr/>
        </p:nvSpPr>
        <p:spPr>
          <a:xfrm>
            <a:off x="5690970" y="1545991"/>
            <a:ext cx="4642621"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6" name="Rectangle 45"/>
          <p:cNvSpPr/>
          <p:nvPr/>
        </p:nvSpPr>
        <p:spPr>
          <a:xfrm rot="16200000">
            <a:off x="1521900" y="5197693"/>
            <a:ext cx="1468120" cy="458435"/>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47"/>
          <p:cNvSpPr/>
          <p:nvPr/>
        </p:nvSpPr>
        <p:spPr>
          <a:xfrm rot="16200000">
            <a:off x="1544353" y="3693913"/>
            <a:ext cx="1430264" cy="458435"/>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48"/>
          <p:cNvSpPr/>
          <p:nvPr/>
        </p:nvSpPr>
        <p:spPr>
          <a:xfrm rot="16200000">
            <a:off x="1446126" y="2116613"/>
            <a:ext cx="1620000"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rot="16200000">
            <a:off x="1452415" y="2165036"/>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OUTCOMES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rot="16200000">
            <a:off x="1544352" y="3738464"/>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ACTIVITIES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rot="16200000">
            <a:off x="1540827" y="5242244"/>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ASSETS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3" name="Rectangle 52"/>
          <p:cNvSpPr/>
          <p:nvPr/>
        </p:nvSpPr>
        <p:spPr>
          <a:xfrm rot="5400000">
            <a:off x="9866500" y="2116991"/>
            <a:ext cx="1619248"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rot="5400000">
            <a:off x="9872412" y="2153209"/>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CONTROLS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5" name="Straight Connector 54"/>
          <p:cNvCxnSpPr/>
          <p:nvPr/>
        </p:nvCxnSpPr>
        <p:spPr>
          <a:xfrm>
            <a:off x="7278977" y="1545990"/>
            <a:ext cx="0" cy="1595597"/>
          </a:xfrm>
          <a:prstGeom prst="line">
            <a:avLst/>
          </a:prstGeom>
          <a:ln w="9525">
            <a:solidFill>
              <a:srgbClr val="BF9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039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59" t="7902" r="395" b="1332"/>
          <a:stretch/>
        </p:blipFill>
        <p:spPr>
          <a:xfrm>
            <a:off x="6185732" y="963866"/>
            <a:ext cx="4403019" cy="2640502"/>
          </a:xfrm>
          <a:prstGeom prst="rect">
            <a:avLst/>
          </a:prstGeom>
        </p:spPr>
      </p:pic>
      <p:sp>
        <p:nvSpPr>
          <p:cNvPr id="4" name="Rectangle 3"/>
          <p:cNvSpPr/>
          <p:nvPr/>
        </p:nvSpPr>
        <p:spPr>
          <a:xfrm>
            <a:off x="5648466" y="978667"/>
            <a:ext cx="863441" cy="19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latin typeface="Arial" panose="020B0604020202020204" pitchFamily="34" charset="0"/>
              <a:cs typeface="Arial" panose="020B0604020202020204" pitchFamily="34" charset="0"/>
            </a:endParaRP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6204000" y="843523"/>
            <a:ext cx="3537074" cy="261610"/>
          </a:xfrm>
          <a:prstGeom prst="rect">
            <a:avLst/>
          </a:prstGeom>
          <a:noFill/>
        </p:spPr>
        <p:txBody>
          <a:bodyPr wrap="square" rtlCol="0" anchor="ctr">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Repeat Domestic Abuse Victims per Month</a:t>
            </a:r>
          </a:p>
        </p:txBody>
      </p:sp>
      <p:sp>
        <p:nvSpPr>
          <p:cNvPr id="27" name="TextBox 26"/>
          <p:cNvSpPr txBox="1"/>
          <p:nvPr/>
        </p:nvSpPr>
        <p:spPr>
          <a:xfrm>
            <a:off x="6185732" y="3737370"/>
            <a:ext cx="3537074" cy="261610"/>
          </a:xfrm>
          <a:prstGeom prst="rect">
            <a:avLst/>
          </a:prstGeom>
          <a:noFill/>
        </p:spPr>
        <p:txBody>
          <a:bodyPr wrap="square" rtlCol="0" anchor="ctr">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Repeat Victims per Month</a:t>
            </a:r>
          </a:p>
        </p:txBody>
      </p:sp>
      <p:sp>
        <p:nvSpPr>
          <p:cNvPr id="28" name="TextBox 27"/>
          <p:cNvSpPr txBox="1"/>
          <p:nvPr/>
        </p:nvSpPr>
        <p:spPr>
          <a:xfrm>
            <a:off x="8261668" y="107266"/>
            <a:ext cx="3654277" cy="553998"/>
          </a:xfrm>
          <a:prstGeom prst="rect">
            <a:avLst/>
          </a:prstGeom>
          <a:noFill/>
          <a:ln>
            <a:noFill/>
          </a:ln>
        </p:spPr>
        <p:txBody>
          <a:bodyPr wrap="square" rtlCol="0">
            <a:spAutoFit/>
          </a:bodyPr>
          <a:lstStyle/>
          <a:p>
            <a:pPr algn="ctr"/>
            <a:r>
              <a:rPr lang="en-GB" sz="1000" i="1" dirty="0">
                <a:latin typeface="Segoe UI" panose="020B0502040204020203" pitchFamily="34" charset="0"/>
                <a:ea typeface="Segoe UI" panose="020B0502040204020203" pitchFamily="34" charset="0"/>
                <a:cs typeface="Segoe UI" panose="020B0502040204020203" pitchFamily="34" charset="0"/>
              </a:rPr>
              <a:t>A repeat victim is defined as an individual recorded as a victim in the </a:t>
            </a:r>
            <a:r>
              <a:rPr lang="en-GB" sz="1000" b="1" i="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1000" i="1"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1000" b="1" i="1" dirty="0">
                <a:latin typeface="Segoe UI" panose="020B0502040204020203" pitchFamily="34" charset="0"/>
                <a:ea typeface="Segoe UI" panose="020B0502040204020203" pitchFamily="34" charset="0"/>
                <a:cs typeface="Segoe UI" panose="020B0502040204020203" pitchFamily="34" charset="0"/>
              </a:rPr>
              <a:t>preceding 12 months</a:t>
            </a:r>
            <a:r>
              <a:rPr lang="en-GB" sz="1000" i="1" dirty="0">
                <a:latin typeface="Segoe UI" panose="020B0502040204020203" pitchFamily="34" charset="0"/>
                <a:ea typeface="Segoe UI" panose="020B0502040204020203" pitchFamily="34" charset="0"/>
                <a:cs typeface="Segoe UI" panose="020B0502040204020203" pitchFamily="34" charset="0"/>
              </a:rPr>
              <a:t>.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8336136" y="87252"/>
            <a:ext cx="3505343" cy="564736"/>
          </a:xfrm>
          <a:prstGeom prst="snip2DiagRect">
            <a:avLst/>
          </a:prstGeom>
          <a:noFill/>
          <a:ln>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32" name="TextBox 31"/>
          <p:cNvSpPr txBox="1"/>
          <p:nvPr/>
        </p:nvSpPr>
        <p:spPr>
          <a:xfrm>
            <a:off x="849078" y="3507653"/>
            <a:ext cx="5038792" cy="2462213"/>
          </a:xfrm>
          <a:prstGeom prst="rect">
            <a:avLst/>
          </a:prstGeom>
          <a:noFill/>
          <a:ln>
            <a:noFill/>
          </a:ln>
        </p:spPr>
        <p:txBody>
          <a:bodyPr wrap="square" rtlCol="0">
            <a:spAutoFit/>
          </a:bodyPr>
          <a:lstStyle/>
          <a:p>
            <a:endParaRPr lang="en-GB" sz="1100" b="1"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These repeat victims have generally been linked Assault with or without Injury, Stalking &amp; Harassment, Criminal Damage &amp; Arson and Public order offences.</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It is </a:t>
            </a:r>
            <a:r>
              <a:rPr lang="en-GB" sz="1100" b="1" dirty="0">
                <a:latin typeface="Segoe UI" panose="020B0502040204020203" pitchFamily="34" charset="0"/>
                <a:ea typeface="Segoe UI" panose="020B0502040204020203" pitchFamily="34" charset="0"/>
                <a:cs typeface="Segoe UI" panose="020B0502040204020203" pitchFamily="34" charset="0"/>
              </a:rPr>
              <a:t>highly probable </a:t>
            </a:r>
            <a:r>
              <a:rPr lang="en-GB" sz="1100" dirty="0">
                <a:latin typeface="Segoe UI" panose="020B0502040204020203" pitchFamily="34" charset="0"/>
                <a:ea typeface="Segoe UI" panose="020B0502040204020203" pitchFamily="34" charset="0"/>
                <a:cs typeface="Segoe UI" panose="020B0502040204020203" pitchFamily="34" charset="0"/>
              </a:rPr>
              <a:t>that repeat volumes will </a:t>
            </a:r>
            <a:r>
              <a:rPr lang="en-GB" sz="1100" b="1" dirty="0">
                <a:latin typeface="Segoe UI" panose="020B0502040204020203" pitchFamily="34" charset="0"/>
                <a:ea typeface="Segoe UI" panose="020B0502040204020203" pitchFamily="34" charset="0"/>
                <a:cs typeface="Segoe UI" panose="020B0502040204020203" pitchFamily="34" charset="0"/>
              </a:rPr>
              <a:t>increase </a:t>
            </a:r>
            <a:r>
              <a:rPr lang="en-GB" sz="1100" dirty="0">
                <a:latin typeface="Segoe UI" panose="020B0502040204020203" pitchFamily="34" charset="0"/>
                <a:ea typeface="Segoe UI" panose="020B0502040204020203" pitchFamily="34" charset="0"/>
                <a:cs typeface="Segoe UI" panose="020B0502040204020203" pitchFamily="34" charset="0"/>
              </a:rPr>
              <a:t>in the coming months due to the easing of Covid restrictions driving up crime reporting committed during the lockdown period.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reinforced recording </a:t>
            </a:r>
            <a:r>
              <a:rPr lang="en-GB" sz="1100" dirty="0">
                <a:latin typeface="Segoe UI" panose="020B0502040204020203" pitchFamily="34" charset="0"/>
                <a:ea typeface="Segoe UI" panose="020B0502040204020203" pitchFamily="34" charset="0"/>
                <a:cs typeface="Segoe UI" panose="020B0502040204020203" pitchFamily="34" charset="0"/>
              </a:rPr>
              <a:t>of ‘</a:t>
            </a:r>
            <a:r>
              <a:rPr lang="en-GB" sz="1100" b="1" dirty="0">
                <a:latin typeface="Segoe UI" panose="020B0502040204020203" pitchFamily="34" charset="0"/>
                <a:ea typeface="Segoe UI" panose="020B0502040204020203" pitchFamily="34" charset="0"/>
                <a:cs typeface="Segoe UI" panose="020B0502040204020203" pitchFamily="34" charset="0"/>
              </a:rPr>
              <a:t>Course of conduct</a:t>
            </a:r>
            <a:r>
              <a:rPr lang="en-GB" sz="1100" dirty="0">
                <a:latin typeface="Segoe UI" panose="020B0502040204020203" pitchFamily="34" charset="0"/>
                <a:ea typeface="Segoe UI" panose="020B0502040204020203" pitchFamily="34" charset="0"/>
                <a:cs typeface="Segoe UI" panose="020B0502040204020203" pitchFamily="34" charset="0"/>
              </a:rPr>
              <a:t>’ offences will cause </a:t>
            </a:r>
            <a:r>
              <a:rPr lang="en-GB" sz="1100" b="1" dirty="0">
                <a:latin typeface="Segoe UI" panose="020B0502040204020203" pitchFamily="34" charset="0"/>
                <a:ea typeface="Segoe UI" panose="020B0502040204020203" pitchFamily="34" charset="0"/>
                <a:cs typeface="Segoe UI" panose="020B0502040204020203" pitchFamily="34" charset="0"/>
              </a:rPr>
              <a:t>multiple offences </a:t>
            </a:r>
            <a:r>
              <a:rPr lang="en-GB" sz="1100" dirty="0">
                <a:latin typeface="Segoe UI" panose="020B0502040204020203" pitchFamily="34" charset="0"/>
                <a:ea typeface="Segoe UI" panose="020B0502040204020203" pitchFamily="34" charset="0"/>
                <a:cs typeface="Segoe UI" panose="020B0502040204020203" pitchFamily="34" charset="0"/>
              </a:rPr>
              <a:t>for repeat nominals, as leads to the recording of </a:t>
            </a:r>
            <a:r>
              <a:rPr lang="en-GB" sz="1100" b="1" dirty="0">
                <a:latin typeface="Segoe UI" panose="020B0502040204020203" pitchFamily="34" charset="0"/>
                <a:ea typeface="Segoe UI" panose="020B0502040204020203" pitchFamily="34" charset="0"/>
                <a:cs typeface="Segoe UI" panose="020B0502040204020203" pitchFamily="34" charset="0"/>
              </a:rPr>
              <a:t>both</a:t>
            </a:r>
            <a:r>
              <a:rPr lang="en-GB" sz="1100" dirty="0">
                <a:latin typeface="Segoe UI" panose="020B0502040204020203" pitchFamily="34" charset="0"/>
                <a:ea typeface="Segoe UI" panose="020B0502040204020203" pitchFamily="34" charset="0"/>
                <a:cs typeface="Segoe UI" panose="020B0502040204020203" pitchFamily="34" charset="0"/>
              </a:rPr>
              <a:t> an </a:t>
            </a:r>
            <a:r>
              <a:rPr lang="en-GB" sz="1100" b="1" dirty="0">
                <a:latin typeface="Segoe UI" panose="020B0502040204020203" pitchFamily="34" charset="0"/>
                <a:ea typeface="Segoe UI" panose="020B0502040204020203" pitchFamily="34" charset="0"/>
                <a:cs typeface="Segoe UI" panose="020B0502040204020203" pitchFamily="34" charset="0"/>
              </a:rPr>
              <a:t>harassment</a:t>
            </a:r>
            <a:r>
              <a:rPr lang="en-GB" sz="1100" dirty="0">
                <a:latin typeface="Segoe UI" panose="020B0502040204020203" pitchFamily="34" charset="0"/>
                <a:ea typeface="Segoe UI" panose="020B0502040204020203" pitchFamily="34" charset="0"/>
                <a:cs typeface="Segoe UI" panose="020B0502040204020203" pitchFamily="34" charset="0"/>
              </a:rPr>
              <a:t> and a </a:t>
            </a:r>
            <a:r>
              <a:rPr lang="en-GB" sz="1100" b="1" dirty="0">
                <a:latin typeface="Segoe UI" panose="020B0502040204020203" pitchFamily="34" charset="0"/>
                <a:ea typeface="Segoe UI" panose="020B0502040204020203" pitchFamily="34" charset="0"/>
                <a:cs typeface="Segoe UI" panose="020B0502040204020203" pitchFamily="34" charset="0"/>
              </a:rPr>
              <a:t>stalking</a:t>
            </a:r>
            <a:r>
              <a:rPr lang="en-GB" sz="1100" dirty="0">
                <a:latin typeface="Segoe UI" panose="020B0502040204020203" pitchFamily="34" charset="0"/>
                <a:ea typeface="Segoe UI" panose="020B0502040204020203" pitchFamily="34" charset="0"/>
                <a:cs typeface="Segoe UI" panose="020B0502040204020203" pitchFamily="34" charset="0"/>
              </a:rPr>
              <a:t> offence - </a:t>
            </a:r>
            <a:r>
              <a:rPr lang="en-GB" sz="1100" b="1" dirty="0">
                <a:latin typeface="Segoe UI" panose="020B0502040204020203" pitchFamily="34" charset="0"/>
                <a:ea typeface="Segoe UI" panose="020B0502040204020203" pitchFamily="34" charset="0"/>
                <a:cs typeface="Segoe UI" panose="020B0502040204020203" pitchFamily="34" charset="0"/>
              </a:rPr>
              <a:t>Two crimes per investigation. </a:t>
            </a:r>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SP&amp;I Performance team </a:t>
            </a:r>
            <a:r>
              <a:rPr lang="en-GB" sz="1100" dirty="0">
                <a:latin typeface="Segoe UI" panose="020B0502040204020203" pitchFamily="34" charset="0"/>
                <a:ea typeface="Segoe UI" panose="020B0502040204020203" pitchFamily="34" charset="0"/>
                <a:cs typeface="Segoe UI" panose="020B0502040204020203" pitchFamily="34" charset="0"/>
              </a:rPr>
              <a:t>to spend time with </a:t>
            </a:r>
            <a:r>
              <a:rPr lang="en-GB" sz="1100" b="1" dirty="0">
                <a:latin typeface="Segoe UI" panose="020B0502040204020203" pitchFamily="34" charset="0"/>
                <a:ea typeface="Segoe UI" panose="020B0502040204020203" pitchFamily="34" charset="0"/>
                <a:cs typeface="Segoe UI" panose="020B0502040204020203" pitchFamily="34" charset="0"/>
              </a:rPr>
              <a:t>Crime Bureau </a:t>
            </a:r>
            <a:r>
              <a:rPr lang="en-GB" sz="1100" dirty="0">
                <a:latin typeface="Segoe UI" panose="020B0502040204020203" pitchFamily="34" charset="0"/>
                <a:ea typeface="Segoe UI" panose="020B0502040204020203" pitchFamily="34" charset="0"/>
                <a:cs typeface="Segoe UI" panose="020B0502040204020203" pitchFamily="34" charset="0"/>
              </a:rPr>
              <a:t>to understand this issue.</a:t>
            </a:r>
          </a:p>
          <a:p>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849078" y="632117"/>
            <a:ext cx="3617623"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 Repeat Victimisation</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849078" y="2939459"/>
            <a:ext cx="3806014" cy="400110"/>
          </a:xfrm>
          <a:prstGeom prst="rect">
            <a:avLst/>
          </a:prstGeom>
          <a:noFill/>
          <a:ln>
            <a:noFill/>
          </a:ln>
        </p:spPr>
        <p:txBody>
          <a:bodyPr wrap="square" rtlCol="0">
            <a:spAutoFit/>
          </a:bodyPr>
          <a:lstStyle/>
          <a:p>
            <a:pPr marL="171450" indent="-17145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DA repeat rate </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40% </a:t>
            </a:r>
            <a:r>
              <a:rPr lang="en-GB" sz="1000" dirty="0">
                <a:latin typeface="Segoe UI" panose="020B0502040204020203" pitchFamily="34" charset="0"/>
                <a:ea typeface="Segoe UI" panose="020B0502040204020203" pitchFamily="34" charset="0"/>
                <a:cs typeface="Segoe UI" panose="020B0502040204020203" pitchFamily="34" charset="0"/>
              </a:rPr>
              <a:t>to</a:t>
            </a:r>
            <a:r>
              <a:rPr lang="en-GB" sz="1000" b="1" dirty="0">
                <a:latin typeface="Segoe UI" panose="020B0502040204020203" pitchFamily="34" charset="0"/>
                <a:ea typeface="Segoe UI" panose="020B0502040204020203" pitchFamily="34" charset="0"/>
                <a:cs typeface="Segoe UI" panose="020B0502040204020203" pitchFamily="34" charset="0"/>
              </a:rPr>
              <a:t> 43%.</a:t>
            </a:r>
          </a:p>
          <a:p>
            <a:pPr marL="171450" indent="-171450">
              <a:buFont typeface="Arial" panose="020B0604020202020204"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TRC repeat rate – 32% to 34%</a:t>
            </a:r>
          </a:p>
        </p:txBody>
      </p:sp>
      <p:pic>
        <p:nvPicPr>
          <p:cNvPr id="6" name="Picture 5"/>
          <p:cNvPicPr>
            <a:picLocks noChangeAspect="1"/>
          </p:cNvPicPr>
          <p:nvPr/>
        </p:nvPicPr>
        <p:blipFill rotWithShape="1">
          <a:blip r:embed="rId4"/>
          <a:srcRect l="311" t="7529" r="297" b="355"/>
          <a:stretch/>
        </p:blipFill>
        <p:spPr>
          <a:xfrm>
            <a:off x="6098719" y="3971220"/>
            <a:ext cx="4550752" cy="2765614"/>
          </a:xfrm>
          <a:prstGeom prst="rect">
            <a:avLst/>
          </a:prstGeom>
        </p:spPr>
      </p:pic>
      <p:sp>
        <p:nvSpPr>
          <p:cNvPr id="24" name="TextBox 23"/>
          <p:cNvSpPr txBox="1"/>
          <p:nvPr/>
        </p:nvSpPr>
        <p:spPr>
          <a:xfrm>
            <a:off x="11039005" y="5462034"/>
            <a:ext cx="1371600" cy="1015663"/>
          </a:xfrm>
          <a:prstGeom prst="rect">
            <a:avLst/>
          </a:prstGeom>
          <a:noFill/>
        </p:spPr>
        <p:txBody>
          <a:bodyPr wrap="square" rtlCol="0">
            <a:spAutoFit/>
          </a:bodyPr>
          <a:lstStyle/>
          <a:p>
            <a:r>
              <a:rPr lang="en-GB" sz="1000"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22" name="TextBox 21"/>
          <p:cNvSpPr txBox="1"/>
          <p:nvPr/>
        </p:nvSpPr>
        <p:spPr>
          <a:xfrm>
            <a:off x="849078" y="12239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30" name="Rectangle 29"/>
          <p:cNvSpPr/>
          <p:nvPr/>
        </p:nvSpPr>
        <p:spPr>
          <a:xfrm>
            <a:off x="849078" y="1048818"/>
            <a:ext cx="5067090" cy="1691867"/>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As anticipated, repeat victim volumes for total recorded crime and domestic abuse have show an</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upward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growth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trend</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during Q1 2021/22 following the end of full lockdown restrictions.</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the easing of restrictions, reopening of the Night time economy and major events such as Euro 2020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have increased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repeat victimisation volumes.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p:cNvGrpSpPr/>
          <p:nvPr/>
        </p:nvGrpSpPr>
        <p:grpSpPr>
          <a:xfrm>
            <a:off x="849078" y="6104768"/>
            <a:ext cx="4998951" cy="632066"/>
            <a:chOff x="849078" y="6104768"/>
            <a:chExt cx="4998951" cy="632066"/>
          </a:xfrm>
        </p:grpSpPr>
        <p:sp>
          <p:nvSpPr>
            <p:cNvPr id="16" name="Rounded Rectangle 15"/>
            <p:cNvSpPr/>
            <p:nvPr/>
          </p:nvSpPr>
          <p:spPr>
            <a:xfrm>
              <a:off x="849078" y="6104768"/>
              <a:ext cx="4998951" cy="546127"/>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9" name="TextBox 18"/>
            <p:cNvSpPr txBox="1"/>
            <p:nvPr/>
          </p:nvSpPr>
          <p:spPr>
            <a:xfrm>
              <a:off x="1448986" y="6182836"/>
              <a:ext cx="950616" cy="553998"/>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21" name="TextBox 20"/>
            <p:cNvSpPr txBox="1"/>
            <p:nvPr/>
          </p:nvSpPr>
          <p:spPr>
            <a:xfrm>
              <a:off x="2371240" y="6121229"/>
              <a:ext cx="3476789" cy="507831"/>
            </a:xfrm>
            <a:prstGeom prst="rect">
              <a:avLst/>
            </a:prstGeom>
            <a:noFill/>
          </p:spPr>
          <p:txBody>
            <a:bodyPr wrap="square" rtlCol="0">
              <a:spAutoFit/>
            </a:bodyPr>
            <a:lstStyle/>
            <a:p>
              <a:r>
                <a:rPr lang="en-GB" sz="900" b="1" dirty="0">
                  <a:solidFill>
                    <a:srgbClr val="9966FF"/>
                  </a:solidFill>
                  <a:latin typeface="Segoe UI" panose="020B0502040204020203" pitchFamily="34" charset="0"/>
                  <a:ea typeface="Segoe UI" panose="020B0502040204020203" pitchFamily="34" charset="0"/>
                  <a:cs typeface="Segoe UI" panose="020B0502040204020203" pitchFamily="34" charset="0"/>
                </a:rPr>
                <a:t>Repeat TRC &amp; DA Victims:</a:t>
              </a:r>
            </a:p>
            <a:p>
              <a:r>
                <a:rPr lang="en-GB" sz="900" b="1" i="1" dirty="0">
                  <a:latin typeface="Segoe UI" panose="020B0502040204020203" pitchFamily="34" charset="0"/>
                  <a:ea typeface="Segoe UI" panose="020B0502040204020203" pitchFamily="34" charset="0"/>
                  <a:cs typeface="Segoe UI" panose="020B0502040204020203" pitchFamily="34" charset="0"/>
                </a:rPr>
                <a:t>A reduction in ‘high frequency/ high severity’ repeat victims and a decrease in repeat rates</a:t>
              </a:r>
            </a:p>
          </p:txBody>
        </p:sp>
        <p:pic>
          <p:nvPicPr>
            <p:cNvPr id="25" name="Picture 24"/>
            <p:cNvPicPr>
              <a:picLocks noChangeAspect="1"/>
            </p:cNvPicPr>
            <p:nvPr/>
          </p:nvPicPr>
          <p:blipFill>
            <a:blip r:embed="rId5"/>
            <a:stretch>
              <a:fillRect/>
            </a:stretch>
          </p:blipFill>
          <p:spPr>
            <a:xfrm>
              <a:off x="849078" y="6182836"/>
              <a:ext cx="548200" cy="357013"/>
            </a:xfrm>
            <a:prstGeom prst="rect">
              <a:avLst/>
            </a:prstGeom>
          </p:spPr>
        </p:pic>
      </p:grpSp>
    </p:spTree>
    <p:extLst>
      <p:ext uri="{BB962C8B-B14F-4D97-AF65-F5344CB8AC3E}">
        <p14:creationId xmlns:p14="http://schemas.microsoft.com/office/powerpoint/2010/main" val="1927523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779696" y="1465423"/>
            <a:ext cx="5278954" cy="197171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607 repeat</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nominals (3+ high harm offences) identified in the June 21 cohort,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13%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last month’s figure, n= 539, with a 14% increase in repeat nominals (+3) with ‘10-19 high harm offences’ each.</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67%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June 2021’s 3+ high harm offence repeat nominals have been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linked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DA offences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 the last three months.</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‘high harm’ repeat volumes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over the coming months due to an increase in crime recording.</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834370" y="5403850"/>
            <a:ext cx="10900430" cy="1445326"/>
          </a:xfrm>
          <a:prstGeom prst="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‘high harm’ repeat volumes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due to an increase in crime recording, set against the backdrop of:</a:t>
            </a: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Continued easing of </a:t>
            </a:r>
            <a:r>
              <a:rPr lang="en-GB" sz="1100" dirty="0" err="1">
                <a:solidFill>
                  <a:schemeClr val="tx1"/>
                </a:solidFill>
                <a:latin typeface="Segoe UI" panose="020B0502040204020203" pitchFamily="34" charset="0"/>
                <a:ea typeface="Segoe UI" panose="020B0502040204020203" pitchFamily="34" charset="0"/>
                <a:cs typeface="Segoe UI" panose="020B0502040204020203" pitchFamily="34" charset="0"/>
              </a:rPr>
              <a:t>Covid</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restrictions, with potential full lifting of the majority of restrictions on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19</a:t>
            </a:r>
            <a:r>
              <a:rPr lang="en-GB" sz="1100" b="1" baseline="30000" dirty="0">
                <a:solidFill>
                  <a:schemeClr val="tx1"/>
                </a:solidFill>
                <a:latin typeface="Segoe UI" panose="020B0502040204020203" pitchFamily="34" charset="0"/>
                <a:ea typeface="Segoe UI" panose="020B0502040204020203" pitchFamily="34" charset="0"/>
                <a:cs typeface="Segoe UI" panose="020B0502040204020203" pitchFamily="34" charset="0"/>
              </a:rPr>
              <a:t>th</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July</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Warmer Summer weather encouraging outdoor socialising.</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School Summer holidays beginning in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Mid/Late July.</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Approaching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end of the Furlough scheme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with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financial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economic implications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for businesses and employees</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GB" sz="11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l="1217" t="128" r="23446" b="2191"/>
          <a:stretch/>
        </p:blipFill>
        <p:spPr>
          <a:xfrm>
            <a:off x="1077516" y="3337198"/>
            <a:ext cx="3746152" cy="1908367"/>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834370" y="679365"/>
            <a:ext cx="3617623"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 Recidivism</a:t>
            </a:r>
          </a:p>
        </p:txBody>
      </p:sp>
      <p:pic>
        <p:nvPicPr>
          <p:cNvPr id="36" name="Picture 35"/>
          <p:cNvPicPr>
            <a:picLocks noChangeAspect="1"/>
          </p:cNvPicPr>
          <p:nvPr/>
        </p:nvPicPr>
        <p:blipFill rotWithShape="1">
          <a:blip r:embed="rId4"/>
          <a:srcRect l="51013" t="983" r="25176" b="69366"/>
          <a:stretch/>
        </p:blipFill>
        <p:spPr>
          <a:xfrm>
            <a:off x="10749715" y="30435"/>
            <a:ext cx="1201908" cy="1221088"/>
          </a:xfrm>
          <a:prstGeom prst="rect">
            <a:avLst/>
          </a:prstGeom>
        </p:spPr>
      </p:pic>
      <p:sp>
        <p:nvSpPr>
          <p:cNvPr id="37" name="TextBox 36"/>
          <p:cNvSpPr txBox="1"/>
          <p:nvPr/>
        </p:nvSpPr>
        <p:spPr>
          <a:xfrm>
            <a:off x="834370" y="1285601"/>
            <a:ext cx="5559874" cy="1615827"/>
          </a:xfrm>
          <a:prstGeom prst="rect">
            <a:avLst/>
          </a:prstGeom>
          <a:noFill/>
          <a:ln>
            <a:noFill/>
          </a:ln>
        </p:spPr>
        <p:txBody>
          <a:bodyPr wrap="square" rtlCol="0">
            <a:spAutoFit/>
          </a:bodyPr>
          <a:lstStyle/>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A monthly breakdown of repeat nominals of </a:t>
            </a:r>
            <a:r>
              <a:rPr lang="en-GB" sz="1100" b="1" dirty="0">
                <a:latin typeface="Segoe UI" panose="020B0502040204020203" pitchFamily="34" charset="0"/>
                <a:ea typeface="Segoe UI" panose="020B0502040204020203" pitchFamily="34" charset="0"/>
                <a:cs typeface="Segoe UI" panose="020B0502040204020203" pitchFamily="34" charset="0"/>
              </a:rPr>
              <a:t>high harm </a:t>
            </a:r>
            <a:r>
              <a:rPr lang="en-GB" sz="1100" dirty="0">
                <a:latin typeface="Segoe UI" panose="020B0502040204020203" pitchFamily="34" charset="0"/>
                <a:ea typeface="Segoe UI" panose="020B0502040204020203" pitchFamily="34" charset="0"/>
                <a:cs typeface="Segoe UI" panose="020B0502040204020203" pitchFamily="34" charset="0"/>
              </a:rPr>
              <a:t>offences, with/ without a domestic abuse indicator, across a </a:t>
            </a:r>
            <a:r>
              <a:rPr lang="en-GB" sz="1100" b="1" dirty="0">
                <a:latin typeface="Segoe UI" panose="020B0502040204020203" pitchFamily="34" charset="0"/>
                <a:ea typeface="Segoe UI" panose="020B0502040204020203" pitchFamily="34" charset="0"/>
                <a:cs typeface="Segoe UI" panose="020B0502040204020203" pitchFamily="34" charset="0"/>
              </a:rPr>
              <a:t>three month </a:t>
            </a:r>
            <a:r>
              <a:rPr lang="en-GB" sz="1100" dirty="0">
                <a:latin typeface="Segoe UI" panose="020B0502040204020203" pitchFamily="34" charset="0"/>
                <a:ea typeface="Segoe UI" panose="020B0502040204020203" pitchFamily="34" charset="0"/>
                <a:cs typeface="Segoe UI" panose="020B0502040204020203" pitchFamily="34" charset="0"/>
              </a:rPr>
              <a:t>rolling time period. </a:t>
            </a: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This information is circulated across </a:t>
            </a:r>
            <a:r>
              <a:rPr lang="en-GB" sz="1100" b="1" dirty="0">
                <a:latin typeface="Segoe UI" panose="020B0502040204020203" pitchFamily="34" charset="0"/>
                <a:ea typeface="Segoe UI" panose="020B0502040204020203" pitchFamily="34" charset="0"/>
                <a:cs typeface="Segoe UI" panose="020B0502040204020203" pitchFamily="34" charset="0"/>
              </a:rPr>
              <a:t>Problem solving teams </a:t>
            </a:r>
            <a:r>
              <a:rPr lang="en-GB" sz="1100" dirty="0">
                <a:latin typeface="Segoe UI" panose="020B0502040204020203" pitchFamily="34" charset="0"/>
                <a:ea typeface="Segoe UI" panose="020B0502040204020203" pitchFamily="34" charset="0"/>
                <a:cs typeface="Segoe UI" panose="020B0502040204020203" pitchFamily="34" charset="0"/>
              </a:rPr>
              <a:t>and </a:t>
            </a:r>
            <a:r>
              <a:rPr lang="en-GB" sz="1100" b="1" dirty="0">
                <a:latin typeface="Segoe UI" panose="020B0502040204020203" pitchFamily="34" charset="0"/>
                <a:ea typeface="Segoe UI" panose="020B0502040204020203" pitchFamily="34" charset="0"/>
                <a:cs typeface="Segoe UI" panose="020B0502040204020203" pitchFamily="34" charset="0"/>
              </a:rPr>
              <a:t>Local Policing commanders.</a:t>
            </a:r>
          </a:p>
          <a:p>
            <a:pPr marL="171450" indent="-171450" algn="just">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High harm offences </a:t>
            </a:r>
            <a:r>
              <a:rPr lang="en-GB" sz="1100" dirty="0">
                <a:latin typeface="Segoe UI" panose="020B0502040204020203" pitchFamily="34" charset="0"/>
                <a:ea typeface="Segoe UI" panose="020B0502040204020203" pitchFamily="34" charset="0"/>
                <a:cs typeface="Segoe UI" panose="020B0502040204020203" pitchFamily="34" charset="0"/>
              </a:rPr>
              <a:t>include: violence against the person, with or without injury, rape and other sexual offences, homicide, malicious communication and stalking and harassment.</a:t>
            </a:r>
          </a:p>
        </p:txBody>
      </p:sp>
      <p:sp>
        <p:nvSpPr>
          <p:cNvPr id="4" name="TextBox 3"/>
          <p:cNvSpPr txBox="1"/>
          <p:nvPr/>
        </p:nvSpPr>
        <p:spPr>
          <a:xfrm>
            <a:off x="7021369" y="3651035"/>
            <a:ext cx="994631" cy="276999"/>
          </a:xfrm>
          <a:prstGeom prst="rect">
            <a:avLst/>
          </a:prstGeom>
          <a:noFill/>
        </p:spPr>
        <p:txBody>
          <a:bodyPr wrap="non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Force View</a:t>
            </a:r>
          </a:p>
        </p:txBody>
      </p:sp>
      <p:pic>
        <p:nvPicPr>
          <p:cNvPr id="2" name="Picture 1"/>
          <p:cNvPicPr>
            <a:picLocks noChangeAspect="1"/>
          </p:cNvPicPr>
          <p:nvPr/>
        </p:nvPicPr>
        <p:blipFill>
          <a:blip r:embed="rId5"/>
          <a:stretch>
            <a:fillRect/>
          </a:stretch>
        </p:blipFill>
        <p:spPr>
          <a:xfrm>
            <a:off x="7125222" y="3857044"/>
            <a:ext cx="3504722" cy="1162800"/>
          </a:xfrm>
          <a:prstGeom prst="rect">
            <a:avLst/>
          </a:prstGeom>
        </p:spPr>
      </p:pic>
      <p:sp>
        <p:nvSpPr>
          <p:cNvPr id="23" name="TextBox 22"/>
          <p:cNvSpPr txBox="1"/>
          <p:nvPr/>
        </p:nvSpPr>
        <p:spPr>
          <a:xfrm>
            <a:off x="834370" y="140756"/>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3" name="Right Arrow 2"/>
          <p:cNvSpPr/>
          <p:nvPr/>
        </p:nvSpPr>
        <p:spPr>
          <a:xfrm>
            <a:off x="5573857" y="3928034"/>
            <a:ext cx="620973" cy="571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329251" y="84889"/>
            <a:ext cx="3096664" cy="863449"/>
            <a:chOff x="7329251" y="84889"/>
            <a:chExt cx="3096664" cy="863449"/>
          </a:xfrm>
        </p:grpSpPr>
        <p:sp>
          <p:nvSpPr>
            <p:cNvPr id="7" name="Rounded Rectangle 6"/>
            <p:cNvSpPr/>
            <p:nvPr/>
          </p:nvSpPr>
          <p:spPr>
            <a:xfrm>
              <a:off x="7329251" y="84889"/>
              <a:ext cx="3096664" cy="863449"/>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2" name="TextBox 11"/>
            <p:cNvSpPr txBox="1"/>
            <p:nvPr/>
          </p:nvSpPr>
          <p:spPr>
            <a:xfrm>
              <a:off x="7697550" y="109905"/>
              <a:ext cx="1633320" cy="307777"/>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8" name="TextBox 7"/>
            <p:cNvSpPr txBox="1"/>
            <p:nvPr/>
          </p:nvSpPr>
          <p:spPr>
            <a:xfrm>
              <a:off x="7735033" y="339319"/>
              <a:ext cx="2285099" cy="584775"/>
            </a:xfrm>
            <a:prstGeom prst="rect">
              <a:avLst/>
            </a:prstGeom>
            <a:noFill/>
          </p:spPr>
          <p:txBody>
            <a:bodyPr wrap="square" rtlCol="0">
              <a:spAutoFit/>
            </a:bodyPr>
            <a:lstStyle/>
            <a:p>
              <a:r>
                <a:rPr lang="en-GB" sz="800" b="1" dirty="0">
                  <a:solidFill>
                    <a:srgbClr val="8781BD"/>
                  </a:solidFill>
                  <a:latin typeface="Segoe UI" panose="020B0502040204020203" pitchFamily="34" charset="0"/>
                  <a:ea typeface="Segoe UI" panose="020B0502040204020203" pitchFamily="34" charset="0"/>
                  <a:cs typeface="Segoe UI" panose="020B0502040204020203" pitchFamily="34" charset="0"/>
                </a:rPr>
                <a:t>Repeat TRC &amp; DA Suspects:</a:t>
              </a:r>
              <a:endParaRPr lang="en-GB" sz="800" dirty="0">
                <a:solidFill>
                  <a:srgbClr val="8781BD"/>
                </a:solidFill>
                <a:latin typeface="Segoe UI" panose="020B0502040204020203" pitchFamily="34" charset="0"/>
                <a:ea typeface="Segoe UI" panose="020B0502040204020203" pitchFamily="34" charset="0"/>
                <a:cs typeface="Segoe UI" panose="020B0502040204020203" pitchFamily="34" charset="0"/>
              </a:endParaRPr>
            </a:p>
            <a:p>
              <a:r>
                <a:rPr lang="en-GB" sz="800" b="1" i="1" dirty="0">
                  <a:latin typeface="Segoe UI" panose="020B0502040204020203" pitchFamily="34" charset="0"/>
                  <a:ea typeface="Segoe UI" panose="020B0502040204020203" pitchFamily="34" charset="0"/>
                  <a:cs typeface="Segoe UI" panose="020B0502040204020203" pitchFamily="34" charset="0"/>
                </a:rPr>
                <a:t>Less serial/ repeat DA offenders. </a:t>
              </a:r>
            </a:p>
            <a:p>
              <a:r>
                <a:rPr lang="en-GB" sz="800" b="1" i="1" dirty="0">
                  <a:latin typeface="Segoe UI" panose="020B0502040204020203" pitchFamily="34" charset="0"/>
                  <a:ea typeface="Segoe UI" panose="020B0502040204020203" pitchFamily="34" charset="0"/>
                  <a:cs typeface="Segoe UI" panose="020B0502040204020203" pitchFamily="34" charset="0"/>
                </a:rPr>
                <a:t>Decrease in ‘recurring’ repeat TRC suspects</a:t>
              </a:r>
            </a:p>
            <a:p>
              <a:r>
                <a:rPr lang="en-GB" sz="800" b="1" i="1" dirty="0">
                  <a:latin typeface="Segoe UI" panose="020B0502040204020203" pitchFamily="34" charset="0"/>
                  <a:ea typeface="Segoe UI" panose="020B0502040204020203" pitchFamily="34" charset="0"/>
                  <a:cs typeface="Segoe UI" panose="020B0502040204020203" pitchFamily="34" charset="0"/>
                </a:rPr>
                <a:t>Decrease in repeat rates</a:t>
              </a:r>
            </a:p>
          </p:txBody>
        </p:sp>
        <p:pic>
          <p:nvPicPr>
            <p:cNvPr id="18" name="Picture 17"/>
            <p:cNvPicPr>
              <a:picLocks noChangeAspect="1"/>
            </p:cNvPicPr>
            <p:nvPr/>
          </p:nvPicPr>
          <p:blipFill>
            <a:blip r:embed="rId6"/>
            <a:stretch>
              <a:fillRect/>
            </a:stretch>
          </p:blipFill>
          <p:spPr>
            <a:xfrm>
              <a:off x="7392408" y="171893"/>
              <a:ext cx="376887" cy="245446"/>
            </a:xfrm>
            <a:prstGeom prst="rect">
              <a:avLst/>
            </a:prstGeom>
          </p:spPr>
        </p:pic>
      </p:grpSp>
    </p:spTree>
    <p:extLst>
      <p:ext uri="{BB962C8B-B14F-4D97-AF65-F5344CB8AC3E}">
        <p14:creationId xmlns:p14="http://schemas.microsoft.com/office/powerpoint/2010/main" val="3400236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01656" y="51311"/>
            <a:ext cx="4683472" cy="1107301"/>
          </a:xfrm>
          <a:prstGeom prst="rect">
            <a:avLst/>
          </a:prstGeom>
        </p:spPr>
      </p:pic>
      <p:sp>
        <p:nvSpPr>
          <p:cNvPr id="16" name="TextBox 17"/>
          <p:cNvSpPr txBox="1"/>
          <p:nvPr/>
        </p:nvSpPr>
        <p:spPr>
          <a:xfrm>
            <a:off x="1205925" y="6595030"/>
            <a:ext cx="8463287" cy="26297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Arial" panose="020B0604020202020204" pitchFamily="34" charset="0"/>
                <a:cs typeface="Arial" panose="020B0604020202020204" pitchFamily="34" charset="0"/>
              </a:rPr>
              <a:t>The upper and lower control limits are derived by calculating 2 points of Standard Deviation from the mean. </a:t>
            </a: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868679" y="681375"/>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Residential Burglary (Dwelling)</a:t>
            </a:r>
          </a:p>
        </p:txBody>
      </p:sp>
      <p:sp>
        <p:nvSpPr>
          <p:cNvPr id="20" name="Rounded Rectangle 19"/>
          <p:cNvSpPr/>
          <p:nvPr/>
        </p:nvSpPr>
        <p:spPr>
          <a:xfrm>
            <a:off x="9851427" y="3647613"/>
            <a:ext cx="1980573" cy="2736604"/>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10851420" y="3841226"/>
            <a:ext cx="933413" cy="830997"/>
          </a:xfrm>
          <a:prstGeom prst="rect">
            <a:avLst/>
          </a:prstGeom>
          <a:noFill/>
        </p:spPr>
        <p:txBody>
          <a:bodyPr wrap="square" rtlCol="0">
            <a:spAutoFit/>
          </a:bodyPr>
          <a:lstStyle/>
          <a:p>
            <a:r>
              <a:rPr lang="en-GB" sz="1600" b="1" dirty="0">
                <a:solidFill>
                  <a:srgbClr val="009B3A"/>
                </a:solidFill>
                <a:latin typeface="Arial Black" panose="020B0A04020102020204" pitchFamily="34" charset="0"/>
                <a:cs typeface="Arial" panose="020B0604020202020204" pitchFamily="34" charset="0"/>
              </a:rPr>
              <a:t>Good looks like:</a:t>
            </a:r>
          </a:p>
        </p:txBody>
      </p:sp>
      <p:sp>
        <p:nvSpPr>
          <p:cNvPr id="23" name="TextBox 22"/>
          <p:cNvSpPr txBox="1"/>
          <p:nvPr/>
        </p:nvSpPr>
        <p:spPr>
          <a:xfrm>
            <a:off x="10434783" y="4816809"/>
            <a:ext cx="1397217" cy="1384995"/>
          </a:xfrm>
          <a:prstGeom prst="rect">
            <a:avLst/>
          </a:prstGeom>
          <a:noFill/>
        </p:spPr>
        <p:txBody>
          <a:bodyPr wrap="square" rtlCol="0">
            <a:spAutoFit/>
          </a:bodyPr>
          <a:lstStyle/>
          <a:p>
            <a:r>
              <a:rPr lang="en-GB" sz="1200" b="1" dirty="0">
                <a:solidFill>
                  <a:srgbClr val="9966FF"/>
                </a:solidFill>
                <a:latin typeface="Arial" panose="020B0604020202020204" pitchFamily="34" charset="0"/>
                <a:cs typeface="Arial" panose="020B0604020202020204" pitchFamily="34" charset="0"/>
              </a:rPr>
              <a:t>Residential Burglary Dwelling:</a:t>
            </a:r>
            <a:endParaRPr lang="en-GB" sz="1200" dirty="0">
              <a:solidFill>
                <a:srgbClr val="9966FF"/>
              </a:solidFill>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25% reduction </a:t>
            </a:r>
            <a:r>
              <a:rPr lang="en-GB" sz="1200" dirty="0">
                <a:latin typeface="Arial" panose="020B0604020202020204" pitchFamily="34" charset="0"/>
                <a:cs typeface="Arial" panose="020B0604020202020204" pitchFamily="34" charset="0"/>
              </a:rPr>
              <a:t>in a post-Covid operating environment</a:t>
            </a:r>
          </a:p>
        </p:txBody>
      </p:sp>
      <p:pic>
        <p:nvPicPr>
          <p:cNvPr id="26" name="Picture 2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26030" y="4644100"/>
            <a:ext cx="540000" cy="540000"/>
          </a:xfrm>
          <a:prstGeom prst="rect">
            <a:avLst/>
          </a:prstGeom>
        </p:spPr>
      </p:pic>
      <p:pic>
        <p:nvPicPr>
          <p:cNvPr id="15" name="Picture 14"/>
          <p:cNvPicPr>
            <a:picLocks noChangeAspect="1"/>
          </p:cNvPicPr>
          <p:nvPr/>
        </p:nvPicPr>
        <p:blipFill>
          <a:blip r:embed="rId5"/>
          <a:stretch>
            <a:fillRect/>
          </a:stretch>
        </p:blipFill>
        <p:spPr>
          <a:xfrm>
            <a:off x="10027594" y="3983155"/>
            <a:ext cx="720182" cy="469015"/>
          </a:xfrm>
          <a:prstGeom prst="rect">
            <a:avLst/>
          </a:prstGeom>
        </p:spPr>
      </p:pic>
      <p:sp>
        <p:nvSpPr>
          <p:cNvPr id="18" name="TextBox 17"/>
          <p:cNvSpPr txBox="1"/>
          <p:nvPr/>
        </p:nvSpPr>
        <p:spPr>
          <a:xfrm>
            <a:off x="868679" y="132436"/>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3" name="Picture 2"/>
          <p:cNvPicPr>
            <a:picLocks noChangeAspect="1"/>
          </p:cNvPicPr>
          <p:nvPr/>
        </p:nvPicPr>
        <p:blipFill rotWithShape="1">
          <a:blip r:embed="rId6"/>
          <a:srcRect t="6900"/>
          <a:stretch/>
        </p:blipFill>
        <p:spPr>
          <a:xfrm>
            <a:off x="1102280" y="2923777"/>
            <a:ext cx="5774007" cy="3707070"/>
          </a:xfrm>
          <a:prstGeom prst="rect">
            <a:avLst/>
          </a:prstGeom>
        </p:spPr>
      </p:pic>
      <p:sp>
        <p:nvSpPr>
          <p:cNvPr id="19" name="Rectangle 18"/>
          <p:cNvSpPr/>
          <p:nvPr/>
        </p:nvSpPr>
        <p:spPr>
          <a:xfrm>
            <a:off x="868679" y="1274477"/>
            <a:ext cx="10916153" cy="152730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Residential Burglary Dwelling features despite being below the lower control limit due to being a Policing Priority. </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Volumes in Residential Burglary – (Dwelling)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increased by 27% (101)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previous quarter but remains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29% (193) lower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than the same quarter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two years ago.</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It is</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an increase in volumes will be observed in during Q2 2021/2022 due to many returning to the office, alongside continued working from home.</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45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99750" y="174139"/>
            <a:ext cx="5381625" cy="1152525"/>
          </a:xfrm>
          <a:prstGeom prst="rect">
            <a:avLst/>
          </a:prstGeom>
        </p:spPr>
      </p:pic>
      <p:sp>
        <p:nvSpPr>
          <p:cNvPr id="16" name="TextBox 17"/>
          <p:cNvSpPr txBox="1"/>
          <p:nvPr/>
        </p:nvSpPr>
        <p:spPr>
          <a:xfrm>
            <a:off x="822361" y="6571873"/>
            <a:ext cx="6419687" cy="26190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Arial" panose="020B0604020202020204" pitchFamily="34" charset="0"/>
                <a:cs typeface="Arial" panose="020B0604020202020204" pitchFamily="34" charset="0"/>
              </a:rPr>
              <a:t>The upper and lower control limits are derived by calculating 2 points of Standard Deviation from the mean. </a:t>
            </a:r>
          </a:p>
        </p:txBody>
      </p:sp>
      <p:sp>
        <p:nvSpPr>
          <p:cNvPr id="47" name="Slide Number Placeholder 1"/>
          <p:cNvSpPr>
            <a:spLocks noGrp="1"/>
          </p:cNvSpPr>
          <p:nvPr>
            <p:ph type="sldNum" sz="quarter" idx="12"/>
          </p:nvPr>
        </p:nvSpPr>
        <p:spPr>
          <a:xfrm>
            <a:off x="11831999"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33</a:t>
            </a:fld>
            <a:endParaRPr lang="en-GB" sz="105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822361" y="773618"/>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Hate Crime &amp; Crimed Incidents</a:t>
            </a:r>
          </a:p>
        </p:txBody>
      </p:sp>
      <p:sp>
        <p:nvSpPr>
          <p:cNvPr id="30" name="Rounded Rectangle 29"/>
          <p:cNvSpPr/>
          <p:nvPr/>
        </p:nvSpPr>
        <p:spPr>
          <a:xfrm>
            <a:off x="9528652" y="3579818"/>
            <a:ext cx="2263848" cy="2565176"/>
          </a:xfrm>
          <a:prstGeom prst="roundRect">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2" name="TextBox 31"/>
          <p:cNvSpPr txBox="1"/>
          <p:nvPr/>
        </p:nvSpPr>
        <p:spPr>
          <a:xfrm>
            <a:off x="10335082" y="3762698"/>
            <a:ext cx="1413562" cy="584775"/>
          </a:xfrm>
          <a:prstGeom prst="rect">
            <a:avLst/>
          </a:prstGeom>
          <a:noFill/>
        </p:spPr>
        <p:txBody>
          <a:bodyPr wrap="square" rtlCol="0">
            <a:spAutoFit/>
          </a:bodyPr>
          <a:lstStyle/>
          <a:p>
            <a:r>
              <a:rPr lang="en-GB" sz="1600" dirty="0">
                <a:solidFill>
                  <a:srgbClr val="009B3A"/>
                </a:solidFill>
                <a:latin typeface="Arial Black" panose="020B0A04020102020204" pitchFamily="34" charset="0"/>
                <a:cs typeface="Aharoni" panose="02010803020104030203" pitchFamily="2" charset="-79"/>
              </a:rPr>
              <a:t>Good looks like:</a:t>
            </a:r>
          </a:p>
        </p:txBody>
      </p:sp>
      <p:sp>
        <p:nvSpPr>
          <p:cNvPr id="34" name="TextBox 33"/>
          <p:cNvSpPr txBox="1"/>
          <p:nvPr/>
        </p:nvSpPr>
        <p:spPr>
          <a:xfrm>
            <a:off x="9660233" y="4414412"/>
            <a:ext cx="2088411" cy="738664"/>
          </a:xfrm>
          <a:prstGeom prst="rect">
            <a:avLst/>
          </a:prstGeom>
          <a:noFill/>
        </p:spPr>
        <p:txBody>
          <a:bodyPr wrap="square" rtlCol="0">
            <a:spAutoFit/>
          </a:bodyPr>
          <a:lstStyle/>
          <a:p>
            <a:r>
              <a:rPr lang="en-GB" sz="1400" b="1" dirty="0">
                <a:solidFill>
                  <a:srgbClr val="0070C0"/>
                </a:solidFill>
              </a:rPr>
              <a:t>Hate Crimes &amp; Crimed Incidents: </a:t>
            </a:r>
            <a:r>
              <a:rPr lang="en-GB" sz="1400" b="1" i="1" dirty="0"/>
              <a:t>Increased reporting</a:t>
            </a:r>
          </a:p>
        </p:txBody>
      </p:sp>
      <p:sp>
        <p:nvSpPr>
          <p:cNvPr id="35" name="TextBox 34"/>
          <p:cNvSpPr txBox="1"/>
          <p:nvPr/>
        </p:nvSpPr>
        <p:spPr>
          <a:xfrm>
            <a:off x="9658944" y="5089511"/>
            <a:ext cx="2069427" cy="938719"/>
          </a:xfrm>
          <a:prstGeom prst="rect">
            <a:avLst/>
          </a:prstGeom>
          <a:noFill/>
        </p:spPr>
        <p:txBody>
          <a:bodyPr wrap="square" rtlCol="0">
            <a:spAutoFit/>
          </a:bodyPr>
          <a:lstStyle/>
          <a:p>
            <a:r>
              <a:rPr lang="en-GB" sz="1100" b="1" i="1" dirty="0"/>
              <a:t>We also need to use the </a:t>
            </a:r>
            <a:r>
              <a:rPr lang="en-GB" sz="1100" b="1" i="1" dirty="0">
                <a:solidFill>
                  <a:srgbClr val="0070C0"/>
                </a:solidFill>
              </a:rPr>
              <a:t>correct markers </a:t>
            </a:r>
            <a:r>
              <a:rPr lang="en-GB" sz="1100" b="1" i="1" dirty="0"/>
              <a:t>to ensure the right people are directed to these jobs and so dealt with appropriately</a:t>
            </a:r>
          </a:p>
          <a:p>
            <a:endParaRPr lang="en-GB" sz="1100" i="1" dirty="0"/>
          </a:p>
        </p:txBody>
      </p:sp>
      <p:pic>
        <p:nvPicPr>
          <p:cNvPr id="19" name="Picture 18"/>
          <p:cNvPicPr>
            <a:picLocks noChangeAspect="1"/>
          </p:cNvPicPr>
          <p:nvPr/>
        </p:nvPicPr>
        <p:blipFill>
          <a:blip r:embed="rId4"/>
          <a:stretch>
            <a:fillRect/>
          </a:stretch>
        </p:blipFill>
        <p:spPr>
          <a:xfrm>
            <a:off x="9658944" y="3854265"/>
            <a:ext cx="616725" cy="401639"/>
          </a:xfrm>
          <a:prstGeom prst="rect">
            <a:avLst/>
          </a:prstGeom>
        </p:spPr>
      </p:pic>
      <p:sp>
        <p:nvSpPr>
          <p:cNvPr id="24" name="TextBox 23"/>
          <p:cNvSpPr txBox="1"/>
          <p:nvPr/>
        </p:nvSpPr>
        <p:spPr>
          <a:xfrm>
            <a:off x="8067936" y="6410098"/>
            <a:ext cx="3529356" cy="3693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hate crime keyword has been applied.</a:t>
            </a:r>
          </a:p>
        </p:txBody>
      </p:sp>
      <p:sp>
        <p:nvSpPr>
          <p:cNvPr id="25" name="TextBox 24"/>
          <p:cNvSpPr txBox="1"/>
          <p:nvPr/>
        </p:nvSpPr>
        <p:spPr>
          <a:xfrm>
            <a:off x="822361" y="1501614"/>
            <a:ext cx="11090238" cy="1499371"/>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000" b="1">
                <a:latin typeface="Segoe UI" panose="020B0502040204020203" pitchFamily="34" charset="0"/>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Key Points</a:t>
            </a:r>
          </a:p>
          <a:p>
            <a:endParaRPr lang="en-GB" b="0" dirty="0">
              <a:solidFill>
                <a:schemeClr val="tx1"/>
              </a:solidFill>
            </a:endParaRPr>
          </a:p>
          <a:p>
            <a:pPr marL="171450" indent="-171450">
              <a:buFont typeface="Arial" panose="020B0604020202020204" pitchFamily="34" charset="0"/>
              <a:buChar char="•"/>
            </a:pPr>
            <a:r>
              <a:rPr lang="en-GB" b="0" dirty="0">
                <a:solidFill>
                  <a:schemeClr val="tx1"/>
                </a:solidFill>
              </a:rPr>
              <a:t>Volumes of Hate Crime and Crimed Incidents saw a </a:t>
            </a:r>
            <a:r>
              <a:rPr lang="en-GB" dirty="0">
                <a:solidFill>
                  <a:schemeClr val="tx1"/>
                </a:solidFill>
              </a:rPr>
              <a:t>57% </a:t>
            </a:r>
            <a:r>
              <a:rPr lang="en-GB" b="0" dirty="0">
                <a:solidFill>
                  <a:schemeClr val="tx1"/>
                </a:solidFill>
              </a:rPr>
              <a:t>(257)</a:t>
            </a:r>
            <a:r>
              <a:rPr lang="en-GB" dirty="0">
                <a:solidFill>
                  <a:schemeClr val="tx1"/>
                </a:solidFill>
              </a:rPr>
              <a:t> increase </a:t>
            </a:r>
            <a:r>
              <a:rPr lang="en-GB" b="0" dirty="0">
                <a:solidFill>
                  <a:schemeClr val="tx1"/>
                </a:solidFill>
              </a:rPr>
              <a:t>on the previous quarter and a </a:t>
            </a:r>
            <a:r>
              <a:rPr lang="en-GB" dirty="0">
                <a:solidFill>
                  <a:schemeClr val="tx1"/>
                </a:solidFill>
              </a:rPr>
              <a:t>56% </a:t>
            </a:r>
            <a:r>
              <a:rPr lang="en-GB" b="0" dirty="0">
                <a:solidFill>
                  <a:schemeClr val="tx1"/>
                </a:solidFill>
              </a:rPr>
              <a:t>(255)</a:t>
            </a:r>
            <a:r>
              <a:rPr lang="en-GB" dirty="0">
                <a:solidFill>
                  <a:schemeClr val="tx1"/>
                </a:solidFill>
              </a:rPr>
              <a:t> increase </a:t>
            </a:r>
            <a:r>
              <a:rPr lang="en-GB" b="0" dirty="0">
                <a:solidFill>
                  <a:schemeClr val="tx1"/>
                </a:solidFill>
              </a:rPr>
              <a:t>on the same quarter two years prior, </a:t>
            </a:r>
            <a:r>
              <a:rPr lang="en-GB" dirty="0">
                <a:solidFill>
                  <a:schemeClr val="tx1"/>
                </a:solidFill>
              </a:rPr>
              <a:t>exceeding the upper control limit</a:t>
            </a:r>
            <a:r>
              <a:rPr lang="en-GB" b="0" dirty="0">
                <a:solidFill>
                  <a:schemeClr val="tx1"/>
                </a:solidFill>
              </a:rPr>
              <a:t>. </a:t>
            </a:r>
          </a:p>
          <a:p>
            <a:pPr marL="171450" indent="-171450">
              <a:buFont typeface="Arial" panose="020B0604020202020204" pitchFamily="34" charset="0"/>
              <a:buChar char="•"/>
            </a:pPr>
            <a:endParaRPr lang="en-GB" b="0" dirty="0">
              <a:solidFill>
                <a:schemeClr val="tx1"/>
              </a:solidFill>
            </a:endParaRPr>
          </a:p>
          <a:p>
            <a:pPr marL="171450" indent="-171450">
              <a:buFont typeface="Arial" panose="020B0604020202020204" pitchFamily="34" charset="0"/>
              <a:buChar char="•"/>
            </a:pPr>
            <a:r>
              <a:rPr lang="en-GB" dirty="0">
                <a:solidFill>
                  <a:schemeClr val="tx1"/>
                </a:solidFill>
              </a:rPr>
              <a:t>June</a:t>
            </a:r>
            <a:r>
              <a:rPr lang="en-GB" b="0" dirty="0">
                <a:solidFill>
                  <a:schemeClr val="tx1"/>
                </a:solidFill>
              </a:rPr>
              <a:t> represented a </a:t>
            </a:r>
            <a:r>
              <a:rPr lang="en-GB" dirty="0">
                <a:solidFill>
                  <a:schemeClr val="tx1"/>
                </a:solidFill>
              </a:rPr>
              <a:t>high volume month</a:t>
            </a:r>
            <a:r>
              <a:rPr lang="en-GB" b="0" dirty="0">
                <a:solidFill>
                  <a:schemeClr val="tx1"/>
                </a:solidFill>
              </a:rPr>
              <a:t>, likely as a result of two factors mentioned in the May Monthly Report– </a:t>
            </a:r>
            <a:r>
              <a:rPr lang="en-GB" dirty="0">
                <a:solidFill>
                  <a:schemeClr val="tx1"/>
                </a:solidFill>
              </a:rPr>
              <a:t>Euro 2020 starting</a:t>
            </a:r>
            <a:r>
              <a:rPr lang="en-GB" b="0" dirty="0">
                <a:solidFill>
                  <a:schemeClr val="tx1"/>
                </a:solidFill>
              </a:rPr>
              <a:t> in early June, and the impact of the Delta (previously “Indian”) variant in furthering restrictions.</a:t>
            </a:r>
          </a:p>
          <a:p>
            <a:pPr marL="171450" indent="-171450">
              <a:buFont typeface="Arial" panose="020B0604020202020204" pitchFamily="34" charset="0"/>
              <a:buChar char="•"/>
            </a:pPr>
            <a:endParaRPr lang="en-GB" b="0" dirty="0">
              <a:solidFill>
                <a:schemeClr val="tx1"/>
              </a:solidFill>
            </a:endParaRPr>
          </a:p>
          <a:p>
            <a:pPr marL="171450" indent="-171450">
              <a:buFont typeface="Arial" panose="020B0604020202020204" pitchFamily="34" charset="0"/>
              <a:buChar char="•"/>
            </a:pPr>
            <a:r>
              <a:rPr lang="en-GB" b="0" dirty="0">
                <a:solidFill>
                  <a:schemeClr val="tx1"/>
                </a:solidFill>
              </a:rPr>
              <a:t>It is </a:t>
            </a:r>
            <a:r>
              <a:rPr lang="en-GB" dirty="0">
                <a:solidFill>
                  <a:schemeClr val="tx1"/>
                </a:solidFill>
              </a:rPr>
              <a:t>highly probable </a:t>
            </a:r>
            <a:r>
              <a:rPr lang="en-GB" b="0" dirty="0">
                <a:solidFill>
                  <a:schemeClr val="tx1"/>
                </a:solidFill>
              </a:rPr>
              <a:t>that as the impact of these factors subside, a </a:t>
            </a:r>
            <a:r>
              <a:rPr lang="en-GB" dirty="0">
                <a:solidFill>
                  <a:schemeClr val="tx1"/>
                </a:solidFill>
              </a:rPr>
              <a:t>reduction</a:t>
            </a:r>
            <a:r>
              <a:rPr lang="en-GB" b="0" dirty="0">
                <a:solidFill>
                  <a:schemeClr val="tx1"/>
                </a:solidFill>
              </a:rPr>
              <a:t> in </a:t>
            </a:r>
            <a:r>
              <a:rPr lang="en-GB" dirty="0">
                <a:solidFill>
                  <a:schemeClr val="tx1"/>
                </a:solidFill>
              </a:rPr>
              <a:t>volumes </a:t>
            </a:r>
            <a:r>
              <a:rPr lang="en-GB" b="0" dirty="0">
                <a:solidFill>
                  <a:schemeClr val="tx1"/>
                </a:solidFill>
              </a:rPr>
              <a:t>will be observed.</a:t>
            </a:r>
          </a:p>
        </p:txBody>
      </p:sp>
      <p:sp>
        <p:nvSpPr>
          <p:cNvPr id="18" name="TextBox 17"/>
          <p:cNvSpPr txBox="1"/>
          <p:nvPr/>
        </p:nvSpPr>
        <p:spPr>
          <a:xfrm>
            <a:off x="822361" y="150405"/>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3" name="Picture 2"/>
          <p:cNvPicPr>
            <a:picLocks noChangeAspect="1"/>
          </p:cNvPicPr>
          <p:nvPr/>
        </p:nvPicPr>
        <p:blipFill rotWithShape="1">
          <a:blip r:embed="rId5"/>
          <a:srcRect t="5960"/>
          <a:stretch/>
        </p:blipFill>
        <p:spPr>
          <a:xfrm>
            <a:off x="822361" y="3111657"/>
            <a:ext cx="5176103" cy="3356748"/>
          </a:xfrm>
          <a:prstGeom prst="rect">
            <a:avLst/>
          </a:prstGeom>
        </p:spPr>
      </p:pic>
    </p:spTree>
    <p:extLst>
      <p:ext uri="{BB962C8B-B14F-4D97-AF65-F5344CB8AC3E}">
        <p14:creationId xmlns:p14="http://schemas.microsoft.com/office/powerpoint/2010/main" val="3451875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73916" y="-46142"/>
            <a:ext cx="5353050" cy="1295400"/>
          </a:xfrm>
          <a:prstGeom prst="rect">
            <a:avLst/>
          </a:prstGeom>
        </p:spPr>
      </p:pic>
      <p:sp>
        <p:nvSpPr>
          <p:cNvPr id="16" name="TextBox 17"/>
          <p:cNvSpPr txBox="1"/>
          <p:nvPr/>
        </p:nvSpPr>
        <p:spPr>
          <a:xfrm>
            <a:off x="987154" y="6613617"/>
            <a:ext cx="8463287" cy="24438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sp>
        <p:nvSpPr>
          <p:cNvPr id="47" name="Slide Number Placeholder 1"/>
          <p:cNvSpPr>
            <a:spLocks noGrp="1"/>
          </p:cNvSpPr>
          <p:nvPr>
            <p:ph type="sldNum" sz="quarter" idx="12"/>
          </p:nvPr>
        </p:nvSpPr>
        <p:spPr>
          <a:xfrm>
            <a:off x="11836866"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34</a:t>
            </a:fld>
            <a:endParaRPr lang="en-GB" sz="105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823177" y="723514"/>
            <a:ext cx="4909647"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Vulnerable Adult Crimes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&amp; </a:t>
            </a:r>
            <a:r>
              <a:rPr lang="en-GB" sz="1400" b="1" dirty="0" err="1"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Crimed</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Incidents</a:t>
            </a:r>
          </a:p>
        </p:txBody>
      </p:sp>
      <p:sp>
        <p:nvSpPr>
          <p:cNvPr id="23" name="Rounded Rectangle 22"/>
          <p:cNvSpPr/>
          <p:nvPr/>
        </p:nvSpPr>
        <p:spPr>
          <a:xfrm>
            <a:off x="8688084" y="2397098"/>
            <a:ext cx="3058674" cy="3924636"/>
          </a:xfrm>
          <a:prstGeom prst="roundRect">
            <a:avLst>
              <a:gd name="adj" fmla="val 9608"/>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5" name="TextBox 24"/>
          <p:cNvSpPr txBox="1"/>
          <p:nvPr/>
        </p:nvSpPr>
        <p:spPr>
          <a:xfrm>
            <a:off x="10392668" y="2490130"/>
            <a:ext cx="933413" cy="830997"/>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27" name="TextBox 26"/>
          <p:cNvSpPr txBox="1"/>
          <p:nvPr/>
        </p:nvSpPr>
        <p:spPr>
          <a:xfrm>
            <a:off x="8801233" y="3363180"/>
            <a:ext cx="3047738" cy="738664"/>
          </a:xfrm>
          <a:prstGeom prst="rect">
            <a:avLst/>
          </a:prstGeom>
          <a:noFill/>
        </p:spPr>
        <p:txBody>
          <a:bodyPr wrap="square" rtlCol="0">
            <a:spAutoFit/>
          </a:bodyPr>
          <a:lstStyle/>
          <a:p>
            <a:r>
              <a:rPr lang="en-GB" sz="1400" b="1" dirty="0">
                <a:solidFill>
                  <a:srgbClr val="0070C0"/>
                </a:solidFill>
                <a:latin typeface="Segoe UI" panose="020B0502040204020203" pitchFamily="34" charset="0"/>
                <a:ea typeface="Segoe UI" panose="020B0502040204020203" pitchFamily="34" charset="0"/>
                <a:cs typeface="Segoe UI" panose="020B0502040204020203" pitchFamily="34" charset="0"/>
              </a:rPr>
              <a:t>Vulnerable Adult Crimes &amp; Crimed Incidents: </a:t>
            </a:r>
            <a:r>
              <a:rPr lang="en-GB" sz="1400" b="1" i="1" dirty="0">
                <a:latin typeface="Segoe UI" panose="020B0502040204020203" pitchFamily="34" charset="0"/>
                <a:ea typeface="Segoe UI" panose="020B0502040204020203" pitchFamily="34" charset="0"/>
                <a:cs typeface="Segoe UI" panose="020B0502040204020203" pitchFamily="34" charset="0"/>
              </a:rPr>
              <a:t>Increased reporting</a:t>
            </a:r>
          </a:p>
        </p:txBody>
      </p:sp>
      <p:sp>
        <p:nvSpPr>
          <p:cNvPr id="37" name="TextBox 36"/>
          <p:cNvSpPr txBox="1"/>
          <p:nvPr/>
        </p:nvSpPr>
        <p:spPr>
          <a:xfrm>
            <a:off x="8688084" y="4119284"/>
            <a:ext cx="3033571" cy="2031325"/>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We also need to use the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correct markers </a:t>
            </a:r>
            <a:r>
              <a:rPr lang="en-GB" sz="900" b="1" i="1" dirty="0">
                <a:latin typeface="Segoe UI" panose="020B0502040204020203" pitchFamily="34" charset="0"/>
                <a:ea typeface="Segoe UI" panose="020B0502040204020203" pitchFamily="34" charset="0"/>
                <a:cs typeface="Segoe UI" panose="020B0502040204020203" pitchFamily="34" charset="0"/>
              </a:rPr>
              <a:t>to ensure the right people are directed to these jobs and so dealt with appropriately</a:t>
            </a:r>
            <a:r>
              <a:rPr lang="en-GB" sz="900" b="1" i="1" dirty="0" smtClean="0">
                <a:latin typeface="Segoe UI" panose="020B0502040204020203" pitchFamily="34" charset="0"/>
                <a:ea typeface="Segoe UI" panose="020B0502040204020203" pitchFamily="34" charset="0"/>
                <a:cs typeface="Segoe UI" panose="020B0502040204020203" pitchFamily="34" charset="0"/>
              </a:rPr>
              <a:t>.</a:t>
            </a:r>
          </a:p>
          <a:p>
            <a:r>
              <a:rPr lang="en-GB" sz="900" b="1" i="1" dirty="0">
                <a:latin typeface="Segoe UI" panose="020B0502040204020203" pitchFamily="34" charset="0"/>
                <a:ea typeface="Segoe UI" panose="020B0502040204020203" pitchFamily="34" charset="0"/>
                <a:cs typeface="Segoe UI" panose="020B0502040204020203" pitchFamily="34" charset="0"/>
              </a:rPr>
              <a:t>Demand work and significant efforts to manage partners and other professional bodies who create demand, alongside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problem solving hubs</a:t>
            </a:r>
            <a:r>
              <a:rPr lang="en-GB" sz="900" b="1" i="1" dirty="0">
                <a:latin typeface="Segoe UI" panose="020B0502040204020203" pitchFamily="34" charset="0"/>
                <a:ea typeface="Segoe UI" panose="020B0502040204020203" pitchFamily="34" charset="0"/>
                <a:cs typeface="Segoe UI" panose="020B0502040204020203" pitchFamily="34" charset="0"/>
              </a:rPr>
              <a:t>,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centre of excellence </a:t>
            </a:r>
            <a:r>
              <a:rPr lang="en-GB" sz="900" b="1" i="1" dirty="0">
                <a:latin typeface="Segoe UI" panose="020B0502040204020203" pitchFamily="34" charset="0"/>
                <a:ea typeface="Segoe UI" panose="020B0502040204020203" pitchFamily="34" charset="0"/>
                <a:cs typeface="Segoe UI" panose="020B0502040204020203" pitchFamily="34" charset="0"/>
              </a:rPr>
              <a:t>and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greater emphasis and resources put into tackling </a:t>
            </a:r>
            <a:r>
              <a:rPr lang="en-GB" sz="900" b="1" i="1" dirty="0" err="1">
                <a:solidFill>
                  <a:srgbClr val="0070C0"/>
                </a:solidFill>
                <a:latin typeface="Segoe UI" panose="020B0502040204020203" pitchFamily="34" charset="0"/>
                <a:ea typeface="Segoe UI" panose="020B0502040204020203" pitchFamily="34" charset="0"/>
                <a:cs typeface="Segoe UI" panose="020B0502040204020203" pitchFamily="34" charset="0"/>
              </a:rPr>
              <a:t>mispers</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and mental health issues </a:t>
            </a:r>
            <a:r>
              <a:rPr lang="en-GB" sz="900" b="1" i="1" dirty="0">
                <a:latin typeface="Segoe UI" panose="020B0502040204020203" pitchFamily="34" charset="0"/>
                <a:ea typeface="Segoe UI" panose="020B0502040204020203" pitchFamily="34" charset="0"/>
                <a:cs typeface="Segoe UI" panose="020B0502040204020203" pitchFamily="34" charset="0"/>
              </a:rPr>
              <a:t>will all contribute towards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reduction in incidents and demand</a:t>
            </a:r>
            <a:r>
              <a:rPr lang="en-GB" sz="900" b="1" i="1" dirty="0">
                <a:latin typeface="Segoe UI" panose="020B0502040204020203" pitchFamily="34" charset="0"/>
                <a:ea typeface="Segoe UI" panose="020B0502040204020203" pitchFamily="34" charset="0"/>
                <a:cs typeface="Segoe UI" panose="020B0502040204020203" pitchFamily="34" charset="0"/>
              </a:rPr>
              <a:t>. </a:t>
            </a:r>
            <a:endParaRPr lang="en-GB" sz="900" b="1" i="1" dirty="0" smtClean="0">
              <a:latin typeface="Segoe UI" panose="020B0502040204020203" pitchFamily="34" charset="0"/>
              <a:ea typeface="Segoe UI" panose="020B0502040204020203" pitchFamily="34" charset="0"/>
              <a:cs typeface="Segoe UI" panose="020B0502040204020203" pitchFamily="34" charset="0"/>
            </a:endParaRPr>
          </a:p>
          <a:p>
            <a:r>
              <a:rPr lang="en-GB" sz="900" b="1" i="1" dirty="0">
                <a:latin typeface="Segoe UI" panose="020B0502040204020203" pitchFamily="34" charset="0"/>
                <a:ea typeface="Segoe UI" panose="020B0502040204020203" pitchFamily="34" charset="0"/>
                <a:cs typeface="Segoe UI" panose="020B0502040204020203" pitchFamily="34" charset="0"/>
              </a:rPr>
              <a:t>However, a move towards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dynamic and immediately accessible social media platforms by June 2021</a:t>
            </a:r>
            <a:r>
              <a:rPr lang="en-GB" sz="900" b="1" i="1" dirty="0">
                <a:latin typeface="Segoe UI" panose="020B0502040204020203" pitchFamily="34" charset="0"/>
                <a:ea typeface="Segoe UI" panose="020B0502040204020203" pitchFamily="34" charset="0"/>
                <a:cs typeface="Segoe UI" panose="020B0502040204020203" pitchFamily="34" charset="0"/>
              </a:rPr>
              <a:t>,  on which contact can be made, will likely see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rise in demand</a:t>
            </a:r>
            <a:r>
              <a:rPr lang="en-GB" sz="9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900" i="1" dirty="0"/>
          </a:p>
        </p:txBody>
      </p:sp>
      <p:pic>
        <p:nvPicPr>
          <p:cNvPr id="29" name="Picture 28"/>
          <p:cNvPicPr>
            <a:picLocks noChangeAspect="1"/>
          </p:cNvPicPr>
          <p:nvPr/>
        </p:nvPicPr>
        <p:blipFill>
          <a:blip r:embed="rId4"/>
          <a:stretch>
            <a:fillRect/>
          </a:stretch>
        </p:blipFill>
        <p:spPr>
          <a:xfrm>
            <a:off x="9339782" y="2657208"/>
            <a:ext cx="865086" cy="563383"/>
          </a:xfrm>
          <a:prstGeom prst="rect">
            <a:avLst/>
          </a:prstGeom>
        </p:spPr>
      </p:pic>
      <p:sp>
        <p:nvSpPr>
          <p:cNvPr id="31" name="TextBox 30"/>
          <p:cNvSpPr txBox="1"/>
          <p:nvPr/>
        </p:nvSpPr>
        <p:spPr>
          <a:xfrm>
            <a:off x="8076311" y="6464323"/>
            <a:ext cx="3645344" cy="3693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“vulnerable” keyword has been applied.</a:t>
            </a:r>
          </a:p>
        </p:txBody>
      </p:sp>
      <p:sp>
        <p:nvSpPr>
          <p:cNvPr id="19" name="TextBox 18"/>
          <p:cNvSpPr txBox="1"/>
          <p:nvPr/>
        </p:nvSpPr>
        <p:spPr>
          <a:xfrm>
            <a:off x="824561" y="129206"/>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3" name="Picture 2"/>
          <p:cNvPicPr>
            <a:picLocks noChangeAspect="1"/>
          </p:cNvPicPr>
          <p:nvPr/>
        </p:nvPicPr>
        <p:blipFill rotWithShape="1">
          <a:blip r:embed="rId5"/>
          <a:srcRect t="6094"/>
          <a:stretch/>
        </p:blipFill>
        <p:spPr>
          <a:xfrm>
            <a:off x="894809" y="2473861"/>
            <a:ext cx="6392627" cy="4139756"/>
          </a:xfrm>
          <a:prstGeom prst="rect">
            <a:avLst/>
          </a:prstGeom>
        </p:spPr>
      </p:pic>
      <p:sp>
        <p:nvSpPr>
          <p:cNvPr id="20" name="TextBox 19"/>
          <p:cNvSpPr txBox="1"/>
          <p:nvPr/>
        </p:nvSpPr>
        <p:spPr>
          <a:xfrm>
            <a:off x="823176" y="1178461"/>
            <a:ext cx="7497864" cy="1200717"/>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000" b="1">
                <a:latin typeface="Segoe UI" panose="020B0502040204020203" pitchFamily="34" charset="0"/>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dirty="0">
                <a:solidFill>
                  <a:schemeClr val="tx1"/>
                </a:solidFill>
              </a:rPr>
              <a:t>Key Points</a:t>
            </a:r>
          </a:p>
          <a:p>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Vulnerable Adult crimes and crimed incidents saw an </a:t>
            </a:r>
            <a:r>
              <a:rPr lang="en-GB" sz="1100" dirty="0">
                <a:solidFill>
                  <a:schemeClr val="tx1"/>
                </a:solidFill>
              </a:rPr>
              <a:t>11% </a:t>
            </a:r>
            <a:r>
              <a:rPr lang="en-GB" sz="1100" b="0" dirty="0">
                <a:solidFill>
                  <a:schemeClr val="tx1"/>
                </a:solidFill>
              </a:rPr>
              <a:t>(450) </a:t>
            </a:r>
            <a:r>
              <a:rPr lang="en-GB" sz="1100" dirty="0">
                <a:solidFill>
                  <a:schemeClr val="tx1"/>
                </a:solidFill>
              </a:rPr>
              <a:t>increase</a:t>
            </a:r>
            <a:r>
              <a:rPr lang="en-GB" sz="1100" b="0" dirty="0">
                <a:solidFill>
                  <a:schemeClr val="tx1"/>
                </a:solidFill>
              </a:rPr>
              <a:t> on the previous quarter and a </a:t>
            </a:r>
            <a:r>
              <a:rPr lang="en-GB" sz="1100" dirty="0">
                <a:solidFill>
                  <a:schemeClr val="tx1"/>
                </a:solidFill>
              </a:rPr>
              <a:t>25% </a:t>
            </a:r>
            <a:r>
              <a:rPr lang="en-GB" sz="1100" b="0" dirty="0">
                <a:solidFill>
                  <a:schemeClr val="tx1"/>
                </a:solidFill>
              </a:rPr>
              <a:t>(867) increase on the same quarter 2 years prior and exceed the upper control limit.  </a:t>
            </a:r>
          </a:p>
          <a:p>
            <a:pPr marL="171450" indent="-171450">
              <a:buFont typeface="Arial" panose="020B0604020202020204" pitchFamily="34" charset="0"/>
              <a:buChar char="•"/>
            </a:pPr>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Projections indicate a </a:t>
            </a:r>
            <a:r>
              <a:rPr lang="en-GB" sz="1100" dirty="0">
                <a:solidFill>
                  <a:schemeClr val="tx1"/>
                </a:solidFill>
              </a:rPr>
              <a:t>decrease</a:t>
            </a:r>
            <a:r>
              <a:rPr lang="en-GB" sz="1100" b="0" dirty="0">
                <a:solidFill>
                  <a:schemeClr val="tx1"/>
                </a:solidFill>
              </a:rPr>
              <a:t> in coming months, however it is probable that volumes will remain above the mean.  </a:t>
            </a:r>
          </a:p>
        </p:txBody>
      </p:sp>
    </p:spTree>
    <p:extLst>
      <p:ext uri="{BB962C8B-B14F-4D97-AF65-F5344CB8AC3E}">
        <p14:creationId xmlns:p14="http://schemas.microsoft.com/office/powerpoint/2010/main" val="882623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69109" y="120187"/>
            <a:ext cx="5391150" cy="1200150"/>
          </a:xfrm>
          <a:prstGeom prst="rect">
            <a:avLst/>
          </a:prstGeom>
        </p:spPr>
      </p:pic>
      <p:sp>
        <p:nvSpPr>
          <p:cNvPr id="16" name="TextBox 17"/>
          <p:cNvSpPr txBox="1"/>
          <p:nvPr/>
        </p:nvSpPr>
        <p:spPr>
          <a:xfrm>
            <a:off x="803569" y="6636007"/>
            <a:ext cx="5632846" cy="18032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a:t>
            </a:r>
            <a:r>
              <a:rPr lang="en-GB" sz="800" b="1" i="1" dirty="0">
                <a:latin typeface="Arial" panose="020B0604020202020204" pitchFamily="34" charset="0"/>
                <a:cs typeface="Arial" panose="020B0604020202020204" pitchFamily="34" charset="0"/>
              </a:rPr>
              <a:t> </a:t>
            </a:r>
          </a:p>
        </p:txBody>
      </p:sp>
      <p:sp>
        <p:nvSpPr>
          <p:cNvPr id="47" name="Slide Number Placeholder 1"/>
          <p:cNvSpPr>
            <a:spLocks noGrp="1"/>
          </p:cNvSpPr>
          <p:nvPr>
            <p:ph type="sldNum" sz="quarter" idx="12"/>
          </p:nvPr>
        </p:nvSpPr>
        <p:spPr>
          <a:xfrm>
            <a:off x="11835351" y="6589248"/>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868080" y="720262"/>
            <a:ext cx="4620331"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Child At Risk Crimes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&amp; </a:t>
            </a:r>
            <a:r>
              <a:rPr lang="en-GB" sz="1400" b="1" dirty="0" err="1"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Crimed</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Incidents</a:t>
            </a:r>
          </a:p>
        </p:txBody>
      </p:sp>
      <p:sp>
        <p:nvSpPr>
          <p:cNvPr id="37" name="TextBox 36"/>
          <p:cNvSpPr txBox="1"/>
          <p:nvPr/>
        </p:nvSpPr>
        <p:spPr>
          <a:xfrm>
            <a:off x="7799833" y="6480382"/>
            <a:ext cx="3915918" cy="3693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keyword marker has been applied. This can relate to any crime type where a child is present</a:t>
            </a:r>
          </a:p>
        </p:txBody>
      </p:sp>
      <p:sp>
        <p:nvSpPr>
          <p:cNvPr id="39" name="Rounded Rectangle 38"/>
          <p:cNvSpPr/>
          <p:nvPr/>
        </p:nvSpPr>
        <p:spPr>
          <a:xfrm>
            <a:off x="9270716" y="3552454"/>
            <a:ext cx="2708305" cy="2615014"/>
          </a:xfrm>
          <a:prstGeom prst="roundRect">
            <a:avLst>
              <a:gd name="adj" fmla="val 11568"/>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0" name="TextBox 39"/>
          <p:cNvSpPr txBox="1"/>
          <p:nvPr/>
        </p:nvSpPr>
        <p:spPr>
          <a:xfrm>
            <a:off x="10376484" y="3667086"/>
            <a:ext cx="1434319" cy="584775"/>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41" name="TextBox 40"/>
          <p:cNvSpPr txBox="1"/>
          <p:nvPr/>
        </p:nvSpPr>
        <p:spPr>
          <a:xfrm>
            <a:off x="9340479" y="4318339"/>
            <a:ext cx="2529401" cy="738664"/>
          </a:xfrm>
          <a:prstGeom prst="rect">
            <a:avLst/>
          </a:prstGeom>
          <a:noFill/>
        </p:spPr>
        <p:txBody>
          <a:bodyPr wrap="square" rtlCol="0">
            <a:spAutoFit/>
          </a:bodyPr>
          <a:lstStyle/>
          <a:p>
            <a:r>
              <a:rPr lang="en-GB" sz="1400" b="1" dirty="0">
                <a:solidFill>
                  <a:srgbClr val="0070C0"/>
                </a:solidFill>
                <a:latin typeface="Segoe UI" panose="020B0502040204020203" pitchFamily="34" charset="0"/>
                <a:ea typeface="Segoe UI" panose="020B0502040204020203" pitchFamily="34" charset="0"/>
                <a:cs typeface="Segoe UI" panose="020B0502040204020203" pitchFamily="34" charset="0"/>
              </a:rPr>
              <a:t>Child At Risk Crimes &amp; Crimed Incidents: </a:t>
            </a:r>
            <a:r>
              <a:rPr lang="en-GB" sz="1400" b="1" i="1" dirty="0">
                <a:latin typeface="Segoe UI" panose="020B0502040204020203" pitchFamily="34" charset="0"/>
                <a:ea typeface="Segoe UI" panose="020B0502040204020203" pitchFamily="34" charset="0"/>
                <a:cs typeface="Segoe UI" panose="020B0502040204020203" pitchFamily="34" charset="0"/>
              </a:rPr>
              <a:t>Increased reporting</a:t>
            </a:r>
          </a:p>
        </p:txBody>
      </p:sp>
      <p:sp>
        <p:nvSpPr>
          <p:cNvPr id="42" name="TextBox 41"/>
          <p:cNvSpPr txBox="1"/>
          <p:nvPr/>
        </p:nvSpPr>
        <p:spPr>
          <a:xfrm>
            <a:off x="9364684" y="5014640"/>
            <a:ext cx="2351066" cy="769441"/>
          </a:xfrm>
          <a:prstGeom prst="rect">
            <a:avLst/>
          </a:prstGeom>
          <a:noFill/>
        </p:spPr>
        <p:txBody>
          <a:bodyPr wrap="square" rtlCol="0">
            <a:spAutoFit/>
          </a:bodyPr>
          <a:lstStyle/>
          <a:p>
            <a:r>
              <a:rPr lang="en-GB" sz="1100" b="1" i="1" dirty="0">
                <a:latin typeface="Segoe UI" panose="020B0502040204020203" pitchFamily="34" charset="0"/>
                <a:ea typeface="Segoe UI" panose="020B0502040204020203" pitchFamily="34" charset="0"/>
                <a:cs typeface="Segoe UI" panose="020B0502040204020203" pitchFamily="34" charset="0"/>
              </a:rPr>
              <a:t>We also need to use the </a:t>
            </a:r>
            <a:r>
              <a:rPr lang="en-GB" sz="11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correct markers </a:t>
            </a:r>
            <a:r>
              <a:rPr lang="en-GB" sz="1100" b="1" i="1" dirty="0">
                <a:latin typeface="Segoe UI" panose="020B0502040204020203" pitchFamily="34" charset="0"/>
                <a:ea typeface="Segoe UI" panose="020B0502040204020203" pitchFamily="34" charset="0"/>
                <a:cs typeface="Segoe UI" panose="020B0502040204020203" pitchFamily="34" charset="0"/>
              </a:rPr>
              <a:t>to ensure the right people are directed to these jobs and so dealt with appropriately</a:t>
            </a:r>
          </a:p>
        </p:txBody>
      </p:sp>
      <p:pic>
        <p:nvPicPr>
          <p:cNvPr id="44" name="Picture 43"/>
          <p:cNvPicPr>
            <a:picLocks noChangeAspect="1"/>
          </p:cNvPicPr>
          <p:nvPr/>
        </p:nvPicPr>
        <p:blipFill>
          <a:blip r:embed="rId4"/>
          <a:stretch>
            <a:fillRect/>
          </a:stretch>
        </p:blipFill>
        <p:spPr>
          <a:xfrm>
            <a:off x="9443441" y="3712842"/>
            <a:ext cx="674222" cy="439084"/>
          </a:xfrm>
          <a:prstGeom prst="rect">
            <a:avLst/>
          </a:prstGeom>
        </p:spPr>
      </p:pic>
      <p:sp>
        <p:nvSpPr>
          <p:cNvPr id="18" name="TextBox 17"/>
          <p:cNvSpPr txBox="1"/>
          <p:nvPr/>
        </p:nvSpPr>
        <p:spPr>
          <a:xfrm>
            <a:off x="868080" y="130858"/>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3" name="Picture 2"/>
          <p:cNvPicPr>
            <a:picLocks noChangeAspect="1"/>
          </p:cNvPicPr>
          <p:nvPr/>
        </p:nvPicPr>
        <p:blipFill rotWithShape="1">
          <a:blip r:embed="rId5"/>
          <a:srcRect t="5692"/>
          <a:stretch/>
        </p:blipFill>
        <p:spPr>
          <a:xfrm>
            <a:off x="939505" y="2882801"/>
            <a:ext cx="5770960" cy="3753206"/>
          </a:xfrm>
          <a:prstGeom prst="rect">
            <a:avLst/>
          </a:prstGeom>
        </p:spPr>
      </p:pic>
      <p:sp>
        <p:nvSpPr>
          <p:cNvPr id="19" name="TextBox 18"/>
          <p:cNvSpPr txBox="1"/>
          <p:nvPr/>
        </p:nvSpPr>
        <p:spPr>
          <a:xfrm>
            <a:off x="868080" y="1239782"/>
            <a:ext cx="10504475" cy="1476606"/>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000" b="1">
                <a:latin typeface="Segoe UI" panose="020B0502040204020203" pitchFamily="34" charset="0"/>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dirty="0">
                <a:solidFill>
                  <a:schemeClr val="tx1"/>
                </a:solidFill>
              </a:rPr>
              <a:t>Key Points</a:t>
            </a:r>
          </a:p>
          <a:p>
            <a:endParaRPr lang="en-GB" sz="1100" b="0" dirty="0">
              <a:solidFill>
                <a:schemeClr val="tx1"/>
              </a:solidFill>
            </a:endParaRPr>
          </a:p>
          <a:p>
            <a:pPr algn="just"/>
            <a:r>
              <a:rPr lang="en-GB" sz="1100" b="0" dirty="0">
                <a:solidFill>
                  <a:schemeClr val="tx1"/>
                </a:solidFill>
              </a:rPr>
              <a:t>Volumes have increased </a:t>
            </a:r>
            <a:r>
              <a:rPr lang="en-GB" sz="1100" dirty="0">
                <a:solidFill>
                  <a:schemeClr val="tx1"/>
                </a:solidFill>
              </a:rPr>
              <a:t>20% </a:t>
            </a:r>
            <a:r>
              <a:rPr lang="en-GB" sz="1100" b="0" dirty="0">
                <a:solidFill>
                  <a:schemeClr val="tx1"/>
                </a:solidFill>
              </a:rPr>
              <a:t>(1056) compared to the same period two years prior, as anticipated as a result of coming out of lockdown.  They </a:t>
            </a:r>
            <a:r>
              <a:rPr lang="en-GB" sz="1100" b="0" dirty="0" smtClean="0">
                <a:solidFill>
                  <a:schemeClr val="tx1"/>
                </a:solidFill>
              </a:rPr>
              <a:t>currently </a:t>
            </a:r>
            <a:r>
              <a:rPr lang="en-GB" sz="1100" b="0" dirty="0">
                <a:solidFill>
                  <a:schemeClr val="tx1"/>
                </a:solidFill>
              </a:rPr>
              <a:t>exceed the upper control limit. </a:t>
            </a:r>
            <a:r>
              <a:rPr lang="en-GB" sz="1100" dirty="0" smtClean="0">
                <a:solidFill>
                  <a:schemeClr val="tx1"/>
                </a:solidFill>
              </a:rPr>
              <a:t>Shropshire </a:t>
            </a:r>
            <a:r>
              <a:rPr lang="en-GB" sz="1100" b="0" dirty="0" smtClean="0">
                <a:solidFill>
                  <a:schemeClr val="tx1"/>
                </a:solidFill>
              </a:rPr>
              <a:t>makes up </a:t>
            </a:r>
            <a:r>
              <a:rPr lang="en-GB" sz="1100" dirty="0" smtClean="0">
                <a:solidFill>
                  <a:schemeClr val="tx1"/>
                </a:solidFill>
              </a:rPr>
              <a:t>22% (1406</a:t>
            </a:r>
            <a:r>
              <a:rPr lang="en-GB" sz="1100" dirty="0">
                <a:solidFill>
                  <a:schemeClr val="tx1"/>
                </a:solidFill>
              </a:rPr>
              <a:t>) </a:t>
            </a:r>
            <a:r>
              <a:rPr lang="en-GB" sz="1100" b="0" dirty="0" smtClean="0">
                <a:solidFill>
                  <a:schemeClr val="tx1"/>
                </a:solidFill>
              </a:rPr>
              <a:t>of total </a:t>
            </a:r>
            <a:r>
              <a:rPr lang="en-GB" sz="1100" b="0" dirty="0">
                <a:solidFill>
                  <a:schemeClr val="tx1"/>
                </a:solidFill>
              </a:rPr>
              <a:t>crimes and </a:t>
            </a:r>
            <a:r>
              <a:rPr lang="en-GB" sz="1100" b="0" dirty="0" err="1">
                <a:solidFill>
                  <a:schemeClr val="tx1"/>
                </a:solidFill>
              </a:rPr>
              <a:t>crimed</a:t>
            </a:r>
            <a:r>
              <a:rPr lang="en-GB" sz="1100" b="0" dirty="0">
                <a:solidFill>
                  <a:schemeClr val="tx1"/>
                </a:solidFill>
              </a:rPr>
              <a:t> </a:t>
            </a:r>
            <a:r>
              <a:rPr lang="en-GB" sz="1100" b="0" dirty="0" smtClean="0">
                <a:solidFill>
                  <a:schemeClr val="tx1"/>
                </a:solidFill>
              </a:rPr>
              <a:t>incidents, </a:t>
            </a:r>
            <a:r>
              <a:rPr lang="en-GB" sz="1100" b="0" dirty="0">
                <a:solidFill>
                  <a:schemeClr val="tx1"/>
                </a:solidFill>
              </a:rPr>
              <a:t>and </a:t>
            </a:r>
            <a:r>
              <a:rPr lang="en-GB" sz="1100" dirty="0" smtClean="0">
                <a:solidFill>
                  <a:schemeClr val="tx1"/>
                </a:solidFill>
              </a:rPr>
              <a:t>South Worcestershire </a:t>
            </a:r>
            <a:r>
              <a:rPr lang="en-GB" sz="1100" b="0" dirty="0" smtClean="0">
                <a:solidFill>
                  <a:schemeClr val="tx1"/>
                </a:solidFill>
              </a:rPr>
              <a:t>is also responsible for </a:t>
            </a:r>
            <a:r>
              <a:rPr lang="en-GB" sz="1100" dirty="0" smtClean="0">
                <a:solidFill>
                  <a:schemeClr val="tx1"/>
                </a:solidFill>
              </a:rPr>
              <a:t>22% (1387)</a:t>
            </a:r>
            <a:r>
              <a:rPr lang="en-GB" sz="1100" b="0" dirty="0" smtClean="0">
                <a:solidFill>
                  <a:schemeClr val="tx1"/>
                </a:solidFill>
              </a:rPr>
              <a:t>, while </a:t>
            </a:r>
            <a:r>
              <a:rPr lang="en-GB" sz="1100" dirty="0" smtClean="0">
                <a:solidFill>
                  <a:schemeClr val="tx1"/>
                </a:solidFill>
              </a:rPr>
              <a:t>North Worcestershire</a:t>
            </a:r>
            <a:r>
              <a:rPr lang="en-GB" sz="1100" b="0" dirty="0" smtClean="0">
                <a:solidFill>
                  <a:schemeClr val="tx1"/>
                </a:solidFill>
              </a:rPr>
              <a:t> and </a:t>
            </a:r>
            <a:r>
              <a:rPr lang="en-GB" sz="1100" dirty="0" smtClean="0">
                <a:solidFill>
                  <a:schemeClr val="tx1"/>
                </a:solidFill>
              </a:rPr>
              <a:t>Telford &amp; Wrekin </a:t>
            </a:r>
            <a:r>
              <a:rPr lang="en-GB" sz="1100" b="0" dirty="0" smtClean="0">
                <a:solidFill>
                  <a:schemeClr val="tx1"/>
                </a:solidFill>
              </a:rPr>
              <a:t>are responsible for </a:t>
            </a:r>
            <a:r>
              <a:rPr lang="en-GB" sz="1100" dirty="0" smtClean="0">
                <a:solidFill>
                  <a:schemeClr val="tx1"/>
                </a:solidFill>
              </a:rPr>
              <a:t>21% (1372) </a:t>
            </a:r>
            <a:r>
              <a:rPr lang="en-GB" sz="1100" b="0" dirty="0" smtClean="0">
                <a:solidFill>
                  <a:schemeClr val="tx1"/>
                </a:solidFill>
              </a:rPr>
              <a:t>and </a:t>
            </a:r>
            <a:r>
              <a:rPr lang="en-GB" sz="1100" dirty="0" smtClean="0">
                <a:solidFill>
                  <a:schemeClr val="tx1"/>
                </a:solidFill>
              </a:rPr>
              <a:t>20% (1320) </a:t>
            </a:r>
            <a:r>
              <a:rPr lang="en-GB" sz="1100" b="0" dirty="0" smtClean="0">
                <a:solidFill>
                  <a:schemeClr val="tx1"/>
                </a:solidFill>
              </a:rPr>
              <a:t>respectively. </a:t>
            </a:r>
            <a:r>
              <a:rPr lang="en-GB" sz="1100" dirty="0" smtClean="0">
                <a:solidFill>
                  <a:schemeClr val="tx1"/>
                </a:solidFill>
              </a:rPr>
              <a:t>Herefordshire</a:t>
            </a:r>
            <a:r>
              <a:rPr lang="en-GB" sz="1100" b="0" dirty="0" smtClean="0">
                <a:solidFill>
                  <a:schemeClr val="tx1"/>
                </a:solidFill>
              </a:rPr>
              <a:t> makes up </a:t>
            </a:r>
            <a:r>
              <a:rPr lang="en-GB" sz="1100" dirty="0" smtClean="0">
                <a:solidFill>
                  <a:schemeClr val="tx1"/>
                </a:solidFill>
              </a:rPr>
              <a:t>15% (960).</a:t>
            </a:r>
            <a:endParaRPr lang="en-GB" sz="1100" dirty="0">
              <a:solidFill>
                <a:schemeClr val="tx1"/>
              </a:solidFill>
            </a:endParaRPr>
          </a:p>
          <a:p>
            <a:pPr algn="just"/>
            <a:endParaRPr lang="en-GB" sz="1100" b="0" dirty="0">
              <a:solidFill>
                <a:schemeClr val="tx1"/>
              </a:solidFill>
            </a:endParaRPr>
          </a:p>
          <a:p>
            <a:pPr algn="just"/>
            <a:r>
              <a:rPr lang="en-GB" sz="1100" b="0" dirty="0">
                <a:solidFill>
                  <a:schemeClr val="tx1"/>
                </a:solidFill>
              </a:rPr>
              <a:t>Leading offence category descriptions are Assault without Injury, Assault With Injury and Malicious Communications. </a:t>
            </a:r>
            <a:r>
              <a:rPr lang="en-GB" sz="1100" dirty="0">
                <a:solidFill>
                  <a:schemeClr val="tx1"/>
                </a:solidFill>
              </a:rPr>
              <a:t>15% </a:t>
            </a:r>
            <a:r>
              <a:rPr lang="en-GB" sz="1100" b="0" dirty="0">
                <a:solidFill>
                  <a:schemeClr val="tx1"/>
                </a:solidFill>
              </a:rPr>
              <a:t>(980) offences were classified as non-recent. </a:t>
            </a:r>
          </a:p>
          <a:p>
            <a:pPr algn="just"/>
            <a:r>
              <a:rPr lang="en-GB" sz="1100" b="0" dirty="0" smtClean="0">
                <a:solidFill>
                  <a:schemeClr val="tx1"/>
                </a:solidFill>
              </a:rPr>
              <a:t>It </a:t>
            </a:r>
            <a:r>
              <a:rPr lang="en-GB" sz="1100" b="0" dirty="0">
                <a:solidFill>
                  <a:schemeClr val="tx1"/>
                </a:solidFill>
              </a:rPr>
              <a:t>is probable that volumes will decrease in the coming months as restrictions are lifted and the school holidays.</a:t>
            </a:r>
          </a:p>
        </p:txBody>
      </p:sp>
    </p:spTree>
    <p:extLst>
      <p:ext uri="{BB962C8B-B14F-4D97-AF65-F5344CB8AC3E}">
        <p14:creationId xmlns:p14="http://schemas.microsoft.com/office/powerpoint/2010/main" val="2646027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8350" y="659092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10"/>
          <p:cNvPicPr>
            <a:picLocks noChangeAspect="1"/>
          </p:cNvPicPr>
          <p:nvPr/>
        </p:nvPicPr>
        <p:blipFill rotWithShape="1">
          <a:blip r:embed="rId3"/>
          <a:srcRect l="2400" t="6988" r="5733"/>
          <a:stretch/>
        </p:blipFill>
        <p:spPr>
          <a:xfrm>
            <a:off x="815166" y="1043217"/>
            <a:ext cx="3600000" cy="601664"/>
          </a:xfrm>
          <a:prstGeom prst="rect">
            <a:avLst/>
          </a:prstGeom>
        </p:spPr>
      </p:pic>
      <p:sp>
        <p:nvSpPr>
          <p:cNvPr id="12" name="TextBox 17"/>
          <p:cNvSpPr txBox="1"/>
          <p:nvPr/>
        </p:nvSpPr>
        <p:spPr>
          <a:xfrm>
            <a:off x="934501" y="6665515"/>
            <a:ext cx="5498049" cy="19248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sp>
        <p:nvSpPr>
          <p:cNvPr id="14" name="TextBox 13"/>
          <p:cNvSpPr txBox="1"/>
          <p:nvPr/>
        </p:nvSpPr>
        <p:spPr>
          <a:xfrm>
            <a:off x="871056" y="4525553"/>
            <a:ext cx="5154840" cy="1954381"/>
          </a:xfrm>
          <a:prstGeom prst="rect">
            <a:avLst/>
          </a:prstGeom>
          <a:noFill/>
        </p:spPr>
        <p:txBody>
          <a:bodyPr wrap="squar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32% (212</a:t>
            </a:r>
            <a:r>
              <a:rPr lang="en-GB" sz="1100" dirty="0">
                <a:latin typeface="Segoe UI" panose="020B0502040204020203" pitchFamily="34" charset="0"/>
                <a:ea typeface="Segoe UI" panose="020B0502040204020203" pitchFamily="34" charset="0"/>
                <a:cs typeface="Segoe UI" panose="020B0502040204020203" pitchFamily="34" charset="0"/>
              </a:rPr>
              <a:t>) of all offences relate to </a:t>
            </a:r>
            <a:r>
              <a:rPr lang="en-GB" sz="1100" b="1" dirty="0">
                <a:latin typeface="Segoe UI" panose="020B0502040204020203" pitchFamily="34" charset="0"/>
                <a:ea typeface="Segoe UI" panose="020B0502040204020203" pitchFamily="34" charset="0"/>
                <a:cs typeface="Segoe UI" panose="020B0502040204020203" pitchFamily="34" charset="0"/>
              </a:rPr>
              <a:t>Sexual Assault on a Female Aged 13 and Over</a:t>
            </a:r>
            <a:r>
              <a:rPr lang="en-GB" sz="1100" dirty="0">
                <a:latin typeface="Segoe UI" panose="020B0502040204020203" pitchFamily="34" charset="0"/>
                <a:ea typeface="Segoe UI" panose="020B0502040204020203" pitchFamily="34" charset="0"/>
                <a:cs typeface="Segoe UI" panose="020B0502040204020203" pitchFamily="34" charset="0"/>
              </a:rPr>
              <a:t>, with a further </a:t>
            </a:r>
            <a:r>
              <a:rPr lang="en-GB" sz="1100" b="1" dirty="0">
                <a:latin typeface="Segoe UI" panose="020B0502040204020203" pitchFamily="34" charset="0"/>
                <a:ea typeface="Segoe UI" panose="020B0502040204020203" pitchFamily="34" charset="0"/>
                <a:cs typeface="Segoe UI" panose="020B0502040204020203" pitchFamily="34" charset="0"/>
              </a:rPr>
              <a:t>19% (124) </a:t>
            </a:r>
            <a:r>
              <a:rPr lang="en-GB" sz="1100" dirty="0">
                <a:latin typeface="Segoe UI" panose="020B0502040204020203" pitchFamily="34" charset="0"/>
                <a:ea typeface="Segoe UI" panose="020B0502040204020203" pitchFamily="34" charset="0"/>
                <a:cs typeface="Segoe UI" panose="020B0502040204020203" pitchFamily="34" charset="0"/>
              </a:rPr>
              <a:t>related to </a:t>
            </a:r>
            <a:r>
              <a:rPr lang="en-GB" sz="1100" b="1" dirty="0">
                <a:latin typeface="Segoe UI" panose="020B0502040204020203" pitchFamily="34" charset="0"/>
                <a:ea typeface="Segoe UI" panose="020B0502040204020203" pitchFamily="34" charset="0"/>
                <a:cs typeface="Segoe UI" panose="020B0502040204020203" pitchFamily="34" charset="0"/>
              </a:rPr>
              <a:t>Sexual Activity Involving a Child Under 13</a:t>
            </a:r>
            <a:r>
              <a:rPr lang="en-GB" sz="1100" dirty="0">
                <a:latin typeface="Segoe UI" panose="020B0502040204020203" pitchFamily="34" charset="0"/>
                <a:ea typeface="Segoe UI" panose="020B0502040204020203" pitchFamily="34" charset="0"/>
                <a:cs typeface="Segoe UI" panose="020B0502040204020203" pitchFamily="34" charset="0"/>
              </a:rPr>
              <a:t>.  </a:t>
            </a:r>
          </a:p>
          <a:p>
            <a:endParaRPr lang="en-GB" sz="1100" b="1"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A significant proportion of offences at 44% (285) </a:t>
            </a:r>
            <a:r>
              <a:rPr lang="en-GB" sz="1100" dirty="0">
                <a:latin typeface="Segoe UI" panose="020B0502040204020203" pitchFamily="34" charset="0"/>
                <a:ea typeface="Segoe UI" panose="020B0502040204020203" pitchFamily="34" charset="0"/>
                <a:cs typeface="Segoe UI" panose="020B0502040204020203" pitchFamily="34" charset="0"/>
              </a:rPr>
              <a:t>of all OSO are </a:t>
            </a:r>
            <a:r>
              <a:rPr lang="en-GB" sz="1100" b="1" dirty="0">
                <a:latin typeface="Segoe UI" panose="020B0502040204020203" pitchFamily="34" charset="0"/>
                <a:ea typeface="Segoe UI" panose="020B0502040204020203" pitchFamily="34" charset="0"/>
                <a:cs typeface="Segoe UI" panose="020B0502040204020203" pitchFamily="34" charset="0"/>
              </a:rPr>
              <a:t>non-recent</a:t>
            </a:r>
            <a:r>
              <a:rPr lang="en-GB" sz="1100" dirty="0">
                <a:latin typeface="Segoe UI" panose="020B0502040204020203" pitchFamily="34" charset="0"/>
                <a:ea typeface="Segoe UI" panose="020B0502040204020203" pitchFamily="34" charset="0"/>
                <a:cs typeface="Segoe UI" panose="020B0502040204020203" pitchFamily="34" charset="0"/>
              </a:rPr>
              <a:t>. This was anticipated in previous monthly and quarterly reports, and is likely to be a result of </a:t>
            </a:r>
            <a:r>
              <a:rPr lang="en-GB" sz="1100" b="1" dirty="0">
                <a:latin typeface="Segoe UI" panose="020B0502040204020203" pitchFamily="34" charset="0"/>
                <a:ea typeface="Segoe UI" panose="020B0502040204020203" pitchFamily="34" charset="0"/>
                <a:cs typeface="Segoe UI" panose="020B0502040204020203" pitchFamily="34" charset="0"/>
              </a:rPr>
              <a:t>historic offences over the lockdown periods </a:t>
            </a:r>
            <a:r>
              <a:rPr lang="en-GB" sz="1100" dirty="0">
                <a:latin typeface="Segoe UI" panose="020B0502040204020203" pitchFamily="34" charset="0"/>
                <a:ea typeface="Segoe UI" panose="020B0502040204020203" pitchFamily="34" charset="0"/>
                <a:cs typeface="Segoe UI" panose="020B0502040204020203" pitchFamily="34" charset="0"/>
              </a:rPr>
              <a:t>being reported. </a:t>
            </a:r>
            <a:endParaRPr lang="en-GB" sz="11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As restrictions continue to be removed, it is </a:t>
            </a:r>
            <a:r>
              <a:rPr lang="en-GB" sz="1100" b="1" dirty="0">
                <a:latin typeface="Segoe UI" panose="020B0502040204020203" pitchFamily="34" charset="0"/>
                <a:ea typeface="Segoe UI" panose="020B0502040204020203" pitchFamily="34" charset="0"/>
                <a:cs typeface="Segoe UI" panose="020B0502040204020203" pitchFamily="34" charset="0"/>
              </a:rPr>
              <a:t>likely that offences will be sustained at current levels above exceptional</a:t>
            </a:r>
            <a:r>
              <a:rPr lang="en-GB" sz="1100" dirty="0">
                <a:latin typeface="Segoe UI" panose="020B0502040204020203" pitchFamily="34" charset="0"/>
                <a:ea typeface="Segoe UI" panose="020B0502040204020203" pitchFamily="34" charset="0"/>
                <a:cs typeface="Segoe UI" panose="020B0502040204020203" pitchFamily="34" charset="0"/>
              </a:rPr>
              <a:t> as historic offences continue to be reported at high rates as well as the full opening of the night time economy.</a:t>
            </a:r>
          </a:p>
        </p:txBody>
      </p:sp>
      <p:sp>
        <p:nvSpPr>
          <p:cNvPr id="10" name="TextBox 9"/>
          <p:cNvSpPr txBox="1"/>
          <p:nvPr/>
        </p:nvSpPr>
        <p:spPr>
          <a:xfrm>
            <a:off x="815166" y="735440"/>
            <a:ext cx="408580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Other Sexual Offences </a:t>
            </a:r>
          </a:p>
        </p:txBody>
      </p:sp>
      <p:sp>
        <p:nvSpPr>
          <p:cNvPr id="15" name="TextBox 14"/>
          <p:cNvSpPr txBox="1"/>
          <p:nvPr/>
        </p:nvSpPr>
        <p:spPr>
          <a:xfrm>
            <a:off x="815166" y="148915"/>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a:t>
            </a:r>
            <a:r>
              <a:rPr lang="en-GB" b="0" dirty="0" smtClean="0">
                <a:latin typeface="Segoe UI" panose="020B0502040204020203" pitchFamily="34" charset="0"/>
                <a:ea typeface="Segoe UI" panose="020B0502040204020203" pitchFamily="34" charset="0"/>
                <a:cs typeface="Segoe UI" panose="020B0502040204020203" pitchFamily="34" charset="0"/>
              </a:rPr>
              <a:t>demand</a:t>
            </a:r>
            <a:endParaRPr lang="en-GB" b="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4"/>
          <a:srcRect t="5826"/>
          <a:stretch/>
        </p:blipFill>
        <p:spPr>
          <a:xfrm>
            <a:off x="871056" y="1729057"/>
            <a:ext cx="4176432" cy="2712320"/>
          </a:xfrm>
          <a:prstGeom prst="rect">
            <a:avLst/>
          </a:prstGeom>
        </p:spPr>
      </p:pic>
      <p:pic>
        <p:nvPicPr>
          <p:cNvPr id="21" name="Picture 20"/>
          <p:cNvPicPr>
            <a:picLocks noChangeAspect="1"/>
          </p:cNvPicPr>
          <p:nvPr/>
        </p:nvPicPr>
        <p:blipFill rotWithShape="1">
          <a:blip r:embed="rId5"/>
          <a:srcRect t="6094"/>
          <a:stretch/>
        </p:blipFill>
        <p:spPr>
          <a:xfrm>
            <a:off x="7023243" y="1779695"/>
            <a:ext cx="4010695" cy="2597257"/>
          </a:xfrm>
          <a:prstGeom prst="rect">
            <a:avLst/>
          </a:prstGeom>
        </p:spPr>
      </p:pic>
      <p:sp>
        <p:nvSpPr>
          <p:cNvPr id="22" name="TextBox 21"/>
          <p:cNvSpPr txBox="1"/>
          <p:nvPr/>
        </p:nvSpPr>
        <p:spPr>
          <a:xfrm>
            <a:off x="6432550" y="4372580"/>
            <a:ext cx="5836262" cy="2292935"/>
          </a:xfrm>
          <a:prstGeom prst="rect">
            <a:avLst/>
          </a:prstGeom>
          <a:noFill/>
        </p:spPr>
        <p:txBody>
          <a:bodyPr wrap="squar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71% (1013</a:t>
            </a:r>
            <a:r>
              <a:rPr lang="en-GB" sz="1100" dirty="0">
                <a:latin typeface="Segoe UI" panose="020B0502040204020203" pitchFamily="34" charset="0"/>
                <a:ea typeface="Segoe UI" panose="020B0502040204020203" pitchFamily="34" charset="0"/>
                <a:cs typeface="Segoe UI" panose="020B0502040204020203" pitchFamily="34" charset="0"/>
              </a:rPr>
              <a:t>) of all offences relate to </a:t>
            </a:r>
            <a:r>
              <a:rPr lang="en-GB" sz="1100" b="1" dirty="0">
                <a:latin typeface="Segoe UI" panose="020B0502040204020203" pitchFamily="34" charset="0"/>
                <a:ea typeface="Segoe UI" panose="020B0502040204020203" pitchFamily="34" charset="0"/>
                <a:cs typeface="Segoe UI" panose="020B0502040204020203" pitchFamily="34" charset="0"/>
              </a:rPr>
              <a:t>violence without injury</a:t>
            </a:r>
            <a:r>
              <a:rPr lang="en-GB" sz="1100" dirty="0">
                <a:latin typeface="Segoe UI" panose="020B0502040204020203" pitchFamily="34" charset="0"/>
                <a:ea typeface="Segoe UI" panose="020B0502040204020203" pitchFamily="34" charset="0"/>
                <a:cs typeface="Segoe UI" panose="020B0502040204020203" pitchFamily="34" charset="0"/>
              </a:rPr>
              <a:t>, in line with the previous 2 quarters.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This is driven by </a:t>
            </a:r>
            <a:r>
              <a:rPr lang="en-GB" sz="1100" b="1" dirty="0">
                <a:latin typeface="Segoe UI" panose="020B0502040204020203" pitchFamily="34" charset="0"/>
                <a:ea typeface="Segoe UI" panose="020B0502040204020203" pitchFamily="34" charset="0"/>
                <a:cs typeface="Segoe UI" panose="020B0502040204020203" pitchFamily="34" charset="0"/>
              </a:rPr>
              <a:t>malicious communication </a:t>
            </a:r>
            <a:r>
              <a:rPr lang="en-GB" sz="1100" dirty="0">
                <a:latin typeface="Segoe UI" panose="020B0502040204020203" pitchFamily="34" charset="0"/>
                <a:ea typeface="Segoe UI" panose="020B0502040204020203" pitchFamily="34" charset="0"/>
                <a:cs typeface="Segoe UI" panose="020B0502040204020203" pitchFamily="34" charset="0"/>
              </a:rPr>
              <a:t>which account for </a:t>
            </a:r>
            <a:r>
              <a:rPr lang="en-GB" sz="1100" b="1" dirty="0">
                <a:latin typeface="Segoe UI" panose="020B0502040204020203" pitchFamily="34" charset="0"/>
                <a:ea typeface="Segoe UI" panose="020B0502040204020203" pitchFamily="34" charset="0"/>
                <a:cs typeface="Segoe UI" panose="020B0502040204020203" pitchFamily="34" charset="0"/>
              </a:rPr>
              <a:t>63% (634) </a:t>
            </a:r>
            <a:r>
              <a:rPr lang="en-GB" sz="1100" dirty="0">
                <a:latin typeface="Segoe UI" panose="020B0502040204020203" pitchFamily="34" charset="0"/>
                <a:ea typeface="Segoe UI" panose="020B0502040204020203" pitchFamily="34" charset="0"/>
                <a:cs typeface="Segoe UI" panose="020B0502040204020203" pitchFamily="34" charset="0"/>
              </a:rPr>
              <a:t>of Violence without Injury Cyber Crimes and Crimed Incidents offences, and </a:t>
            </a:r>
            <a:r>
              <a:rPr lang="en-GB" sz="1100" b="1" dirty="0">
                <a:latin typeface="Segoe UI" panose="020B0502040204020203" pitchFamily="34" charset="0"/>
                <a:ea typeface="Segoe UI" panose="020B0502040204020203" pitchFamily="34" charset="0"/>
                <a:cs typeface="Segoe UI" panose="020B0502040204020203" pitchFamily="34" charset="0"/>
              </a:rPr>
              <a:t>45% </a:t>
            </a:r>
            <a:r>
              <a:rPr lang="en-GB" sz="1100" dirty="0">
                <a:latin typeface="Segoe UI" panose="020B0502040204020203" pitchFamily="34" charset="0"/>
                <a:ea typeface="Segoe UI" panose="020B0502040204020203" pitchFamily="34" charset="0"/>
                <a:cs typeface="Segoe UI" panose="020B0502040204020203" pitchFamily="34" charset="0"/>
              </a:rPr>
              <a:t>of overall Cyber offences. This is consistent with reporting in previous quarters.</a:t>
            </a:r>
          </a:p>
          <a:p>
            <a:endParaRPr lang="en-GB" sz="11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As restrictions are removed in the coming months it is </a:t>
            </a:r>
            <a:r>
              <a:rPr lang="en-GB" sz="1100" b="1" dirty="0">
                <a:latin typeface="Segoe UI" panose="020B0502040204020203" pitchFamily="34" charset="0"/>
                <a:ea typeface="Segoe UI" panose="020B0502040204020203" pitchFamily="34" charset="0"/>
                <a:cs typeface="Segoe UI" panose="020B0502040204020203" pitchFamily="34" charset="0"/>
              </a:rPr>
              <a:t>highly probable </a:t>
            </a:r>
            <a:r>
              <a:rPr lang="en-GB" sz="1100" dirty="0">
                <a:latin typeface="Segoe UI" panose="020B0502040204020203" pitchFamily="34" charset="0"/>
                <a:ea typeface="Segoe UI" panose="020B0502040204020203" pitchFamily="34" charset="0"/>
                <a:cs typeface="Segoe UI" panose="020B0502040204020203" pitchFamily="34" charset="0"/>
              </a:rPr>
              <a:t>that </a:t>
            </a:r>
            <a:r>
              <a:rPr lang="en-GB" sz="1100" b="1" dirty="0">
                <a:latin typeface="Segoe UI" panose="020B0502040204020203" pitchFamily="34" charset="0"/>
                <a:ea typeface="Segoe UI" panose="020B0502040204020203" pitchFamily="34" charset="0"/>
                <a:cs typeface="Segoe UI" panose="020B0502040204020203" pitchFamily="34" charset="0"/>
              </a:rPr>
              <a:t>volumes will increase</a:t>
            </a:r>
            <a:r>
              <a:rPr lang="en-GB" sz="1100" dirty="0">
                <a:latin typeface="Segoe UI" panose="020B0502040204020203" pitchFamily="34" charset="0"/>
                <a:ea typeface="Segoe UI" panose="020B0502040204020203" pitchFamily="34" charset="0"/>
                <a:cs typeface="Segoe UI" panose="020B0502040204020203" pitchFamily="34" charset="0"/>
              </a:rPr>
              <a:t>.  As reported previously, the National Crime Agency advises that “Cyber Criminal are likely to look to exploit the lifting of lockdown restrictions…”</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appropriate application of markers is being reviewed along with how this data is reported on moving forward. This will be reported on at FDG. </a:t>
            </a:r>
          </a:p>
        </p:txBody>
      </p:sp>
      <p:pic>
        <p:nvPicPr>
          <p:cNvPr id="23" name="Picture 22"/>
          <p:cNvPicPr>
            <a:picLocks noChangeAspect="1"/>
          </p:cNvPicPr>
          <p:nvPr/>
        </p:nvPicPr>
        <p:blipFill>
          <a:blip r:embed="rId6"/>
          <a:stretch>
            <a:fillRect/>
          </a:stretch>
        </p:blipFill>
        <p:spPr>
          <a:xfrm>
            <a:off x="6933244" y="1029582"/>
            <a:ext cx="3600000" cy="654546"/>
          </a:xfrm>
          <a:prstGeom prst="rect">
            <a:avLst/>
          </a:prstGeom>
        </p:spPr>
      </p:pic>
      <p:sp>
        <p:nvSpPr>
          <p:cNvPr id="24" name="TextBox 23"/>
          <p:cNvSpPr txBox="1"/>
          <p:nvPr/>
        </p:nvSpPr>
        <p:spPr>
          <a:xfrm>
            <a:off x="7315200" y="95076"/>
            <a:ext cx="4703150" cy="646331"/>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the keyword “cyber-enabled” has been applied. We saw a significant increase in 2019/20 compared to 2018/19, and this trend continues. </a:t>
            </a:r>
          </a:p>
          <a:p>
            <a:pPr algn="just"/>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6432550" y="673745"/>
            <a:ext cx="460138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Cyber Crimes and Crimed Incidents Offences </a:t>
            </a:r>
          </a:p>
        </p:txBody>
      </p:sp>
    </p:spTree>
    <p:extLst>
      <p:ext uri="{BB962C8B-B14F-4D97-AF65-F5344CB8AC3E}">
        <p14:creationId xmlns:p14="http://schemas.microsoft.com/office/powerpoint/2010/main" val="4211235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6485874" y="6611297"/>
            <a:ext cx="5510676" cy="21319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pic>
        <p:nvPicPr>
          <p:cNvPr id="13" name="Picture 12"/>
          <p:cNvPicPr>
            <a:picLocks noChangeAspect="1"/>
          </p:cNvPicPr>
          <p:nvPr/>
        </p:nvPicPr>
        <p:blipFill>
          <a:blip r:embed="rId3"/>
          <a:stretch>
            <a:fillRect/>
          </a:stretch>
        </p:blipFill>
        <p:spPr>
          <a:xfrm>
            <a:off x="7472090" y="418265"/>
            <a:ext cx="4344460" cy="709768"/>
          </a:xfrm>
          <a:prstGeom prst="rect">
            <a:avLst/>
          </a:prstGeom>
        </p:spPr>
      </p:pic>
      <p:sp>
        <p:nvSpPr>
          <p:cNvPr id="47" name="Slide Number Placeholder 1"/>
          <p:cNvSpPr>
            <a:spLocks noGrp="1"/>
          </p:cNvSpPr>
          <p:nvPr>
            <p:ph type="sldNum" sz="quarter" idx="12"/>
          </p:nvPr>
        </p:nvSpPr>
        <p:spPr>
          <a:xfrm>
            <a:off x="11834961" y="6587107"/>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849199" y="138594"/>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a:t>
            </a:r>
            <a:r>
              <a:rPr lang="en-GB" b="0" dirty="0" smtClean="0">
                <a:latin typeface="Segoe UI" panose="020B0502040204020203" pitchFamily="34" charset="0"/>
                <a:ea typeface="Segoe UI" panose="020B0502040204020203" pitchFamily="34" charset="0"/>
                <a:cs typeface="Segoe UI" panose="020B0502040204020203" pitchFamily="34" charset="0"/>
              </a:rPr>
              <a:t>demand</a:t>
            </a:r>
            <a:endParaRPr lang="en-GB" b="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849199" y="1655806"/>
            <a:ext cx="8349695" cy="738664"/>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Obscene Publications, Etc. And Protected Sexual Material </a:t>
            </a:r>
            <a:r>
              <a:rPr lang="en-GB" sz="1050" dirty="0">
                <a:latin typeface="Segoe UI" panose="020B0502040204020203" pitchFamily="34" charset="0"/>
                <a:ea typeface="Segoe UI" panose="020B0502040204020203" pitchFamily="34" charset="0"/>
                <a:cs typeface="Segoe UI" panose="020B0502040204020203" pitchFamily="34" charset="0"/>
              </a:rPr>
              <a:t>offences remain the main driver in this crime category and account for </a:t>
            </a:r>
            <a:r>
              <a:rPr lang="en-GB" sz="1050" b="1" dirty="0">
                <a:latin typeface="Segoe UI" panose="020B0502040204020203" pitchFamily="34" charset="0"/>
                <a:ea typeface="Segoe UI" panose="020B0502040204020203" pitchFamily="34" charset="0"/>
                <a:cs typeface="Segoe UI" panose="020B0502040204020203" pitchFamily="34" charset="0"/>
              </a:rPr>
              <a:t>48% (200) </a:t>
            </a:r>
            <a:r>
              <a:rPr lang="en-GB" sz="1050" dirty="0">
                <a:latin typeface="Segoe UI" panose="020B0502040204020203" pitchFamily="34" charset="0"/>
                <a:ea typeface="Segoe UI" panose="020B0502040204020203" pitchFamily="34" charset="0"/>
                <a:cs typeface="Segoe UI" panose="020B0502040204020203" pitchFamily="34" charset="0"/>
              </a:rPr>
              <a:t>of the offences.  </a:t>
            </a:r>
          </a:p>
          <a:p>
            <a:endParaRPr lang="en-GB" sz="105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050" b="1" dirty="0">
                <a:latin typeface="Segoe UI" panose="020B0502040204020203" pitchFamily="34" charset="0"/>
                <a:ea typeface="Segoe UI" panose="020B0502040204020203" pitchFamily="34" charset="0"/>
                <a:cs typeface="Segoe UI" panose="020B0502040204020203" pitchFamily="34" charset="0"/>
              </a:rPr>
              <a:t>Attempting to Pervert the Course of Justice </a:t>
            </a:r>
            <a:r>
              <a:rPr lang="en-GB" sz="1050" dirty="0">
                <a:latin typeface="Segoe UI" panose="020B0502040204020203" pitchFamily="34" charset="0"/>
                <a:ea typeface="Segoe UI" panose="020B0502040204020203" pitchFamily="34" charset="0"/>
                <a:cs typeface="Segoe UI" panose="020B0502040204020203" pitchFamily="34" charset="0"/>
              </a:rPr>
              <a:t>accounts for the second largest category accounting for  </a:t>
            </a:r>
            <a:r>
              <a:rPr lang="en-GB" sz="1050" b="1" dirty="0">
                <a:latin typeface="Segoe UI" panose="020B0502040204020203" pitchFamily="34" charset="0"/>
                <a:ea typeface="Segoe UI" panose="020B0502040204020203" pitchFamily="34" charset="0"/>
                <a:cs typeface="Segoe UI" panose="020B0502040204020203" pitchFamily="34" charset="0"/>
              </a:rPr>
              <a:t>13% (53) </a:t>
            </a:r>
            <a:r>
              <a:rPr lang="en-GB" sz="1050" dirty="0">
                <a:latin typeface="Segoe UI" panose="020B0502040204020203" pitchFamily="34" charset="0"/>
                <a:ea typeface="Segoe UI" panose="020B0502040204020203" pitchFamily="34" charset="0"/>
                <a:cs typeface="Segoe UI" panose="020B0502040204020203" pitchFamily="34" charset="0"/>
              </a:rPr>
              <a:t>of the offences.</a:t>
            </a:r>
            <a:endParaRPr lang="en-GB" sz="105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849199" y="1058918"/>
            <a:ext cx="4054003" cy="430887"/>
          </a:xfrm>
          <a:prstGeom prst="rect">
            <a:avLst/>
          </a:prstGeom>
          <a:noFill/>
        </p:spPr>
        <p:txBody>
          <a:bodyPr wrap="square" rtlCol="0">
            <a:spAutoFit/>
          </a:bodyPr>
          <a:lstStyle>
            <a:defPPr>
              <a:defRPr lang="en-US"/>
            </a:defPPr>
            <a:lvl1pPr algn="just">
              <a:defRPr sz="1100">
                <a:latin typeface="Arial" panose="020B06040202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Volumes saw a </a:t>
            </a:r>
            <a:r>
              <a:rPr lang="en-GB" b="1" dirty="0">
                <a:latin typeface="Segoe UI" panose="020B0502040204020203" pitchFamily="34" charset="0"/>
                <a:ea typeface="Segoe UI" panose="020B0502040204020203" pitchFamily="34" charset="0"/>
                <a:cs typeface="Segoe UI" panose="020B0502040204020203" pitchFamily="34" charset="0"/>
              </a:rPr>
              <a:t>13% (48) increase </a:t>
            </a:r>
            <a:r>
              <a:rPr lang="en-GB" dirty="0">
                <a:latin typeface="Segoe UI" panose="020B0502040204020203" pitchFamily="34" charset="0"/>
                <a:ea typeface="Segoe UI" panose="020B0502040204020203" pitchFamily="34" charset="0"/>
                <a:cs typeface="Segoe UI" panose="020B0502040204020203" pitchFamily="34" charset="0"/>
              </a:rPr>
              <a:t>last quarter and a </a:t>
            </a:r>
            <a:r>
              <a:rPr lang="en-GB" b="1" dirty="0">
                <a:latin typeface="Segoe UI" panose="020B0502040204020203" pitchFamily="34" charset="0"/>
                <a:ea typeface="Segoe UI" panose="020B0502040204020203" pitchFamily="34" charset="0"/>
                <a:cs typeface="Segoe UI" panose="020B0502040204020203" pitchFamily="34" charset="0"/>
              </a:rPr>
              <a:t>29% (95) increase </a:t>
            </a:r>
            <a:r>
              <a:rPr lang="en-GB" dirty="0">
                <a:latin typeface="Segoe UI" panose="020B0502040204020203" pitchFamily="34" charset="0"/>
                <a:ea typeface="Segoe UI" panose="020B0502040204020203" pitchFamily="34" charset="0"/>
                <a:cs typeface="Segoe UI" panose="020B0502040204020203" pitchFamily="34" charset="0"/>
              </a:rPr>
              <a:t>compared to the same period two years prior.</a:t>
            </a:r>
          </a:p>
        </p:txBody>
      </p:sp>
      <p:pic>
        <p:nvPicPr>
          <p:cNvPr id="21" name="Picture 20"/>
          <p:cNvPicPr>
            <a:picLocks noChangeAspect="1"/>
          </p:cNvPicPr>
          <p:nvPr/>
        </p:nvPicPr>
        <p:blipFill rotWithShape="1">
          <a:blip r:embed="rId4"/>
          <a:srcRect t="6890"/>
          <a:stretch/>
        </p:blipFill>
        <p:spPr>
          <a:xfrm>
            <a:off x="5553432" y="2424797"/>
            <a:ext cx="6263118" cy="4098727"/>
          </a:xfrm>
          <a:prstGeom prst="rect">
            <a:avLst/>
          </a:prstGeom>
        </p:spPr>
      </p:pic>
      <p:sp>
        <p:nvSpPr>
          <p:cNvPr id="22" name="TextBox 21"/>
          <p:cNvSpPr txBox="1"/>
          <p:nvPr/>
        </p:nvSpPr>
        <p:spPr>
          <a:xfrm>
            <a:off x="849199" y="2799132"/>
            <a:ext cx="3677440" cy="246221"/>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Misc. Crimes Against Society is made up of 21 sub categories</a:t>
            </a:r>
          </a:p>
        </p:txBody>
      </p:sp>
      <p:pic>
        <p:nvPicPr>
          <p:cNvPr id="23" name="Picture 22"/>
          <p:cNvPicPr>
            <a:picLocks noChangeAspect="1"/>
          </p:cNvPicPr>
          <p:nvPr/>
        </p:nvPicPr>
        <p:blipFill>
          <a:blip r:embed="rId5"/>
          <a:stretch>
            <a:fillRect/>
          </a:stretch>
        </p:blipFill>
        <p:spPr>
          <a:xfrm>
            <a:off x="1137257" y="3149034"/>
            <a:ext cx="3150389" cy="3675453"/>
          </a:xfrm>
          <a:prstGeom prst="rect">
            <a:avLst/>
          </a:prstGeom>
        </p:spPr>
      </p:pic>
      <p:sp>
        <p:nvSpPr>
          <p:cNvPr id="24" name="TextBox 23"/>
          <p:cNvSpPr txBox="1"/>
          <p:nvPr/>
        </p:nvSpPr>
        <p:spPr>
          <a:xfrm>
            <a:off x="849199" y="723328"/>
            <a:ext cx="408580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Miscellaneous Crimes Against Society</a:t>
            </a:r>
          </a:p>
        </p:txBody>
      </p:sp>
    </p:spTree>
    <p:extLst>
      <p:ext uri="{BB962C8B-B14F-4D97-AF65-F5344CB8AC3E}">
        <p14:creationId xmlns:p14="http://schemas.microsoft.com/office/powerpoint/2010/main" val="4754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7" t="3050" r="743" b="39153"/>
          <a:stretch/>
        </p:blipFill>
        <p:spPr>
          <a:xfrm>
            <a:off x="984491" y="4119791"/>
            <a:ext cx="4599454" cy="1758900"/>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824123" y="674102"/>
            <a:ext cx="2091417"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HMICFRS Inspections</a:t>
            </a:r>
          </a:p>
        </p:txBody>
      </p:sp>
      <p:sp>
        <p:nvSpPr>
          <p:cNvPr id="27" name="TextBox 26"/>
          <p:cNvSpPr txBox="1"/>
          <p:nvPr/>
        </p:nvSpPr>
        <p:spPr>
          <a:xfrm>
            <a:off x="824123" y="129128"/>
            <a:ext cx="4920191"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4.3 Innovating and improving</a:t>
            </a:r>
          </a:p>
        </p:txBody>
      </p:sp>
      <p:sp>
        <p:nvSpPr>
          <p:cNvPr id="24" name="TextBox 23"/>
          <p:cNvSpPr txBox="1"/>
          <p:nvPr/>
        </p:nvSpPr>
        <p:spPr>
          <a:xfrm>
            <a:off x="5183427" y="3009051"/>
            <a:ext cx="1961570" cy="219291"/>
          </a:xfrm>
          <a:prstGeom prst="rect">
            <a:avLst/>
          </a:prstGeom>
          <a:noFill/>
        </p:spPr>
        <p:txBody>
          <a:bodyPr wrap="square" rtlCol="0">
            <a:spAutoFit/>
          </a:bodyPr>
          <a:lstStyle/>
          <a:p>
            <a:pPr algn="ctr"/>
            <a:r>
              <a:rPr lang="en-GB" sz="825" b="1" dirty="0">
                <a:latin typeface="Segoe UI" panose="020B0502040204020203" pitchFamily="34" charset="0"/>
                <a:ea typeface="Segoe UI" panose="020B0502040204020203" pitchFamily="34" charset="0"/>
                <a:cs typeface="Segoe UI" panose="020B0502040204020203" pitchFamily="34" charset="0"/>
              </a:rPr>
              <a:t>Monthly Point-in-Time Readings</a:t>
            </a:r>
          </a:p>
        </p:txBody>
      </p:sp>
      <p:sp>
        <p:nvSpPr>
          <p:cNvPr id="25" name="TextBox 24"/>
          <p:cNvSpPr txBox="1"/>
          <p:nvPr/>
        </p:nvSpPr>
        <p:spPr>
          <a:xfrm>
            <a:off x="2498254" y="990903"/>
            <a:ext cx="1462338"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Recommendations</a:t>
            </a:r>
          </a:p>
        </p:txBody>
      </p:sp>
      <p:sp>
        <p:nvSpPr>
          <p:cNvPr id="28" name="TextBox 27"/>
          <p:cNvSpPr txBox="1"/>
          <p:nvPr/>
        </p:nvSpPr>
        <p:spPr>
          <a:xfrm>
            <a:off x="5344050" y="990903"/>
            <a:ext cx="1727542"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Areas for Improvement</a:t>
            </a:r>
          </a:p>
        </p:txBody>
      </p:sp>
      <p:sp>
        <p:nvSpPr>
          <p:cNvPr id="29" name="TextBox 28"/>
          <p:cNvSpPr txBox="1"/>
          <p:nvPr/>
        </p:nvSpPr>
        <p:spPr>
          <a:xfrm>
            <a:off x="8455049" y="990903"/>
            <a:ext cx="1865909"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Causes of Concern</a:t>
            </a:r>
          </a:p>
        </p:txBody>
      </p:sp>
      <p:pic>
        <p:nvPicPr>
          <p:cNvPr id="30" name="Picture 29"/>
          <p:cNvPicPr>
            <a:picLocks noChangeAspect="1"/>
          </p:cNvPicPr>
          <p:nvPr/>
        </p:nvPicPr>
        <p:blipFill rotWithShape="1">
          <a:blip r:embed="rId4"/>
          <a:srcRect l="34638" t="35408" r="24927" b="59266"/>
          <a:stretch/>
        </p:blipFill>
        <p:spPr>
          <a:xfrm>
            <a:off x="4664335" y="3416331"/>
            <a:ext cx="3047909" cy="262163"/>
          </a:xfrm>
          <a:prstGeom prst="rect">
            <a:avLst/>
          </a:prstGeom>
        </p:spPr>
      </p:pic>
      <p:sp>
        <p:nvSpPr>
          <p:cNvPr id="31" name="TextBox 30"/>
          <p:cNvSpPr txBox="1"/>
          <p:nvPr/>
        </p:nvSpPr>
        <p:spPr>
          <a:xfrm>
            <a:off x="1272278" y="3710657"/>
            <a:ext cx="3286524"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Age of West Mercia’s Recommendations, AFIs and Causes of Concern (Mar 21)</a:t>
            </a:r>
          </a:p>
        </p:txBody>
      </p:sp>
      <p:pic>
        <p:nvPicPr>
          <p:cNvPr id="3" name="Picture 2"/>
          <p:cNvPicPr>
            <a:picLocks noChangeAspect="1"/>
          </p:cNvPicPr>
          <p:nvPr/>
        </p:nvPicPr>
        <p:blipFill>
          <a:blip r:embed="rId5"/>
          <a:stretch>
            <a:fillRect/>
          </a:stretch>
        </p:blipFill>
        <p:spPr>
          <a:xfrm>
            <a:off x="1897100" y="1354523"/>
            <a:ext cx="8640313" cy="1654528"/>
          </a:xfrm>
          <a:prstGeom prst="rect">
            <a:avLst/>
          </a:prstGeom>
        </p:spPr>
      </p:pic>
      <p:pic>
        <p:nvPicPr>
          <p:cNvPr id="5" name="Picture 4"/>
          <p:cNvPicPr>
            <a:picLocks noChangeAspect="1"/>
          </p:cNvPicPr>
          <p:nvPr/>
        </p:nvPicPr>
        <p:blipFill rotWithShape="1">
          <a:blip r:embed="rId3"/>
          <a:srcRect l="25495" t="72761" r="11667" b="15565"/>
          <a:stretch/>
        </p:blipFill>
        <p:spPr>
          <a:xfrm>
            <a:off x="1869831" y="6009372"/>
            <a:ext cx="3274688" cy="397900"/>
          </a:xfrm>
          <a:prstGeom prst="rect">
            <a:avLst/>
          </a:prstGeom>
        </p:spPr>
      </p:pic>
      <p:sp>
        <p:nvSpPr>
          <p:cNvPr id="15" name="Rectangle 14"/>
          <p:cNvSpPr/>
          <p:nvPr/>
        </p:nvSpPr>
        <p:spPr>
          <a:xfrm>
            <a:off x="5897880" y="4110767"/>
            <a:ext cx="5934120" cy="2390617"/>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This month has seen an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in the number of open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Recommendations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for the force.</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result of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publication of reports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policing of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domestic abuse during the pandemic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an interim report on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how the police engage with women and girls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However, these are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thematic reports,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as the increases have been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mirrored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 national and MSG level and the force remains</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below the average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for both across all areas.</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17</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Recommendations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originate from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2014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Inspection of Undercover Policing report</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An independent undercover policing enquiry was established to look at these findings and as such they are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awaiting review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do not require any force action</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706447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689210" y="990872"/>
            <a:ext cx="7179778" cy="3396587"/>
          </a:xfrm>
          <a:prstGeom prst="rect">
            <a:avLst/>
          </a:prstGeom>
        </p:spPr>
      </p:pic>
      <p:sp>
        <p:nvSpPr>
          <p:cNvPr id="47" name="Slide Number Placeholder 1"/>
          <p:cNvSpPr>
            <a:spLocks noGrp="1"/>
          </p:cNvSpPr>
          <p:nvPr>
            <p:ph type="sldNum" sz="quarter" idx="12"/>
          </p:nvPr>
        </p:nvSpPr>
        <p:spPr>
          <a:xfrm>
            <a:off x="118332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853393" y="149235"/>
            <a:ext cx="7138929"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 Delivering a skilled, sustainable workforce in a constantly learning and improving environment</a:t>
            </a:r>
          </a:p>
          <a:p>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5.1 Establishing a skilled, flexible workforce</a:t>
            </a:r>
          </a:p>
        </p:txBody>
      </p:sp>
      <p:sp>
        <p:nvSpPr>
          <p:cNvPr id="8" name="Rectangle 7"/>
          <p:cNvSpPr/>
          <p:nvPr/>
        </p:nvSpPr>
        <p:spPr>
          <a:xfrm>
            <a:off x="853393" y="742858"/>
            <a:ext cx="2908531" cy="307777"/>
          </a:xfrm>
          <a:prstGeom prst="rect">
            <a:avLst/>
          </a:prstGeom>
        </p:spPr>
        <p:txBody>
          <a:bodyPr wrap="square">
            <a:spAutoFit/>
          </a:bodyPr>
          <a:lstStyle/>
          <a:p>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Officer and Staff  Demographics </a:t>
            </a:r>
          </a:p>
        </p:txBody>
      </p:sp>
      <p:sp>
        <p:nvSpPr>
          <p:cNvPr id="16" name="TextBox 15"/>
          <p:cNvSpPr txBox="1"/>
          <p:nvPr/>
        </p:nvSpPr>
        <p:spPr>
          <a:xfrm>
            <a:off x="853393" y="1162454"/>
            <a:ext cx="3815640" cy="2123658"/>
          </a:xfrm>
          <a:prstGeom prst="rect">
            <a:avLst/>
          </a:prstGeom>
          <a:solidFill>
            <a:schemeClr val="bg1"/>
          </a:solidFill>
        </p:spPr>
        <p:txBody>
          <a:bodyPr wrap="square" rtlCol="0">
            <a:spAutoFit/>
          </a:bodyPr>
          <a:lstStyle/>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West Mercia female representation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exceeds the national average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(31%) with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33.3%</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female police Officers. </a:t>
            </a: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The Ranks of Constable, Superintendent and Chief superintendent all exceed the national average of female representation at these ranks. </a:t>
            </a: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Whilst West Mercia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(2.9%)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has a substantially lower rate the national BAME Police Officer average (7.3%) , but is in line with the MSG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(2.8%).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BAME population % stands at 13% nationally and 3.8% within West Mercia Communities.</a:t>
            </a: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853393" y="3532575"/>
            <a:ext cx="3815640" cy="1107996"/>
          </a:xfrm>
          <a:prstGeom prst="rect">
            <a:avLst/>
          </a:prstGeom>
        </p:spPr>
        <p:txBody>
          <a:bodyPr wrap="square">
            <a:spAutoFit/>
          </a:bodyPr>
          <a:lstStyle/>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West Mercia has a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higher attrition rate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national average for Officers; </a:t>
            </a:r>
          </a:p>
          <a:p>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Officers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WMP - 6.5% National Ave – 5.8% </a:t>
            </a:r>
          </a:p>
          <a:p>
            <a:pPr marL="171450" indent="-171450">
              <a:buFont typeface="Arial" panose="020B0604020202020204" pitchFamily="34" charset="0"/>
              <a:buChar char="•"/>
            </a:pP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Staff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WMP- 10.0% National Ave- 10.5%</a:t>
            </a:r>
          </a:p>
          <a:p>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 Diagonal Corner Rectangle 9"/>
          <p:cNvSpPr/>
          <p:nvPr/>
        </p:nvSpPr>
        <p:spPr>
          <a:xfrm>
            <a:off x="6041507" y="4719848"/>
            <a:ext cx="1527586" cy="6027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Segoe UI" panose="020B0502040204020203" pitchFamily="34" charset="0"/>
                <a:ea typeface="Segoe UI" panose="020B0502040204020203" pitchFamily="34" charset="0"/>
                <a:cs typeface="Segoe UI" panose="020B0502040204020203" pitchFamily="34" charset="0"/>
              </a:rPr>
              <a:t>Officers Retired</a:t>
            </a:r>
          </a:p>
        </p:txBody>
      </p:sp>
      <p:sp>
        <p:nvSpPr>
          <p:cNvPr id="13" name="Round Diagonal Corner Rectangle 12"/>
          <p:cNvSpPr/>
          <p:nvPr/>
        </p:nvSpPr>
        <p:spPr>
          <a:xfrm>
            <a:off x="7752194" y="4722229"/>
            <a:ext cx="1527586" cy="6027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Segoe UI" panose="020B0502040204020203" pitchFamily="34" charset="0"/>
                <a:ea typeface="Segoe UI" panose="020B0502040204020203" pitchFamily="34" charset="0"/>
                <a:cs typeface="Segoe UI" panose="020B0502040204020203" pitchFamily="34" charset="0"/>
              </a:rPr>
              <a:t>Officers Resigned</a:t>
            </a:r>
          </a:p>
        </p:txBody>
      </p:sp>
      <p:sp>
        <p:nvSpPr>
          <p:cNvPr id="14" name="Round Diagonal Corner Rectangle 13"/>
          <p:cNvSpPr/>
          <p:nvPr/>
        </p:nvSpPr>
        <p:spPr>
          <a:xfrm>
            <a:off x="9450515" y="4722820"/>
            <a:ext cx="1527586" cy="6027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Segoe UI" panose="020B0502040204020203" pitchFamily="34" charset="0"/>
                <a:ea typeface="Segoe UI" panose="020B0502040204020203" pitchFamily="34" charset="0"/>
                <a:cs typeface="Segoe UI" panose="020B0502040204020203" pitchFamily="34" charset="0"/>
              </a:rPr>
              <a:t>Officers Joined*</a:t>
            </a:r>
          </a:p>
        </p:txBody>
      </p:sp>
      <p:sp>
        <p:nvSpPr>
          <p:cNvPr id="15" name="Rectangle 14"/>
          <p:cNvSpPr/>
          <p:nvPr/>
        </p:nvSpPr>
        <p:spPr>
          <a:xfrm>
            <a:off x="5412983" y="5800517"/>
            <a:ext cx="6618046" cy="261610"/>
          </a:xfrm>
          <a:prstGeom prst="rect">
            <a:avLst/>
          </a:prstGeom>
        </p:spPr>
        <p:txBody>
          <a:bodyPr wrap="square">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 These Officers will not have policed a full night time economy or without any </a:t>
            </a:r>
            <a:r>
              <a:rPr lang="en-GB" sz="1100" dirty="0" smtClean="0">
                <a:latin typeface="Segoe UI" panose="020B0502040204020203" pitchFamily="34" charset="0"/>
                <a:ea typeface="Segoe UI" panose="020B0502040204020203" pitchFamily="34" charset="0"/>
                <a:cs typeface="Segoe UI" panose="020B0502040204020203" pitchFamily="34" charset="0"/>
              </a:rPr>
              <a:t>COVID-19 </a:t>
            </a:r>
            <a:r>
              <a:rPr lang="en-GB" sz="1100" dirty="0">
                <a:latin typeface="Segoe UI" panose="020B0502040204020203" pitchFamily="34" charset="0"/>
                <a:ea typeface="Segoe UI" panose="020B0502040204020203" pitchFamily="34" charset="0"/>
                <a:cs typeface="Segoe UI" panose="020B0502040204020203" pitchFamily="34" charset="0"/>
              </a:rPr>
              <a:t>restrictions</a:t>
            </a:r>
          </a:p>
        </p:txBody>
      </p:sp>
      <p:sp>
        <p:nvSpPr>
          <p:cNvPr id="18" name="Oval 17"/>
          <p:cNvSpPr/>
          <p:nvPr/>
        </p:nvSpPr>
        <p:spPr>
          <a:xfrm>
            <a:off x="10481849" y="4966628"/>
            <a:ext cx="666975" cy="690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42</a:t>
            </a:r>
          </a:p>
        </p:txBody>
      </p:sp>
      <p:sp>
        <p:nvSpPr>
          <p:cNvPr id="19" name="Oval 18"/>
          <p:cNvSpPr/>
          <p:nvPr/>
        </p:nvSpPr>
        <p:spPr>
          <a:xfrm>
            <a:off x="8764554" y="4966482"/>
            <a:ext cx="666975" cy="690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19</a:t>
            </a:r>
          </a:p>
        </p:txBody>
      </p:sp>
      <p:sp>
        <p:nvSpPr>
          <p:cNvPr id="20" name="Oval 19"/>
          <p:cNvSpPr/>
          <p:nvPr/>
        </p:nvSpPr>
        <p:spPr>
          <a:xfrm>
            <a:off x="6958441" y="5012867"/>
            <a:ext cx="666975" cy="690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22</a:t>
            </a:r>
          </a:p>
        </p:txBody>
      </p:sp>
      <p:sp>
        <p:nvSpPr>
          <p:cNvPr id="21" name="Round Diagonal Corner Rectangle 20"/>
          <p:cNvSpPr/>
          <p:nvPr/>
        </p:nvSpPr>
        <p:spPr>
          <a:xfrm>
            <a:off x="6041507" y="4388152"/>
            <a:ext cx="4936594" cy="2745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egoe UI" panose="020B0502040204020203" pitchFamily="34" charset="0"/>
                <a:ea typeface="Segoe UI" panose="020B0502040204020203" pitchFamily="34" charset="0"/>
                <a:cs typeface="Segoe UI" panose="020B0502040204020203" pitchFamily="34" charset="0"/>
              </a:rPr>
              <a:t>In 2021/2022</a:t>
            </a:r>
          </a:p>
        </p:txBody>
      </p:sp>
      <p:sp>
        <p:nvSpPr>
          <p:cNvPr id="23" name="Rounded Rectangle 22"/>
          <p:cNvSpPr/>
          <p:nvPr/>
        </p:nvSpPr>
        <p:spPr>
          <a:xfrm>
            <a:off x="2603292" y="6099887"/>
            <a:ext cx="7585023" cy="659918"/>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 name="TextBox 23"/>
          <p:cNvSpPr txBox="1"/>
          <p:nvPr/>
        </p:nvSpPr>
        <p:spPr>
          <a:xfrm>
            <a:off x="9196235" y="6139935"/>
            <a:ext cx="992081" cy="646331"/>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All figures based on national average</a:t>
            </a:r>
          </a:p>
        </p:txBody>
      </p:sp>
      <p:sp>
        <p:nvSpPr>
          <p:cNvPr id="25" name="TextBox 24"/>
          <p:cNvSpPr txBox="1"/>
          <p:nvPr/>
        </p:nvSpPr>
        <p:spPr>
          <a:xfrm>
            <a:off x="3453902" y="6104092"/>
            <a:ext cx="1560107" cy="338554"/>
          </a:xfrm>
          <a:prstGeom prst="rect">
            <a:avLst/>
          </a:prstGeom>
          <a:noFill/>
        </p:spPr>
        <p:txBody>
          <a:bodyPr wrap="square" rtlCol="0">
            <a:spAutoFit/>
          </a:bodyPr>
          <a:lstStyle/>
          <a:p>
            <a:r>
              <a:rPr lang="en-GB" sz="1200"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r>
              <a:rPr lang="en-GB" sz="1600" dirty="0">
                <a:solidFill>
                  <a:srgbClr val="009B3A"/>
                </a:solidFill>
                <a:latin typeface="Segoe UI" panose="020B0502040204020203" pitchFamily="34" charset="0"/>
                <a:ea typeface="Segoe UI" panose="020B0502040204020203" pitchFamily="34" charset="0"/>
                <a:cs typeface="Segoe UI" panose="020B0502040204020203" pitchFamily="34" charset="0"/>
              </a:rPr>
              <a:t>:</a:t>
            </a:r>
          </a:p>
        </p:txBody>
      </p:sp>
      <p:pic>
        <p:nvPicPr>
          <p:cNvPr id="26" name="Picture 25"/>
          <p:cNvPicPr>
            <a:picLocks noChangeAspect="1"/>
          </p:cNvPicPr>
          <p:nvPr/>
        </p:nvPicPr>
        <p:blipFill>
          <a:blip r:embed="rId4"/>
          <a:stretch>
            <a:fillRect/>
          </a:stretch>
        </p:blipFill>
        <p:spPr>
          <a:xfrm>
            <a:off x="2752910" y="6233846"/>
            <a:ext cx="640017" cy="417600"/>
          </a:xfrm>
          <a:prstGeom prst="rect">
            <a:avLst/>
          </a:prstGeom>
        </p:spPr>
      </p:pic>
      <p:pic>
        <p:nvPicPr>
          <p:cNvPr id="27" name="Picture 26"/>
          <p:cNvPicPr>
            <a:picLocks noChangeAspect="1"/>
          </p:cNvPicPr>
          <p:nvPr/>
        </p:nvPicPr>
        <p:blipFill>
          <a:blip r:embed="rId5"/>
          <a:stretch>
            <a:fillRect/>
          </a:stretch>
        </p:blipFill>
        <p:spPr>
          <a:xfrm>
            <a:off x="6800977" y="6199679"/>
            <a:ext cx="933327" cy="529340"/>
          </a:xfrm>
          <a:prstGeom prst="rect">
            <a:avLst/>
          </a:prstGeom>
        </p:spPr>
      </p:pic>
      <p:pic>
        <p:nvPicPr>
          <p:cNvPr id="28" name="Picture 27"/>
          <p:cNvPicPr>
            <a:picLocks noChangeAspect="1"/>
          </p:cNvPicPr>
          <p:nvPr/>
        </p:nvPicPr>
        <p:blipFill>
          <a:blip r:embed="rId6"/>
          <a:stretch>
            <a:fillRect/>
          </a:stretch>
        </p:blipFill>
        <p:spPr>
          <a:xfrm>
            <a:off x="8150754" y="6199679"/>
            <a:ext cx="923530" cy="529340"/>
          </a:xfrm>
          <a:prstGeom prst="rect">
            <a:avLst/>
          </a:prstGeom>
        </p:spPr>
      </p:pic>
      <p:pic>
        <p:nvPicPr>
          <p:cNvPr id="29" name="Picture 28"/>
          <p:cNvPicPr>
            <a:picLocks noChangeAspect="1"/>
          </p:cNvPicPr>
          <p:nvPr/>
        </p:nvPicPr>
        <p:blipFill rotWithShape="1">
          <a:blip r:embed="rId7"/>
          <a:srcRect l="1" r="2525" b="5978"/>
          <a:stretch/>
        </p:blipFill>
        <p:spPr>
          <a:xfrm>
            <a:off x="5431055" y="6199679"/>
            <a:ext cx="953471" cy="531375"/>
          </a:xfrm>
          <a:prstGeom prst="rect">
            <a:avLst/>
          </a:prstGeom>
        </p:spPr>
      </p:pic>
      <p:sp>
        <p:nvSpPr>
          <p:cNvPr id="30" name="Rectangle 29"/>
          <p:cNvSpPr/>
          <p:nvPr/>
        </p:nvSpPr>
        <p:spPr>
          <a:xfrm>
            <a:off x="3461319" y="6331637"/>
            <a:ext cx="2023499" cy="400110"/>
          </a:xfrm>
          <a:prstGeom prst="rect">
            <a:avLst/>
          </a:prstGeom>
        </p:spPr>
        <p:txBody>
          <a:bodyPr wrap="square">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Under national average</a:t>
            </a:r>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900" b="1" dirty="0">
                <a:latin typeface="Segoe UI" panose="020B0502040204020203" pitchFamily="34" charset="0"/>
                <a:ea typeface="Segoe UI" panose="020B0502040204020203" pitchFamily="34" charset="0"/>
                <a:cs typeface="Segoe UI" panose="020B0502040204020203" pitchFamily="34" charset="0"/>
              </a:rPr>
              <a:t>Under 10% for PCSOs</a:t>
            </a:r>
          </a:p>
        </p:txBody>
      </p:sp>
      <p:sp>
        <p:nvSpPr>
          <p:cNvPr id="32" name="Rectangle 31"/>
          <p:cNvSpPr/>
          <p:nvPr/>
        </p:nvSpPr>
        <p:spPr>
          <a:xfrm>
            <a:off x="912206" y="4868116"/>
            <a:ext cx="3756827" cy="769441"/>
          </a:xfrm>
          <a:prstGeom prst="rect">
            <a:avLst/>
          </a:prstGeom>
        </p:spPr>
        <p:txBody>
          <a:bodyPr wrap="square">
            <a:spAutoFit/>
          </a:bodyPr>
          <a:lstStyle/>
          <a:p>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PCSO</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12 month attrition rates stands at 9.6%,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substantially lower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16.9% national average. </a:t>
            </a:r>
          </a:p>
          <a:p>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9074284" y="207040"/>
            <a:ext cx="2776745" cy="761095"/>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19.1% </a:t>
            </a: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(437) of all Police Officers have less than </a:t>
            </a: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2 Years Service</a:t>
            </a: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67187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80755" y="554790"/>
            <a:ext cx="11341114" cy="402101"/>
          </a:xfrm>
          <a:prstGeom prst="roundRect">
            <a:avLst>
              <a:gd name="adj" fmla="val 9260"/>
            </a:avLst>
          </a:prstGeom>
          <a:solidFill>
            <a:schemeClr val="accent4">
              <a:lumMod val="75000"/>
              <a:alpha val="18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51036" y="533338"/>
            <a:ext cx="2749183" cy="276999"/>
          </a:xfrm>
          <a:prstGeom prst="rect">
            <a:avLst/>
          </a:prstGeom>
          <a:noFill/>
        </p:spPr>
        <p:txBody>
          <a:bodyPr wrap="square" rtlCol="0">
            <a:spAutoFit/>
          </a:bodyP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Number of victims spoken to:</a:t>
            </a:r>
          </a:p>
        </p:txBody>
      </p:sp>
      <p:sp>
        <p:nvSpPr>
          <p:cNvPr id="35" name="TextBox 34"/>
          <p:cNvSpPr txBox="1"/>
          <p:nvPr/>
        </p:nvSpPr>
        <p:spPr>
          <a:xfrm>
            <a:off x="776944" y="1884041"/>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53" name="TextBox 139"/>
          <p:cNvSpPr txBox="1">
            <a:spLocks noChangeArrowheads="1"/>
          </p:cNvSpPr>
          <p:nvPr/>
        </p:nvSpPr>
        <p:spPr bwMode="auto">
          <a:xfrm>
            <a:off x="2149697" y="2726666"/>
            <a:ext cx="1026319" cy="400110"/>
          </a:xfrm>
          <a:prstGeom prst="rect">
            <a:avLst/>
          </a:prstGeom>
          <a:noFill/>
          <a:ln w="9525">
            <a:noFill/>
            <a:miter lim="800000"/>
            <a:headEnd/>
            <a:tailEnd/>
          </a:ln>
        </p:spPr>
        <p:txBody>
          <a:bodyPr>
            <a:spAutoFit/>
          </a:bodyPr>
          <a:lstStyle/>
          <a:p>
            <a:pPr algn="ctr"/>
            <a:r>
              <a:rPr lang="en-GB" sz="2000" dirty="0">
                <a:solidFill>
                  <a:schemeClr val="bg1"/>
                </a:solidFill>
                <a:latin typeface="Arial Black" pitchFamily="34" charset="0"/>
              </a:rPr>
              <a:t>76%</a:t>
            </a:r>
          </a:p>
        </p:txBody>
      </p:sp>
      <p:sp>
        <p:nvSpPr>
          <p:cNvPr id="58" name="Oval 57"/>
          <p:cNvSpPr>
            <a:spLocks/>
          </p:cNvSpPr>
          <p:nvPr/>
        </p:nvSpPr>
        <p:spPr>
          <a:xfrm>
            <a:off x="993929" y="2628353"/>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59" name="TextBox 139"/>
          <p:cNvSpPr txBox="1">
            <a:spLocks noChangeArrowheads="1"/>
          </p:cNvSpPr>
          <p:nvPr/>
        </p:nvSpPr>
        <p:spPr bwMode="auto">
          <a:xfrm>
            <a:off x="842320" y="2792131"/>
            <a:ext cx="1026319" cy="400110"/>
          </a:xfrm>
          <a:prstGeom prst="rect">
            <a:avLst/>
          </a:prstGeom>
          <a:noFill/>
          <a:ln w="9525">
            <a:noFill/>
            <a:miter lim="800000"/>
            <a:headEnd/>
            <a:tailEnd/>
          </a:ln>
        </p:spPr>
        <p:txBody>
          <a:bodyPr>
            <a:spAutoFit/>
          </a:bodyPr>
          <a:lstStyle/>
          <a:p>
            <a:pPr algn="ctr"/>
            <a:r>
              <a:rPr lang="en-GB" sz="2000" dirty="0">
                <a:solidFill>
                  <a:schemeClr val="bg1"/>
                </a:solidFill>
                <a:latin typeface="Arial Black" pitchFamily="34" charset="0"/>
              </a:rPr>
              <a:t>76%</a:t>
            </a:r>
          </a:p>
        </p:txBody>
      </p:sp>
      <p:sp>
        <p:nvSpPr>
          <p:cNvPr id="60" name="TextBox 141"/>
          <p:cNvSpPr txBox="1">
            <a:spLocks noChangeArrowheads="1"/>
          </p:cNvSpPr>
          <p:nvPr/>
        </p:nvSpPr>
        <p:spPr bwMode="auto">
          <a:xfrm>
            <a:off x="1135374" y="3059947"/>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63" name="TextBox 62"/>
          <p:cNvSpPr txBox="1"/>
          <p:nvPr/>
        </p:nvSpPr>
        <p:spPr>
          <a:xfrm>
            <a:off x="1783249" y="2772946"/>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2%</a:t>
            </a:r>
            <a:r>
              <a:rPr lang="en-GB" sz="1200" b="1" dirty="0">
                <a:solidFill>
                  <a:srgbClr val="0070C0"/>
                </a:solidFill>
                <a:latin typeface="Arial" panose="020B0604020202020204" pitchFamily="34" charset="0"/>
                <a:cs typeface="Arial" panose="020B0604020202020204" pitchFamily="34" charset="0"/>
              </a:rPr>
              <a:t>*</a:t>
            </a:r>
          </a:p>
        </p:txBody>
      </p:sp>
      <p:sp>
        <p:nvSpPr>
          <p:cNvPr id="76" name="TextBox 139"/>
          <p:cNvSpPr txBox="1">
            <a:spLocks noChangeArrowheads="1"/>
          </p:cNvSpPr>
          <p:nvPr/>
        </p:nvSpPr>
        <p:spPr bwMode="auto">
          <a:xfrm>
            <a:off x="2223911" y="3376250"/>
            <a:ext cx="876860" cy="338554"/>
          </a:xfrm>
          <a:prstGeom prst="rect">
            <a:avLst/>
          </a:prstGeom>
          <a:noFill/>
          <a:ln w="9525">
            <a:noFill/>
            <a:miter lim="800000"/>
            <a:headEnd/>
            <a:tailEnd/>
          </a:ln>
        </p:spPr>
        <p:txBody>
          <a:bodyPr wrap="square">
            <a:spAutoFit/>
          </a:bodyPr>
          <a:lstStyle/>
          <a:p>
            <a:pPr algn="ctr"/>
            <a:r>
              <a:rPr lang="en-GB" sz="1600" dirty="0">
                <a:solidFill>
                  <a:schemeClr val="bg1"/>
                </a:solidFill>
                <a:latin typeface="Arial Black" pitchFamily="34" charset="0"/>
              </a:rPr>
              <a:t>87%</a:t>
            </a:r>
          </a:p>
        </p:txBody>
      </p:sp>
      <p:sp>
        <p:nvSpPr>
          <p:cNvPr id="78" name="TextBox 139"/>
          <p:cNvSpPr txBox="1">
            <a:spLocks noChangeArrowheads="1"/>
          </p:cNvSpPr>
          <p:nvPr/>
        </p:nvSpPr>
        <p:spPr bwMode="auto">
          <a:xfrm>
            <a:off x="3032190" y="3339277"/>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71%</a:t>
            </a:r>
          </a:p>
        </p:txBody>
      </p:sp>
      <p:sp>
        <p:nvSpPr>
          <p:cNvPr id="80" name="TextBox 139"/>
          <p:cNvSpPr txBox="1">
            <a:spLocks noChangeArrowheads="1"/>
          </p:cNvSpPr>
          <p:nvPr/>
        </p:nvSpPr>
        <p:spPr bwMode="auto">
          <a:xfrm>
            <a:off x="3113265" y="2702370"/>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83%</a:t>
            </a:r>
          </a:p>
        </p:txBody>
      </p:sp>
      <p:sp>
        <p:nvSpPr>
          <p:cNvPr id="82" name="TextBox 139"/>
          <p:cNvSpPr txBox="1">
            <a:spLocks noChangeArrowheads="1"/>
          </p:cNvSpPr>
          <p:nvPr/>
        </p:nvSpPr>
        <p:spPr bwMode="auto">
          <a:xfrm>
            <a:off x="2250922" y="2464307"/>
            <a:ext cx="646787" cy="292388"/>
          </a:xfrm>
          <a:prstGeom prst="rect">
            <a:avLst/>
          </a:prstGeom>
          <a:noFill/>
          <a:ln w="9525">
            <a:noFill/>
            <a:miter lim="800000"/>
            <a:headEnd/>
            <a:tailEnd/>
          </a:ln>
        </p:spPr>
        <p:txBody>
          <a:bodyPr wrap="square">
            <a:spAutoFit/>
          </a:bodyPr>
          <a:lstStyle/>
          <a:p>
            <a:pPr algn="ctr"/>
            <a:r>
              <a:rPr lang="en-GB" sz="1300" dirty="0">
                <a:solidFill>
                  <a:schemeClr val="bg1"/>
                </a:solidFill>
                <a:latin typeface="Arial Black" pitchFamily="34" charset="0"/>
              </a:rPr>
              <a:t>74%</a:t>
            </a:r>
          </a:p>
        </p:txBody>
      </p:sp>
      <p:sp>
        <p:nvSpPr>
          <p:cNvPr id="84" name="TextBox 139"/>
          <p:cNvSpPr txBox="1">
            <a:spLocks noChangeArrowheads="1"/>
          </p:cNvSpPr>
          <p:nvPr/>
        </p:nvSpPr>
        <p:spPr bwMode="auto">
          <a:xfrm>
            <a:off x="2834279" y="2290045"/>
            <a:ext cx="1026319" cy="261610"/>
          </a:xfrm>
          <a:prstGeom prst="rect">
            <a:avLst/>
          </a:prstGeom>
          <a:noFill/>
          <a:ln w="9525">
            <a:noFill/>
            <a:miter lim="800000"/>
            <a:headEnd/>
            <a:tailEnd/>
          </a:ln>
        </p:spPr>
        <p:txBody>
          <a:bodyPr>
            <a:spAutoFit/>
          </a:bodyPr>
          <a:lstStyle/>
          <a:p>
            <a:pPr algn="ctr"/>
            <a:r>
              <a:rPr lang="en-GB" sz="1100" dirty="0">
                <a:solidFill>
                  <a:schemeClr val="bg1"/>
                </a:solidFill>
                <a:latin typeface="Arial Black" pitchFamily="34" charset="0"/>
              </a:rPr>
              <a:t>65%</a:t>
            </a:r>
          </a:p>
        </p:txBody>
      </p:sp>
      <p:pic>
        <p:nvPicPr>
          <p:cNvPr id="62" name="Picture 61"/>
          <p:cNvPicPr>
            <a:picLocks noChangeAspect="1"/>
          </p:cNvPicPr>
          <p:nvPr/>
        </p:nvPicPr>
        <p:blipFill rotWithShape="1">
          <a:blip r:embed="rId3"/>
          <a:srcRect l="51013" t="983" r="25176" b="69366"/>
          <a:stretch/>
        </p:blipFill>
        <p:spPr>
          <a:xfrm>
            <a:off x="874262" y="1221143"/>
            <a:ext cx="523010" cy="531356"/>
          </a:xfrm>
          <a:prstGeom prst="rect">
            <a:avLst/>
          </a:prstGeom>
        </p:spPr>
      </p:pic>
      <p:sp>
        <p:nvSpPr>
          <p:cNvPr id="105" name="TextBox 104"/>
          <p:cNvSpPr txBox="1"/>
          <p:nvPr/>
        </p:nvSpPr>
        <p:spPr>
          <a:xfrm>
            <a:off x="1347304" y="1360378"/>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6-months </a:t>
            </a:r>
            <a:r>
              <a:rPr lang="en-GB" sz="1050" dirty="0">
                <a:latin typeface="Segoe UI" panose="020B0502040204020203" pitchFamily="34" charset="0"/>
                <a:ea typeface="Segoe UI" panose="020B0502040204020203" pitchFamily="34" charset="0"/>
                <a:cs typeface="Segoe UI" panose="020B0502040204020203" pitchFamily="34" charset="0"/>
              </a:rPr>
              <a:t>(Jan – Jun 21)</a:t>
            </a:r>
          </a:p>
        </p:txBody>
      </p:sp>
      <p:sp>
        <p:nvSpPr>
          <p:cNvPr id="124" name="TextBox 123"/>
          <p:cNvSpPr txBox="1"/>
          <p:nvPr/>
        </p:nvSpPr>
        <p:spPr>
          <a:xfrm>
            <a:off x="846378" y="3338982"/>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(Oct 20 – Mar 21): 74%)</a:t>
            </a:r>
          </a:p>
        </p:txBody>
      </p:sp>
      <p:sp>
        <p:nvSpPr>
          <p:cNvPr id="113" name="TextBox 112"/>
          <p:cNvSpPr txBox="1"/>
          <p:nvPr/>
        </p:nvSpPr>
        <p:spPr>
          <a:xfrm>
            <a:off x="773094" y="695546"/>
            <a:ext cx="11222095" cy="261610"/>
          </a:xfrm>
          <a:prstGeom prst="rect">
            <a:avLst/>
          </a:prstGeom>
          <a:noFill/>
        </p:spPr>
        <p:txBody>
          <a:bodyPr wrap="square" rtlCol="0">
            <a:spAutoFit/>
          </a:bodyPr>
          <a:lstStyle/>
          <a:p>
            <a:r>
              <a:rPr lang="en-GB" sz="1100" i="1" dirty="0">
                <a:latin typeface="Segoe UI" panose="020B0502040204020203" pitchFamily="34" charset="0"/>
                <a:ea typeface="Segoe UI" panose="020B0502040204020203" pitchFamily="34" charset="0"/>
                <a:cs typeface="Segoe UI" panose="020B0502040204020203" pitchFamily="34" charset="0"/>
              </a:rPr>
              <a:t>Survey targets were not met during Quarter 1 due to staff abstractions; this is expected to continue until September 21. This adversely affects the statistical validity of the results.</a:t>
            </a:r>
          </a:p>
        </p:txBody>
      </p:sp>
      <p:sp>
        <p:nvSpPr>
          <p:cNvPr id="126" name="Down Arrow 125"/>
          <p:cNvSpPr/>
          <p:nvPr/>
        </p:nvSpPr>
        <p:spPr>
          <a:xfrm flipV="1">
            <a:off x="1756388" y="2786206"/>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29" name="TextBox 128"/>
          <p:cNvSpPr txBox="1"/>
          <p:nvPr/>
        </p:nvSpPr>
        <p:spPr>
          <a:xfrm>
            <a:off x="9116213" y="60971"/>
            <a:ext cx="3550375" cy="369332"/>
          </a:xfrm>
          <a:prstGeom prst="rect">
            <a:avLst/>
          </a:prstGeom>
          <a:noFill/>
        </p:spPr>
        <p:txBody>
          <a:bodyPr wrap="square" rtlCol="0">
            <a:spAutoFit/>
          </a:bodyPr>
          <a:lstStyle/>
          <a:p>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in satisfaction is </a:t>
            </a:r>
            <a:r>
              <a:rPr lang="en-GB" sz="900" b="1" i="1" u="sng" dirty="0">
                <a:solidFill>
                  <a:srgbClr val="0070C0"/>
                </a:solidFill>
                <a:latin typeface="Segoe UI" panose="020B0502040204020203" pitchFamily="34" charset="0"/>
                <a:ea typeface="Segoe UI" panose="020B0502040204020203" pitchFamily="34" charset="0"/>
                <a:cs typeface="Segoe UI" panose="020B0502040204020203" pitchFamily="34" charset="0"/>
              </a:rPr>
              <a:t>not</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statistically significant</a:t>
            </a:r>
          </a:p>
          <a:p>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is statistically significant</a:t>
            </a:r>
          </a:p>
        </p:txBody>
      </p:sp>
      <p:sp>
        <p:nvSpPr>
          <p:cNvPr id="93" name="TextBox 92"/>
          <p:cNvSpPr txBox="1"/>
          <p:nvPr/>
        </p:nvSpPr>
        <p:spPr>
          <a:xfrm>
            <a:off x="1347304" y="1084762"/>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Burglary</a:t>
            </a:r>
          </a:p>
        </p:txBody>
      </p:sp>
      <p:sp>
        <p:nvSpPr>
          <p:cNvPr id="132" name="Rounded Rectangle 131"/>
          <p:cNvSpPr/>
          <p:nvPr/>
        </p:nvSpPr>
        <p:spPr>
          <a:xfrm>
            <a:off x="770758" y="1051446"/>
            <a:ext cx="3780000" cy="5754822"/>
          </a:xfrm>
          <a:prstGeom prst="roundRect">
            <a:avLst>
              <a:gd name="adj" fmla="val 2513"/>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ounded Rectangle 132"/>
          <p:cNvSpPr/>
          <p:nvPr/>
        </p:nvSpPr>
        <p:spPr>
          <a:xfrm>
            <a:off x="8366461" y="1051446"/>
            <a:ext cx="3793906" cy="5754822"/>
          </a:xfrm>
          <a:prstGeom prst="roundRect">
            <a:avLst>
              <a:gd name="adj" fmla="val 2076"/>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rotWithShape="1">
          <a:blip r:embed="rId4"/>
          <a:srcRect l="7830" t="15158" r="1847" b="51185"/>
          <a:stretch/>
        </p:blipFill>
        <p:spPr>
          <a:xfrm>
            <a:off x="1949375" y="4105977"/>
            <a:ext cx="1908307" cy="427413"/>
          </a:xfrm>
          <a:prstGeom prst="rect">
            <a:avLst/>
          </a:prstGeom>
        </p:spPr>
      </p:pic>
      <p:sp>
        <p:nvSpPr>
          <p:cNvPr id="12" name="TextBox 11"/>
          <p:cNvSpPr txBox="1"/>
          <p:nvPr/>
        </p:nvSpPr>
        <p:spPr>
          <a:xfrm>
            <a:off x="1059814" y="4148505"/>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sp>
        <p:nvSpPr>
          <p:cNvPr id="14" name="TextBox 13"/>
          <p:cNvSpPr txBox="1"/>
          <p:nvPr/>
        </p:nvSpPr>
        <p:spPr>
          <a:xfrm>
            <a:off x="1867717" y="4032736"/>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74%</a:t>
            </a:r>
          </a:p>
        </p:txBody>
      </p:sp>
      <p:sp>
        <p:nvSpPr>
          <p:cNvPr id="134" name="TextBox 133"/>
          <p:cNvSpPr txBox="1"/>
          <p:nvPr/>
        </p:nvSpPr>
        <p:spPr>
          <a:xfrm>
            <a:off x="3519319" y="3953225"/>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76%</a:t>
            </a:r>
          </a:p>
        </p:txBody>
      </p:sp>
      <p:sp>
        <p:nvSpPr>
          <p:cNvPr id="135" name="TextBox 134"/>
          <p:cNvSpPr txBox="1"/>
          <p:nvPr/>
        </p:nvSpPr>
        <p:spPr>
          <a:xfrm>
            <a:off x="760734" y="4667387"/>
            <a:ext cx="3712956" cy="400110"/>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With a latest figure of 65%, </a:t>
            </a:r>
            <a:r>
              <a:rPr lang="en-GB" sz="1000" b="1" i="1" u="sng" dirty="0">
                <a:solidFill>
                  <a:srgbClr val="967200"/>
                </a:solidFill>
                <a:latin typeface="Segoe UI" panose="020B0502040204020203" pitchFamily="34" charset="0"/>
                <a:ea typeface="Segoe UI" panose="020B0502040204020203" pitchFamily="34" charset="0"/>
                <a:cs typeface="Segoe UI" panose="020B0502040204020203" pitchFamily="34" charset="0"/>
              </a:rPr>
              <a:t>Telford</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is an area of focus</a:t>
            </a:r>
            <a:r>
              <a:rPr lang="en-GB" sz="1000" i="1" dirty="0">
                <a:latin typeface="Segoe UI" panose="020B0502040204020203" pitchFamily="34" charset="0"/>
                <a:ea typeface="Segoe UI" panose="020B0502040204020203" pitchFamily="34" charset="0"/>
                <a:cs typeface="Segoe UI" panose="020B0502040204020203" pitchFamily="34" charset="0"/>
              </a:rPr>
              <a:t>,</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increasing only marginally since last Quarter</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a:t>
            </a:r>
          </a:p>
        </p:txBody>
      </p:sp>
      <p:sp>
        <p:nvSpPr>
          <p:cNvPr id="136" name="TextBox 135"/>
          <p:cNvSpPr txBox="1"/>
          <p:nvPr/>
        </p:nvSpPr>
        <p:spPr>
          <a:xfrm>
            <a:off x="807370" y="5135756"/>
            <a:ext cx="3688016" cy="1015663"/>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Previous research in SP&amp;I has identified the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following factors as causing low burglary satisfaction</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low satisfaction with</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speed of arrival times / poor expectation management</a:t>
            </a:r>
            <a:r>
              <a:rPr lang="en-GB" sz="1000" i="1" dirty="0">
                <a:latin typeface="Segoe UI" panose="020B0502040204020203" pitchFamily="34" charset="0"/>
                <a:ea typeface="Segoe UI" panose="020B0502040204020203" pitchFamily="34" charset="0"/>
                <a:cs typeface="Segoe UI" panose="020B0502040204020203" pitchFamily="34" charset="0"/>
              </a:rPr>
              <a:t>; low satisfaction for those</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dealt with over the phone</a:t>
            </a:r>
            <a:r>
              <a:rPr lang="en-GB" sz="1000" i="1" dirty="0">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gaps in service provision</a:t>
            </a:r>
            <a:r>
              <a:rPr lang="en-GB" sz="1000" i="1" dirty="0">
                <a:latin typeface="Segoe UI" panose="020B0502040204020203" pitchFamily="34" charset="0"/>
                <a:ea typeface="Segoe UI" panose="020B0502040204020203" pitchFamily="34" charset="0"/>
                <a:cs typeface="Segoe UI" panose="020B0502040204020203" pitchFamily="34" charset="0"/>
              </a:rPr>
              <a:t> in terms of: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officers’ ‘softer skills’</a:t>
            </a:r>
            <a:r>
              <a:rPr lang="en-GB" sz="1000" i="1" dirty="0">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follow up </a:t>
            </a:r>
            <a:r>
              <a:rPr lang="en-GB" sz="1000" i="1" dirty="0">
                <a:latin typeface="Segoe UI" panose="020B0502040204020203" pitchFamily="34" charset="0"/>
                <a:ea typeface="Segoe UI" panose="020B0502040204020203" pitchFamily="34" charset="0"/>
                <a:cs typeface="Segoe UI" panose="020B0502040204020203" pitchFamily="34" charset="0"/>
              </a:rPr>
              <a:t>and perceived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quality of investigations</a:t>
            </a:r>
            <a:r>
              <a:rPr lang="en-GB" sz="1000" i="1" dirty="0">
                <a:latin typeface="Segoe UI" panose="020B0502040204020203" pitchFamily="34" charset="0"/>
                <a:ea typeface="Segoe UI" panose="020B0502040204020203" pitchFamily="34" charset="0"/>
                <a:cs typeface="Segoe UI" panose="020B0502040204020203" pitchFamily="34" charset="0"/>
              </a:rPr>
              <a:t>. </a:t>
            </a:r>
          </a:p>
        </p:txBody>
      </p:sp>
      <p:pic>
        <p:nvPicPr>
          <p:cNvPr id="137" name="Picture 136"/>
          <p:cNvPicPr>
            <a:picLocks/>
          </p:cNvPicPr>
          <p:nvPr/>
        </p:nvPicPr>
        <p:blipFill>
          <a:blip r:embed="rId5"/>
          <a:stretch>
            <a:fillRect/>
          </a:stretch>
        </p:blipFill>
        <p:spPr>
          <a:xfrm>
            <a:off x="4667243" y="1238730"/>
            <a:ext cx="483729" cy="488701"/>
          </a:xfrm>
          <a:prstGeom prst="rect">
            <a:avLst/>
          </a:prstGeom>
        </p:spPr>
      </p:pic>
      <p:sp>
        <p:nvSpPr>
          <p:cNvPr id="138" name="TextBox 137"/>
          <p:cNvSpPr txBox="1"/>
          <p:nvPr/>
        </p:nvSpPr>
        <p:spPr>
          <a:xfrm>
            <a:off x="5181017" y="1377964"/>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6-months </a:t>
            </a:r>
            <a:r>
              <a:rPr lang="en-GB" sz="1050" dirty="0">
                <a:latin typeface="Segoe UI" panose="020B0502040204020203" pitchFamily="34" charset="0"/>
                <a:ea typeface="Segoe UI" panose="020B0502040204020203" pitchFamily="34" charset="0"/>
                <a:cs typeface="Segoe UI" panose="020B0502040204020203" pitchFamily="34" charset="0"/>
              </a:rPr>
              <a:t>(Jan – Jun 21)</a:t>
            </a:r>
          </a:p>
        </p:txBody>
      </p:sp>
      <p:sp>
        <p:nvSpPr>
          <p:cNvPr id="139" name="TextBox 138"/>
          <p:cNvSpPr txBox="1"/>
          <p:nvPr/>
        </p:nvSpPr>
        <p:spPr>
          <a:xfrm>
            <a:off x="5181017" y="1102348"/>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Violent</a:t>
            </a:r>
          </a:p>
        </p:txBody>
      </p:sp>
      <p:pic>
        <p:nvPicPr>
          <p:cNvPr id="15" name="Picture 14"/>
          <p:cNvPicPr>
            <a:picLocks noChangeAspect="1"/>
          </p:cNvPicPr>
          <p:nvPr/>
        </p:nvPicPr>
        <p:blipFill>
          <a:blip r:embed="rId6"/>
          <a:stretch>
            <a:fillRect/>
          </a:stretch>
        </p:blipFill>
        <p:spPr>
          <a:xfrm>
            <a:off x="7252286" y="1099908"/>
            <a:ext cx="1008000" cy="1008000"/>
          </a:xfrm>
          <a:prstGeom prst="rect">
            <a:avLst/>
          </a:prstGeom>
        </p:spPr>
      </p:pic>
      <p:sp>
        <p:nvSpPr>
          <p:cNvPr id="142" name="TextBox 139"/>
          <p:cNvSpPr txBox="1">
            <a:spLocks noChangeArrowheads="1"/>
          </p:cNvSpPr>
          <p:nvPr/>
        </p:nvSpPr>
        <p:spPr bwMode="auto">
          <a:xfrm>
            <a:off x="5992370" y="6272540"/>
            <a:ext cx="876860" cy="338554"/>
          </a:xfrm>
          <a:prstGeom prst="rect">
            <a:avLst/>
          </a:prstGeom>
          <a:noFill/>
          <a:ln w="9525">
            <a:noFill/>
            <a:miter lim="800000"/>
            <a:headEnd/>
            <a:tailEnd/>
          </a:ln>
        </p:spPr>
        <p:txBody>
          <a:bodyPr wrap="square">
            <a:spAutoFit/>
          </a:bodyPr>
          <a:lstStyle/>
          <a:p>
            <a:pPr algn="ctr"/>
            <a:r>
              <a:rPr lang="en-GB" sz="1600" dirty="0">
                <a:solidFill>
                  <a:schemeClr val="bg1"/>
                </a:solidFill>
                <a:latin typeface="Arial Black" pitchFamily="34" charset="0"/>
              </a:rPr>
              <a:t>73%</a:t>
            </a:r>
          </a:p>
        </p:txBody>
      </p:sp>
      <p:sp>
        <p:nvSpPr>
          <p:cNvPr id="144" name="TextBox 139"/>
          <p:cNvSpPr txBox="1">
            <a:spLocks noChangeArrowheads="1"/>
          </p:cNvSpPr>
          <p:nvPr/>
        </p:nvSpPr>
        <p:spPr bwMode="auto">
          <a:xfrm>
            <a:off x="6807616" y="6197852"/>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71%</a:t>
            </a:r>
          </a:p>
        </p:txBody>
      </p:sp>
      <p:sp>
        <p:nvSpPr>
          <p:cNvPr id="146" name="TextBox 139"/>
          <p:cNvSpPr txBox="1">
            <a:spLocks noChangeArrowheads="1"/>
          </p:cNvSpPr>
          <p:nvPr/>
        </p:nvSpPr>
        <p:spPr bwMode="auto">
          <a:xfrm>
            <a:off x="6925486" y="5559488"/>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70%</a:t>
            </a:r>
          </a:p>
        </p:txBody>
      </p:sp>
      <p:sp>
        <p:nvSpPr>
          <p:cNvPr id="148" name="TextBox 139"/>
          <p:cNvSpPr txBox="1">
            <a:spLocks noChangeArrowheads="1"/>
          </p:cNvSpPr>
          <p:nvPr/>
        </p:nvSpPr>
        <p:spPr bwMode="auto">
          <a:xfrm>
            <a:off x="6077393" y="5338550"/>
            <a:ext cx="646787" cy="276999"/>
          </a:xfrm>
          <a:prstGeom prst="rect">
            <a:avLst/>
          </a:prstGeom>
          <a:noFill/>
          <a:ln w="9525">
            <a:noFill/>
            <a:miter lim="800000"/>
            <a:headEnd/>
            <a:tailEnd/>
          </a:ln>
        </p:spPr>
        <p:txBody>
          <a:bodyPr wrap="square">
            <a:spAutoFit/>
          </a:bodyPr>
          <a:lstStyle/>
          <a:p>
            <a:pPr algn="ctr"/>
            <a:r>
              <a:rPr lang="en-GB" sz="1200" dirty="0">
                <a:solidFill>
                  <a:schemeClr val="bg1"/>
                </a:solidFill>
                <a:latin typeface="Arial Black" pitchFamily="34" charset="0"/>
              </a:rPr>
              <a:t>63%</a:t>
            </a:r>
          </a:p>
        </p:txBody>
      </p:sp>
      <p:sp>
        <p:nvSpPr>
          <p:cNvPr id="151" name="TextBox 150"/>
          <p:cNvSpPr txBox="1"/>
          <p:nvPr/>
        </p:nvSpPr>
        <p:spPr>
          <a:xfrm>
            <a:off x="4872418" y="4409588"/>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sp>
        <p:nvSpPr>
          <p:cNvPr id="152" name="Oval 151"/>
          <p:cNvSpPr>
            <a:spLocks/>
          </p:cNvSpPr>
          <p:nvPr/>
        </p:nvSpPr>
        <p:spPr>
          <a:xfrm>
            <a:off x="4997027" y="5441274"/>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153" name="TextBox 139"/>
          <p:cNvSpPr txBox="1">
            <a:spLocks noChangeArrowheads="1"/>
          </p:cNvSpPr>
          <p:nvPr/>
        </p:nvSpPr>
        <p:spPr bwMode="auto">
          <a:xfrm>
            <a:off x="4854787" y="5605325"/>
            <a:ext cx="1026319" cy="400110"/>
          </a:xfrm>
          <a:prstGeom prst="rect">
            <a:avLst/>
          </a:prstGeom>
          <a:noFill/>
          <a:ln w="9525">
            <a:noFill/>
            <a:miter lim="800000"/>
            <a:headEnd/>
            <a:tailEnd/>
          </a:ln>
        </p:spPr>
        <p:txBody>
          <a:bodyPr>
            <a:spAutoFit/>
          </a:bodyPr>
          <a:lstStyle/>
          <a:p>
            <a:pPr algn="ctr"/>
            <a:r>
              <a:rPr lang="en-GB" sz="2000" dirty="0">
                <a:solidFill>
                  <a:schemeClr val="bg1"/>
                </a:solidFill>
                <a:latin typeface="Arial Black" pitchFamily="34" charset="0"/>
              </a:rPr>
              <a:t>69%</a:t>
            </a:r>
          </a:p>
        </p:txBody>
      </p:sp>
      <p:sp>
        <p:nvSpPr>
          <p:cNvPr id="154" name="TextBox 141"/>
          <p:cNvSpPr txBox="1">
            <a:spLocks noChangeArrowheads="1"/>
          </p:cNvSpPr>
          <p:nvPr/>
        </p:nvSpPr>
        <p:spPr bwMode="auto">
          <a:xfrm>
            <a:off x="5138472" y="5872868"/>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131" name="Rounded Rectangle 130"/>
          <p:cNvSpPr/>
          <p:nvPr/>
        </p:nvSpPr>
        <p:spPr>
          <a:xfrm>
            <a:off x="4585482" y="1051446"/>
            <a:ext cx="3746256" cy="5754822"/>
          </a:xfrm>
          <a:prstGeom prst="roundRect">
            <a:avLst>
              <a:gd name="adj" fmla="val 2373"/>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Left-Right Arrow 154"/>
          <p:cNvSpPr/>
          <p:nvPr/>
        </p:nvSpPr>
        <p:spPr>
          <a:xfrm>
            <a:off x="5775010" y="5643243"/>
            <a:ext cx="244800" cy="111600"/>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TextBox 155"/>
          <p:cNvSpPr txBox="1"/>
          <p:nvPr/>
        </p:nvSpPr>
        <p:spPr>
          <a:xfrm>
            <a:off x="4846883" y="6170632"/>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(Oct 20 – Mar 21): 69%)</a:t>
            </a:r>
          </a:p>
        </p:txBody>
      </p:sp>
      <p:sp>
        <p:nvSpPr>
          <p:cNvPr id="16" name="TextBox 15"/>
          <p:cNvSpPr txBox="1"/>
          <p:nvPr/>
        </p:nvSpPr>
        <p:spPr>
          <a:xfrm>
            <a:off x="3391715" y="4369460"/>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Jan-Jun 21</a:t>
            </a:r>
          </a:p>
        </p:txBody>
      </p:sp>
      <p:sp>
        <p:nvSpPr>
          <p:cNvPr id="157" name="TextBox 156"/>
          <p:cNvSpPr txBox="1"/>
          <p:nvPr/>
        </p:nvSpPr>
        <p:spPr>
          <a:xfrm>
            <a:off x="1760932" y="4369460"/>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Apr-Sep 19</a:t>
            </a:r>
          </a:p>
        </p:txBody>
      </p:sp>
      <p:pic>
        <p:nvPicPr>
          <p:cNvPr id="4" name="Picture 3"/>
          <p:cNvPicPr>
            <a:picLocks noChangeAspect="1"/>
          </p:cNvPicPr>
          <p:nvPr/>
        </p:nvPicPr>
        <p:blipFill>
          <a:blip r:embed="rId7"/>
          <a:stretch>
            <a:fillRect/>
          </a:stretch>
        </p:blipFill>
        <p:spPr>
          <a:xfrm>
            <a:off x="3483108" y="1099908"/>
            <a:ext cx="1008000" cy="1008000"/>
          </a:xfrm>
          <a:prstGeom prst="rect">
            <a:avLst/>
          </a:prstGeom>
        </p:spPr>
      </p:pic>
      <p:pic>
        <p:nvPicPr>
          <p:cNvPr id="5" name="Picture 4"/>
          <p:cNvPicPr>
            <a:picLocks noChangeAspect="1"/>
          </p:cNvPicPr>
          <p:nvPr/>
        </p:nvPicPr>
        <p:blipFill>
          <a:blip r:embed="rId8"/>
          <a:stretch>
            <a:fillRect/>
          </a:stretch>
        </p:blipFill>
        <p:spPr>
          <a:xfrm>
            <a:off x="11085417" y="1099908"/>
            <a:ext cx="1008000" cy="1008000"/>
          </a:xfrm>
          <a:prstGeom prst="rect">
            <a:avLst/>
          </a:prstGeom>
        </p:spPr>
      </p:pic>
      <p:pic>
        <p:nvPicPr>
          <p:cNvPr id="73" name="Picture 72"/>
          <p:cNvPicPr>
            <a:picLocks/>
          </p:cNvPicPr>
          <p:nvPr/>
        </p:nvPicPr>
        <p:blipFill>
          <a:blip r:embed="rId5"/>
          <a:stretch>
            <a:fillRect/>
          </a:stretch>
        </p:blipFill>
        <p:spPr>
          <a:xfrm>
            <a:off x="8482125" y="1205329"/>
            <a:ext cx="483729" cy="488701"/>
          </a:xfrm>
          <a:prstGeom prst="rect">
            <a:avLst/>
          </a:prstGeom>
        </p:spPr>
      </p:pic>
      <p:sp>
        <p:nvSpPr>
          <p:cNvPr id="85" name="TextBox 84"/>
          <p:cNvSpPr txBox="1"/>
          <p:nvPr/>
        </p:nvSpPr>
        <p:spPr>
          <a:xfrm>
            <a:off x="8995899" y="1344563"/>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12-months </a:t>
            </a:r>
            <a:r>
              <a:rPr lang="en-GB" sz="1050" dirty="0">
                <a:latin typeface="Segoe UI" panose="020B0502040204020203" pitchFamily="34" charset="0"/>
                <a:ea typeface="Segoe UI" panose="020B0502040204020203" pitchFamily="34" charset="0"/>
                <a:cs typeface="Segoe UI" panose="020B0502040204020203" pitchFamily="34" charset="0"/>
              </a:rPr>
              <a:t>(Jul 20 – Jun 21)</a:t>
            </a:r>
          </a:p>
        </p:txBody>
      </p:sp>
      <p:sp>
        <p:nvSpPr>
          <p:cNvPr id="86" name="TextBox 85"/>
          <p:cNvSpPr txBox="1"/>
          <p:nvPr/>
        </p:nvSpPr>
        <p:spPr>
          <a:xfrm>
            <a:off x="8995899" y="1068947"/>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Hate</a:t>
            </a:r>
          </a:p>
        </p:txBody>
      </p:sp>
      <p:sp>
        <p:nvSpPr>
          <p:cNvPr id="89" name="TextBox 139"/>
          <p:cNvSpPr txBox="1">
            <a:spLocks noChangeArrowheads="1"/>
          </p:cNvSpPr>
          <p:nvPr/>
        </p:nvSpPr>
        <p:spPr bwMode="auto">
          <a:xfrm>
            <a:off x="10369984" y="3392798"/>
            <a:ext cx="876860" cy="261610"/>
          </a:xfrm>
          <a:prstGeom prst="rect">
            <a:avLst/>
          </a:prstGeom>
          <a:noFill/>
          <a:ln w="9525">
            <a:noFill/>
            <a:miter lim="800000"/>
            <a:headEnd/>
            <a:tailEnd/>
          </a:ln>
        </p:spPr>
        <p:txBody>
          <a:bodyPr wrap="square">
            <a:spAutoFit/>
          </a:bodyPr>
          <a:lstStyle/>
          <a:p>
            <a:pPr algn="ctr"/>
            <a:r>
              <a:rPr lang="en-GB" sz="1100" dirty="0">
                <a:solidFill>
                  <a:schemeClr val="bg1"/>
                </a:solidFill>
                <a:latin typeface="Arial Black" pitchFamily="34" charset="0"/>
              </a:rPr>
              <a:t>57%</a:t>
            </a:r>
          </a:p>
        </p:txBody>
      </p:sp>
      <p:sp>
        <p:nvSpPr>
          <p:cNvPr id="91" name="TextBox 139"/>
          <p:cNvSpPr txBox="1">
            <a:spLocks noChangeArrowheads="1"/>
          </p:cNvSpPr>
          <p:nvPr/>
        </p:nvSpPr>
        <p:spPr bwMode="auto">
          <a:xfrm>
            <a:off x="11209546" y="3319110"/>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66%</a:t>
            </a:r>
          </a:p>
        </p:txBody>
      </p:sp>
      <p:sp>
        <p:nvSpPr>
          <p:cNvPr id="94" name="TextBox 139"/>
          <p:cNvSpPr txBox="1">
            <a:spLocks noChangeArrowheads="1"/>
          </p:cNvSpPr>
          <p:nvPr/>
        </p:nvSpPr>
        <p:spPr bwMode="auto">
          <a:xfrm>
            <a:off x="11307421" y="2737976"/>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61%</a:t>
            </a:r>
          </a:p>
        </p:txBody>
      </p:sp>
      <p:sp>
        <p:nvSpPr>
          <p:cNvPr id="96" name="TextBox 139"/>
          <p:cNvSpPr txBox="1">
            <a:spLocks noChangeArrowheads="1"/>
          </p:cNvSpPr>
          <p:nvPr/>
        </p:nvSpPr>
        <p:spPr bwMode="auto">
          <a:xfrm>
            <a:off x="10492330" y="2383030"/>
            <a:ext cx="646787" cy="276999"/>
          </a:xfrm>
          <a:prstGeom prst="rect">
            <a:avLst/>
          </a:prstGeom>
          <a:noFill/>
          <a:ln w="9525">
            <a:noFill/>
            <a:miter lim="800000"/>
            <a:headEnd/>
            <a:tailEnd/>
          </a:ln>
        </p:spPr>
        <p:txBody>
          <a:bodyPr wrap="square">
            <a:spAutoFit/>
          </a:bodyPr>
          <a:lstStyle/>
          <a:p>
            <a:pPr algn="ctr"/>
            <a:r>
              <a:rPr lang="en-GB" sz="1200" dirty="0">
                <a:solidFill>
                  <a:schemeClr val="bg1"/>
                </a:solidFill>
                <a:latin typeface="Arial Black" pitchFamily="34" charset="0"/>
              </a:rPr>
              <a:t>66%</a:t>
            </a:r>
          </a:p>
        </p:txBody>
      </p:sp>
      <p:sp>
        <p:nvSpPr>
          <p:cNvPr id="98" name="TextBox 139"/>
          <p:cNvSpPr txBox="1">
            <a:spLocks noChangeArrowheads="1"/>
          </p:cNvSpPr>
          <p:nvPr/>
        </p:nvSpPr>
        <p:spPr bwMode="auto">
          <a:xfrm>
            <a:off x="11034354" y="2201081"/>
            <a:ext cx="1026319" cy="338554"/>
          </a:xfrm>
          <a:prstGeom prst="rect">
            <a:avLst/>
          </a:prstGeom>
          <a:noFill/>
          <a:ln w="9525">
            <a:noFill/>
            <a:miter lim="800000"/>
            <a:headEnd/>
            <a:tailEnd/>
          </a:ln>
        </p:spPr>
        <p:txBody>
          <a:bodyPr>
            <a:spAutoFit/>
          </a:bodyPr>
          <a:lstStyle/>
          <a:p>
            <a:pPr algn="ctr"/>
            <a:r>
              <a:rPr lang="en-GB" sz="1600" dirty="0">
                <a:solidFill>
                  <a:schemeClr val="bg1"/>
                </a:solidFill>
                <a:latin typeface="Arial Black" pitchFamily="34" charset="0"/>
              </a:rPr>
              <a:t>74%</a:t>
            </a:r>
          </a:p>
        </p:txBody>
      </p:sp>
      <p:sp>
        <p:nvSpPr>
          <p:cNvPr id="101" name="TextBox 100"/>
          <p:cNvSpPr txBox="1"/>
          <p:nvPr/>
        </p:nvSpPr>
        <p:spPr>
          <a:xfrm>
            <a:off x="4532752" y="4937909"/>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2" name="TextBox 101"/>
          <p:cNvSpPr txBox="1"/>
          <p:nvPr/>
        </p:nvSpPr>
        <p:spPr>
          <a:xfrm>
            <a:off x="8398707" y="1924164"/>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3" name="Oval 102"/>
          <p:cNvSpPr>
            <a:spLocks/>
          </p:cNvSpPr>
          <p:nvPr/>
        </p:nvSpPr>
        <p:spPr>
          <a:xfrm>
            <a:off x="8592941" y="2628279"/>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104" name="TextBox 139"/>
          <p:cNvSpPr txBox="1">
            <a:spLocks noChangeArrowheads="1"/>
          </p:cNvSpPr>
          <p:nvPr/>
        </p:nvSpPr>
        <p:spPr bwMode="auto">
          <a:xfrm>
            <a:off x="8440475" y="2792404"/>
            <a:ext cx="1026319" cy="400110"/>
          </a:xfrm>
          <a:prstGeom prst="rect">
            <a:avLst/>
          </a:prstGeom>
          <a:noFill/>
          <a:ln w="9525">
            <a:noFill/>
            <a:miter lim="800000"/>
            <a:headEnd/>
            <a:tailEnd/>
          </a:ln>
        </p:spPr>
        <p:txBody>
          <a:bodyPr>
            <a:spAutoFit/>
          </a:bodyPr>
          <a:lstStyle/>
          <a:p>
            <a:pPr algn="ctr"/>
            <a:r>
              <a:rPr lang="en-GB" sz="2000" dirty="0">
                <a:solidFill>
                  <a:schemeClr val="bg1"/>
                </a:solidFill>
                <a:latin typeface="Arial Black" pitchFamily="34" charset="0"/>
              </a:rPr>
              <a:t>64%</a:t>
            </a:r>
          </a:p>
        </p:txBody>
      </p:sp>
      <p:sp>
        <p:nvSpPr>
          <p:cNvPr id="106" name="TextBox 141"/>
          <p:cNvSpPr txBox="1">
            <a:spLocks noChangeArrowheads="1"/>
          </p:cNvSpPr>
          <p:nvPr/>
        </p:nvSpPr>
        <p:spPr bwMode="auto">
          <a:xfrm>
            <a:off x="8760984" y="3030107"/>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109" name="TextBox 108"/>
          <p:cNvSpPr txBox="1"/>
          <p:nvPr/>
        </p:nvSpPr>
        <p:spPr>
          <a:xfrm>
            <a:off x="9394788" y="2784318"/>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2%</a:t>
            </a:r>
            <a:r>
              <a:rPr lang="en-GB" sz="1200" b="1" dirty="0">
                <a:solidFill>
                  <a:srgbClr val="0070C0"/>
                </a:solidFill>
                <a:latin typeface="Arial" panose="020B0604020202020204" pitchFamily="34" charset="0"/>
                <a:cs typeface="Arial" panose="020B0604020202020204" pitchFamily="34" charset="0"/>
              </a:rPr>
              <a:t>*</a:t>
            </a:r>
          </a:p>
        </p:txBody>
      </p:sp>
      <p:sp>
        <p:nvSpPr>
          <p:cNvPr id="112" name="Down Arrow 111"/>
          <p:cNvSpPr/>
          <p:nvPr/>
        </p:nvSpPr>
        <p:spPr>
          <a:xfrm flipV="1">
            <a:off x="9365766" y="2797578"/>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4" name="TextBox 113"/>
          <p:cNvSpPr txBox="1"/>
          <p:nvPr/>
        </p:nvSpPr>
        <p:spPr>
          <a:xfrm>
            <a:off x="8684000" y="4236232"/>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pic>
        <p:nvPicPr>
          <p:cNvPr id="6" name="Picture 5"/>
          <p:cNvPicPr>
            <a:picLocks noChangeAspect="1"/>
          </p:cNvPicPr>
          <p:nvPr/>
        </p:nvPicPr>
        <p:blipFill rotWithShape="1">
          <a:blip r:embed="rId9"/>
          <a:srcRect l="7462" t="20708" r="2167" b="49339"/>
          <a:stretch/>
        </p:blipFill>
        <p:spPr>
          <a:xfrm>
            <a:off x="5651538" y="4269354"/>
            <a:ext cx="1961704" cy="390809"/>
          </a:xfrm>
          <a:prstGeom prst="rect">
            <a:avLst/>
          </a:prstGeom>
        </p:spPr>
      </p:pic>
      <p:sp>
        <p:nvSpPr>
          <p:cNvPr id="115" name="TextBox 114"/>
          <p:cNvSpPr txBox="1"/>
          <p:nvPr/>
        </p:nvSpPr>
        <p:spPr>
          <a:xfrm>
            <a:off x="7146113" y="4547402"/>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Jan-Jun 21</a:t>
            </a:r>
          </a:p>
        </p:txBody>
      </p:sp>
      <p:sp>
        <p:nvSpPr>
          <p:cNvPr id="116" name="TextBox 115"/>
          <p:cNvSpPr txBox="1"/>
          <p:nvPr/>
        </p:nvSpPr>
        <p:spPr>
          <a:xfrm>
            <a:off x="5534321" y="4547402"/>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Apr-Sep 19</a:t>
            </a:r>
          </a:p>
        </p:txBody>
      </p:sp>
      <p:sp>
        <p:nvSpPr>
          <p:cNvPr id="117" name="TextBox 116"/>
          <p:cNvSpPr txBox="1"/>
          <p:nvPr/>
        </p:nvSpPr>
        <p:spPr>
          <a:xfrm>
            <a:off x="5573469" y="4228005"/>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62%</a:t>
            </a:r>
          </a:p>
        </p:txBody>
      </p:sp>
      <p:sp>
        <p:nvSpPr>
          <p:cNvPr id="118" name="TextBox 117"/>
          <p:cNvSpPr txBox="1"/>
          <p:nvPr/>
        </p:nvSpPr>
        <p:spPr>
          <a:xfrm>
            <a:off x="7103938" y="4088663"/>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69%</a:t>
            </a:r>
          </a:p>
        </p:txBody>
      </p:sp>
      <p:sp>
        <p:nvSpPr>
          <p:cNvPr id="120" name="TextBox 119"/>
          <p:cNvSpPr txBox="1"/>
          <p:nvPr/>
        </p:nvSpPr>
        <p:spPr>
          <a:xfrm>
            <a:off x="4617637" y="2098341"/>
            <a:ext cx="3662551" cy="553998"/>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With a latest figure of 73%, </a:t>
            </a:r>
            <a:r>
              <a:rPr lang="en-GB" sz="1000" b="1" i="1" u="sng" dirty="0">
                <a:solidFill>
                  <a:srgbClr val="967200"/>
                </a:solidFill>
                <a:latin typeface="Segoe UI" panose="020B0502040204020203" pitchFamily="34" charset="0"/>
                <a:ea typeface="Segoe UI" panose="020B0502040204020203" pitchFamily="34" charset="0"/>
                <a:cs typeface="Segoe UI" panose="020B0502040204020203" pitchFamily="34" charset="0"/>
              </a:rPr>
              <a:t>Herefordshire</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has seen marked increases</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in satisfaction since the dip seen in May-July 20 and is, therefore, an area of focus.</a:t>
            </a:r>
          </a:p>
        </p:txBody>
      </p:sp>
      <p:sp>
        <p:nvSpPr>
          <p:cNvPr id="121" name="TextBox 120"/>
          <p:cNvSpPr txBox="1"/>
          <p:nvPr/>
        </p:nvSpPr>
        <p:spPr>
          <a:xfrm>
            <a:off x="4609103" y="2615901"/>
            <a:ext cx="3671334" cy="1631216"/>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Recent research in SP&amp;I has identified the :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following factors as contributing to this increase</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 period of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reduced demand</a:t>
            </a:r>
            <a:r>
              <a:rPr lang="en-GB" sz="1000" i="1" dirty="0">
                <a:latin typeface="Segoe UI" panose="020B0502040204020203" pitchFamily="34" charset="0"/>
                <a:ea typeface="Segoe UI" panose="020B0502040204020203" pitchFamily="34" charset="0"/>
                <a:cs typeface="Segoe UI" panose="020B0502040204020203" pitchFamily="34" charset="0"/>
              </a:rPr>
              <a:t>, likely as a result of COVID, and so enabling officers to spend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more time on victim care / quality investigations</a:t>
            </a:r>
            <a:r>
              <a:rPr lang="en-GB" sz="1000" i="1" dirty="0">
                <a:latin typeface="Segoe UI" panose="020B0502040204020203" pitchFamily="34" charset="0"/>
                <a:ea typeface="Segoe UI" panose="020B0502040204020203" pitchFamily="34" charset="0"/>
                <a:cs typeface="Segoe UI" panose="020B0502040204020203" pitchFamily="34" charset="0"/>
              </a:rPr>
              <a:t>; a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change in the survey profile </a:t>
            </a:r>
            <a:r>
              <a:rPr lang="en-GB" sz="1000" i="1" dirty="0">
                <a:latin typeface="Segoe UI" panose="020B0502040204020203" pitchFamily="34" charset="0"/>
                <a:ea typeface="Segoe UI" panose="020B0502040204020203" pitchFamily="34" charset="0"/>
                <a:cs typeface="Segoe UI" panose="020B0502040204020203" pitchFamily="34" charset="0"/>
              </a:rPr>
              <a:t>– reflecting changes in the offence profile – resulting in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reduced proportions of surveys of ABH victims</a:t>
            </a:r>
            <a:r>
              <a:rPr lang="en-GB" sz="1000" i="1" dirty="0">
                <a:latin typeface="Segoe UI" panose="020B0502040204020203" pitchFamily="34" charset="0"/>
                <a:ea typeface="Segoe UI" panose="020B0502040204020203" pitchFamily="34" charset="0"/>
                <a:cs typeface="Segoe UI" panose="020B0502040204020203" pitchFamily="34" charset="0"/>
              </a:rPr>
              <a:t>; an improvement in the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Treatment </a:t>
            </a:r>
            <a:r>
              <a:rPr lang="en-GB" sz="1000" i="1" dirty="0">
                <a:latin typeface="Segoe UI" panose="020B0502040204020203" pitchFamily="34" charset="0"/>
                <a:ea typeface="Segoe UI" panose="020B0502040204020203" pitchFamily="34" charset="0"/>
                <a:cs typeface="Segoe UI" panose="020B0502040204020203" pitchFamily="34" charset="0"/>
              </a:rPr>
              <a:t>service stage,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reassurance</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drivers</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and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keeping victims updated</a:t>
            </a:r>
            <a:r>
              <a:rPr lang="en-GB" sz="1000" i="1" dirty="0">
                <a:latin typeface="Segoe UI" panose="020B0502040204020203" pitchFamily="34" charset="0"/>
                <a:ea typeface="Segoe UI" panose="020B0502040204020203" pitchFamily="34" charset="0"/>
                <a:cs typeface="Segoe UI" panose="020B0502040204020203" pitchFamily="34" charset="0"/>
              </a:rPr>
              <a:t>; the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change in the role of the IPT to provide greater support patrol teams</a:t>
            </a:r>
            <a:r>
              <a:rPr lang="en-GB" sz="1000" i="1" dirty="0">
                <a:latin typeface="Segoe UI" panose="020B0502040204020203" pitchFamily="34" charset="0"/>
                <a:ea typeface="Segoe UI" panose="020B0502040204020203" pitchFamily="34" charset="0"/>
                <a:cs typeface="Segoe UI" panose="020B0502040204020203" pitchFamily="34" charset="0"/>
              </a:rPr>
              <a:t>. </a:t>
            </a:r>
          </a:p>
        </p:txBody>
      </p:sp>
      <p:pic>
        <p:nvPicPr>
          <p:cNvPr id="7" name="Picture 6"/>
          <p:cNvPicPr>
            <a:picLocks noChangeAspect="1"/>
          </p:cNvPicPr>
          <p:nvPr/>
        </p:nvPicPr>
        <p:blipFill rotWithShape="1">
          <a:blip r:embed="rId10"/>
          <a:srcRect l="7109" t="18653" r="2166" b="47870"/>
          <a:stretch/>
        </p:blipFill>
        <p:spPr>
          <a:xfrm>
            <a:off x="9452984" y="3965573"/>
            <a:ext cx="2011241" cy="446072"/>
          </a:xfrm>
          <a:prstGeom prst="rect">
            <a:avLst/>
          </a:prstGeom>
        </p:spPr>
      </p:pic>
      <p:sp>
        <p:nvSpPr>
          <p:cNvPr id="123" name="TextBox 122"/>
          <p:cNvSpPr txBox="1"/>
          <p:nvPr/>
        </p:nvSpPr>
        <p:spPr>
          <a:xfrm>
            <a:off x="9400922" y="4443213"/>
            <a:ext cx="835509" cy="200055"/>
          </a:xfrm>
          <a:prstGeom prst="rect">
            <a:avLst/>
          </a:prstGeom>
          <a:noFill/>
        </p:spPr>
        <p:txBody>
          <a:bodyPr wrap="square" rtlCol="0">
            <a:spAutoFit/>
          </a:bodyPr>
          <a:lstStyle/>
          <a:p>
            <a:pPr algn="ctr"/>
            <a:r>
              <a:rPr lang="en-GB" sz="700" b="1" i="1" dirty="0">
                <a:latin typeface="Segoe UI" panose="020B0502040204020203" pitchFamily="34" charset="0"/>
                <a:ea typeface="Segoe UI" panose="020B0502040204020203" pitchFamily="34" charset="0"/>
                <a:cs typeface="Segoe UI" panose="020B0502040204020203" pitchFamily="34" charset="0"/>
              </a:rPr>
              <a:t>Apr 18-Mar 19</a:t>
            </a:r>
          </a:p>
        </p:txBody>
      </p:sp>
      <p:sp>
        <p:nvSpPr>
          <p:cNvPr id="125" name="TextBox 124"/>
          <p:cNvSpPr txBox="1"/>
          <p:nvPr/>
        </p:nvSpPr>
        <p:spPr>
          <a:xfrm>
            <a:off x="10996603" y="4409588"/>
            <a:ext cx="735364" cy="200055"/>
          </a:xfrm>
          <a:prstGeom prst="rect">
            <a:avLst/>
          </a:prstGeom>
          <a:noFill/>
        </p:spPr>
        <p:txBody>
          <a:bodyPr wrap="square" rtlCol="0">
            <a:spAutoFit/>
          </a:bodyPr>
          <a:lstStyle/>
          <a:p>
            <a:pPr algn="ctr"/>
            <a:r>
              <a:rPr lang="en-GB" sz="700" b="1" i="1" dirty="0">
                <a:latin typeface="Segoe UI" panose="020B0502040204020203" pitchFamily="34" charset="0"/>
                <a:ea typeface="Segoe UI" panose="020B0502040204020203" pitchFamily="34" charset="0"/>
                <a:cs typeface="Segoe UI" panose="020B0502040204020203" pitchFamily="34" charset="0"/>
              </a:rPr>
              <a:t>Jul 20-Jun 21</a:t>
            </a:r>
          </a:p>
        </p:txBody>
      </p:sp>
      <p:sp>
        <p:nvSpPr>
          <p:cNvPr id="127" name="TextBox 126"/>
          <p:cNvSpPr txBox="1"/>
          <p:nvPr/>
        </p:nvSpPr>
        <p:spPr>
          <a:xfrm>
            <a:off x="9369158" y="3991199"/>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53%</a:t>
            </a:r>
          </a:p>
        </p:txBody>
      </p:sp>
      <p:sp>
        <p:nvSpPr>
          <p:cNvPr id="158" name="TextBox 157"/>
          <p:cNvSpPr txBox="1"/>
          <p:nvPr/>
        </p:nvSpPr>
        <p:spPr>
          <a:xfrm>
            <a:off x="8377563" y="4676890"/>
            <a:ext cx="3745151" cy="553998"/>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With a latest figure of 57%, </a:t>
            </a:r>
            <a:r>
              <a:rPr lang="en-GB" sz="1000" b="1" i="1" u="sng" dirty="0">
                <a:solidFill>
                  <a:srgbClr val="967200"/>
                </a:solidFill>
                <a:latin typeface="Segoe UI" panose="020B0502040204020203" pitchFamily="34" charset="0"/>
                <a:ea typeface="Segoe UI" panose="020B0502040204020203" pitchFamily="34" charset="0"/>
                <a:cs typeface="Segoe UI" panose="020B0502040204020203" pitchFamily="34" charset="0"/>
              </a:rPr>
              <a:t>Herefordshire</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Local Policing Area (LPA) is an area of focus</a:t>
            </a:r>
            <a:r>
              <a:rPr lang="en-GB" sz="1000" i="1" dirty="0">
                <a:latin typeface="Segoe UI" panose="020B0502040204020203" pitchFamily="34" charset="0"/>
                <a:ea typeface="Segoe UI" panose="020B0502040204020203" pitchFamily="34" charset="0"/>
                <a:cs typeface="Segoe UI" panose="020B0502040204020203" pitchFamily="34" charset="0"/>
              </a:rPr>
              <a:t>,</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although satisfaction has increased</a:t>
            </a:r>
            <a:r>
              <a:rPr lang="en-GB" sz="1000" i="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by</a:t>
            </a:r>
            <a:r>
              <a:rPr lang="en-GB" sz="1000" i="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5%</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since last Quarter. </a:t>
            </a:r>
          </a:p>
        </p:txBody>
      </p:sp>
      <p:sp>
        <p:nvSpPr>
          <p:cNvPr id="159" name="TextBox 158"/>
          <p:cNvSpPr txBox="1"/>
          <p:nvPr/>
        </p:nvSpPr>
        <p:spPr>
          <a:xfrm>
            <a:off x="8377563" y="5320854"/>
            <a:ext cx="3739544" cy="1477328"/>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SP&amp;I are undertaking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analysis to explore the reasons for Herefordshire’s lower levels of satisfaction </a:t>
            </a:r>
            <a:r>
              <a:rPr lang="en-GB" sz="1000" i="1" dirty="0">
                <a:latin typeface="Segoe UI" panose="020B0502040204020203" pitchFamily="34" charset="0"/>
                <a:ea typeface="Segoe UI" panose="020B0502040204020203" pitchFamily="34" charset="0"/>
                <a:cs typeface="Segoe UI" panose="020B0502040204020203" pitchFamily="34" charset="0"/>
              </a:rPr>
              <a:t>with a number of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hypotheses being tested </a:t>
            </a:r>
            <a:r>
              <a:rPr lang="en-GB" sz="1000" i="1" dirty="0">
                <a:latin typeface="Segoe UI" panose="020B0502040204020203" pitchFamily="34" charset="0"/>
                <a:ea typeface="Segoe UI" panose="020B0502040204020203" pitchFamily="34" charset="0"/>
                <a:cs typeface="Segoe UI" panose="020B0502040204020203" pitchFamily="34" charset="0"/>
              </a:rPr>
              <a:t>as part of this; some of these are outlined, below.</a:t>
            </a:r>
          </a:p>
          <a:p>
            <a:r>
              <a:rPr lang="en-GB" sz="1000" i="1" dirty="0">
                <a:latin typeface="Segoe UI" panose="020B0502040204020203" pitchFamily="34" charset="0"/>
                <a:ea typeface="Segoe UI" panose="020B0502040204020203" pitchFamily="34" charset="0"/>
                <a:cs typeface="Segoe UI" panose="020B0502040204020203" pitchFamily="34" charset="0"/>
              </a:rPr>
              <a:t>Lower levels of satisfaction are due to: the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impact of vexatious repeat victims</a:t>
            </a:r>
            <a:r>
              <a:rPr lang="en-GB" sz="1000" i="1" dirty="0">
                <a:latin typeface="Segoe UI" panose="020B0502040204020203" pitchFamily="34" charset="0"/>
                <a:ea typeface="Segoe UI" panose="020B0502040204020203" pitchFamily="34" charset="0"/>
                <a:cs typeface="Segoe UI" panose="020B0502040204020203" pitchFamily="34" charset="0"/>
              </a:rPr>
              <a:t>; the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impact of higher (relative to other LPAs) / increasing proportions of neighbour dispute incidents</a:t>
            </a:r>
            <a:r>
              <a:rPr lang="en-GB" sz="1000" i="1" dirty="0">
                <a:latin typeface="Segoe UI" panose="020B0502040204020203" pitchFamily="34" charset="0"/>
                <a:ea typeface="Segoe UI" panose="020B0502040204020203" pitchFamily="34" charset="0"/>
                <a:cs typeface="Segoe UI" panose="020B0502040204020203" pitchFamily="34" charset="0"/>
              </a:rPr>
              <a:t> comprising the survey sample; the effect of  a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gap in service provision </a:t>
            </a:r>
            <a:r>
              <a:rPr lang="en-GB" sz="1000" i="1" dirty="0">
                <a:latin typeface="Segoe UI" panose="020B0502040204020203" pitchFamily="34" charset="0"/>
                <a:ea typeface="Segoe UI" panose="020B0502040204020203" pitchFamily="34" charset="0"/>
                <a:cs typeface="Segoe UI" panose="020B0502040204020203" pitchFamily="34" charset="0"/>
              </a:rPr>
              <a:t>relating to a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service stage </a:t>
            </a:r>
            <a:r>
              <a:rPr lang="en-GB" sz="1000" i="1" dirty="0">
                <a:latin typeface="Segoe UI" panose="020B0502040204020203" pitchFamily="34" charset="0"/>
                <a:ea typeface="Segoe UI" panose="020B0502040204020203" pitchFamily="34" charset="0"/>
                <a:cs typeface="Segoe UI" panose="020B0502040204020203" pitchFamily="34" charset="0"/>
              </a:rPr>
              <a:t>or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demographic group</a:t>
            </a:r>
            <a:r>
              <a:rPr lang="en-GB" sz="1000" i="1" dirty="0">
                <a:latin typeface="Segoe UI" panose="020B0502040204020203" pitchFamily="34" charset="0"/>
                <a:ea typeface="Segoe UI" panose="020B0502040204020203" pitchFamily="34" charset="0"/>
                <a:cs typeface="Segoe UI" panose="020B0502040204020203" pitchFamily="34" charset="0"/>
              </a:rPr>
              <a:t>. </a:t>
            </a:r>
          </a:p>
        </p:txBody>
      </p:sp>
      <p:sp>
        <p:nvSpPr>
          <p:cNvPr id="108" name="TextBox 107"/>
          <p:cNvSpPr txBox="1"/>
          <p:nvPr/>
        </p:nvSpPr>
        <p:spPr>
          <a:xfrm>
            <a:off x="4006758" y="4116190"/>
            <a:ext cx="535781" cy="276999"/>
          </a:xfrm>
          <a:prstGeom prst="rect">
            <a:avLst/>
          </a:prstGeom>
          <a:noFill/>
        </p:spPr>
        <p:txBody>
          <a:bodyPr wrap="square" rtlCol="0">
            <a:spAutoFit/>
          </a:bodyPr>
          <a:lstStyle/>
          <a:p>
            <a:r>
              <a:rPr lang="en-GB" sz="1200" b="1" dirty="0">
                <a:solidFill>
                  <a:srgbClr val="008000"/>
                </a:solidFill>
                <a:latin typeface="Arial" panose="020B0604020202020204" pitchFamily="34" charset="0"/>
                <a:cs typeface="Arial" panose="020B0604020202020204" pitchFamily="34" charset="0"/>
              </a:rPr>
              <a:t>2</a:t>
            </a:r>
            <a:r>
              <a:rPr lang="en-GB" sz="1200" b="1" dirty="0" smtClean="0">
                <a:solidFill>
                  <a:srgbClr val="008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10" name="Down Arrow 109"/>
          <p:cNvSpPr/>
          <p:nvPr/>
        </p:nvSpPr>
        <p:spPr>
          <a:xfrm flipV="1">
            <a:off x="3976264" y="4129699"/>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 name="Rectangle 1"/>
          <p:cNvSpPr/>
          <p:nvPr/>
        </p:nvSpPr>
        <p:spPr>
          <a:xfrm>
            <a:off x="797100" y="6211144"/>
            <a:ext cx="3671237" cy="553998"/>
          </a:xfrm>
          <a:prstGeom prst="rect">
            <a:avLst/>
          </a:prstGeom>
        </p:spPr>
        <p:txBody>
          <a:bodyPr wrap="square">
            <a:spAutoFit/>
          </a:bodyPr>
          <a:lstStyle/>
          <a:p>
            <a:r>
              <a:rPr lang="en-GB" sz="1000" b="1" i="1" dirty="0">
                <a:solidFill>
                  <a:schemeClr val="accent4">
                    <a:lumMod val="75000"/>
                  </a:schemeClr>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The</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possible causes of Telford’s continuing lower satisfaction will be explored </a:t>
            </a:r>
            <a:r>
              <a:rPr lang="en-GB" sz="1000" i="1" dirty="0">
                <a:latin typeface="Segoe UI" panose="020B0502040204020203" pitchFamily="34" charset="0"/>
                <a:ea typeface="Segoe UI" panose="020B0502040204020203" pitchFamily="34" charset="0"/>
                <a:cs typeface="Segoe UI" panose="020B0502040204020203" pitchFamily="34" charset="0"/>
              </a:rPr>
              <a:t>by SP&amp;I with similar hypotheses to those above being tested. </a:t>
            </a:r>
          </a:p>
        </p:txBody>
      </p:sp>
      <p:sp>
        <p:nvSpPr>
          <p:cNvPr id="111" name="TextBox 110"/>
          <p:cNvSpPr txBox="1"/>
          <p:nvPr/>
        </p:nvSpPr>
        <p:spPr>
          <a:xfrm>
            <a:off x="7700611" y="4257416"/>
            <a:ext cx="535781" cy="276999"/>
          </a:xfrm>
          <a:prstGeom prst="rect">
            <a:avLst/>
          </a:prstGeom>
          <a:noFill/>
        </p:spPr>
        <p:txBody>
          <a:bodyPr wrap="square" rtlCol="0">
            <a:spAutoFit/>
          </a:bodyPr>
          <a:lstStyle/>
          <a:p>
            <a:r>
              <a:rPr lang="en-GB" sz="1200" b="1" dirty="0">
                <a:solidFill>
                  <a:srgbClr val="008000"/>
                </a:solidFill>
                <a:latin typeface="Arial" panose="020B0604020202020204" pitchFamily="34" charset="0"/>
                <a:cs typeface="Arial" panose="020B0604020202020204" pitchFamily="34" charset="0"/>
              </a:rPr>
              <a:t>7</a:t>
            </a:r>
            <a:r>
              <a:rPr lang="en-GB" sz="1200" b="1" dirty="0" smtClean="0">
                <a:solidFill>
                  <a:srgbClr val="008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22" name="Down Arrow 121"/>
          <p:cNvSpPr/>
          <p:nvPr/>
        </p:nvSpPr>
        <p:spPr>
          <a:xfrm flipV="1">
            <a:off x="7680750" y="4270925"/>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60" name="TextBox 159"/>
          <p:cNvSpPr txBox="1"/>
          <p:nvPr/>
        </p:nvSpPr>
        <p:spPr>
          <a:xfrm>
            <a:off x="11592109" y="4092491"/>
            <a:ext cx="670150" cy="276999"/>
          </a:xfrm>
          <a:prstGeom prst="rect">
            <a:avLst/>
          </a:prstGeom>
          <a:noFill/>
        </p:spPr>
        <p:txBody>
          <a:bodyPr wrap="square" rtlCol="0">
            <a:spAutoFit/>
          </a:bodyPr>
          <a:lstStyle/>
          <a:p>
            <a:r>
              <a:rPr lang="en-GB" sz="1200" b="1" dirty="0">
                <a:solidFill>
                  <a:srgbClr val="009900"/>
                </a:solidFill>
                <a:latin typeface="Arial" panose="020B0604020202020204" pitchFamily="34" charset="0"/>
                <a:cs typeface="Arial" panose="020B0604020202020204" pitchFamily="34" charset="0"/>
              </a:rPr>
              <a:t>11</a:t>
            </a:r>
            <a:r>
              <a:rPr lang="en-GB" sz="1200" b="1" dirty="0" smtClean="0">
                <a:solidFill>
                  <a:srgbClr val="0099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61" name="Down Arrow 160"/>
          <p:cNvSpPr/>
          <p:nvPr/>
        </p:nvSpPr>
        <p:spPr>
          <a:xfrm flipV="1">
            <a:off x="11583639" y="4086860"/>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9" name="TextBox 118"/>
          <p:cNvSpPr txBox="1"/>
          <p:nvPr/>
        </p:nvSpPr>
        <p:spPr>
          <a:xfrm>
            <a:off x="8438412" y="3340787"/>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(Apr 20 – Mar 21): 62%)</a:t>
            </a:r>
          </a:p>
        </p:txBody>
      </p:sp>
      <p:sp>
        <p:nvSpPr>
          <p:cNvPr id="130" name="TextBox 129"/>
          <p:cNvSpPr txBox="1"/>
          <p:nvPr/>
        </p:nvSpPr>
        <p:spPr>
          <a:xfrm>
            <a:off x="780755" y="53877"/>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Burglary, Violent, Hate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11"/>
          <a:stretch>
            <a:fillRect/>
          </a:stretch>
        </p:blipFill>
        <p:spPr>
          <a:xfrm>
            <a:off x="2233809" y="2176030"/>
            <a:ext cx="2062596" cy="1793276"/>
          </a:xfrm>
          <a:prstGeom prst="rect">
            <a:avLst/>
          </a:prstGeom>
        </p:spPr>
      </p:pic>
      <p:pic>
        <p:nvPicPr>
          <p:cNvPr id="10" name="Picture 9"/>
          <p:cNvPicPr>
            <a:picLocks noChangeAspect="1"/>
          </p:cNvPicPr>
          <p:nvPr/>
        </p:nvPicPr>
        <p:blipFill>
          <a:blip r:embed="rId12"/>
          <a:stretch>
            <a:fillRect/>
          </a:stretch>
        </p:blipFill>
        <p:spPr>
          <a:xfrm>
            <a:off x="6178350" y="4821493"/>
            <a:ext cx="2129216" cy="1910324"/>
          </a:xfrm>
          <a:prstGeom prst="rect">
            <a:avLst/>
          </a:prstGeom>
        </p:spPr>
      </p:pic>
      <p:pic>
        <p:nvPicPr>
          <p:cNvPr id="11" name="Picture 10"/>
          <p:cNvPicPr>
            <a:picLocks noChangeAspect="1"/>
          </p:cNvPicPr>
          <p:nvPr/>
        </p:nvPicPr>
        <p:blipFill>
          <a:blip r:embed="rId13"/>
          <a:stretch>
            <a:fillRect/>
          </a:stretch>
        </p:blipFill>
        <p:spPr>
          <a:xfrm>
            <a:off x="9691773" y="2093069"/>
            <a:ext cx="2116825" cy="1840718"/>
          </a:xfrm>
          <a:prstGeom prst="rect">
            <a:avLst/>
          </a:prstGeom>
        </p:spPr>
      </p:pic>
      <p:sp>
        <p:nvSpPr>
          <p:cNvPr id="128" name="TextBox 127"/>
          <p:cNvSpPr txBox="1"/>
          <p:nvPr/>
        </p:nvSpPr>
        <p:spPr>
          <a:xfrm>
            <a:off x="11166244" y="3841490"/>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64%</a:t>
            </a:r>
          </a:p>
        </p:txBody>
      </p:sp>
      <p:sp>
        <p:nvSpPr>
          <p:cNvPr id="92" name="Down Arrow 91"/>
          <p:cNvSpPr/>
          <p:nvPr/>
        </p:nvSpPr>
        <p:spPr>
          <a:xfrm flipV="1">
            <a:off x="3700208" y="2241905"/>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5" name="TextBox 94"/>
          <p:cNvSpPr txBox="1"/>
          <p:nvPr/>
        </p:nvSpPr>
        <p:spPr>
          <a:xfrm>
            <a:off x="3697932" y="2183996"/>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1</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97" name="TextBox 96"/>
          <p:cNvSpPr txBox="1"/>
          <p:nvPr/>
        </p:nvSpPr>
        <p:spPr>
          <a:xfrm>
            <a:off x="3927596" y="3335192"/>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7</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99" name="TextBox 98"/>
          <p:cNvSpPr txBox="1"/>
          <p:nvPr/>
        </p:nvSpPr>
        <p:spPr>
          <a:xfrm>
            <a:off x="1871633" y="2345089"/>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5</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00" name="Down Arrow 99"/>
          <p:cNvSpPr/>
          <p:nvPr/>
        </p:nvSpPr>
        <p:spPr>
          <a:xfrm flipV="1">
            <a:off x="2249766" y="2404175"/>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7" name="Down Arrow 16"/>
          <p:cNvSpPr/>
          <p:nvPr/>
        </p:nvSpPr>
        <p:spPr>
          <a:xfrm>
            <a:off x="3932908" y="3391127"/>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5919452" y="5122455"/>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6</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0" name="Down Arrow 139"/>
          <p:cNvSpPr/>
          <p:nvPr/>
        </p:nvSpPr>
        <p:spPr>
          <a:xfrm>
            <a:off x="6301926" y="5170955"/>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Down Arrow 140"/>
          <p:cNvSpPr/>
          <p:nvPr/>
        </p:nvSpPr>
        <p:spPr>
          <a:xfrm flipV="1">
            <a:off x="7569388" y="4905302"/>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3" name="TextBox 142"/>
          <p:cNvSpPr txBox="1"/>
          <p:nvPr/>
        </p:nvSpPr>
        <p:spPr>
          <a:xfrm>
            <a:off x="7579013" y="4856625"/>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3</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5" name="Down Arrow 144"/>
          <p:cNvSpPr/>
          <p:nvPr/>
        </p:nvSpPr>
        <p:spPr>
          <a:xfrm flipV="1">
            <a:off x="9836138" y="3543310"/>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7" name="TextBox 146"/>
          <p:cNvSpPr txBox="1"/>
          <p:nvPr/>
        </p:nvSpPr>
        <p:spPr>
          <a:xfrm>
            <a:off x="9463692" y="3483696"/>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5</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9" name="Down Arrow 148"/>
          <p:cNvSpPr/>
          <p:nvPr/>
        </p:nvSpPr>
        <p:spPr>
          <a:xfrm flipV="1">
            <a:off x="11435823" y="3476786"/>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50" name="TextBox 149"/>
          <p:cNvSpPr txBox="1"/>
          <p:nvPr/>
        </p:nvSpPr>
        <p:spPr>
          <a:xfrm>
            <a:off x="11439325" y="3425554"/>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4</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62" name="Left-Right Arrow 161"/>
          <p:cNvSpPr/>
          <p:nvPr/>
        </p:nvSpPr>
        <p:spPr>
          <a:xfrm>
            <a:off x="11540607" y="2908552"/>
            <a:ext cx="180000" cy="72000"/>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Down Arrow 163"/>
          <p:cNvSpPr/>
          <p:nvPr/>
        </p:nvSpPr>
        <p:spPr>
          <a:xfrm flipV="1">
            <a:off x="9831426" y="2390807"/>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65" name="TextBox 164"/>
          <p:cNvSpPr txBox="1"/>
          <p:nvPr/>
        </p:nvSpPr>
        <p:spPr>
          <a:xfrm>
            <a:off x="9451615" y="2333009"/>
            <a:ext cx="513655"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2</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11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9256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803644" y="738193"/>
            <a:ext cx="3598549" cy="307777"/>
          </a:xfrm>
          <a:prstGeom prst="rect">
            <a:avLst/>
          </a:prstGeom>
          <a:noFill/>
        </p:spPr>
        <p:txBody>
          <a:bodyPr wrap="none" rtlCol="0">
            <a:spAutoFit/>
          </a:bodyPr>
          <a:lstStyle/>
          <a:p>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Vaccinations recorded as at 6</a:t>
            </a:r>
            <a:r>
              <a:rPr lang="en-GB" sz="1400" b="1" baseline="30000" dirty="0">
                <a:solidFill>
                  <a:srgbClr val="BC8F00"/>
                </a:solidFill>
                <a:latin typeface="Segoe UI" panose="020B0502040204020203" pitchFamily="34" charset="0"/>
                <a:ea typeface="Segoe UI" panose="020B0502040204020203" pitchFamily="34" charset="0"/>
                <a:cs typeface="Segoe UI" panose="020B0502040204020203" pitchFamily="34" charset="0"/>
              </a:rPr>
              <a:t>th</a:t>
            </a:r>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 July 2021</a:t>
            </a:r>
          </a:p>
        </p:txBody>
      </p:sp>
      <p:graphicFrame>
        <p:nvGraphicFramePr>
          <p:cNvPr id="26" name="Table 25"/>
          <p:cNvGraphicFramePr>
            <a:graphicFrameLocks noGrp="1"/>
          </p:cNvGraphicFramePr>
          <p:nvPr>
            <p:extLst>
              <p:ext uri="{D42A27DB-BD31-4B8C-83A1-F6EECF244321}">
                <p14:modId xmlns:p14="http://schemas.microsoft.com/office/powerpoint/2010/main" val="1721529294"/>
              </p:ext>
            </p:extLst>
          </p:nvPr>
        </p:nvGraphicFramePr>
        <p:xfrm>
          <a:off x="2960383" y="2840221"/>
          <a:ext cx="5630487" cy="1631481"/>
        </p:xfrm>
        <a:graphic>
          <a:graphicData uri="http://schemas.openxmlformats.org/drawingml/2006/table">
            <a:tbl>
              <a:tblPr firstRow="1" bandRow="1"/>
              <a:tblGrid>
                <a:gridCol w="1876829"/>
                <a:gridCol w="1876829"/>
                <a:gridCol w="1876829"/>
              </a:tblGrid>
              <a:tr h="647199">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Employee Type</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1st Dose % Vaccinated</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2nd Dose % Vaccinated</a:t>
                      </a: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32809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Officer</a:t>
                      </a:r>
                      <a:endParaRPr lang="en-GB" sz="1200" b="1" dirty="0">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47.5</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16.0</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32809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Staff</a:t>
                      </a:r>
                      <a:endParaRPr lang="en-GB" sz="1200" b="1" dirty="0">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54.5</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26.4</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32809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Special</a:t>
                      </a:r>
                      <a:endParaRPr lang="en-GB" sz="1200" b="1" dirty="0">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8.8</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6.2</a:t>
                      </a:r>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333399">
                        <a:tint val="40000"/>
                      </a:srgb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52919218"/>
              </p:ext>
            </p:extLst>
          </p:nvPr>
        </p:nvGraphicFramePr>
        <p:xfrm>
          <a:off x="2960384" y="4658621"/>
          <a:ext cx="5630487" cy="1868670"/>
        </p:xfrm>
        <a:graphic>
          <a:graphicData uri="http://schemas.openxmlformats.org/drawingml/2006/table">
            <a:tbl>
              <a:tblPr firstRow="1" bandRow="1"/>
              <a:tblGrid>
                <a:gridCol w="1871471"/>
                <a:gridCol w="1877341"/>
                <a:gridCol w="1881675"/>
              </a:tblGrid>
              <a:tr h="370840">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Age Band</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1st Dose % Vaccinated</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2nd Dose % Vaccinated</a:t>
                      </a: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l" defTabSz="914400" rtl="0" eaLnBrk="1" latinLnBrk="0" hangingPunct="1"/>
                      <a:r>
                        <a:rPr lang="en-GB" sz="1200" b="1"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25 and under</a:t>
                      </a:r>
                      <a:endParaRPr lang="en-GB" sz="1200" b="1"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31.8</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8.8</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3780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l" defTabSz="914400" rtl="0" eaLnBrk="1" latinLnBrk="0" hangingPunct="1"/>
                      <a:r>
                        <a:rPr lang="en-GB" sz="1200" b="1"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26 – 40</a:t>
                      </a:r>
                      <a:endParaRPr lang="en-GB" sz="1200" b="1"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41.8</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12.3</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3780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l" defTabSz="914400" rtl="0" eaLnBrk="1" latinLnBrk="0" hangingPunct="1"/>
                      <a:r>
                        <a:rPr lang="en-GB" sz="1200" b="1"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41 – 55</a:t>
                      </a:r>
                      <a:endParaRPr lang="en-GB" sz="1200" b="1"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57</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25.2</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l" defTabSz="914400" rtl="0" eaLnBrk="1" latinLnBrk="0" hangingPunct="1"/>
                      <a:r>
                        <a:rPr lang="en-GB" sz="1200" b="1"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Over 55</a:t>
                      </a:r>
                      <a:endParaRPr lang="en-GB" sz="1200" b="1"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60.</a:t>
                      </a:r>
                      <a:r>
                        <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rPr>
                        <a:t>1</a:t>
                      </a:r>
                      <a:endPar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35.7</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333399">
                        <a:tint val="20000"/>
                      </a:srgbClr>
                    </a:solidFill>
                  </a:tcPr>
                </a:tc>
              </a:tr>
            </a:tbl>
          </a:graphicData>
        </a:graphic>
      </p:graphicFrame>
      <p:pic>
        <p:nvPicPr>
          <p:cNvPr id="32" name="Picture 31"/>
          <p:cNvPicPr>
            <a:picLocks noChangeAspect="1"/>
          </p:cNvPicPr>
          <p:nvPr/>
        </p:nvPicPr>
        <p:blipFill>
          <a:blip r:embed="rId3"/>
          <a:stretch>
            <a:fillRect/>
          </a:stretch>
        </p:blipFill>
        <p:spPr>
          <a:xfrm>
            <a:off x="10464189" y="927008"/>
            <a:ext cx="1585680" cy="158568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4895052"/>
              </p:ext>
            </p:extLst>
          </p:nvPr>
        </p:nvGraphicFramePr>
        <p:xfrm>
          <a:off x="2960382" y="1468904"/>
          <a:ext cx="5630487" cy="741680"/>
        </p:xfrm>
        <a:graphic>
          <a:graphicData uri="http://schemas.openxmlformats.org/drawingml/2006/table">
            <a:tbl>
              <a:tblPr firstRow="1" bandRow="1"/>
              <a:tblGrid>
                <a:gridCol w="1871471"/>
                <a:gridCol w="1877341"/>
                <a:gridCol w="1881675"/>
              </a:tblGrid>
              <a:tr h="370840">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Force</a:t>
                      </a:r>
                      <a:r>
                        <a:rPr lang="en-GB" sz="1200" kern="1200" baseline="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 Wide</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1st Dose % Vaccinated</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cs typeface="Arial"/>
                        </a:defRPr>
                      </a:lvl1pPr>
                      <a:lvl2pPr marL="457200" algn="l" defTabSz="914400" rtl="0" eaLnBrk="1" latinLnBrk="0" hangingPunct="1">
                        <a:defRPr sz="1800" b="1" kern="1200">
                          <a:solidFill>
                            <a:schemeClr val="dk1"/>
                          </a:solidFill>
                          <a:latin typeface="Arial"/>
                          <a:cs typeface="Arial"/>
                        </a:defRPr>
                      </a:lvl2pPr>
                      <a:lvl3pPr marL="914400" algn="l" defTabSz="914400" rtl="0" eaLnBrk="1" latinLnBrk="0" hangingPunct="1">
                        <a:defRPr sz="1800" b="1" kern="1200">
                          <a:solidFill>
                            <a:schemeClr val="dk1"/>
                          </a:solidFill>
                          <a:latin typeface="Arial"/>
                          <a:cs typeface="Arial"/>
                        </a:defRPr>
                      </a:lvl3pPr>
                      <a:lvl4pPr marL="1371600" algn="l" defTabSz="914400" rtl="0" eaLnBrk="1" latinLnBrk="0" hangingPunct="1">
                        <a:defRPr sz="1800" b="1" kern="1200">
                          <a:solidFill>
                            <a:schemeClr val="dk1"/>
                          </a:solidFill>
                          <a:latin typeface="Arial"/>
                          <a:cs typeface="Arial"/>
                        </a:defRPr>
                      </a:lvl4pPr>
                      <a:lvl5pPr marL="1828800" algn="l" defTabSz="914400" rtl="0" eaLnBrk="1" latinLnBrk="0" hangingPunct="1">
                        <a:defRPr sz="1800" b="1" kern="1200">
                          <a:solidFill>
                            <a:schemeClr val="dk1"/>
                          </a:solidFill>
                          <a:latin typeface="Arial"/>
                          <a:cs typeface="Arial"/>
                        </a:defRPr>
                      </a:lvl5pPr>
                      <a:lvl6pPr marL="2286000" algn="l" defTabSz="914400" rtl="0" eaLnBrk="1" latinLnBrk="0" hangingPunct="1">
                        <a:defRPr sz="1800" b="1" kern="1200">
                          <a:solidFill>
                            <a:schemeClr val="dk1"/>
                          </a:solidFill>
                          <a:latin typeface="Arial"/>
                          <a:cs typeface="Arial"/>
                        </a:defRPr>
                      </a:lvl6pPr>
                      <a:lvl7pPr marL="2743200" algn="l" defTabSz="914400" rtl="0" eaLnBrk="1" latinLnBrk="0" hangingPunct="1">
                        <a:defRPr sz="1800" b="1" kern="1200">
                          <a:solidFill>
                            <a:schemeClr val="dk1"/>
                          </a:solidFill>
                          <a:latin typeface="Arial"/>
                          <a:cs typeface="Arial"/>
                        </a:defRPr>
                      </a:lvl7pPr>
                      <a:lvl8pPr marL="3200400" algn="l" defTabSz="914400" rtl="0" eaLnBrk="1" latinLnBrk="0" hangingPunct="1">
                        <a:defRPr sz="1800" b="1" kern="1200">
                          <a:solidFill>
                            <a:schemeClr val="dk1"/>
                          </a:solidFill>
                          <a:latin typeface="Arial"/>
                          <a:cs typeface="Arial"/>
                        </a:defRPr>
                      </a:lvl8pPr>
                      <a:lvl9pPr marL="3657600" algn="l" defTabSz="914400" rtl="0" eaLnBrk="1" latinLnBrk="0" hangingPunct="1">
                        <a:defRPr sz="1800" b="1" kern="1200">
                          <a:solidFill>
                            <a:schemeClr val="dk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2nd Dose % Vaccinated</a:t>
                      </a:r>
                    </a:p>
                  </a:txBody>
                  <a:tcPr anchor="ctr">
                    <a:lnL w="12700" cap="flat" cmpd="sng" algn="ctr">
                      <a:solidFill>
                        <a:srgbClr val="333399"/>
                      </a:solidFill>
                      <a:prstDash val="solid"/>
                      <a:round/>
                      <a:headEnd type="none" w="med" len="med"/>
                      <a:tailEnd type="none" w="med" len="med"/>
                    </a:lnL>
                    <a:lnR w="12700" cmpd="sng">
                      <a:solidFill>
                        <a:srgbClr val="333399"/>
                      </a:solid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l" defTabSz="914400" rtl="0" eaLnBrk="1" latinLnBrk="0" hangingPunct="1"/>
                      <a:r>
                        <a:rPr lang="en-GB" sz="1200" b="1"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Recorded Vaccination</a:t>
                      </a:r>
                      <a:endParaRPr lang="en-GB" sz="1200" b="1"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51.2</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GB" sz="120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20.5</a:t>
                      </a:r>
                      <a:endParaRPr lang="en-GB" sz="12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bl>
          </a:graphicData>
        </a:graphic>
      </p:graphicFrame>
      <p:sp>
        <p:nvSpPr>
          <p:cNvPr id="10" name="TextBox 9"/>
          <p:cNvSpPr txBox="1"/>
          <p:nvPr/>
        </p:nvSpPr>
        <p:spPr>
          <a:xfrm>
            <a:off x="832729" y="161373"/>
            <a:ext cx="7138929"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 Delivering a skilled, sustainable workforce in a constantly learning and improving environment</a:t>
            </a:r>
          </a:p>
          <a:p>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5.1 Establishing a skilled, flexible workforce</a:t>
            </a:r>
          </a:p>
        </p:txBody>
      </p:sp>
      <p:sp>
        <p:nvSpPr>
          <p:cNvPr id="11" name="Rectangle 10"/>
          <p:cNvSpPr/>
          <p:nvPr/>
        </p:nvSpPr>
        <p:spPr>
          <a:xfrm>
            <a:off x="9601200" y="3321050"/>
            <a:ext cx="2345049" cy="168986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As it stands,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20.5%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of all officers and staff will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not be required to</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self isolate following contact with somebody who tests positive post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16</a:t>
            </a:r>
            <a:r>
              <a:rPr lang="en-GB" sz="1100" b="1" baseline="30000" dirty="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 August 2021</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3773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195956" y="5833872"/>
            <a:ext cx="3636044" cy="430887"/>
          </a:xfrm>
          <a:prstGeom prst="rect">
            <a:avLst/>
          </a:prstGeom>
        </p:spPr>
        <p:txBody>
          <a:bodyPr wrap="square">
            <a:spAutoFit/>
          </a:bodyPr>
          <a:lstStyle/>
          <a:p>
            <a:pPr algn="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Please forward any feedback in relation to this report to </a:t>
            </a:r>
            <a:r>
              <a:rPr lang="en-GB" sz="1100" u="sng" dirty="0">
                <a:latin typeface="Segoe UI" panose="020B0502040204020203" pitchFamily="34" charset="0"/>
                <a:ea typeface="Segoe UI" panose="020B0502040204020203" pitchFamily="34" charset="0"/>
                <a:cs typeface="Segoe UI" panose="020B0502040204020203" pitchFamily="34" charset="0"/>
                <a:hlinkClick r:id="rId3"/>
              </a:rPr>
              <a:t>SPIPerformance@westmercia.pnn.police.uk</a:t>
            </a:r>
            <a:r>
              <a:rPr lang="en-GB" sz="1100" u="sng" dirty="0">
                <a:latin typeface="Segoe UI" panose="020B0502040204020203" pitchFamily="34" charset="0"/>
                <a:ea typeface="Segoe UI" panose="020B0502040204020203" pitchFamily="34" charset="0"/>
                <a:cs typeface="Segoe UI" panose="020B0502040204020203" pitchFamily="34" charset="0"/>
              </a:rPr>
              <a:t>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8277164" y="206164"/>
            <a:ext cx="3734835" cy="1380265"/>
          </a:xfrm>
          <a:prstGeom prst="rect">
            <a:avLst/>
          </a:prstGeom>
        </p:spPr>
      </p:pic>
    </p:spTree>
    <p:extLst>
      <p:ext uri="{BB962C8B-B14F-4D97-AF65-F5344CB8AC3E}">
        <p14:creationId xmlns:p14="http://schemas.microsoft.com/office/powerpoint/2010/main" val="280831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809854" y="6224602"/>
            <a:ext cx="4566185" cy="597370"/>
          </a:xfrm>
          <a:prstGeom prst="roundRect">
            <a:avLst>
              <a:gd name="adj" fmla="val 9415"/>
            </a:avLst>
          </a:prstGeom>
          <a:solidFill>
            <a:srgbClr val="FFFFFF"/>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icture 61"/>
          <p:cNvPicPr>
            <a:picLocks noChangeAspect="1"/>
          </p:cNvPicPr>
          <p:nvPr/>
        </p:nvPicPr>
        <p:blipFill rotWithShape="1">
          <a:blip r:embed="rId3"/>
          <a:srcRect l="51013" t="983" r="25176" b="69366"/>
          <a:stretch/>
        </p:blipFill>
        <p:spPr>
          <a:xfrm>
            <a:off x="11543222" y="0"/>
            <a:ext cx="583676" cy="592988"/>
          </a:xfrm>
          <a:prstGeom prst="rect">
            <a:avLst/>
          </a:prstGeom>
        </p:spPr>
      </p:pic>
      <p:sp>
        <p:nvSpPr>
          <p:cNvPr id="106" name="Rounded Rectangle 105"/>
          <p:cNvSpPr/>
          <p:nvPr/>
        </p:nvSpPr>
        <p:spPr>
          <a:xfrm>
            <a:off x="786638" y="597132"/>
            <a:ext cx="11290317" cy="254386"/>
          </a:xfrm>
          <a:prstGeom prst="roundRect">
            <a:avLst>
              <a:gd name="adj" fmla="val 19560"/>
            </a:avLst>
          </a:prstGeom>
          <a:solidFill>
            <a:schemeClr val="accent4">
              <a:lumMod val="75000"/>
              <a:alpha val="17000"/>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ounded Rectangle 101"/>
          <p:cNvSpPr/>
          <p:nvPr/>
        </p:nvSpPr>
        <p:spPr>
          <a:xfrm>
            <a:off x="5495264" y="4755224"/>
            <a:ext cx="6570873" cy="2061393"/>
          </a:xfrm>
          <a:prstGeom prst="roundRect">
            <a:avLst>
              <a:gd name="adj" fmla="val 3266"/>
            </a:avLst>
          </a:prstGeom>
          <a:solidFill>
            <a:schemeClr val="accent1">
              <a:lumMod val="20000"/>
              <a:lumOff val="80000"/>
            </a:schemeClr>
          </a:solid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ounded Rectangle 84"/>
          <p:cNvSpPr/>
          <p:nvPr/>
        </p:nvSpPr>
        <p:spPr>
          <a:xfrm>
            <a:off x="812955" y="4048918"/>
            <a:ext cx="4562005" cy="2137413"/>
          </a:xfrm>
          <a:prstGeom prst="roundRect">
            <a:avLst>
              <a:gd name="adj" fmla="val 3054"/>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791026" y="890068"/>
            <a:ext cx="4566185" cy="981685"/>
          </a:xfrm>
          <a:prstGeom prst="roundRect">
            <a:avLst>
              <a:gd name="adj" fmla="val 9415"/>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2800257" y="1161861"/>
            <a:ext cx="1672565" cy="292388"/>
          </a:xfrm>
          <a:prstGeom prst="rect">
            <a:avLst/>
          </a:prstGeom>
          <a:noFill/>
        </p:spPr>
        <p:txBody>
          <a:bodyPr wrap="square" rtlCol="0">
            <a:spAutoFit/>
          </a:bodyPr>
          <a:lstStyle/>
          <a:p>
            <a:r>
              <a:rPr lang="en-GB" sz="1300" b="1" i="1" dirty="0">
                <a:latin typeface="Segoe UI" panose="020B0502040204020203" pitchFamily="34" charset="0"/>
                <a:ea typeface="Segoe UI" panose="020B0502040204020203" pitchFamily="34" charset="0"/>
                <a:cs typeface="Segoe UI" panose="020B0502040204020203" pitchFamily="34" charset="0"/>
              </a:rPr>
              <a:t>Previous Quarter:</a:t>
            </a:r>
          </a:p>
        </p:txBody>
      </p:sp>
      <p:sp>
        <p:nvSpPr>
          <p:cNvPr id="30" name="TextBox 29"/>
          <p:cNvSpPr txBox="1"/>
          <p:nvPr/>
        </p:nvSpPr>
        <p:spPr>
          <a:xfrm>
            <a:off x="4481802" y="1171866"/>
            <a:ext cx="519923" cy="292388"/>
          </a:xfrm>
          <a:prstGeom prst="rect">
            <a:avLst/>
          </a:prstGeom>
          <a:noFill/>
        </p:spPr>
        <p:txBody>
          <a:bodyPr wrap="square" rtlCol="0">
            <a:spAutoFit/>
          </a:bodyPr>
          <a:lstStyle/>
          <a:p>
            <a:r>
              <a:rPr lang="en-GB" sz="1300" dirty="0">
                <a:latin typeface="Segoe UI" panose="020B0502040204020203" pitchFamily="34" charset="0"/>
                <a:ea typeface="Segoe UI" panose="020B0502040204020203" pitchFamily="34" charset="0"/>
                <a:cs typeface="Segoe UI" panose="020B0502040204020203" pitchFamily="34" charset="0"/>
              </a:rPr>
              <a:t>NA</a:t>
            </a:r>
          </a:p>
        </p:txBody>
      </p:sp>
      <p:sp>
        <p:nvSpPr>
          <p:cNvPr id="32" name="TextBox 31"/>
          <p:cNvSpPr txBox="1"/>
          <p:nvPr/>
        </p:nvSpPr>
        <p:spPr>
          <a:xfrm>
            <a:off x="2800257" y="1476196"/>
            <a:ext cx="1672565" cy="292388"/>
          </a:xfrm>
          <a:prstGeom prst="rect">
            <a:avLst/>
          </a:prstGeom>
          <a:noFill/>
        </p:spPr>
        <p:txBody>
          <a:bodyPr wrap="square" rtlCol="0">
            <a:spAutoFit/>
          </a:bodyPr>
          <a:lstStyle/>
          <a:p>
            <a:r>
              <a:rPr lang="en-GB" sz="1300" b="1" i="1" dirty="0">
                <a:latin typeface="Segoe UI" panose="020B0502040204020203" pitchFamily="34" charset="0"/>
                <a:ea typeface="Segoe UI" panose="020B0502040204020203" pitchFamily="34" charset="0"/>
                <a:cs typeface="Segoe UI" panose="020B0502040204020203" pitchFamily="34" charset="0"/>
              </a:rPr>
              <a:t>Target: </a:t>
            </a:r>
          </a:p>
        </p:txBody>
      </p:sp>
      <p:sp>
        <p:nvSpPr>
          <p:cNvPr id="34" name="TextBox 33"/>
          <p:cNvSpPr txBox="1"/>
          <p:nvPr/>
        </p:nvSpPr>
        <p:spPr>
          <a:xfrm>
            <a:off x="4481802" y="1496950"/>
            <a:ext cx="702385" cy="292388"/>
          </a:xfrm>
          <a:prstGeom prst="rect">
            <a:avLst/>
          </a:prstGeom>
          <a:noFill/>
        </p:spPr>
        <p:txBody>
          <a:bodyPr wrap="square" rtlCol="0">
            <a:spAutoFit/>
          </a:bodyPr>
          <a:lstStyle/>
          <a:p>
            <a:r>
              <a:rPr lang="en-GB" sz="1300" b="1" dirty="0">
                <a:solidFill>
                  <a:srgbClr val="0070C0"/>
                </a:solidFill>
                <a:latin typeface="Segoe UI" panose="020B0502040204020203" pitchFamily="34" charset="0"/>
                <a:ea typeface="Segoe UI" panose="020B0502040204020203" pitchFamily="34" charset="0"/>
                <a:cs typeface="Segoe UI" panose="020B0502040204020203" pitchFamily="34" charset="0"/>
              </a:rPr>
              <a:t>168</a:t>
            </a:r>
          </a:p>
        </p:txBody>
      </p:sp>
      <p:sp>
        <p:nvSpPr>
          <p:cNvPr id="35" name="TextBox 34"/>
          <p:cNvSpPr txBox="1"/>
          <p:nvPr/>
        </p:nvSpPr>
        <p:spPr>
          <a:xfrm>
            <a:off x="931925" y="1892075"/>
            <a:ext cx="4857611" cy="307777"/>
          </a:xfrm>
          <a:prstGeom prst="rect">
            <a:avLst/>
          </a:prstGeom>
          <a:noFill/>
        </p:spPr>
        <p:txBody>
          <a:bodyPr wrap="square" rtlCol="0">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Quarter 1’s Performance </a:t>
            </a:r>
            <a:r>
              <a:rPr lang="en-GB" sz="12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46" name="TextBox 45"/>
          <p:cNvSpPr txBox="1"/>
          <p:nvPr/>
        </p:nvSpPr>
        <p:spPr>
          <a:xfrm>
            <a:off x="1498418" y="2303238"/>
            <a:ext cx="1493620" cy="446276"/>
          </a:xfrm>
          <a:prstGeom prst="rect">
            <a:avLst/>
          </a:prstGeom>
          <a:noFill/>
        </p:spPr>
        <p:txBody>
          <a:bodyPr wrap="square" rtlCol="0">
            <a:spAutoFit/>
          </a:bodyP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Rolling 3-months</a:t>
            </a:r>
          </a:p>
          <a:p>
            <a:pPr algn="ctr"/>
            <a:r>
              <a:rPr lang="en-GB" sz="1100" dirty="0">
                <a:latin typeface="Segoe UI" panose="020B0502040204020203" pitchFamily="34" charset="0"/>
                <a:ea typeface="Segoe UI" panose="020B0502040204020203" pitchFamily="34" charset="0"/>
                <a:cs typeface="Segoe UI" panose="020B0502040204020203" pitchFamily="34" charset="0"/>
              </a:rPr>
              <a:t>(April-June 21)</a:t>
            </a:r>
          </a:p>
        </p:txBody>
      </p:sp>
      <p:grpSp>
        <p:nvGrpSpPr>
          <p:cNvPr id="48" name="Group 66"/>
          <p:cNvGrpSpPr>
            <a:grpSpLocks noChangeAspect="1"/>
          </p:cNvGrpSpPr>
          <p:nvPr/>
        </p:nvGrpSpPr>
        <p:grpSpPr bwMode="auto">
          <a:xfrm>
            <a:off x="897035" y="941473"/>
            <a:ext cx="938378" cy="570680"/>
            <a:chOff x="2741188" y="3951576"/>
            <a:chExt cx="1289973" cy="784681"/>
          </a:xfrm>
        </p:grpSpPr>
        <p:pic>
          <p:nvPicPr>
            <p:cNvPr id="49" name="Picture 48"/>
            <p:cNvPicPr>
              <a:picLocks noChangeAspect="1"/>
            </p:cNvPicPr>
            <p:nvPr/>
          </p:nvPicPr>
          <p:blipFill>
            <a:blip r:embed="rId4">
              <a:duotone>
                <a:schemeClr val="accent1">
                  <a:shade val="45000"/>
                  <a:satMod val="135000"/>
                </a:schemeClr>
                <a:prstClr val="white"/>
              </a:duotone>
            </a:blip>
            <a:stretch>
              <a:fillRect/>
            </a:stretch>
          </p:blipFill>
          <p:spPr>
            <a:xfrm>
              <a:off x="3274119" y="3951576"/>
              <a:ext cx="757042" cy="658800"/>
            </a:xfrm>
            <a:prstGeom prst="rect">
              <a:avLst/>
            </a:prstGeom>
          </p:spPr>
        </p:pic>
        <p:pic>
          <p:nvPicPr>
            <p:cNvPr id="50" name="Picture 49"/>
            <p:cNvPicPr>
              <a:picLocks noChangeAspect="1"/>
            </p:cNvPicPr>
            <p:nvPr/>
          </p:nvPicPr>
          <p:blipFill>
            <a:blip r:embed="rId5">
              <a:duotone>
                <a:schemeClr val="accent1">
                  <a:shade val="45000"/>
                  <a:satMod val="135000"/>
                </a:schemeClr>
                <a:prstClr val="white"/>
              </a:duotone>
            </a:blip>
            <a:stretch>
              <a:fillRect/>
            </a:stretch>
          </p:blipFill>
          <p:spPr>
            <a:xfrm>
              <a:off x="2741188" y="4077457"/>
              <a:ext cx="638213" cy="658800"/>
            </a:xfrm>
            <a:prstGeom prst="rect">
              <a:avLst/>
            </a:prstGeom>
          </p:spPr>
        </p:pic>
      </p:grpSp>
      <p:sp>
        <p:nvSpPr>
          <p:cNvPr id="51" name="Oval 50"/>
          <p:cNvSpPr>
            <a:spLocks noChangeAspect="1"/>
          </p:cNvSpPr>
          <p:nvPr/>
        </p:nvSpPr>
        <p:spPr>
          <a:xfrm>
            <a:off x="1058357" y="1285861"/>
            <a:ext cx="499122" cy="499122"/>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0" b="1" dirty="0">
              <a:solidFill>
                <a:srgbClr val="FFFFFF"/>
              </a:solidFill>
              <a:latin typeface="Arial Black" pitchFamily="34" charset="0"/>
              <a:cs typeface="Arial" charset="0"/>
            </a:endParaRPr>
          </a:p>
        </p:txBody>
      </p:sp>
      <p:sp>
        <p:nvSpPr>
          <p:cNvPr id="6" name="TextBox 5"/>
          <p:cNvSpPr txBox="1"/>
          <p:nvPr/>
        </p:nvSpPr>
        <p:spPr>
          <a:xfrm>
            <a:off x="894703" y="1315386"/>
            <a:ext cx="849664" cy="276999"/>
          </a:xfrm>
          <a:prstGeom prst="rect">
            <a:avLst/>
          </a:prstGeom>
          <a:noFill/>
        </p:spPr>
        <p:txBody>
          <a:bodyPr wrap="square" rtlCol="0">
            <a:spAutoFit/>
          </a:bodyPr>
          <a:lstStyle/>
          <a:p>
            <a:pPr algn="ct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Qtr 1</a:t>
            </a:r>
          </a:p>
        </p:txBody>
      </p:sp>
      <p:sp>
        <p:nvSpPr>
          <p:cNvPr id="11" name="TextBox 10"/>
          <p:cNvSpPr txBox="1"/>
          <p:nvPr/>
        </p:nvSpPr>
        <p:spPr>
          <a:xfrm>
            <a:off x="1067001" y="1483382"/>
            <a:ext cx="638415" cy="307777"/>
          </a:xfrm>
          <a:prstGeom prst="rect">
            <a:avLst/>
          </a:prstGeom>
          <a:noFill/>
        </p:spPr>
        <p:txBody>
          <a:bodyPr wrap="square" rtlCol="0">
            <a:spAutoFit/>
          </a:bodyPr>
          <a:lstStyle/>
          <a:p>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115</a:t>
            </a:r>
          </a:p>
        </p:txBody>
      </p:sp>
      <p:sp>
        <p:nvSpPr>
          <p:cNvPr id="58" name="Oval 57"/>
          <p:cNvSpPr>
            <a:spLocks/>
          </p:cNvSpPr>
          <p:nvPr/>
        </p:nvSpPr>
        <p:spPr>
          <a:xfrm>
            <a:off x="1376153" y="2836089"/>
            <a:ext cx="720000" cy="7200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47" dirty="0">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139"/>
          <p:cNvSpPr txBox="1">
            <a:spLocks noChangeArrowheads="1"/>
          </p:cNvSpPr>
          <p:nvPr/>
        </p:nvSpPr>
        <p:spPr bwMode="auto">
          <a:xfrm>
            <a:off x="1244441" y="2996525"/>
            <a:ext cx="1026319" cy="369332"/>
          </a:xfrm>
          <a:prstGeom prst="rect">
            <a:avLst/>
          </a:prstGeom>
          <a:noFill/>
          <a:ln w="9525">
            <a:noFill/>
            <a:miter lim="800000"/>
            <a:headEnd/>
            <a:tailEnd/>
          </a:ln>
        </p:spPr>
        <p:txBody>
          <a:bodyPr>
            <a:spAutoFit/>
          </a:bodyPr>
          <a:lstStyle/>
          <a:p>
            <a:pPr algn="ctr"/>
            <a:r>
              <a:rPr lang="en-GB" b="1" dirty="0">
                <a:solidFill>
                  <a:schemeClr val="bg1"/>
                </a:solidFill>
                <a:latin typeface="Arial Black" panose="020B0A04020102020204" pitchFamily="34" charset="0"/>
                <a:ea typeface="Segoe UI" panose="020B0502040204020203" pitchFamily="34" charset="0"/>
                <a:cs typeface="Segoe UI" panose="020B0502040204020203" pitchFamily="34" charset="0"/>
              </a:rPr>
              <a:t>75%</a:t>
            </a:r>
          </a:p>
        </p:txBody>
      </p:sp>
      <p:sp>
        <p:nvSpPr>
          <p:cNvPr id="60" name="TextBox 141"/>
          <p:cNvSpPr txBox="1">
            <a:spLocks noChangeArrowheads="1"/>
          </p:cNvSpPr>
          <p:nvPr/>
        </p:nvSpPr>
        <p:spPr bwMode="auto">
          <a:xfrm>
            <a:off x="1419918" y="3232978"/>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64" name="Rounded Rectangle 63"/>
          <p:cNvSpPr/>
          <p:nvPr/>
        </p:nvSpPr>
        <p:spPr>
          <a:xfrm>
            <a:off x="803226" y="1919548"/>
            <a:ext cx="4571733" cy="2081575"/>
          </a:xfrm>
          <a:prstGeom prst="roundRect">
            <a:avLst>
              <a:gd name="adj" fmla="val 3144"/>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p:cNvSpPr txBox="1"/>
          <p:nvPr/>
        </p:nvSpPr>
        <p:spPr>
          <a:xfrm>
            <a:off x="852108" y="4853770"/>
            <a:ext cx="3187143"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felt that the police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CARED</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about them? </a:t>
            </a:r>
          </a:p>
          <a:p>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66" name="TextBox 65"/>
          <p:cNvSpPr txBox="1"/>
          <p:nvPr/>
        </p:nvSpPr>
        <p:spPr>
          <a:xfrm>
            <a:off x="844547" y="5632333"/>
            <a:ext cx="3445746" cy="553998"/>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If something similar happened to someone you know, would you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RECOMMEND</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for them to contact the police? </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 Yes, fully) </a:t>
            </a:r>
          </a:p>
        </p:txBody>
      </p:sp>
      <p:sp>
        <p:nvSpPr>
          <p:cNvPr id="72" name="TextBox 71"/>
          <p:cNvSpPr txBox="1"/>
          <p:nvPr/>
        </p:nvSpPr>
        <p:spPr>
          <a:xfrm>
            <a:off x="4617821" y="4869159"/>
            <a:ext cx="802038" cy="369332"/>
          </a:xfrm>
          <a:prstGeom prst="rect">
            <a:avLst/>
          </a:prstGeom>
          <a:noFill/>
        </p:spPr>
        <p:txBody>
          <a:bodyPr wrap="square" rtlCol="0">
            <a:spAutoFit/>
          </a:bodyPr>
          <a:lstStyle/>
          <a:p>
            <a:r>
              <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rPr>
              <a:t>77%</a:t>
            </a:r>
          </a:p>
        </p:txBody>
      </p:sp>
      <p:sp>
        <p:nvSpPr>
          <p:cNvPr id="90" name="TextBox 89"/>
          <p:cNvSpPr txBox="1"/>
          <p:nvPr/>
        </p:nvSpPr>
        <p:spPr>
          <a:xfrm>
            <a:off x="4617821" y="5724666"/>
            <a:ext cx="802079" cy="369332"/>
          </a:xfrm>
          <a:prstGeom prst="rect">
            <a:avLst/>
          </a:prstGeom>
          <a:noFill/>
        </p:spPr>
        <p:txBody>
          <a:bodyPr wrap="square" rtlCol="0">
            <a:spAutoFit/>
          </a:bodyPr>
          <a:lstStyle/>
          <a:p>
            <a:r>
              <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rPr>
              <a:t>88%</a:t>
            </a:r>
          </a:p>
        </p:txBody>
      </p:sp>
      <p:sp>
        <p:nvSpPr>
          <p:cNvPr id="92" name="TextBox 91"/>
          <p:cNvSpPr txBox="1"/>
          <p:nvPr/>
        </p:nvSpPr>
        <p:spPr>
          <a:xfrm>
            <a:off x="4617821" y="4469510"/>
            <a:ext cx="743588" cy="369332"/>
          </a:xfrm>
          <a:prstGeom prst="rect">
            <a:avLst/>
          </a:prstGeom>
          <a:noFill/>
        </p:spPr>
        <p:txBody>
          <a:bodyPr wrap="square" rtlCol="0">
            <a:spAutoFit/>
          </a:bodyPr>
          <a:lstStyle/>
          <a:p>
            <a:r>
              <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rPr>
              <a:t>71%</a:t>
            </a:r>
          </a:p>
        </p:txBody>
      </p:sp>
      <p:sp>
        <p:nvSpPr>
          <p:cNvPr id="99" name="TextBox 98"/>
          <p:cNvSpPr txBox="1"/>
          <p:nvPr/>
        </p:nvSpPr>
        <p:spPr>
          <a:xfrm>
            <a:off x="2188416" y="900919"/>
            <a:ext cx="2749183" cy="292388"/>
          </a:xfrm>
          <a:prstGeom prst="rect">
            <a:avLst/>
          </a:prstGeom>
          <a:noFill/>
        </p:spPr>
        <p:txBody>
          <a:bodyPr wrap="square" rtlCol="0">
            <a:spAutoFit/>
          </a:bodyPr>
          <a:lstStyle/>
          <a:p>
            <a:pPr algn="ctr"/>
            <a:r>
              <a:rPr lang="en-GB" sz="1300" b="1" dirty="0">
                <a:latin typeface="Segoe UI" panose="020B0502040204020203" pitchFamily="34" charset="0"/>
                <a:ea typeface="Segoe UI" panose="020B0502040204020203" pitchFamily="34" charset="0"/>
                <a:cs typeface="Segoe UI" panose="020B0502040204020203" pitchFamily="34" charset="0"/>
              </a:rPr>
              <a:t>Number of victims spoken to:</a:t>
            </a:r>
          </a:p>
        </p:txBody>
      </p:sp>
      <p:sp>
        <p:nvSpPr>
          <p:cNvPr id="114" name="TextBox 113"/>
          <p:cNvSpPr txBox="1"/>
          <p:nvPr/>
        </p:nvSpPr>
        <p:spPr>
          <a:xfrm>
            <a:off x="830109" y="5228309"/>
            <a:ext cx="3816819"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would feel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CONFIDENT</a:t>
            </a:r>
            <a:r>
              <a:rPr lang="en-GB" sz="1000"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about contacting police again? </a:t>
            </a:r>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115" name="TextBox 114"/>
          <p:cNvSpPr txBox="1"/>
          <p:nvPr/>
        </p:nvSpPr>
        <p:spPr>
          <a:xfrm>
            <a:off x="4617821" y="5243698"/>
            <a:ext cx="774895" cy="369332"/>
          </a:xfrm>
          <a:prstGeom prst="rect">
            <a:avLst/>
          </a:prstGeom>
          <a:noFill/>
        </p:spPr>
        <p:txBody>
          <a:bodyPr wrap="square" rtlCol="0">
            <a:spAutoFit/>
          </a:bodyPr>
          <a:lstStyle/>
          <a:p>
            <a:r>
              <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rPr>
              <a:t>83%</a:t>
            </a:r>
          </a:p>
        </p:txBody>
      </p:sp>
      <p:sp>
        <p:nvSpPr>
          <p:cNvPr id="100" name="TextBox 99"/>
          <p:cNvSpPr txBox="1"/>
          <p:nvPr/>
        </p:nvSpPr>
        <p:spPr>
          <a:xfrm>
            <a:off x="1306083" y="4044847"/>
            <a:ext cx="3522483" cy="507831"/>
          </a:xfrm>
          <a:prstGeom prst="rect">
            <a:avLst/>
          </a:prstGeom>
          <a:noFill/>
        </p:spPr>
        <p:txBody>
          <a:bodyPr wrap="square" rtlCol="0">
            <a:spAutoFi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DA Service Measures</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algn="ctr"/>
            <a:endParaRPr lang="en-GB" sz="1300" b="1" i="1" dirty="0">
              <a:latin typeface="Arial" panose="020B0604020202020204" pitchFamily="34" charset="0"/>
              <a:cs typeface="Arial" panose="020B0604020202020204" pitchFamily="34" charset="0"/>
            </a:endParaRPr>
          </a:p>
        </p:txBody>
      </p:sp>
      <p:sp>
        <p:nvSpPr>
          <p:cNvPr id="97" name="TextBox 96"/>
          <p:cNvSpPr txBox="1"/>
          <p:nvPr/>
        </p:nvSpPr>
        <p:spPr>
          <a:xfrm>
            <a:off x="844549" y="4454121"/>
            <a:ext cx="3313013"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felt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SAFER</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as a result of contacting the police? </a:t>
            </a:r>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124" name="TextBox 123"/>
          <p:cNvSpPr txBox="1"/>
          <p:nvPr/>
        </p:nvSpPr>
        <p:spPr>
          <a:xfrm>
            <a:off x="1999765" y="4261028"/>
            <a:ext cx="2188385" cy="261610"/>
          </a:xfrm>
          <a:prstGeom prst="rect">
            <a:avLst/>
          </a:prstGeom>
          <a:noFill/>
        </p:spPr>
        <p:txBody>
          <a:bodyPr wrap="square" rtlCol="0">
            <a:spAutoFit/>
          </a:bodyPr>
          <a:lstStyle/>
          <a:p>
            <a:pPr algn="ctr"/>
            <a:r>
              <a:rPr lang="en-GB" sz="1100" b="1" i="1" dirty="0">
                <a:latin typeface="Segoe UI" panose="020B0502040204020203" pitchFamily="34" charset="0"/>
                <a:ea typeface="Segoe UI" panose="020B0502040204020203" pitchFamily="34" charset="0"/>
                <a:cs typeface="Segoe UI" panose="020B0502040204020203" pitchFamily="34" charset="0"/>
              </a:rPr>
              <a:t>  (April – June 2021)</a:t>
            </a:r>
          </a:p>
        </p:txBody>
      </p:sp>
      <p:sp>
        <p:nvSpPr>
          <p:cNvPr id="128" name="Rounded Rectangle 127"/>
          <p:cNvSpPr/>
          <p:nvPr/>
        </p:nvSpPr>
        <p:spPr>
          <a:xfrm>
            <a:off x="5482742" y="891307"/>
            <a:ext cx="6594213" cy="1719973"/>
          </a:xfrm>
          <a:prstGeom prst="roundRect">
            <a:avLst>
              <a:gd name="adj" fmla="val 3931"/>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p:cNvSpPr txBox="1"/>
          <p:nvPr/>
        </p:nvSpPr>
        <p:spPr>
          <a:xfrm>
            <a:off x="5461515" y="1263327"/>
            <a:ext cx="1584595" cy="523220"/>
          </a:xfrm>
          <a:prstGeom prst="rect">
            <a:avLst/>
          </a:prstGeom>
          <a:noFill/>
        </p:spPr>
        <p:txBody>
          <a:bodyPr wrap="square" rtlCol="0">
            <a:spAutoFi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Satisfaction by Service Stage</a:t>
            </a:r>
            <a:endParaRPr lang="en-GB" sz="14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95" name="Rounded Rectangle 94"/>
          <p:cNvSpPr/>
          <p:nvPr/>
        </p:nvSpPr>
        <p:spPr>
          <a:xfrm>
            <a:off x="5479001" y="2662985"/>
            <a:ext cx="6593054" cy="2044185"/>
          </a:xfrm>
          <a:prstGeom prst="roundRect">
            <a:avLst>
              <a:gd name="adj" fmla="val 3604"/>
            </a:avLst>
          </a:prstGeom>
          <a:solidFill>
            <a:schemeClr val="accent1">
              <a:lumMod val="20000"/>
              <a:lumOff val="80000"/>
            </a:schemeClr>
          </a:solidFill>
          <a:ln w="22225" cmpd="sng">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u="sng" dirty="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6" name="TextBox 95"/>
          <p:cNvSpPr txBox="1"/>
          <p:nvPr/>
        </p:nvSpPr>
        <p:spPr>
          <a:xfrm>
            <a:off x="7596512" y="2662468"/>
            <a:ext cx="2285797" cy="307777"/>
          </a:xfrm>
          <a:prstGeom prst="rect">
            <a:avLst/>
          </a:prstGeom>
          <a:noFill/>
        </p:spPr>
        <p:txBody>
          <a:bodyPr wrap="square" rtlCol="0">
            <a:spAutoFit/>
          </a:bodyPr>
          <a:lstStyle/>
          <a:p>
            <a:pPr algn="ctr"/>
            <a:r>
              <a:rPr lang="en-GB" sz="1400" b="1" i="1" u="sng" dirty="0">
                <a:solidFill>
                  <a:srgbClr val="008000"/>
                </a:solidFill>
                <a:latin typeface="Segoe UI" panose="020B0502040204020203" pitchFamily="34" charset="0"/>
                <a:ea typeface="Segoe UI" panose="020B0502040204020203" pitchFamily="34" charset="0"/>
                <a:cs typeface="Segoe UI" panose="020B0502040204020203" pitchFamily="34" charset="0"/>
              </a:rPr>
              <a:t>What went well…</a:t>
            </a:r>
          </a:p>
        </p:txBody>
      </p:sp>
      <p:sp>
        <p:nvSpPr>
          <p:cNvPr id="98" name="TextBox 97"/>
          <p:cNvSpPr txBox="1"/>
          <p:nvPr/>
        </p:nvSpPr>
        <p:spPr>
          <a:xfrm>
            <a:off x="7305516" y="4761755"/>
            <a:ext cx="3009328" cy="307777"/>
          </a:xfrm>
          <a:prstGeom prst="rect">
            <a:avLst/>
          </a:prstGeom>
          <a:noFill/>
        </p:spPr>
        <p:txBody>
          <a:bodyPr wrap="square" rtlCol="0">
            <a:spAutoFit/>
          </a:bodyPr>
          <a:lstStyle/>
          <a:p>
            <a:pPr algn="ctr"/>
            <a:r>
              <a:rPr lang="en-GB" sz="1400" b="1" i="1" u="sng" dirty="0">
                <a:solidFill>
                  <a:srgbClr val="C00000"/>
                </a:solidFill>
                <a:latin typeface="Segoe UI" panose="020B0502040204020203" pitchFamily="34" charset="0"/>
                <a:ea typeface="Segoe UI" panose="020B0502040204020203" pitchFamily="34" charset="0"/>
                <a:cs typeface="Segoe UI" panose="020B0502040204020203" pitchFamily="34" charset="0"/>
              </a:rPr>
              <a:t>What could be better…</a:t>
            </a:r>
          </a:p>
        </p:txBody>
      </p:sp>
      <p:sp>
        <p:nvSpPr>
          <p:cNvPr id="3" name="TextBox 2"/>
          <p:cNvSpPr txBox="1"/>
          <p:nvPr/>
        </p:nvSpPr>
        <p:spPr>
          <a:xfrm>
            <a:off x="5561273" y="5109038"/>
            <a:ext cx="6415879" cy="646331"/>
          </a:xfrm>
          <a:prstGeom prst="rect">
            <a:avLst/>
          </a:prstGeom>
          <a:noFill/>
        </p:spPr>
        <p:txBody>
          <a:bodyPr wrap="square" rtlCol="0">
            <a:spAutoFit/>
          </a:bodyPr>
          <a:lstStyle/>
          <a:p>
            <a:r>
              <a:rPr lang="en-GB" sz="1200" i="1" dirty="0">
                <a:latin typeface="Segoe UI" panose="020B0502040204020203" pitchFamily="34" charset="0"/>
                <a:ea typeface="Segoe UI" panose="020B0502040204020203" pitchFamily="34" charset="0"/>
                <a:cs typeface="Segoe UI" panose="020B0502040204020203" pitchFamily="34" charset="0"/>
              </a:rPr>
              <a:t>I have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called the police many times </a:t>
            </a:r>
            <a:r>
              <a:rPr lang="en-GB" sz="1200" i="1" dirty="0">
                <a:latin typeface="Segoe UI" panose="020B0502040204020203" pitchFamily="34" charset="0"/>
                <a:ea typeface="Segoe UI" panose="020B0502040204020203" pitchFamily="34" charset="0"/>
                <a:cs typeface="Segoe UI" panose="020B0502040204020203" pitchFamily="34" charset="0"/>
              </a:rPr>
              <a:t>and am often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ignored</a:t>
            </a:r>
            <a:r>
              <a:rPr lang="en-GB" sz="1200" i="1" dirty="0">
                <a:latin typeface="Segoe UI" panose="020B0502040204020203" pitchFamily="34" charset="0"/>
                <a:ea typeface="Segoe UI" panose="020B0502040204020203" pitchFamily="34" charset="0"/>
                <a:cs typeface="Segoe UI" panose="020B0502040204020203" pitchFamily="34" charset="0"/>
              </a:rPr>
              <a:t>. I am a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15 stone man so feel I was treated differently</a:t>
            </a:r>
            <a:r>
              <a:rPr lang="en-GB" sz="1200" i="1" dirty="0">
                <a:latin typeface="Segoe UI" panose="020B0502040204020203" pitchFamily="34" charset="0"/>
                <a:ea typeface="Segoe UI" panose="020B0502040204020203" pitchFamily="34" charset="0"/>
                <a:cs typeface="Segoe UI" panose="020B0502040204020203" pitchFamily="34" charset="0"/>
              </a:rPr>
              <a:t>.  I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don't feel safe</a:t>
            </a:r>
            <a:r>
              <a:rPr lang="en-GB" sz="1200" i="1" dirty="0">
                <a:latin typeface="Segoe UI" panose="020B0502040204020203" pitchFamily="34" charset="0"/>
                <a:ea typeface="Segoe UI" panose="020B0502040204020203" pitchFamily="34" charset="0"/>
                <a:cs typeface="Segoe UI" panose="020B0502040204020203" pitchFamily="34" charset="0"/>
              </a:rPr>
              <a:t>. The suspect will do something else to me or get someone else to do it .</a:t>
            </a:r>
          </a:p>
        </p:txBody>
      </p:sp>
      <p:sp>
        <p:nvSpPr>
          <p:cNvPr id="4" name="TextBox 3"/>
          <p:cNvSpPr txBox="1"/>
          <p:nvPr/>
        </p:nvSpPr>
        <p:spPr>
          <a:xfrm>
            <a:off x="5484709" y="3004239"/>
            <a:ext cx="6538230" cy="830997"/>
          </a:xfrm>
          <a:prstGeom prst="rect">
            <a:avLst/>
          </a:prstGeom>
          <a:noFill/>
        </p:spPr>
        <p:txBody>
          <a:bodyPr wrap="square" rtlCol="0">
            <a:spAutoFit/>
          </a:bodyPr>
          <a:lstStyle/>
          <a:p>
            <a:r>
              <a:rPr lang="en-GB" sz="1200" i="1" dirty="0">
                <a:latin typeface="Segoe UI" panose="020B0502040204020203" pitchFamily="34" charset="0"/>
                <a:ea typeface="Segoe UI" panose="020B0502040204020203" pitchFamily="34" charset="0"/>
                <a:cs typeface="Segoe UI" panose="020B0502040204020203" pitchFamily="34" charset="0"/>
              </a:rPr>
              <a:t>I was really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impressed with how they followed it up and cared </a:t>
            </a:r>
          </a:p>
          <a:p>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about my wellbeing</a:t>
            </a:r>
            <a:r>
              <a:rPr lang="en-GB" sz="1200" i="1" dirty="0">
                <a:latin typeface="Segoe UI" panose="020B0502040204020203" pitchFamily="34" charset="0"/>
                <a:ea typeface="Segoe UI" panose="020B0502040204020203" pitchFamily="34" charset="0"/>
                <a:cs typeface="Segoe UI" panose="020B0502040204020203" pitchFamily="34" charset="0"/>
              </a:rPr>
              <a:t>.  I feel they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valued my safety</a:t>
            </a:r>
            <a:r>
              <a:rPr lang="en-GB" sz="1200" i="1" dirty="0">
                <a:latin typeface="Segoe UI" panose="020B0502040204020203" pitchFamily="34" charset="0"/>
                <a:ea typeface="Segoe UI" panose="020B0502040204020203" pitchFamily="34" charset="0"/>
                <a:cs typeface="Segoe UI" panose="020B0502040204020203" pitchFamily="34" charset="0"/>
              </a:rPr>
              <a:t>, I couldn't have asked for anything more.  Also I received a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personal alarm</a:t>
            </a:r>
            <a:r>
              <a:rPr lang="en-GB" sz="1200" i="1" dirty="0">
                <a:latin typeface="Segoe UI" panose="020B0502040204020203" pitchFamily="34" charset="0"/>
                <a:ea typeface="Segoe UI" panose="020B0502040204020203" pitchFamily="34" charset="0"/>
                <a:cs typeface="Segoe UI" panose="020B0502040204020203" pitchFamily="34" charset="0"/>
              </a:rPr>
              <a:t>, and a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window and door alarm </a:t>
            </a:r>
            <a:r>
              <a:rPr lang="en-GB" sz="1200" i="1" dirty="0">
                <a:latin typeface="Segoe UI" panose="020B0502040204020203" pitchFamily="34" charset="0"/>
                <a:ea typeface="Segoe UI" panose="020B0502040204020203" pitchFamily="34" charset="0"/>
                <a:cs typeface="Segoe UI" panose="020B0502040204020203" pitchFamily="34" charset="0"/>
              </a:rPr>
              <a:t>from the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Victim Advice Line </a:t>
            </a:r>
            <a:r>
              <a:rPr lang="en-GB" sz="1200" i="1" dirty="0">
                <a:latin typeface="Segoe UI" panose="020B0502040204020203" pitchFamily="34" charset="0"/>
                <a:ea typeface="Segoe UI" panose="020B0502040204020203" pitchFamily="34" charset="0"/>
                <a:cs typeface="Segoe UI" panose="020B0502040204020203" pitchFamily="34" charset="0"/>
              </a:rPr>
              <a:t>which have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made me feel safer </a:t>
            </a:r>
            <a:r>
              <a:rPr lang="en-GB" sz="1200" i="1" dirty="0">
                <a:latin typeface="Segoe UI" panose="020B0502040204020203" pitchFamily="34" charset="0"/>
                <a:ea typeface="Segoe UI" panose="020B0502040204020203" pitchFamily="34" charset="0"/>
                <a:cs typeface="Segoe UI" panose="020B0502040204020203" pitchFamily="34" charset="0"/>
              </a:rPr>
              <a:t>as I wasn't sleeping.</a:t>
            </a:r>
          </a:p>
        </p:txBody>
      </p:sp>
      <p:sp>
        <p:nvSpPr>
          <p:cNvPr id="5" name="TextBox 4"/>
          <p:cNvSpPr txBox="1"/>
          <p:nvPr/>
        </p:nvSpPr>
        <p:spPr>
          <a:xfrm>
            <a:off x="5561273" y="3962313"/>
            <a:ext cx="6470526" cy="646331"/>
          </a:xfrm>
          <a:prstGeom prst="rect">
            <a:avLst/>
          </a:prstGeom>
          <a:noFill/>
        </p:spPr>
        <p:txBody>
          <a:bodyPr wrap="square" rtlCol="0">
            <a:spAutoFit/>
          </a:bodyPr>
          <a:lstStyle/>
          <a:p>
            <a:pPr algn="r"/>
            <a:r>
              <a:rPr lang="en-GB" sz="1200" i="1" dirty="0">
                <a:latin typeface="Segoe UI" panose="020B0502040204020203" pitchFamily="34" charset="0"/>
                <a:ea typeface="Segoe UI" panose="020B0502040204020203" pitchFamily="34" charset="0"/>
                <a:cs typeface="Segoe UI" panose="020B0502040204020203" pitchFamily="34" charset="0"/>
              </a:rPr>
              <a:t>I had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regular contact throughout</a:t>
            </a:r>
            <a:r>
              <a:rPr lang="en-GB" sz="1200" i="1" dirty="0">
                <a:latin typeface="Segoe UI" panose="020B0502040204020203" pitchFamily="34" charset="0"/>
                <a:ea typeface="Segoe UI" panose="020B0502040204020203" pitchFamily="34" charset="0"/>
                <a:cs typeface="Segoe UI" panose="020B0502040204020203" pitchFamily="34" charset="0"/>
              </a:rPr>
              <a:t>, I was told what they (police) were doing and when they would be doing it. PC *** called me one evening I didn't answer as I had gone to bed so PC ***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came round to the house to see if I was ok which I thought was amazing</a:t>
            </a:r>
            <a:r>
              <a:rPr lang="en-GB" sz="1200" i="1" dirty="0">
                <a:latin typeface="Segoe UI" panose="020B0502040204020203" pitchFamily="34" charset="0"/>
                <a:ea typeface="Segoe UI" panose="020B0502040204020203" pitchFamily="34" charset="0"/>
                <a:cs typeface="Segoe UI" panose="020B0502040204020203" pitchFamily="34" charset="0"/>
              </a:rPr>
              <a:t>.</a:t>
            </a:r>
          </a:p>
        </p:txBody>
      </p:sp>
      <p:sp>
        <p:nvSpPr>
          <p:cNvPr id="7" name="TextBox 6"/>
          <p:cNvSpPr txBox="1"/>
          <p:nvPr/>
        </p:nvSpPr>
        <p:spPr>
          <a:xfrm>
            <a:off x="5482742" y="5734001"/>
            <a:ext cx="6595915" cy="1015663"/>
          </a:xfrm>
          <a:prstGeom prst="rect">
            <a:avLst/>
          </a:prstGeom>
          <a:noFill/>
        </p:spPr>
        <p:txBody>
          <a:bodyPr wrap="square" rtlCol="0">
            <a:spAutoFit/>
          </a:bodyPr>
          <a:lstStyle/>
          <a:p>
            <a:pPr algn="r"/>
            <a:r>
              <a:rPr lang="en-GB" sz="1200" i="1" dirty="0">
                <a:latin typeface="Segoe UI" panose="020B0502040204020203" pitchFamily="34" charset="0"/>
                <a:ea typeface="Segoe UI" panose="020B0502040204020203" pitchFamily="34" charset="0"/>
                <a:cs typeface="Segoe UI" panose="020B0502040204020203" pitchFamily="34" charset="0"/>
              </a:rPr>
              <a:t>I am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totally dissatisfied no one has been in touch to update me</a:t>
            </a:r>
            <a:r>
              <a:rPr lang="en-GB" sz="1200" i="1" dirty="0">
                <a:latin typeface="Segoe UI" panose="020B0502040204020203" pitchFamily="34" charset="0"/>
                <a:ea typeface="Segoe UI" panose="020B0502040204020203" pitchFamily="34" charset="0"/>
                <a:cs typeface="Segoe UI" panose="020B0502040204020203" pitchFamily="34" charset="0"/>
              </a:rPr>
              <a:t>. I have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tried contacting the officer direct </a:t>
            </a:r>
            <a:r>
              <a:rPr lang="en-GB" sz="1200" i="1" dirty="0">
                <a:latin typeface="Segoe UI" panose="020B0502040204020203" pitchFamily="34" charset="0"/>
                <a:ea typeface="Segoe UI" panose="020B0502040204020203" pitchFamily="34" charset="0"/>
                <a:cs typeface="Segoe UI" panose="020B0502040204020203" pitchFamily="34" charset="0"/>
              </a:rPr>
              <a:t>and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through the incident room</a:t>
            </a:r>
            <a:r>
              <a:rPr lang="en-GB" sz="1200" i="1" dirty="0">
                <a:latin typeface="Segoe UI" panose="020B0502040204020203" pitchFamily="34" charset="0"/>
                <a:ea typeface="Segoe UI" panose="020B0502040204020203" pitchFamily="34" charset="0"/>
                <a:cs typeface="Segoe UI" panose="020B0502040204020203" pitchFamily="34" charset="0"/>
              </a:rPr>
              <a:t>. I’m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frightened</a:t>
            </a:r>
            <a:r>
              <a:rPr lang="en-GB" sz="12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200" i="1" dirty="0">
                <a:latin typeface="Segoe UI" panose="020B0502040204020203" pitchFamily="34" charset="0"/>
                <a:ea typeface="Segoe UI" panose="020B0502040204020203" pitchFamily="34" charset="0"/>
                <a:cs typeface="Segoe UI" panose="020B0502040204020203" pitchFamily="34" charset="0"/>
              </a:rPr>
              <a:t>and have additional information if the officer gets in touch.  I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need to know if the suspect has been spoken to</a:t>
            </a:r>
            <a:r>
              <a:rPr lang="en-GB" sz="1200" i="1" dirty="0">
                <a:latin typeface="Segoe UI" panose="020B0502040204020203" pitchFamily="34" charset="0"/>
                <a:ea typeface="Segoe UI" panose="020B0502040204020203" pitchFamily="34" charset="0"/>
                <a:cs typeface="Segoe UI" panose="020B0502040204020203" pitchFamily="34" charset="0"/>
              </a:rPr>
              <a:t>. I presume he has not spoken to them; I don't know what's going on and should I still be looking over my shoulder? I have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not heard anything at all</a:t>
            </a:r>
            <a:r>
              <a:rPr lang="en-GB" sz="1200" i="1" dirty="0">
                <a:latin typeface="Segoe UI" panose="020B0502040204020203" pitchFamily="34" charset="0"/>
                <a:ea typeface="Segoe UI" panose="020B0502040204020203" pitchFamily="34" charset="0"/>
                <a:cs typeface="Segoe UI" panose="020B0502040204020203" pitchFamily="34" charset="0"/>
              </a:rPr>
              <a:t>.</a:t>
            </a:r>
          </a:p>
        </p:txBody>
      </p:sp>
      <p:sp>
        <p:nvSpPr>
          <p:cNvPr id="8" name="TextBox 7"/>
          <p:cNvSpPr txBox="1"/>
          <p:nvPr/>
        </p:nvSpPr>
        <p:spPr>
          <a:xfrm>
            <a:off x="5653912" y="1769192"/>
            <a:ext cx="1199799" cy="400110"/>
          </a:xfrm>
          <a:prstGeom prst="rect">
            <a:avLst/>
          </a:prstGeom>
          <a:noFill/>
        </p:spPr>
        <p:txBody>
          <a:bodyPr wrap="square" rtlCol="0">
            <a:spAutoFit/>
          </a:bodyPr>
          <a:lstStyle/>
          <a:p>
            <a:pPr algn="ctr"/>
            <a:r>
              <a:rPr lang="en-GB" sz="10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5" name="TextBox 104"/>
          <p:cNvSpPr txBox="1"/>
          <p:nvPr/>
        </p:nvSpPr>
        <p:spPr>
          <a:xfrm>
            <a:off x="1306083" y="603085"/>
            <a:ext cx="10402740" cy="253916"/>
          </a:xfrm>
          <a:prstGeom prst="rect">
            <a:avLst/>
          </a:prstGeom>
          <a:noFill/>
        </p:spPr>
        <p:txBody>
          <a:bodyPr wrap="square" rtlCol="0">
            <a:spAutoFit/>
          </a:bodyPr>
          <a:lstStyle/>
          <a:p>
            <a:pPr algn="ctr"/>
            <a:r>
              <a:rPr lang="en-GB" sz="1050" i="1" dirty="0">
                <a:latin typeface="Segoe UI" panose="020B0502040204020203" pitchFamily="34" charset="0"/>
                <a:ea typeface="Segoe UI" panose="020B0502040204020203" pitchFamily="34" charset="0"/>
                <a:cs typeface="Segoe UI" panose="020B0502040204020203" pitchFamily="34" charset="0"/>
              </a:rPr>
              <a:t>DA surveys were suspended from April 20 due to Covid and did not resume until April 21. Due to the break in data, results are presented as a new dataset from April 21. </a:t>
            </a:r>
          </a:p>
        </p:txBody>
      </p:sp>
      <p:sp>
        <p:nvSpPr>
          <p:cNvPr id="101" name="TextBox 100"/>
          <p:cNvSpPr txBox="1"/>
          <p:nvPr/>
        </p:nvSpPr>
        <p:spPr>
          <a:xfrm>
            <a:off x="779490" y="87417"/>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Domestic Abuse (DA)</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6"/>
          <a:stretch>
            <a:fillRect/>
          </a:stretch>
        </p:blipFill>
        <p:spPr>
          <a:xfrm>
            <a:off x="3143949" y="2224137"/>
            <a:ext cx="2041627" cy="1700263"/>
          </a:xfrm>
          <a:prstGeom prst="rect">
            <a:avLst/>
          </a:prstGeom>
        </p:spPr>
      </p:pic>
      <p:pic>
        <p:nvPicPr>
          <p:cNvPr id="12" name="Picture 11"/>
          <p:cNvPicPr>
            <a:picLocks noChangeAspect="1"/>
          </p:cNvPicPr>
          <p:nvPr/>
        </p:nvPicPr>
        <p:blipFill>
          <a:blip r:embed="rId7"/>
          <a:stretch>
            <a:fillRect/>
          </a:stretch>
        </p:blipFill>
        <p:spPr>
          <a:xfrm>
            <a:off x="7837380" y="895977"/>
            <a:ext cx="2494938" cy="989926"/>
          </a:xfrm>
          <a:prstGeom prst="rect">
            <a:avLst/>
          </a:prstGeom>
        </p:spPr>
      </p:pic>
      <p:pic>
        <p:nvPicPr>
          <p:cNvPr id="13" name="Picture 12"/>
          <p:cNvPicPr>
            <a:picLocks noChangeAspect="1"/>
          </p:cNvPicPr>
          <p:nvPr/>
        </p:nvPicPr>
        <p:blipFill>
          <a:blip r:embed="rId8"/>
          <a:stretch>
            <a:fillRect/>
          </a:stretch>
        </p:blipFill>
        <p:spPr>
          <a:xfrm>
            <a:off x="9595909" y="1624041"/>
            <a:ext cx="2919333" cy="1033758"/>
          </a:xfrm>
          <a:prstGeom prst="rect">
            <a:avLst/>
          </a:prstGeom>
        </p:spPr>
      </p:pic>
      <p:pic>
        <p:nvPicPr>
          <p:cNvPr id="14" name="Picture 13"/>
          <p:cNvPicPr>
            <a:picLocks noChangeAspect="1"/>
          </p:cNvPicPr>
          <p:nvPr/>
        </p:nvPicPr>
        <p:blipFill>
          <a:blip r:embed="rId9"/>
          <a:stretch>
            <a:fillRect/>
          </a:stretch>
        </p:blipFill>
        <p:spPr>
          <a:xfrm>
            <a:off x="7118809" y="1624041"/>
            <a:ext cx="2540822" cy="1057982"/>
          </a:xfrm>
          <a:prstGeom prst="rect">
            <a:avLst/>
          </a:prstGeom>
        </p:spPr>
      </p:pic>
      <p:pic>
        <p:nvPicPr>
          <p:cNvPr id="16" name="Picture 15"/>
          <p:cNvPicPr>
            <a:picLocks noChangeAspect="1"/>
          </p:cNvPicPr>
          <p:nvPr/>
        </p:nvPicPr>
        <p:blipFill>
          <a:blip r:embed="rId10"/>
          <a:stretch>
            <a:fillRect/>
          </a:stretch>
        </p:blipFill>
        <p:spPr>
          <a:xfrm>
            <a:off x="10186724" y="911968"/>
            <a:ext cx="2434836" cy="973935"/>
          </a:xfrm>
          <a:prstGeom prst="rect">
            <a:avLst/>
          </a:prstGeom>
        </p:spPr>
      </p:pic>
      <p:sp>
        <p:nvSpPr>
          <p:cNvPr id="52" name="TextBox 51"/>
          <p:cNvSpPr txBox="1"/>
          <p:nvPr/>
        </p:nvSpPr>
        <p:spPr>
          <a:xfrm>
            <a:off x="1634317" y="6223662"/>
            <a:ext cx="933413" cy="600164"/>
          </a:xfrm>
          <a:prstGeom prst="rect">
            <a:avLst/>
          </a:prstGeom>
          <a:noFill/>
        </p:spPr>
        <p:txBody>
          <a:bodyPr wrap="square" rtlCol="0">
            <a:spAutoFit/>
          </a:bodyPr>
          <a:lstStyle/>
          <a:p>
            <a:r>
              <a:rPr lang="en-GB" sz="1100" dirty="0" smtClean="0">
                <a:solidFill>
                  <a:srgbClr val="669900"/>
                </a:solidFill>
                <a:latin typeface="Arial Black" panose="020B0A04020102020204" pitchFamily="34" charset="0"/>
                <a:cs typeface="Aharoni" panose="02010803020104030203" pitchFamily="2" charset="-79"/>
              </a:rPr>
              <a:t>Good looks like:</a:t>
            </a:r>
            <a:endParaRPr lang="en-GB" sz="1100" dirty="0">
              <a:solidFill>
                <a:srgbClr val="669900"/>
              </a:solidFill>
              <a:latin typeface="Arial Black" panose="020B0A04020102020204" pitchFamily="34" charset="0"/>
              <a:cs typeface="Aharoni" panose="02010803020104030203" pitchFamily="2" charset="-79"/>
            </a:endParaRPr>
          </a:p>
        </p:txBody>
      </p:sp>
      <p:pic>
        <p:nvPicPr>
          <p:cNvPr id="53" name="Picture 52"/>
          <p:cNvPicPr>
            <a:picLocks noChangeAspect="1"/>
          </p:cNvPicPr>
          <p:nvPr/>
        </p:nvPicPr>
        <p:blipFill>
          <a:blip r:embed="rId11"/>
          <a:stretch>
            <a:fillRect/>
          </a:stretch>
        </p:blipFill>
        <p:spPr>
          <a:xfrm>
            <a:off x="880684" y="6246505"/>
            <a:ext cx="737847" cy="567796"/>
          </a:xfrm>
          <a:prstGeom prst="rect">
            <a:avLst/>
          </a:prstGeom>
          <a:solidFill>
            <a:schemeClr val="bg1"/>
          </a:solidFill>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0923" y="6290355"/>
            <a:ext cx="468000" cy="468000"/>
          </a:xfrm>
          <a:prstGeom prst="rect">
            <a:avLst/>
          </a:prstGeom>
        </p:spPr>
      </p:pic>
      <p:sp>
        <p:nvSpPr>
          <p:cNvPr id="2" name="Rectangle 1"/>
          <p:cNvSpPr/>
          <p:nvPr/>
        </p:nvSpPr>
        <p:spPr>
          <a:xfrm>
            <a:off x="2694709" y="6215076"/>
            <a:ext cx="2565678" cy="600164"/>
          </a:xfrm>
          <a:prstGeom prst="rect">
            <a:avLst/>
          </a:prstGeom>
        </p:spPr>
        <p:txBody>
          <a:bodyPr wrap="square">
            <a:spAutoFit/>
          </a:bodyPr>
          <a:lstStyle/>
          <a:p>
            <a:r>
              <a:rPr lang="en-GB" sz="1100" b="1" dirty="0">
                <a:solidFill>
                  <a:srgbClr val="9966FF"/>
                </a:solidFill>
                <a:latin typeface="Calibri" panose="020F0502020204030204" pitchFamily="34" charset="0"/>
              </a:rPr>
              <a:t>Victim Satisfaction – </a:t>
            </a:r>
            <a:r>
              <a:rPr lang="en-GB" sz="1100" b="1" dirty="0" smtClean="0">
                <a:solidFill>
                  <a:srgbClr val="9966FF"/>
                </a:solidFill>
                <a:latin typeface="Calibri" panose="020F0502020204030204" pitchFamily="34" charset="0"/>
              </a:rPr>
              <a:t>Domestic Abuse: </a:t>
            </a:r>
            <a:r>
              <a:rPr lang="en-GB" sz="1100" b="1" i="1" dirty="0">
                <a:latin typeface="Calibri" panose="020F0502020204030204" pitchFamily="34" charset="0"/>
              </a:rPr>
              <a:t>80%</a:t>
            </a:r>
            <a:r>
              <a:rPr lang="en-GB" sz="1100" dirty="0">
                <a:latin typeface="Calibri" panose="020F0502020204030204" pitchFamily="34" charset="0"/>
              </a:rPr>
              <a:t> </a:t>
            </a:r>
            <a:r>
              <a:rPr lang="en-GB" sz="1100" b="1" i="1" dirty="0">
                <a:latin typeface="Calibri" panose="020F0502020204030204" pitchFamily="34" charset="0"/>
              </a:rPr>
              <a:t>Victims Completely / Very Satisfied </a:t>
            </a:r>
            <a:r>
              <a:rPr lang="en-GB" sz="1100" i="1" dirty="0">
                <a:latin typeface="Calibri" panose="020F0502020204030204" pitchFamily="34" charset="0"/>
              </a:rPr>
              <a:t>(rolling 6-month</a:t>
            </a:r>
            <a:r>
              <a:rPr lang="en-GB" sz="1100" i="1" dirty="0" smtClean="0">
                <a:latin typeface="Calibri" panose="020F0502020204030204" pitchFamily="34" charset="0"/>
              </a:rPr>
              <a:t>)</a:t>
            </a:r>
            <a:endParaRPr lang="en-GB" sz="1100" i="1" dirty="0">
              <a:latin typeface="Calibri" panose="020F0502020204030204" pitchFamily="34" charset="0"/>
            </a:endParaRPr>
          </a:p>
        </p:txBody>
      </p:sp>
      <p:sp>
        <p:nvSpPr>
          <p:cNvPr id="56" name="Rounded Rectangle 55"/>
          <p:cNvSpPr/>
          <p:nvPr/>
        </p:nvSpPr>
        <p:spPr>
          <a:xfrm>
            <a:off x="8822729" y="46493"/>
            <a:ext cx="2706130" cy="489852"/>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a:off x="10969776" y="156262"/>
            <a:ext cx="653872" cy="338554"/>
          </a:xfrm>
          <a:prstGeom prst="rect">
            <a:avLst/>
          </a:prstGeom>
        </p:spPr>
        <p:txBody>
          <a:bodyPr wrap="square">
            <a:spAutoFit/>
          </a:bodyPr>
          <a:lstStyle/>
          <a:p>
            <a:r>
              <a:rPr lang="en-GB" sz="1600" b="1" i="1" dirty="0" smtClean="0">
                <a:latin typeface="Segoe UI" panose="020B0502040204020203" pitchFamily="34" charset="0"/>
                <a:ea typeface="Segoe UI" panose="020B0502040204020203" pitchFamily="34" charset="0"/>
                <a:cs typeface="Segoe UI" panose="020B0502040204020203" pitchFamily="34" charset="0"/>
              </a:rPr>
              <a:t>80%</a:t>
            </a:r>
            <a:endParaRPr lang="en-GB" sz="16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p:cNvSpPr txBox="1"/>
          <p:nvPr/>
        </p:nvSpPr>
        <p:spPr>
          <a:xfrm>
            <a:off x="9330672" y="149731"/>
            <a:ext cx="1775985"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67" name="Picture 66"/>
          <p:cNvPicPr>
            <a:picLocks noChangeAspect="1"/>
          </p:cNvPicPr>
          <p:nvPr/>
        </p:nvPicPr>
        <p:blipFill>
          <a:blip r:embed="rId13"/>
          <a:stretch>
            <a:fillRect/>
          </a:stretch>
        </p:blipFill>
        <p:spPr>
          <a:xfrm>
            <a:off x="8859800" y="121601"/>
            <a:ext cx="507944" cy="330796"/>
          </a:xfrm>
          <a:prstGeom prst="rect">
            <a:avLst/>
          </a:prstGeom>
        </p:spPr>
      </p:pic>
    </p:spTree>
    <p:extLst>
      <p:ext uri="{BB962C8B-B14F-4D97-AF65-F5344CB8AC3E}">
        <p14:creationId xmlns:p14="http://schemas.microsoft.com/office/powerpoint/2010/main" val="2793879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nvSpPr>
        <p:spPr>
          <a:xfrm>
            <a:off x="8425307" y="604792"/>
            <a:ext cx="2987977" cy="6180594"/>
          </a:xfrm>
          <a:prstGeom prst="roundRect">
            <a:avLst>
              <a:gd name="adj" fmla="val 2382"/>
            </a:avLst>
          </a:prstGeom>
          <a:solidFill>
            <a:schemeClr val="bg2"/>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863" y="5153675"/>
            <a:ext cx="467766" cy="467766"/>
          </a:xfrm>
          <a:prstGeom prst="rect">
            <a:avLst/>
          </a:prstGeom>
        </p:spPr>
      </p:pic>
      <p:sp>
        <p:nvSpPr>
          <p:cNvPr id="4" name="TextBox 3"/>
          <p:cNvSpPr txBox="1"/>
          <p:nvPr/>
        </p:nvSpPr>
        <p:spPr>
          <a:xfrm>
            <a:off x="8383419" y="573412"/>
            <a:ext cx="3071753" cy="430887"/>
          </a:xfrm>
          <a:prstGeom prst="rect">
            <a:avLst/>
          </a:prstGeom>
          <a:noFill/>
        </p:spPr>
        <p:txBody>
          <a:bodyPr wrap="square" rtlCol="0">
            <a:spAutoFit/>
          </a:bodyPr>
          <a:lstStyle/>
          <a:p>
            <a:pPr algn="ctr"/>
            <a:r>
              <a:rPr lang="en-GB" sz="1100" b="1" dirty="0">
                <a:latin typeface="Segoe UI" panose="020B0502040204020203" pitchFamily="34" charset="0"/>
                <a:ea typeface="Segoe UI" panose="020B0502040204020203" pitchFamily="34" charset="0"/>
                <a:cs typeface="Segoe UI" panose="020B0502040204020203" pitchFamily="34" charset="0"/>
              </a:rPr>
              <a:t>Quarter 1’s Performance by Service Stage</a:t>
            </a:r>
          </a:p>
          <a:p>
            <a:pPr algn="ctr"/>
            <a:r>
              <a:rPr lang="en-GB" sz="1100" i="1" dirty="0">
                <a:latin typeface="Segoe UI" panose="020B0502040204020203" pitchFamily="34" charset="0"/>
                <a:ea typeface="Segoe UI" panose="020B0502040204020203" pitchFamily="34" charset="0"/>
                <a:cs typeface="Segoe UI" panose="020B0502040204020203" pitchFamily="34" charset="0"/>
              </a:rPr>
              <a:t>(completely or very satisfied: rolling 6-months)</a:t>
            </a:r>
          </a:p>
        </p:txBody>
      </p:sp>
      <p:sp>
        <p:nvSpPr>
          <p:cNvPr id="128" name="Text Box 104"/>
          <p:cNvSpPr txBox="1">
            <a:spLocks noChangeArrowheads="1"/>
          </p:cNvSpPr>
          <p:nvPr/>
        </p:nvSpPr>
        <p:spPr bwMode="auto">
          <a:xfrm>
            <a:off x="8448898" y="1007496"/>
            <a:ext cx="1697400" cy="276999"/>
          </a:xfrm>
          <a:prstGeom prst="rect">
            <a:avLst/>
          </a:prstGeom>
          <a:noFill/>
          <a:ln w="9525">
            <a:noFill/>
            <a:miter lim="800000"/>
            <a:headEnd/>
            <a:tailEnd/>
          </a:ln>
        </p:spPr>
        <p:txBody>
          <a:bodyPr>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Initial Report </a:t>
            </a:r>
          </a:p>
        </p:txBody>
      </p:sp>
      <p:sp>
        <p:nvSpPr>
          <p:cNvPr id="132" name="Text Box 104"/>
          <p:cNvSpPr txBox="1">
            <a:spLocks noChangeArrowheads="1"/>
          </p:cNvSpPr>
          <p:nvPr/>
        </p:nvSpPr>
        <p:spPr bwMode="auto">
          <a:xfrm>
            <a:off x="8448898" y="1978845"/>
            <a:ext cx="1656462"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Initial Actions</a:t>
            </a:r>
          </a:p>
        </p:txBody>
      </p:sp>
      <p:sp>
        <p:nvSpPr>
          <p:cNvPr id="133" name="Text Box 104"/>
          <p:cNvSpPr txBox="1">
            <a:spLocks noChangeArrowheads="1"/>
          </p:cNvSpPr>
          <p:nvPr/>
        </p:nvSpPr>
        <p:spPr bwMode="auto">
          <a:xfrm>
            <a:off x="8448899" y="2950194"/>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Follow-up</a:t>
            </a:r>
          </a:p>
        </p:txBody>
      </p:sp>
      <p:sp>
        <p:nvSpPr>
          <p:cNvPr id="134" name="Text Box 104"/>
          <p:cNvSpPr txBox="1">
            <a:spLocks noChangeArrowheads="1"/>
          </p:cNvSpPr>
          <p:nvPr/>
        </p:nvSpPr>
        <p:spPr bwMode="auto">
          <a:xfrm>
            <a:off x="8448899" y="4892892"/>
            <a:ext cx="131411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Treatment</a:t>
            </a:r>
          </a:p>
        </p:txBody>
      </p:sp>
      <p:sp>
        <p:nvSpPr>
          <p:cNvPr id="136" name="Oval 101"/>
          <p:cNvSpPr>
            <a:spLocks noChangeAspect="1"/>
          </p:cNvSpPr>
          <p:nvPr/>
        </p:nvSpPr>
        <p:spPr>
          <a:xfrm>
            <a:off x="10002495" y="2167663"/>
            <a:ext cx="648000" cy="618281"/>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7" name="Oval 101"/>
          <p:cNvSpPr>
            <a:spLocks noChangeAspect="1"/>
          </p:cNvSpPr>
          <p:nvPr/>
        </p:nvSpPr>
        <p:spPr>
          <a:xfrm>
            <a:off x="10002495" y="3134930"/>
            <a:ext cx="648000" cy="617716"/>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8" name="Oval 101"/>
          <p:cNvSpPr>
            <a:spLocks/>
          </p:cNvSpPr>
          <p:nvPr/>
        </p:nvSpPr>
        <p:spPr>
          <a:xfrm>
            <a:off x="10002495" y="5049692"/>
            <a:ext cx="648000" cy="6480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9" name="Oval 101"/>
          <p:cNvSpPr>
            <a:spLocks/>
          </p:cNvSpPr>
          <p:nvPr/>
        </p:nvSpPr>
        <p:spPr>
          <a:xfrm>
            <a:off x="10002495" y="6046681"/>
            <a:ext cx="648000" cy="6480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40" name="TextBox 141"/>
          <p:cNvSpPr txBox="1">
            <a:spLocks noChangeArrowheads="1"/>
          </p:cNvSpPr>
          <p:nvPr/>
        </p:nvSpPr>
        <p:spPr bwMode="auto">
          <a:xfrm>
            <a:off x="10187927" y="2521778"/>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1" name="TextBox 141"/>
          <p:cNvSpPr txBox="1">
            <a:spLocks noChangeArrowheads="1"/>
          </p:cNvSpPr>
          <p:nvPr/>
        </p:nvSpPr>
        <p:spPr bwMode="auto">
          <a:xfrm>
            <a:off x="10187927" y="3491478"/>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2" name="TextBox 141"/>
          <p:cNvSpPr txBox="1">
            <a:spLocks noChangeArrowheads="1"/>
          </p:cNvSpPr>
          <p:nvPr/>
        </p:nvSpPr>
        <p:spPr bwMode="auto">
          <a:xfrm>
            <a:off x="10187927" y="5429573"/>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3" name="TextBox 142"/>
          <p:cNvSpPr txBox="1">
            <a:spLocks noChangeArrowheads="1"/>
          </p:cNvSpPr>
          <p:nvPr/>
        </p:nvSpPr>
        <p:spPr bwMode="auto">
          <a:xfrm>
            <a:off x="10187927" y="6428786"/>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863" y="1251688"/>
            <a:ext cx="420446" cy="42823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9863" y="2209011"/>
            <a:ext cx="534904" cy="54480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9863" y="3250545"/>
            <a:ext cx="423924" cy="431773"/>
          </a:xfrm>
          <a:prstGeom prst="rect">
            <a:avLst/>
          </a:prstGeom>
        </p:spPr>
      </p:pic>
      <p:pic>
        <p:nvPicPr>
          <p:cNvPr id="10" name="Picture 9"/>
          <p:cNvPicPr>
            <a:picLocks noChangeAspect="1"/>
          </p:cNvPicPr>
          <p:nvPr/>
        </p:nvPicPr>
        <p:blipFill rotWithShape="1">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l="3940" r="-1" b="23002"/>
          <a:stretch/>
        </p:blipFill>
        <p:spPr>
          <a:xfrm>
            <a:off x="8589863" y="6134350"/>
            <a:ext cx="505782" cy="445951"/>
          </a:xfrm>
          <a:prstGeom prst="rect">
            <a:avLst/>
          </a:prstGeom>
          <a:noFill/>
        </p:spPr>
      </p:pic>
      <p:sp>
        <p:nvSpPr>
          <p:cNvPr id="104" name="TextBox 139"/>
          <p:cNvSpPr txBox="1">
            <a:spLocks noChangeArrowheads="1"/>
          </p:cNvSpPr>
          <p:nvPr/>
        </p:nvSpPr>
        <p:spPr bwMode="auto">
          <a:xfrm>
            <a:off x="9666684" y="2272462"/>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88%</a:t>
            </a:r>
          </a:p>
        </p:txBody>
      </p:sp>
      <p:sp>
        <p:nvSpPr>
          <p:cNvPr id="105" name="TextBox 139"/>
          <p:cNvSpPr txBox="1">
            <a:spLocks noChangeArrowheads="1"/>
          </p:cNvSpPr>
          <p:nvPr/>
        </p:nvSpPr>
        <p:spPr bwMode="auto">
          <a:xfrm>
            <a:off x="9651467" y="3230389"/>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67%</a:t>
            </a:r>
          </a:p>
        </p:txBody>
      </p:sp>
      <p:sp>
        <p:nvSpPr>
          <p:cNvPr id="107" name="TextBox 139"/>
          <p:cNvSpPr txBox="1">
            <a:spLocks noChangeArrowheads="1"/>
          </p:cNvSpPr>
          <p:nvPr/>
        </p:nvSpPr>
        <p:spPr bwMode="auto">
          <a:xfrm>
            <a:off x="9654160" y="5168744"/>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90%</a:t>
            </a:r>
          </a:p>
        </p:txBody>
      </p:sp>
      <p:sp>
        <p:nvSpPr>
          <p:cNvPr id="108" name="TextBox 139"/>
          <p:cNvSpPr txBox="1">
            <a:spLocks noChangeArrowheads="1"/>
          </p:cNvSpPr>
          <p:nvPr/>
        </p:nvSpPr>
        <p:spPr bwMode="auto">
          <a:xfrm>
            <a:off x="9651467" y="6154841"/>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85%</a:t>
            </a:r>
          </a:p>
        </p:txBody>
      </p:sp>
      <p:sp>
        <p:nvSpPr>
          <p:cNvPr id="98" name="Oval 101"/>
          <p:cNvSpPr>
            <a:spLocks noChangeAspect="1"/>
          </p:cNvSpPr>
          <p:nvPr/>
        </p:nvSpPr>
        <p:spPr>
          <a:xfrm>
            <a:off x="10002495" y="1200395"/>
            <a:ext cx="648000" cy="618281"/>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99" name="TextBox 139"/>
          <p:cNvSpPr txBox="1">
            <a:spLocks noChangeArrowheads="1"/>
          </p:cNvSpPr>
          <p:nvPr/>
        </p:nvSpPr>
        <p:spPr bwMode="auto">
          <a:xfrm>
            <a:off x="9666684" y="1284511"/>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91%</a:t>
            </a:r>
          </a:p>
        </p:txBody>
      </p:sp>
      <p:sp>
        <p:nvSpPr>
          <p:cNvPr id="130" name="TextBox 141"/>
          <p:cNvSpPr txBox="1">
            <a:spLocks noChangeArrowheads="1"/>
          </p:cNvSpPr>
          <p:nvPr/>
        </p:nvSpPr>
        <p:spPr bwMode="auto">
          <a:xfrm>
            <a:off x="10187927" y="1575743"/>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96" name="Text Box 104"/>
          <p:cNvSpPr txBox="1">
            <a:spLocks noChangeArrowheads="1"/>
          </p:cNvSpPr>
          <p:nvPr/>
        </p:nvSpPr>
        <p:spPr bwMode="auto">
          <a:xfrm>
            <a:off x="8448899" y="3921543"/>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Investigation</a:t>
            </a:r>
          </a:p>
        </p:txBody>
      </p:sp>
      <p:sp>
        <p:nvSpPr>
          <p:cNvPr id="106" name="Oval 101"/>
          <p:cNvSpPr>
            <a:spLocks noChangeAspect="1"/>
          </p:cNvSpPr>
          <p:nvPr/>
        </p:nvSpPr>
        <p:spPr>
          <a:xfrm>
            <a:off x="10002495" y="4101633"/>
            <a:ext cx="648000" cy="599072"/>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18" name="TextBox 141"/>
          <p:cNvSpPr txBox="1">
            <a:spLocks noChangeArrowheads="1"/>
          </p:cNvSpPr>
          <p:nvPr/>
        </p:nvSpPr>
        <p:spPr bwMode="auto">
          <a:xfrm>
            <a:off x="10187927" y="4436390"/>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24" name="TextBox 139"/>
          <p:cNvSpPr txBox="1">
            <a:spLocks noChangeArrowheads="1"/>
          </p:cNvSpPr>
          <p:nvPr/>
        </p:nvSpPr>
        <p:spPr bwMode="auto">
          <a:xfrm>
            <a:off x="9651467" y="4185571"/>
            <a:ext cx="1368425" cy="407518"/>
          </a:xfrm>
          <a:prstGeom prst="rect">
            <a:avLst/>
          </a:prstGeom>
          <a:noFill/>
          <a:ln w="9525">
            <a:noFill/>
            <a:miter lim="800000"/>
            <a:headEnd/>
            <a:tailEnd/>
          </a:ln>
        </p:spPr>
        <p:txBody>
          <a:bodyPr wrap="square">
            <a:spAutoFit/>
          </a:bodyPr>
          <a:lstStyle/>
          <a:p>
            <a:pPr algn="ct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64%</a:t>
            </a:r>
          </a:p>
        </p:txBody>
      </p:sp>
      <p:pic>
        <p:nvPicPr>
          <p:cNvPr id="125" name="Picture 124"/>
          <p:cNvPicPr>
            <a:picLocks noChangeAspect="1"/>
          </p:cNvPicPr>
          <p:nvPr/>
        </p:nvPicPr>
        <p:blipFill rotWithShape="1">
          <a:blip r:embed="rId8" cstate="print">
            <a:extLst>
              <a:ext uri="{28A0092B-C50C-407E-A947-70E740481C1C}">
                <a14:useLocalDpi xmlns:a14="http://schemas.microsoft.com/office/drawing/2010/main" val="0"/>
              </a:ext>
            </a:extLst>
          </a:blip>
          <a:srcRect b="15710"/>
          <a:stretch/>
        </p:blipFill>
        <p:spPr>
          <a:xfrm>
            <a:off x="8589863" y="4227594"/>
            <a:ext cx="452920" cy="364620"/>
          </a:xfrm>
          <a:prstGeom prst="rect">
            <a:avLst/>
          </a:prstGeom>
        </p:spPr>
      </p:pic>
      <p:sp>
        <p:nvSpPr>
          <p:cNvPr id="135" name="Text Box 104"/>
          <p:cNvSpPr txBox="1">
            <a:spLocks noChangeArrowheads="1"/>
          </p:cNvSpPr>
          <p:nvPr/>
        </p:nvSpPr>
        <p:spPr bwMode="auto">
          <a:xfrm>
            <a:off x="8448899" y="5864242"/>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Whole Experience</a:t>
            </a:r>
          </a:p>
        </p:txBody>
      </p:sp>
      <p:sp>
        <p:nvSpPr>
          <p:cNvPr id="110" name="TextBox 109"/>
          <p:cNvSpPr txBox="1"/>
          <p:nvPr/>
        </p:nvSpPr>
        <p:spPr>
          <a:xfrm>
            <a:off x="3737155" y="963992"/>
            <a:ext cx="1788922" cy="292388"/>
          </a:xfrm>
          <a:prstGeom prst="rect">
            <a:avLst/>
          </a:prstGeom>
          <a:noFill/>
        </p:spPr>
        <p:txBody>
          <a:bodyPr wrap="square" rtlCol="0">
            <a:spAutoFit/>
          </a:bodyPr>
          <a:lstStyle/>
          <a:p>
            <a:r>
              <a:rPr lang="en-GB" sz="1300" i="1" dirty="0">
                <a:latin typeface="Segoe UI" panose="020B0502040204020203" pitchFamily="34" charset="0"/>
                <a:ea typeface="Segoe UI" panose="020B0502040204020203" pitchFamily="34" charset="0"/>
                <a:cs typeface="Segoe UI" panose="020B0502040204020203" pitchFamily="34" charset="0"/>
              </a:rPr>
              <a:t>Previous Quarter:   </a:t>
            </a:r>
            <a:r>
              <a:rPr lang="en-GB" sz="1300" dirty="0">
                <a:latin typeface="Segoe UI" panose="020B0502040204020203" pitchFamily="34" charset="0"/>
                <a:ea typeface="Segoe UI" panose="020B0502040204020203" pitchFamily="34" charset="0"/>
                <a:cs typeface="Segoe UI" panose="020B0502040204020203" pitchFamily="34" charset="0"/>
              </a:rPr>
              <a:t>99</a:t>
            </a:r>
          </a:p>
        </p:txBody>
      </p:sp>
      <p:sp>
        <p:nvSpPr>
          <p:cNvPr id="113" name="TextBox 112"/>
          <p:cNvSpPr txBox="1"/>
          <p:nvPr/>
        </p:nvSpPr>
        <p:spPr>
          <a:xfrm>
            <a:off x="5077498" y="1237335"/>
            <a:ext cx="457990" cy="292388"/>
          </a:xfrm>
          <a:prstGeom prst="rect">
            <a:avLst/>
          </a:prstGeom>
          <a:noFill/>
        </p:spPr>
        <p:txBody>
          <a:bodyPr wrap="square" rtlCol="0">
            <a:spAutoFit/>
          </a:bodyPr>
          <a:lstStyle/>
          <a:p>
            <a:r>
              <a:rPr lang="en-GB" sz="1300" b="1" dirty="0">
                <a:solidFill>
                  <a:srgbClr val="0070C0"/>
                </a:solidFill>
                <a:latin typeface="Segoe UI" panose="020B0502040204020203" pitchFamily="34" charset="0"/>
                <a:ea typeface="Segoe UI" panose="020B0502040204020203" pitchFamily="34" charset="0"/>
                <a:cs typeface="Segoe UI" panose="020B0502040204020203" pitchFamily="34" charset="0"/>
              </a:rPr>
              <a:t> 99</a:t>
            </a:r>
          </a:p>
        </p:txBody>
      </p:sp>
      <p:sp>
        <p:nvSpPr>
          <p:cNvPr id="119" name="TextBox 118"/>
          <p:cNvSpPr txBox="1"/>
          <p:nvPr/>
        </p:nvSpPr>
        <p:spPr>
          <a:xfrm>
            <a:off x="3737156" y="1208447"/>
            <a:ext cx="888195" cy="292388"/>
          </a:xfrm>
          <a:prstGeom prst="rect">
            <a:avLst/>
          </a:prstGeom>
          <a:noFill/>
        </p:spPr>
        <p:txBody>
          <a:bodyPr wrap="square" rtlCol="0">
            <a:spAutoFit/>
          </a:bodyPr>
          <a:lstStyle/>
          <a:p>
            <a:r>
              <a:rPr lang="en-GB" sz="1300" i="1" dirty="0">
                <a:latin typeface="Segoe UI" panose="020B0502040204020203" pitchFamily="34" charset="0"/>
                <a:ea typeface="Segoe UI" panose="020B0502040204020203" pitchFamily="34" charset="0"/>
                <a:cs typeface="Segoe UI" panose="020B0502040204020203" pitchFamily="34" charset="0"/>
              </a:rPr>
              <a:t>Target: </a:t>
            </a:r>
          </a:p>
        </p:txBody>
      </p:sp>
      <p:grpSp>
        <p:nvGrpSpPr>
          <p:cNvPr id="121" name="Group 66"/>
          <p:cNvGrpSpPr>
            <a:grpSpLocks noChangeAspect="1"/>
          </p:cNvGrpSpPr>
          <p:nvPr/>
        </p:nvGrpSpPr>
        <p:grpSpPr bwMode="auto">
          <a:xfrm>
            <a:off x="2270524" y="690960"/>
            <a:ext cx="1343025" cy="816769"/>
            <a:chOff x="2741188" y="3951576"/>
            <a:chExt cx="1289973" cy="784681"/>
          </a:xfrm>
        </p:grpSpPr>
        <p:pic>
          <p:nvPicPr>
            <p:cNvPr id="122" name="Picture 121"/>
            <p:cNvPicPr>
              <a:picLocks noChangeAspect="1"/>
            </p:cNvPicPr>
            <p:nvPr/>
          </p:nvPicPr>
          <p:blipFill>
            <a:blip r:embed="rId9">
              <a:duotone>
                <a:schemeClr val="accent1">
                  <a:shade val="45000"/>
                  <a:satMod val="135000"/>
                </a:schemeClr>
                <a:prstClr val="white"/>
              </a:duotone>
            </a:blip>
            <a:stretch>
              <a:fillRect/>
            </a:stretch>
          </p:blipFill>
          <p:spPr>
            <a:xfrm>
              <a:off x="3274119" y="3951576"/>
              <a:ext cx="757042" cy="658800"/>
            </a:xfrm>
            <a:prstGeom prst="rect">
              <a:avLst/>
            </a:prstGeom>
          </p:spPr>
        </p:pic>
        <p:pic>
          <p:nvPicPr>
            <p:cNvPr id="131" name="Picture 130"/>
            <p:cNvPicPr>
              <a:picLocks noChangeAspect="1"/>
            </p:cNvPicPr>
            <p:nvPr/>
          </p:nvPicPr>
          <p:blipFill>
            <a:blip r:embed="rId10">
              <a:duotone>
                <a:schemeClr val="accent1">
                  <a:shade val="45000"/>
                  <a:satMod val="135000"/>
                </a:schemeClr>
                <a:prstClr val="white"/>
              </a:duotone>
            </a:blip>
            <a:stretch>
              <a:fillRect/>
            </a:stretch>
          </p:blipFill>
          <p:spPr>
            <a:xfrm>
              <a:off x="2741188" y="4077457"/>
              <a:ext cx="638213" cy="658800"/>
            </a:xfrm>
            <a:prstGeom prst="rect">
              <a:avLst/>
            </a:prstGeom>
          </p:spPr>
        </p:pic>
      </p:grpSp>
      <p:sp>
        <p:nvSpPr>
          <p:cNvPr id="144" name="Oval 143"/>
          <p:cNvSpPr>
            <a:spLocks noChangeAspect="1"/>
          </p:cNvSpPr>
          <p:nvPr/>
        </p:nvSpPr>
        <p:spPr>
          <a:xfrm>
            <a:off x="2666170" y="1014428"/>
            <a:ext cx="658289" cy="669131"/>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0" b="1" dirty="0">
              <a:solidFill>
                <a:srgbClr val="FFFFFF"/>
              </a:solidFill>
              <a:latin typeface="Arial Black" pitchFamily="34" charset="0"/>
              <a:cs typeface="Arial" charset="0"/>
            </a:endParaRPr>
          </a:p>
        </p:txBody>
      </p:sp>
      <p:sp>
        <p:nvSpPr>
          <p:cNvPr id="149" name="TextBox 148"/>
          <p:cNvSpPr txBox="1"/>
          <p:nvPr/>
        </p:nvSpPr>
        <p:spPr>
          <a:xfrm>
            <a:off x="2667652" y="1072522"/>
            <a:ext cx="626725" cy="307777"/>
          </a:xfrm>
          <a:prstGeom prst="rect">
            <a:avLst/>
          </a:prstGeom>
          <a:noFill/>
        </p:spPr>
        <p:txBody>
          <a:bodyPr wrap="square" rtlCol="0">
            <a:spAutoFit/>
          </a:bodyPr>
          <a:lstStyle/>
          <a:p>
            <a:pPr algn="ct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Qtr 1 </a:t>
            </a:r>
          </a:p>
        </p:txBody>
      </p:sp>
      <p:sp>
        <p:nvSpPr>
          <p:cNvPr id="154" name="TextBox 153"/>
          <p:cNvSpPr txBox="1"/>
          <p:nvPr/>
        </p:nvSpPr>
        <p:spPr>
          <a:xfrm>
            <a:off x="2766774" y="1269233"/>
            <a:ext cx="534734" cy="369332"/>
          </a:xfrm>
          <a:prstGeom prst="rect">
            <a:avLst/>
          </a:prstGeom>
          <a:noFill/>
        </p:spPr>
        <p:txBody>
          <a:bodyPr wrap="square" rtlCol="0">
            <a:spAutoFit/>
          </a:bodyPr>
          <a:lstStyle/>
          <a:p>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91</a:t>
            </a:r>
          </a:p>
        </p:txBody>
      </p:sp>
      <p:sp>
        <p:nvSpPr>
          <p:cNvPr id="157" name="TextBox 156"/>
          <p:cNvSpPr txBox="1"/>
          <p:nvPr/>
        </p:nvSpPr>
        <p:spPr>
          <a:xfrm>
            <a:off x="3737156" y="710901"/>
            <a:ext cx="2749183" cy="307777"/>
          </a:xfrm>
          <a:prstGeom prst="rect">
            <a:avLst/>
          </a:prstGeom>
          <a:noFill/>
        </p:spPr>
        <p:txBody>
          <a:bodyPr wrap="square" rtlCol="0">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Victims spoken to:</a:t>
            </a:r>
          </a:p>
        </p:txBody>
      </p:sp>
      <p:sp>
        <p:nvSpPr>
          <p:cNvPr id="158" name="Rectangle 157"/>
          <p:cNvSpPr/>
          <p:nvPr/>
        </p:nvSpPr>
        <p:spPr>
          <a:xfrm>
            <a:off x="2083427" y="2119879"/>
            <a:ext cx="198438" cy="190500"/>
          </a:xfrm>
          <a:prstGeom prst="rect">
            <a:avLst/>
          </a:prstGeom>
          <a:solidFill>
            <a:srgbClr val="005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9" name="TextBox 158"/>
          <p:cNvSpPr txBox="1"/>
          <p:nvPr/>
        </p:nvSpPr>
        <p:spPr>
          <a:xfrm>
            <a:off x="2390249" y="2433101"/>
            <a:ext cx="3382164"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Incidents excluded as missing contact details for 1 or more listed ‘involved parties’</a:t>
            </a:r>
          </a:p>
        </p:txBody>
      </p:sp>
      <p:sp>
        <p:nvSpPr>
          <p:cNvPr id="160" name="Rectangle 159"/>
          <p:cNvSpPr/>
          <p:nvPr/>
        </p:nvSpPr>
        <p:spPr>
          <a:xfrm>
            <a:off x="2082635" y="2553824"/>
            <a:ext cx="200025" cy="188913"/>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1" name="TextBox 160"/>
          <p:cNvSpPr txBox="1"/>
          <p:nvPr/>
        </p:nvSpPr>
        <p:spPr>
          <a:xfrm>
            <a:off x="2391970" y="2000627"/>
            <a:ext cx="3579366"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Potential ‘eligible’ slight injury RTC incidents where police attended</a:t>
            </a:r>
          </a:p>
        </p:txBody>
      </p:sp>
      <p:sp>
        <p:nvSpPr>
          <p:cNvPr id="162" name="Oval 84"/>
          <p:cNvSpPr>
            <a:spLocks/>
          </p:cNvSpPr>
          <p:nvPr/>
        </p:nvSpPr>
        <p:spPr>
          <a:xfrm>
            <a:off x="903978" y="1296378"/>
            <a:ext cx="900000" cy="900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dirty="0"/>
          </a:p>
        </p:txBody>
      </p:sp>
      <p:sp>
        <p:nvSpPr>
          <p:cNvPr id="163" name="TextBox 87"/>
          <p:cNvSpPr txBox="1">
            <a:spLocks noChangeArrowheads="1"/>
          </p:cNvSpPr>
          <p:nvPr/>
        </p:nvSpPr>
        <p:spPr bwMode="auto">
          <a:xfrm>
            <a:off x="987637" y="1342803"/>
            <a:ext cx="713658" cy="461665"/>
          </a:xfrm>
          <a:prstGeom prst="rect">
            <a:avLst/>
          </a:prstGeom>
          <a:noFill/>
          <a:ln w="9525">
            <a:noFill/>
            <a:miter lim="800000"/>
            <a:headEnd/>
            <a:tailEnd/>
          </a:ln>
        </p:spPr>
        <p:txBody>
          <a:bodyPr wrap="none">
            <a:spAutoFit/>
          </a:bodyPr>
          <a:lstStyle/>
          <a:p>
            <a:pPr algn="ct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152</a:t>
            </a:r>
          </a:p>
        </p:txBody>
      </p:sp>
      <p:sp>
        <p:nvSpPr>
          <p:cNvPr id="164" name="Rectangle 163"/>
          <p:cNvSpPr/>
          <p:nvPr/>
        </p:nvSpPr>
        <p:spPr>
          <a:xfrm>
            <a:off x="2081872" y="2986181"/>
            <a:ext cx="200025" cy="18891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5" name="Oval 164"/>
          <p:cNvSpPr>
            <a:spLocks/>
          </p:cNvSpPr>
          <p:nvPr/>
        </p:nvSpPr>
        <p:spPr>
          <a:xfrm>
            <a:off x="1055178" y="1748611"/>
            <a:ext cx="597600" cy="597600"/>
          </a:xfrm>
          <a:prstGeom prst="ellipse">
            <a:avLst/>
          </a:prstGeom>
          <a:solidFill>
            <a:srgbClr val="33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FFFFFF"/>
                </a:solidFill>
                <a:latin typeface="Segoe UI" panose="020B0502040204020203" pitchFamily="34" charset="0"/>
                <a:ea typeface="Segoe UI" panose="020B0502040204020203" pitchFamily="34" charset="0"/>
                <a:cs typeface="Segoe UI" panose="020B0502040204020203" pitchFamily="34" charset="0"/>
              </a:rPr>
              <a:t>27</a:t>
            </a:r>
          </a:p>
        </p:txBody>
      </p:sp>
      <p:sp>
        <p:nvSpPr>
          <p:cNvPr id="166" name="TextBox 165"/>
          <p:cNvSpPr txBox="1"/>
          <p:nvPr/>
        </p:nvSpPr>
        <p:spPr>
          <a:xfrm>
            <a:off x="2382253" y="2905331"/>
            <a:ext cx="3296233"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Number of RTC incidents identified as suitable for surveying</a:t>
            </a:r>
          </a:p>
        </p:txBody>
      </p:sp>
      <p:sp>
        <p:nvSpPr>
          <p:cNvPr id="167" name="Oval 166"/>
          <p:cNvSpPr>
            <a:spLocks/>
          </p:cNvSpPr>
          <p:nvPr/>
        </p:nvSpPr>
        <p:spPr>
          <a:xfrm>
            <a:off x="969444" y="2190096"/>
            <a:ext cx="772649" cy="774000"/>
          </a:xfrm>
          <a:prstGeom prst="ellipse">
            <a:avLst/>
          </a:prstGeom>
          <a:solidFill>
            <a:srgbClr val="00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50" b="1" dirty="0">
                <a:solidFill>
                  <a:srgbClr val="FFFFFF"/>
                </a:solidFill>
                <a:latin typeface="Segoe UI" panose="020B0502040204020203" pitchFamily="34" charset="0"/>
                <a:ea typeface="Segoe UI" panose="020B0502040204020203" pitchFamily="34" charset="0"/>
                <a:cs typeface="Segoe UI" panose="020B0502040204020203" pitchFamily="34" charset="0"/>
              </a:rPr>
              <a:t>125</a:t>
            </a:r>
          </a:p>
        </p:txBody>
      </p:sp>
      <p:sp>
        <p:nvSpPr>
          <p:cNvPr id="97" name="Rounded Rectangle 96"/>
          <p:cNvSpPr/>
          <p:nvPr/>
        </p:nvSpPr>
        <p:spPr>
          <a:xfrm>
            <a:off x="801187" y="3574578"/>
            <a:ext cx="3762000" cy="3229323"/>
          </a:xfrm>
          <a:prstGeom prst="roundRect">
            <a:avLst>
              <a:gd name="adj" fmla="val 2341"/>
            </a:avLst>
          </a:prstGeom>
          <a:solidFill>
            <a:schemeClr val="accent1">
              <a:lumMod val="20000"/>
              <a:lumOff val="80000"/>
            </a:schemeClr>
          </a:solidFill>
          <a:ln w="22225" cmpd="sng">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5" name="TextBox 144"/>
          <p:cNvSpPr txBox="1"/>
          <p:nvPr/>
        </p:nvSpPr>
        <p:spPr>
          <a:xfrm>
            <a:off x="1306543" y="3587007"/>
            <a:ext cx="2749183" cy="307777"/>
          </a:xfrm>
          <a:prstGeom prst="rect">
            <a:avLst/>
          </a:prstGeom>
          <a:noFill/>
        </p:spPr>
        <p:txBody>
          <a:bodyPr wrap="square" rtlCol="0">
            <a:spAutoFit/>
          </a:bodyPr>
          <a:lstStyle/>
          <a:p>
            <a:pPr algn="ctr"/>
            <a:r>
              <a:rPr lang="en-GB" sz="1400" b="1" i="1" u="sng" dirty="0">
                <a:solidFill>
                  <a:srgbClr val="008000"/>
                </a:solidFill>
                <a:latin typeface="Segoe UI" panose="020B0502040204020203" pitchFamily="34" charset="0"/>
                <a:ea typeface="Segoe UI" panose="020B0502040204020203" pitchFamily="34" charset="0"/>
                <a:cs typeface="Segoe UI" panose="020B0502040204020203" pitchFamily="34" charset="0"/>
              </a:rPr>
              <a:t>What went well…</a:t>
            </a:r>
          </a:p>
        </p:txBody>
      </p:sp>
      <p:sp>
        <p:nvSpPr>
          <p:cNvPr id="146" name="Rounded Rectangle 145"/>
          <p:cNvSpPr/>
          <p:nvPr/>
        </p:nvSpPr>
        <p:spPr>
          <a:xfrm>
            <a:off x="4600687" y="3574578"/>
            <a:ext cx="3762000" cy="3228592"/>
          </a:xfrm>
          <a:prstGeom prst="roundRect">
            <a:avLst>
              <a:gd name="adj" fmla="val 1948"/>
            </a:avLst>
          </a:prstGeom>
          <a:solidFill>
            <a:schemeClr val="accent1">
              <a:lumMod val="20000"/>
              <a:lumOff val="80000"/>
            </a:schemeClr>
          </a:solid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Box 146"/>
          <p:cNvSpPr txBox="1"/>
          <p:nvPr/>
        </p:nvSpPr>
        <p:spPr>
          <a:xfrm>
            <a:off x="5165993" y="3587007"/>
            <a:ext cx="2749183" cy="307777"/>
          </a:xfrm>
          <a:prstGeom prst="rect">
            <a:avLst/>
          </a:prstGeom>
          <a:noFill/>
        </p:spPr>
        <p:txBody>
          <a:bodyPr wrap="square" rtlCol="0">
            <a:spAutoFit/>
          </a:bodyPr>
          <a:lstStyle/>
          <a:p>
            <a:pPr algn="ctr"/>
            <a:r>
              <a:rPr lang="en-GB" sz="1400" b="1" i="1" u="sng" dirty="0">
                <a:solidFill>
                  <a:srgbClr val="FF0000"/>
                </a:solidFill>
                <a:latin typeface="Segoe UI" panose="020B0502040204020203" pitchFamily="34" charset="0"/>
                <a:ea typeface="Segoe UI" panose="020B0502040204020203" pitchFamily="34" charset="0"/>
                <a:cs typeface="Segoe UI" panose="020B0502040204020203" pitchFamily="34" charset="0"/>
              </a:rPr>
              <a:t>What could be better…</a:t>
            </a:r>
          </a:p>
        </p:txBody>
      </p:sp>
      <p:sp>
        <p:nvSpPr>
          <p:cNvPr id="6" name="TextBox 5"/>
          <p:cNvSpPr txBox="1"/>
          <p:nvPr/>
        </p:nvSpPr>
        <p:spPr>
          <a:xfrm>
            <a:off x="782498" y="3884709"/>
            <a:ext cx="3728555" cy="738664"/>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“They did their job, they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organised the traffic </a:t>
            </a:r>
            <a:r>
              <a:rPr lang="en-GB" sz="1050" i="1" dirty="0">
                <a:latin typeface="Segoe UI" panose="020B0502040204020203" pitchFamily="34" charset="0"/>
                <a:ea typeface="Segoe UI" panose="020B0502040204020203" pitchFamily="34" charset="0"/>
                <a:cs typeface="Segoe UI" panose="020B0502040204020203" pitchFamily="34" charset="0"/>
              </a:rPr>
              <a:t>so there were no hold ups…It was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reassuring</a:t>
            </a:r>
            <a:r>
              <a:rPr lang="en-GB" sz="105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50" i="1" dirty="0">
                <a:latin typeface="Segoe UI" panose="020B0502040204020203" pitchFamily="34" charset="0"/>
                <a:ea typeface="Segoe UI" panose="020B0502040204020203" pitchFamily="34" charset="0"/>
                <a:cs typeface="Segoe UI" panose="020B0502040204020203" pitchFamily="34" charset="0"/>
              </a:rPr>
              <a:t>to know they were there as I was in shock. When something like that happens you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need someone to be in charge, to take control</a:t>
            </a:r>
            <a:r>
              <a:rPr lang="en-GB" sz="1050" i="1" dirty="0">
                <a:latin typeface="Segoe UI" panose="020B0502040204020203" pitchFamily="34" charset="0"/>
                <a:ea typeface="Segoe UI" panose="020B0502040204020203" pitchFamily="34" charset="0"/>
                <a:cs typeface="Segoe UI" panose="020B0502040204020203" pitchFamily="34" charset="0"/>
              </a:rPr>
              <a:t>.”</a:t>
            </a:r>
          </a:p>
        </p:txBody>
      </p:sp>
      <p:sp>
        <p:nvSpPr>
          <p:cNvPr id="11" name="TextBox 10"/>
          <p:cNvSpPr txBox="1"/>
          <p:nvPr/>
        </p:nvSpPr>
        <p:spPr>
          <a:xfrm>
            <a:off x="793479" y="5181358"/>
            <a:ext cx="3734994" cy="577081"/>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“They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made us feel at ease in a bad situation</a:t>
            </a:r>
            <a:r>
              <a:rPr lang="en-GB" sz="1050" i="1" dirty="0">
                <a:latin typeface="Segoe UI" panose="020B0502040204020203" pitchFamily="34" charset="0"/>
                <a:ea typeface="Segoe UI" panose="020B0502040204020203" pitchFamily="34" charset="0"/>
                <a:cs typeface="Segoe UI" panose="020B0502040204020203" pitchFamily="34" charset="0"/>
              </a:rPr>
              <a:t>,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especially the children</a:t>
            </a:r>
            <a:r>
              <a:rPr lang="en-GB" sz="1050" i="1" dirty="0">
                <a:latin typeface="Segoe UI" panose="020B0502040204020203" pitchFamily="34" charset="0"/>
                <a:ea typeface="Segoe UI" panose="020B0502040204020203" pitchFamily="34" charset="0"/>
                <a:cs typeface="Segoe UI" panose="020B0502040204020203" pitchFamily="34" charset="0"/>
              </a:rPr>
              <a:t>. It was good that they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phoned me a few hours later to see if we were OK</a:t>
            </a:r>
            <a:r>
              <a:rPr lang="en-GB" sz="1050" i="1" dirty="0">
                <a:latin typeface="Segoe UI" panose="020B0502040204020203" pitchFamily="34" charset="0"/>
                <a:ea typeface="Segoe UI" panose="020B0502040204020203" pitchFamily="34" charset="0"/>
                <a:cs typeface="Segoe UI" panose="020B0502040204020203" pitchFamily="34" charset="0"/>
              </a:rPr>
              <a:t>.”</a:t>
            </a:r>
          </a:p>
        </p:txBody>
      </p:sp>
      <p:sp>
        <p:nvSpPr>
          <p:cNvPr id="18" name="TextBox 17"/>
          <p:cNvSpPr txBox="1"/>
          <p:nvPr/>
        </p:nvSpPr>
        <p:spPr>
          <a:xfrm>
            <a:off x="4628745" y="3828379"/>
            <a:ext cx="3726362" cy="738664"/>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“...the police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didn't do any breath tests</a:t>
            </a:r>
            <a:r>
              <a:rPr lang="en-GB" sz="1050" i="1" dirty="0">
                <a:latin typeface="Segoe UI" panose="020B0502040204020203" pitchFamily="34" charset="0"/>
                <a:ea typeface="Segoe UI" panose="020B0502040204020203" pitchFamily="34" charset="0"/>
                <a:cs typeface="Segoe UI" panose="020B0502040204020203" pitchFamily="34" charset="0"/>
              </a:rPr>
              <a:t>. I would have preferred it if the other driver, who was responsible, was given a breath test.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 found witnesses myself after the incident</a:t>
            </a:r>
            <a:r>
              <a:rPr lang="en-GB" sz="1050" i="1" dirty="0">
                <a:latin typeface="Segoe UI" panose="020B0502040204020203" pitchFamily="34" charset="0"/>
                <a:ea typeface="Segoe UI" panose="020B0502040204020203" pitchFamily="34" charset="0"/>
                <a:cs typeface="Segoe UI" panose="020B0502040204020203" pitchFamily="34" charset="0"/>
              </a:rPr>
              <a:t>.</a:t>
            </a:r>
          </a:p>
        </p:txBody>
      </p:sp>
      <p:sp>
        <p:nvSpPr>
          <p:cNvPr id="12" name="TextBox 11"/>
          <p:cNvSpPr txBox="1"/>
          <p:nvPr/>
        </p:nvSpPr>
        <p:spPr>
          <a:xfrm>
            <a:off x="812035" y="6154841"/>
            <a:ext cx="3624941" cy="577081"/>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“the officers were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very sympathetic </a:t>
            </a:r>
            <a:r>
              <a:rPr lang="en-GB" sz="1050" i="1" dirty="0">
                <a:latin typeface="Segoe UI" panose="020B0502040204020203" pitchFamily="34" charset="0"/>
                <a:ea typeface="Segoe UI" panose="020B0502040204020203" pitchFamily="34" charset="0"/>
                <a:cs typeface="Segoe UI" panose="020B0502040204020203" pitchFamily="34" charset="0"/>
              </a:rPr>
              <a:t>they were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concerned for everyone</a:t>
            </a:r>
            <a:r>
              <a:rPr lang="en-GB" sz="1050" i="1" dirty="0">
                <a:latin typeface="Segoe UI" panose="020B0502040204020203" pitchFamily="34" charset="0"/>
                <a:ea typeface="Segoe UI" panose="020B0502040204020203" pitchFamily="34" charset="0"/>
                <a:cs typeface="Segoe UI" panose="020B0502040204020203" pitchFamily="34" charset="0"/>
              </a:rPr>
              <a:t>. The officers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took me and my two dogs to the service station to be picked up</a:t>
            </a:r>
            <a:r>
              <a:rPr lang="en-GB" sz="1050" i="1" dirty="0">
                <a:latin typeface="Segoe UI" panose="020B0502040204020203" pitchFamily="34" charset="0"/>
                <a:ea typeface="Segoe UI" panose="020B0502040204020203" pitchFamily="34" charset="0"/>
                <a:cs typeface="Segoe UI" panose="020B0502040204020203" pitchFamily="34" charset="0"/>
              </a:rPr>
              <a:t>.”</a:t>
            </a:r>
          </a:p>
        </p:txBody>
      </p:sp>
      <p:sp>
        <p:nvSpPr>
          <p:cNvPr id="14" name="TextBox 13"/>
          <p:cNvSpPr txBox="1"/>
          <p:nvPr/>
        </p:nvSpPr>
        <p:spPr>
          <a:xfrm>
            <a:off x="959061" y="5748891"/>
            <a:ext cx="3495547" cy="415498"/>
          </a:xfrm>
          <a:prstGeom prst="rect">
            <a:avLst/>
          </a:prstGeom>
          <a:noFill/>
        </p:spPr>
        <p:txBody>
          <a:bodyPr wrap="square" rtlCol="0">
            <a:spAutoFit/>
          </a:bodyPr>
          <a:lstStyle/>
          <a:p>
            <a:pPr algn="r"/>
            <a:r>
              <a:rPr lang="en-GB" sz="1050" i="1" dirty="0">
                <a:latin typeface="Segoe UI" panose="020B0502040204020203" pitchFamily="34" charset="0"/>
                <a:ea typeface="Segoe UI" panose="020B0502040204020203" pitchFamily="34" charset="0"/>
                <a:cs typeface="Segoe UI" panose="020B0502040204020203" pitchFamily="34" charset="0"/>
              </a:rPr>
              <a:t>“They have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kept me informed all the </a:t>
            </a:r>
            <a:r>
              <a:rPr lang="en-GB" sz="1050" i="1" dirty="0">
                <a:latin typeface="Segoe UI" panose="020B0502040204020203" pitchFamily="34" charset="0"/>
                <a:ea typeface="Segoe UI" panose="020B0502040204020203" pitchFamily="34" charset="0"/>
                <a:cs typeface="Segoe UI" panose="020B0502040204020203" pitchFamily="34" charset="0"/>
              </a:rPr>
              <a:t>way through and I know what is going on with the case.”</a:t>
            </a:r>
          </a:p>
        </p:txBody>
      </p:sp>
      <p:sp>
        <p:nvSpPr>
          <p:cNvPr id="16" name="TextBox 15"/>
          <p:cNvSpPr txBox="1"/>
          <p:nvPr/>
        </p:nvSpPr>
        <p:spPr>
          <a:xfrm>
            <a:off x="881171" y="4613825"/>
            <a:ext cx="3553289" cy="577081"/>
          </a:xfrm>
          <a:prstGeom prst="rect">
            <a:avLst/>
          </a:prstGeom>
          <a:noFill/>
        </p:spPr>
        <p:txBody>
          <a:bodyPr wrap="square" rtlCol="0">
            <a:spAutoFit/>
          </a:bodyPr>
          <a:lstStyle/>
          <a:p>
            <a:pPr algn="r"/>
            <a:r>
              <a:rPr lang="en-GB" sz="1050" i="1" dirty="0">
                <a:latin typeface="Segoe UI" panose="020B0502040204020203" pitchFamily="34" charset="0"/>
                <a:ea typeface="Segoe UI" panose="020B0502040204020203" pitchFamily="34" charset="0"/>
                <a:cs typeface="Segoe UI" panose="020B0502040204020203" pitchFamily="34" charset="0"/>
              </a:rPr>
              <a:t>“I told them that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 was dyslexic…they explained things to me slowly and took their time </a:t>
            </a:r>
            <a:r>
              <a:rPr lang="en-GB" sz="1050" i="1" dirty="0">
                <a:latin typeface="Segoe UI" panose="020B0502040204020203" pitchFamily="34" charset="0"/>
                <a:ea typeface="Segoe UI" panose="020B0502040204020203" pitchFamily="34" charset="0"/>
                <a:cs typeface="Segoe UI" panose="020B0502040204020203" pitchFamily="34" charset="0"/>
              </a:rPr>
              <a:t>without making me feel foolish.”</a:t>
            </a:r>
          </a:p>
        </p:txBody>
      </p:sp>
      <p:sp>
        <p:nvSpPr>
          <p:cNvPr id="21" name="TextBox 20"/>
          <p:cNvSpPr txBox="1"/>
          <p:nvPr/>
        </p:nvSpPr>
        <p:spPr>
          <a:xfrm>
            <a:off x="4763399" y="5707452"/>
            <a:ext cx="3638141" cy="577081"/>
          </a:xfrm>
          <a:prstGeom prst="rect">
            <a:avLst/>
          </a:prstGeom>
          <a:noFill/>
        </p:spPr>
        <p:txBody>
          <a:bodyPr wrap="square" rtlCol="0">
            <a:spAutoFit/>
          </a:bodyPr>
          <a:lstStyle/>
          <a:p>
            <a:pPr algn="r"/>
            <a:r>
              <a:rPr lang="en-GB" sz="1050" i="1" dirty="0">
                <a:latin typeface="Segoe UI" panose="020B0502040204020203" pitchFamily="34" charset="0"/>
                <a:ea typeface="Segoe UI" panose="020B0502040204020203" pitchFamily="34" charset="0"/>
                <a:cs typeface="Segoe UI" panose="020B0502040204020203" pitchFamily="34" charset="0"/>
              </a:rPr>
              <a:t>“One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officer kept laughing saying things like "he (perpetrator) was probably on drugs" </a:t>
            </a:r>
            <a:r>
              <a:rPr lang="en-GB" sz="1050" i="1" dirty="0">
                <a:latin typeface="Segoe UI" panose="020B0502040204020203" pitchFamily="34" charset="0"/>
                <a:ea typeface="Segoe UI" panose="020B0502040204020203" pitchFamily="34" charset="0"/>
                <a:cs typeface="Segoe UI" panose="020B0502040204020203" pitchFamily="34" charset="0"/>
              </a:rPr>
              <a:t>and things like that, which I didn't think was funny.</a:t>
            </a:r>
          </a:p>
        </p:txBody>
      </p:sp>
      <p:sp>
        <p:nvSpPr>
          <p:cNvPr id="22" name="TextBox 21"/>
          <p:cNvSpPr txBox="1"/>
          <p:nvPr/>
        </p:nvSpPr>
        <p:spPr>
          <a:xfrm>
            <a:off x="4608402" y="5350399"/>
            <a:ext cx="3677574" cy="415498"/>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 “…I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didn't know what was going on </a:t>
            </a:r>
            <a:r>
              <a:rPr lang="en-GB" sz="1050" i="1" dirty="0">
                <a:latin typeface="Segoe UI" panose="020B0502040204020203" pitchFamily="34" charset="0"/>
                <a:ea typeface="Segoe UI" panose="020B0502040204020203" pitchFamily="34" charset="0"/>
                <a:cs typeface="Segoe UI" panose="020B0502040204020203" pitchFamily="34" charset="0"/>
              </a:rPr>
              <a:t>between receiving the first letter and the outcome letter...”</a:t>
            </a:r>
          </a:p>
        </p:txBody>
      </p:sp>
      <p:sp>
        <p:nvSpPr>
          <p:cNvPr id="111" name="TextBox 110"/>
          <p:cNvSpPr txBox="1"/>
          <p:nvPr/>
        </p:nvSpPr>
        <p:spPr>
          <a:xfrm>
            <a:off x="4619667" y="6226089"/>
            <a:ext cx="3677573" cy="577081"/>
          </a:xfrm>
          <a:prstGeom prst="rect">
            <a:avLst/>
          </a:prstGeom>
          <a:noFill/>
        </p:spPr>
        <p:txBody>
          <a:bodyPr wrap="square" rtlCol="0">
            <a:spAutoFit/>
          </a:bodyPr>
          <a:lstStyle/>
          <a:p>
            <a:r>
              <a:rPr lang="en-GB" sz="1050" i="1" dirty="0">
                <a:latin typeface="Segoe UI" panose="020B0502040204020203" pitchFamily="34" charset="0"/>
                <a:ea typeface="Segoe UI" panose="020B0502040204020203" pitchFamily="34" charset="0"/>
                <a:cs typeface="Segoe UI" panose="020B0502040204020203" pitchFamily="34" charset="0"/>
              </a:rPr>
              <a:t>“I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would like some form of update even if it is to tell me that there is nothing to update </a:t>
            </a:r>
            <a:r>
              <a:rPr lang="en-GB" sz="1050" i="1" dirty="0">
                <a:latin typeface="Segoe UI" panose="020B0502040204020203" pitchFamily="34" charset="0"/>
                <a:ea typeface="Segoe UI" panose="020B0502040204020203" pitchFamily="34" charset="0"/>
                <a:cs typeface="Segoe UI" panose="020B0502040204020203" pitchFamily="34" charset="0"/>
              </a:rPr>
              <a:t>just so I know where the case is at.</a:t>
            </a:r>
          </a:p>
        </p:txBody>
      </p:sp>
      <p:sp>
        <p:nvSpPr>
          <p:cNvPr id="15" name="TextBox 14"/>
          <p:cNvSpPr txBox="1"/>
          <p:nvPr/>
        </p:nvSpPr>
        <p:spPr>
          <a:xfrm>
            <a:off x="4651479" y="4508598"/>
            <a:ext cx="3719986" cy="900246"/>
          </a:xfrm>
          <a:prstGeom prst="rect">
            <a:avLst/>
          </a:prstGeom>
          <a:noFill/>
        </p:spPr>
        <p:txBody>
          <a:bodyPr wrap="square" rtlCol="0">
            <a:spAutoFit/>
          </a:bodyPr>
          <a:lstStyle/>
          <a:p>
            <a:pPr algn="r"/>
            <a:r>
              <a:rPr lang="en-GB" sz="1050" i="1" dirty="0">
                <a:latin typeface="Segoe UI" panose="020B0502040204020203" pitchFamily="34" charset="0"/>
                <a:ea typeface="Segoe UI" panose="020B0502040204020203" pitchFamily="34" charset="0"/>
                <a:cs typeface="Segoe UI" panose="020B0502040204020203" pitchFamily="34" charset="0"/>
              </a:rPr>
              <a:t>“The </a:t>
            </a:r>
            <a:r>
              <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rPr>
              <a:t>officer at the scene said she would send me details of where the car was recovered to, but she didn't </a:t>
            </a:r>
            <a:r>
              <a:rPr lang="en-GB" sz="1050" i="1" dirty="0">
                <a:latin typeface="Segoe UI" panose="020B0502040204020203" pitchFamily="34" charset="0"/>
                <a:ea typeface="Segoe UI" panose="020B0502040204020203" pitchFamily="34" charset="0"/>
                <a:cs typeface="Segoe UI" panose="020B0502040204020203" pitchFamily="34" charset="0"/>
              </a:rPr>
              <a:t>send them to me…so I tried to find out through 101…I got a letter from the traffic department with the details, but that came too late…</a:t>
            </a:r>
          </a:p>
        </p:txBody>
      </p:sp>
      <p:pic>
        <p:nvPicPr>
          <p:cNvPr id="95" name="Picture 94"/>
          <p:cNvPicPr>
            <a:picLocks noChangeAspect="1"/>
          </p:cNvPicPr>
          <p:nvPr/>
        </p:nvPicPr>
        <p:blipFill rotWithShape="1">
          <a:blip r:embed="rId11"/>
          <a:srcRect l="4655" t="6498" r="5337" b="3739"/>
          <a:stretch/>
        </p:blipFill>
        <p:spPr>
          <a:xfrm>
            <a:off x="11426606" y="-1"/>
            <a:ext cx="726993" cy="742479"/>
          </a:xfrm>
          <a:prstGeom prst="rect">
            <a:avLst/>
          </a:prstGeom>
        </p:spPr>
      </p:pic>
      <p:sp>
        <p:nvSpPr>
          <p:cNvPr id="101" name="Rounded Rectangle 100"/>
          <p:cNvSpPr/>
          <p:nvPr/>
        </p:nvSpPr>
        <p:spPr>
          <a:xfrm>
            <a:off x="801189" y="609201"/>
            <a:ext cx="4935576" cy="2866890"/>
          </a:xfrm>
          <a:prstGeom prst="roundRect">
            <a:avLst>
              <a:gd name="adj" fmla="val 2859"/>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a:blip r:embed="rId12"/>
          <a:stretch>
            <a:fillRect/>
          </a:stretch>
        </p:blipFill>
        <p:spPr>
          <a:xfrm>
            <a:off x="8235826" y="89594"/>
            <a:ext cx="3554276" cy="396274"/>
          </a:xfrm>
          <a:prstGeom prst="rect">
            <a:avLst/>
          </a:prstGeom>
        </p:spPr>
      </p:pic>
      <p:sp>
        <p:nvSpPr>
          <p:cNvPr id="93" name="TextBox 92"/>
          <p:cNvSpPr txBox="1"/>
          <p:nvPr/>
        </p:nvSpPr>
        <p:spPr>
          <a:xfrm>
            <a:off x="801189" y="89706"/>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Road Traffic Collision (RTC) </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Rounded Rectangle 102"/>
          <p:cNvSpPr/>
          <p:nvPr/>
        </p:nvSpPr>
        <p:spPr>
          <a:xfrm>
            <a:off x="5793609" y="612414"/>
            <a:ext cx="2576488" cy="2879064"/>
          </a:xfrm>
          <a:prstGeom prst="roundRect">
            <a:avLst>
              <a:gd name="adj" fmla="val 3413"/>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p:cNvSpPr txBox="1"/>
          <p:nvPr/>
        </p:nvSpPr>
        <p:spPr>
          <a:xfrm>
            <a:off x="5848752" y="637886"/>
            <a:ext cx="2464567" cy="461665"/>
          </a:xfrm>
          <a:prstGeom prst="rect">
            <a:avLst/>
          </a:prstGeom>
          <a:noFill/>
        </p:spPr>
        <p:txBody>
          <a:bodyPr wrap="square" rtlCol="0">
            <a:spAutoFit/>
          </a:bodyPr>
          <a:lstStyle/>
          <a:p>
            <a:pPr algn="ctr"/>
            <a:r>
              <a:rPr lang="en-GB" sz="1300" b="1" dirty="0">
                <a:latin typeface="Segoe UI" panose="020B0502040204020203" pitchFamily="34" charset="0"/>
                <a:ea typeface="Segoe UI" panose="020B0502040204020203" pitchFamily="34" charset="0"/>
                <a:cs typeface="Segoe UI" panose="020B0502040204020203" pitchFamily="34" charset="0"/>
              </a:rPr>
              <a:t>Quarter 1’s Performance </a:t>
            </a:r>
          </a:p>
          <a:p>
            <a:pPr algn="ctr"/>
            <a:r>
              <a:rPr lang="en-GB" sz="11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pic>
        <p:nvPicPr>
          <p:cNvPr id="23" name="Picture 22"/>
          <p:cNvPicPr>
            <a:picLocks noChangeAspect="1"/>
          </p:cNvPicPr>
          <p:nvPr/>
        </p:nvPicPr>
        <p:blipFill rotWithShape="1">
          <a:blip r:embed="rId13"/>
          <a:srcRect l="38017"/>
          <a:stretch/>
        </p:blipFill>
        <p:spPr>
          <a:xfrm>
            <a:off x="5806081" y="2276869"/>
            <a:ext cx="2730485" cy="1172782"/>
          </a:xfrm>
          <a:prstGeom prst="rect">
            <a:avLst/>
          </a:prstGeom>
        </p:spPr>
      </p:pic>
      <p:pic>
        <p:nvPicPr>
          <p:cNvPr id="24" name="Picture 23"/>
          <p:cNvPicPr>
            <a:picLocks noChangeAspect="1"/>
          </p:cNvPicPr>
          <p:nvPr/>
        </p:nvPicPr>
        <p:blipFill>
          <a:blip r:embed="rId14"/>
          <a:stretch>
            <a:fillRect/>
          </a:stretch>
        </p:blipFill>
        <p:spPr>
          <a:xfrm>
            <a:off x="6337741" y="1084279"/>
            <a:ext cx="1719586" cy="1181846"/>
          </a:xfrm>
          <a:prstGeom prst="rect">
            <a:avLst/>
          </a:prstGeom>
        </p:spPr>
      </p:pic>
      <p:sp>
        <p:nvSpPr>
          <p:cNvPr id="76" name="Slide Number Placeholder 1"/>
          <p:cNvSpPr>
            <a:spLocks noGrp="1"/>
          </p:cNvSpPr>
          <p:nvPr>
            <p:ph type="sldNum" sz="quarter" idx="12"/>
          </p:nvPr>
        </p:nvSpPr>
        <p:spPr>
          <a:xfrm>
            <a:off x="11868150" y="6584156"/>
            <a:ext cx="323850" cy="273844"/>
          </a:xfrm>
          <a:solidFill>
            <a:schemeClr val="accent4">
              <a:lumMod val="75000"/>
            </a:schemeClr>
          </a:solidFill>
        </p:spPr>
        <p:txBody>
          <a:bodyPr/>
          <a:lstStyle/>
          <a:p>
            <a:pPr algn="ctr"/>
            <a:r>
              <a:rPr lang="en-GB" sz="10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a:t>
            </a:r>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2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79934" y="1672126"/>
            <a:ext cx="3693612" cy="4594803"/>
          </a:xfrm>
          <a:prstGeom prst="rect">
            <a:avLst/>
          </a:prstGeom>
        </p:spPr>
      </p:pic>
      <p:sp>
        <p:nvSpPr>
          <p:cNvPr id="47" name="Slide Number Placeholder 1"/>
          <p:cNvSpPr>
            <a:spLocks noGrp="1"/>
          </p:cNvSpPr>
          <p:nvPr>
            <p:ph type="sldNum" sz="quarter" idx="12"/>
          </p:nvPr>
        </p:nvSpPr>
        <p:spPr>
          <a:xfrm>
            <a:off x="11832492" y="6584156"/>
            <a:ext cx="359508"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786383" y="791147"/>
            <a:ext cx="274739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Victims’ Code Compliance</a:t>
            </a:r>
          </a:p>
        </p:txBody>
      </p:sp>
      <p:sp>
        <p:nvSpPr>
          <p:cNvPr id="20" name="TextBox 19"/>
          <p:cNvSpPr txBox="1"/>
          <p:nvPr/>
        </p:nvSpPr>
        <p:spPr>
          <a:xfrm>
            <a:off x="872077" y="143068"/>
            <a:ext cx="4897787"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a:t>
            </a:r>
          </a:p>
        </p:txBody>
      </p:sp>
      <p:sp>
        <p:nvSpPr>
          <p:cNvPr id="14" name="Rounded Rectangle 13"/>
          <p:cNvSpPr/>
          <p:nvPr/>
        </p:nvSpPr>
        <p:spPr>
          <a:xfrm>
            <a:off x="9058088" y="424821"/>
            <a:ext cx="2449985" cy="1132744"/>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233496" y="1020201"/>
            <a:ext cx="2274576" cy="276999"/>
          </a:xfrm>
          <a:prstGeom prst="rect">
            <a:avLst/>
          </a:prstGeom>
        </p:spPr>
        <p:txBody>
          <a:bodyPr wrap="square">
            <a:spAutoFit/>
          </a:bodyPr>
          <a:lstStyle/>
          <a:p>
            <a:r>
              <a:rPr lang="en-GB" sz="1200" b="1" dirty="0">
                <a:solidFill>
                  <a:srgbClr val="009999"/>
                </a:solidFill>
                <a:latin typeface="Segoe UI" panose="020B0502040204020203" pitchFamily="34" charset="0"/>
                <a:ea typeface="Segoe UI" panose="020B0502040204020203" pitchFamily="34" charset="0"/>
                <a:cs typeface="Segoe UI" panose="020B0502040204020203" pitchFamily="34" charset="0"/>
              </a:rPr>
              <a:t>Referrals:</a:t>
            </a:r>
            <a:r>
              <a:rPr lang="en-GB" sz="1200" b="1" dirty="0">
                <a:latin typeface="Segoe UI" panose="020B0502040204020203" pitchFamily="34" charset="0"/>
                <a:ea typeface="Segoe UI" panose="020B0502040204020203" pitchFamily="34" charset="0"/>
                <a:cs typeface="Segoe UI" panose="020B0502040204020203" pitchFamily="34" charset="0"/>
              </a:rPr>
              <a:t> </a:t>
            </a:r>
            <a:r>
              <a:rPr lang="en-GB" sz="1200" b="1" i="1" dirty="0">
                <a:latin typeface="Segoe UI" panose="020B0502040204020203" pitchFamily="34" charset="0"/>
                <a:ea typeface="Segoe UI" panose="020B0502040204020203" pitchFamily="34" charset="0"/>
                <a:cs typeface="Segoe UI" panose="020B0502040204020203" pitchFamily="34" charset="0"/>
              </a:rPr>
              <a:t>25%</a:t>
            </a:r>
          </a:p>
        </p:txBody>
      </p:sp>
      <p:sp>
        <p:nvSpPr>
          <p:cNvPr id="18" name="TextBox 17"/>
          <p:cNvSpPr txBox="1"/>
          <p:nvPr/>
        </p:nvSpPr>
        <p:spPr>
          <a:xfrm>
            <a:off x="9850690" y="501439"/>
            <a:ext cx="1582254" cy="584775"/>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19" name="Rectangle 18"/>
          <p:cNvSpPr/>
          <p:nvPr/>
        </p:nvSpPr>
        <p:spPr>
          <a:xfrm>
            <a:off x="9300277" y="1219010"/>
            <a:ext cx="2061527" cy="369332"/>
          </a:xfrm>
          <a:prstGeom prst="rect">
            <a:avLst/>
          </a:prstGeom>
        </p:spPr>
        <p:txBody>
          <a:bodyPr wrap="square">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Previous month’s referral rate: 22.6%</a:t>
            </a:r>
          </a:p>
        </p:txBody>
      </p:sp>
      <p:pic>
        <p:nvPicPr>
          <p:cNvPr id="5" name="Picture 4"/>
          <p:cNvPicPr>
            <a:picLocks noChangeAspect="1"/>
          </p:cNvPicPr>
          <p:nvPr/>
        </p:nvPicPr>
        <p:blipFill>
          <a:blip r:embed="rId4"/>
          <a:stretch>
            <a:fillRect/>
          </a:stretch>
        </p:blipFill>
        <p:spPr>
          <a:xfrm>
            <a:off x="9102613" y="549475"/>
            <a:ext cx="703553" cy="458186"/>
          </a:xfrm>
          <a:prstGeom prst="rect">
            <a:avLst/>
          </a:prstGeom>
        </p:spPr>
      </p:pic>
      <p:sp>
        <p:nvSpPr>
          <p:cNvPr id="22" name="TextBox 21"/>
          <p:cNvSpPr txBox="1"/>
          <p:nvPr/>
        </p:nvSpPr>
        <p:spPr>
          <a:xfrm>
            <a:off x="786384" y="1288260"/>
            <a:ext cx="4650400" cy="600164"/>
          </a:xfrm>
          <a:prstGeom prst="rect">
            <a:avLst/>
          </a:prstGeom>
          <a:noFill/>
        </p:spPr>
        <p:txBody>
          <a:bodyPr wrap="square" rtlCol="0">
            <a:spAutoFit/>
          </a:bodyPr>
          <a:lstStyle/>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VAL referrals </a:t>
            </a:r>
            <a:r>
              <a:rPr lang="en-GB" sz="1100" dirty="0">
                <a:latin typeface="Segoe UI" panose="020B0502040204020203" pitchFamily="34" charset="0"/>
                <a:ea typeface="Segoe UI" panose="020B0502040204020203" pitchFamily="34" charset="0"/>
                <a:cs typeface="Segoe UI" panose="020B0502040204020203" pitchFamily="34" charset="0"/>
              </a:rPr>
              <a:t>are an identified priority for Local Policing. The Delivery Plan sets out to increase referrals to </a:t>
            </a:r>
            <a:r>
              <a:rPr lang="en-GB" sz="1100" dirty="0">
                <a:solidFill>
                  <a:schemeClr val="accent6"/>
                </a:solidFill>
                <a:latin typeface="Segoe UI" panose="020B0502040204020203" pitchFamily="34" charset="0"/>
                <a:ea typeface="Segoe UI" panose="020B0502040204020203" pitchFamily="34" charset="0"/>
                <a:cs typeface="Segoe UI" panose="020B0502040204020203" pitchFamily="34" charset="0"/>
              </a:rPr>
              <a:t>25% </a:t>
            </a:r>
            <a:r>
              <a:rPr lang="en-GB" sz="1100" b="1" dirty="0">
                <a:latin typeface="Segoe UI" panose="020B0502040204020203" pitchFamily="34" charset="0"/>
                <a:ea typeface="Segoe UI" panose="020B0502040204020203" pitchFamily="34" charset="0"/>
                <a:cs typeface="Segoe UI" panose="020B0502040204020203" pitchFamily="34" charset="0"/>
              </a:rPr>
              <a:t>of victim-based crime by April 2021</a:t>
            </a:r>
            <a:r>
              <a:rPr lang="en-GB" sz="1100" dirty="0" smtClean="0">
                <a:latin typeface="Segoe UI" panose="020B0502040204020203" pitchFamily="34" charset="0"/>
                <a:ea typeface="Segoe UI" panose="020B0502040204020203" pitchFamily="34" charset="0"/>
                <a:cs typeface="Segoe UI" panose="020B0502040204020203" pitchFamily="34" charset="0"/>
              </a:rPr>
              <a:t>.</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947091" y="4535626"/>
            <a:ext cx="477796" cy="415498"/>
          </a:xfrm>
          <a:prstGeom prst="rect">
            <a:avLst/>
          </a:prstGeom>
          <a:noFill/>
        </p:spPr>
        <p:txBody>
          <a:bodyPr wrap="square" rtlCol="0">
            <a:spAutoFit/>
          </a:bodyPr>
          <a:lstStyle/>
          <a:p>
            <a:pPr lvl="0"/>
            <a:r>
              <a:rPr lang="en-GB" sz="1050" b="1" dirty="0">
                <a:latin typeface="Segoe UI" panose="020B0502040204020203" pitchFamily="34" charset="0"/>
                <a:ea typeface="Segoe UI" panose="020B0502040204020203" pitchFamily="34" charset="0"/>
                <a:cs typeface="Segoe UI" panose="020B0502040204020203" pitchFamily="34" charset="0"/>
              </a:rPr>
              <a:t>Key:</a:t>
            </a:r>
          </a:p>
          <a:p>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961114735"/>
              </p:ext>
            </p:extLst>
          </p:nvPr>
        </p:nvGraphicFramePr>
        <p:xfrm>
          <a:off x="988092" y="2261251"/>
          <a:ext cx="4535488" cy="2161537"/>
        </p:xfrm>
        <a:graphic>
          <a:graphicData uri="http://schemas.openxmlformats.org/drawingml/2006/table">
            <a:tbl>
              <a:tblPr firstRow="1" bandRow="1"/>
              <a:tblGrid>
                <a:gridCol w="791791"/>
                <a:gridCol w="935753"/>
                <a:gridCol w="935753"/>
                <a:gridCol w="935274"/>
                <a:gridCol w="936917"/>
              </a:tblGrid>
              <a:tr h="42667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LPA</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April</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May</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June</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Segoe UI" panose="020B0502040204020203" pitchFamily="34" charset="0"/>
                          <a:ea typeface="Segoe UI" panose="020B0502040204020203" pitchFamily="34" charset="0"/>
                          <a:cs typeface="Segoe UI" panose="020B0502040204020203" pitchFamily="34" charset="0"/>
                        </a:rPr>
                        <a:t>Year to Date ‘21/22</a:t>
                      </a:r>
                    </a:p>
                  </a:txBody>
                  <a:tcPr marL="91392" marR="91392" marT="45696" marB="45696"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25903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S. Worcs</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22.3%</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15.0%</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17.1%</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18.1%</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CDDE"/>
                    </a:solidFill>
                  </a:tcPr>
                </a:tc>
              </a:tr>
              <a:tr h="27205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N. Worcs</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29.2%</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25.2%</a:t>
                      </a: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24.9%</a:t>
                      </a: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26.2%</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25903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Herefs</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31.0%</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29.9%</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29.8%</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30.2%</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CDDE"/>
                    </a:solidFill>
                  </a:tcPr>
                </a:tc>
              </a:tr>
              <a:tr h="25903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Shrops</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25.1%</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23.9%</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23.1%</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24.0%</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25903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Telford</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26.7%</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27.8%</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21.2%</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25.1%</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CDDE"/>
                    </a:solidFill>
                  </a:tcPr>
                </a:tc>
              </a:tr>
              <a:tr h="25903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100" b="1" dirty="0" smtClean="0">
                          <a:latin typeface="Segoe UI" panose="020B0502040204020203" pitchFamily="34" charset="0"/>
                          <a:ea typeface="Segoe UI" panose="020B0502040204020203" pitchFamily="34" charset="0"/>
                          <a:cs typeface="Segoe UI" panose="020B0502040204020203" pitchFamily="34" charset="0"/>
                        </a:rPr>
                        <a:t>Force</a:t>
                      </a:r>
                      <a:endParaRPr lang="en-GB" sz="1100" b="1"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26.4%</a:t>
                      </a:r>
                      <a:endParaRPr lang="en-GB" sz="1100" b="1"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23.7%</a:t>
                      </a:r>
                      <a:endParaRPr lang="en-GB" sz="1100" b="1"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22.6%</a:t>
                      </a:r>
                      <a:endParaRPr lang="en-GB" sz="1100" b="1"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24.2%</a:t>
                      </a:r>
                      <a:endParaRPr lang="en-GB" sz="1100" b="1" dirty="0">
                        <a:latin typeface="Segoe UI" panose="020B0502040204020203" pitchFamily="34" charset="0"/>
                        <a:ea typeface="Segoe UI" panose="020B0502040204020203" pitchFamily="34" charset="0"/>
                        <a:cs typeface="Segoe UI" panose="020B0502040204020203" pitchFamily="34" charset="0"/>
                      </a:endParaRPr>
                    </a:p>
                  </a:txBody>
                  <a:tcPr marL="91392" marR="91392" marT="45696" marB="456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65000"/>
                      </a:srgbClr>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31808634"/>
              </p:ext>
            </p:extLst>
          </p:nvPr>
        </p:nvGraphicFramePr>
        <p:xfrm>
          <a:off x="1001026" y="4761304"/>
          <a:ext cx="847725" cy="739776"/>
        </p:xfrm>
        <a:graphic>
          <a:graphicData uri="http://schemas.openxmlformats.org/drawingml/2006/table">
            <a:tbl>
              <a:tblPr firstRow="1" bandRow="1"/>
              <a:tblGrid>
                <a:gridCol w="847725"/>
              </a:tblGrid>
              <a:tr h="243664">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GB" sz="1000" b="0" dirty="0" smtClean="0">
                          <a:solidFill>
                            <a:schemeClr val="tx1"/>
                          </a:solidFill>
                        </a:rPr>
                        <a:t>20-30%</a:t>
                      </a:r>
                      <a:endParaRPr lang="en-GB" sz="1000" b="0" dirty="0">
                        <a:solidFill>
                          <a:schemeClr val="tx1"/>
                        </a:solidFill>
                      </a:endParaRPr>
                    </a:p>
                  </a:txBody>
                  <a:tcPr marL="91434" marR="91434" marT="45632" marB="4563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50"/>
                    </a:solidFill>
                  </a:tcPr>
                </a:tc>
              </a:tr>
              <a:tr h="24366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000" dirty="0" smtClean="0"/>
                        <a:t>15-20%</a:t>
                      </a:r>
                      <a:endParaRPr lang="en-GB" sz="1000" dirty="0"/>
                    </a:p>
                  </a:txBody>
                  <a:tcPr marL="91434" marR="91434" marT="45632" marB="4563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r>
              <a:tr h="25244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GB" sz="1000" dirty="0" smtClean="0"/>
                        <a:t>Under 15%</a:t>
                      </a:r>
                      <a:endParaRPr lang="en-GB" sz="1000" dirty="0"/>
                    </a:p>
                  </a:txBody>
                  <a:tcPr marL="91434" marR="91434" marT="45632" marB="4563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r>
            </a:tbl>
          </a:graphicData>
        </a:graphic>
      </p:graphicFrame>
      <p:sp>
        <p:nvSpPr>
          <p:cNvPr id="3" name="Rectangle 2"/>
          <p:cNvSpPr/>
          <p:nvPr/>
        </p:nvSpPr>
        <p:spPr>
          <a:xfrm>
            <a:off x="2241012" y="5032479"/>
            <a:ext cx="3620896" cy="1384076"/>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Minimal change in performance this month, </a:t>
            </a: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Marginally below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WGLL at Force level despite exceeding this level in April</a:t>
            </a: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 Worcestershire is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currently the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outlier </a:t>
            </a:r>
          </a:p>
        </p:txBody>
      </p:sp>
    </p:spTree>
    <p:extLst>
      <p:ext uri="{BB962C8B-B14F-4D97-AF65-F5344CB8AC3E}">
        <p14:creationId xmlns:p14="http://schemas.microsoft.com/office/powerpoint/2010/main" val="222598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0550" y="593303"/>
            <a:ext cx="11011450" cy="2676068"/>
          </a:xfrm>
          <a:prstGeom prst="roundRect">
            <a:avLst>
              <a:gd name="adj" fmla="val 2633"/>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p:cNvGrpSpPr/>
          <p:nvPr/>
        </p:nvGrpSpPr>
        <p:grpSpPr>
          <a:xfrm>
            <a:off x="826085" y="929268"/>
            <a:ext cx="1246346" cy="1869858"/>
            <a:chOff x="413487" y="814758"/>
            <a:chExt cx="1246346" cy="1869858"/>
          </a:xfrm>
        </p:grpSpPr>
        <p:sp>
          <p:nvSpPr>
            <p:cNvPr id="6" name="TextBox 5"/>
            <p:cNvSpPr txBox="1"/>
            <p:nvPr/>
          </p:nvSpPr>
          <p:spPr>
            <a:xfrm>
              <a:off x="455583" y="814758"/>
              <a:ext cx="103450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Discrete Quarter (Q4)</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Oval 6"/>
            <p:cNvSpPr/>
            <p:nvPr/>
          </p:nvSpPr>
          <p:spPr>
            <a:xfrm>
              <a:off x="520390" y="1300975"/>
              <a:ext cx="812752" cy="75828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501926" y="1369925"/>
              <a:ext cx="909223" cy="523220"/>
            </a:xfrm>
            <a:prstGeom prst="rect">
              <a:avLst/>
            </a:prstGeom>
            <a:noFill/>
          </p:spPr>
          <p:txBody>
            <a:bodyPr wrap="none" rtlCol="0">
              <a:spAutoFit/>
            </a:bodyPr>
            <a:lstStyle/>
            <a:p>
              <a:r>
                <a:rPr lang="en-GB"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758624" y="1769209"/>
              <a:ext cx="901209" cy="276999"/>
            </a:xfrm>
            <a:prstGeom prst="rect">
              <a:avLst/>
            </a:prstGeom>
            <a:noFill/>
          </p:spPr>
          <p:txBody>
            <a:bodyPr wrap="none" rtlCol="0">
              <a:spAutoFit/>
            </a:bodyPr>
            <a:lstStyle/>
            <a:p>
              <a:r>
                <a:rPr lang="en-GB" sz="1200" b="1" u="sng" dirty="0" smtClean="0">
                  <a:latin typeface="Segoe UI" panose="020B0502040204020203" pitchFamily="34" charset="0"/>
                  <a:ea typeface="Segoe UI" panose="020B0502040204020203" pitchFamily="34" charset="0"/>
                  <a:cs typeface="Segoe UI" panose="020B0502040204020203" pitchFamily="34" charset="0"/>
                </a:rPr>
                <a:t>Confident</a:t>
              </a:r>
              <a:endParaRPr lang="en-GB" sz="1200" b="1" u="sng"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413487" y="2107535"/>
              <a:ext cx="1076122" cy="577081"/>
            </a:xfrm>
            <a:prstGeom prst="rect">
              <a:avLst/>
            </a:prstGeom>
            <a:noFill/>
          </p:spPr>
          <p:txBody>
            <a:bodyPr wrap="square" rtlCol="0">
              <a:spAutoFit/>
            </a:bodyPr>
            <a:lstStyle/>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(Previous Quarter (Q3): 84%)</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1" name="Group 10"/>
          <p:cNvGrpSpPr/>
          <p:nvPr/>
        </p:nvGrpSpPr>
        <p:grpSpPr>
          <a:xfrm>
            <a:off x="2101317" y="929268"/>
            <a:ext cx="1355127" cy="1715321"/>
            <a:chOff x="328705" y="813523"/>
            <a:chExt cx="1355127" cy="1715321"/>
          </a:xfrm>
        </p:grpSpPr>
        <p:sp>
          <p:nvSpPr>
            <p:cNvPr id="12" name="TextBox 11"/>
            <p:cNvSpPr txBox="1"/>
            <p:nvPr/>
          </p:nvSpPr>
          <p:spPr>
            <a:xfrm>
              <a:off x="354958" y="813523"/>
              <a:ext cx="132887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Rolling 12 months (Mar 21) </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482301" y="1290638"/>
              <a:ext cx="812752" cy="75828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456105" y="1378843"/>
              <a:ext cx="909223" cy="523220"/>
            </a:xfrm>
            <a:prstGeom prst="rect">
              <a:avLst/>
            </a:prstGeom>
            <a:noFill/>
          </p:spPr>
          <p:txBody>
            <a:bodyPr wrap="none" rtlCol="0">
              <a:spAutoFit/>
            </a:bodyPr>
            <a:lstStyle/>
            <a:p>
              <a:r>
                <a:rPr lang="en-GB"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86%</a:t>
              </a:r>
              <a:endPar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720535" y="1758872"/>
              <a:ext cx="901209" cy="276999"/>
            </a:xfrm>
            <a:prstGeom prst="rect">
              <a:avLst/>
            </a:prstGeom>
            <a:noFill/>
          </p:spPr>
          <p:txBody>
            <a:bodyPr wrap="none" rtlCol="0">
              <a:spAutoFit/>
            </a:bodyPr>
            <a:lstStyle/>
            <a:p>
              <a:r>
                <a:rPr lang="en-GB" sz="1200" b="1" u="sng" dirty="0" smtClean="0">
                  <a:latin typeface="Segoe UI" panose="020B0502040204020203" pitchFamily="34" charset="0"/>
                  <a:ea typeface="Segoe UI" panose="020B0502040204020203" pitchFamily="34" charset="0"/>
                  <a:cs typeface="Segoe UI" panose="020B0502040204020203" pitchFamily="34" charset="0"/>
                </a:rPr>
                <a:t>Confident</a:t>
              </a:r>
              <a:endParaRPr lang="en-GB" sz="1200" b="1" u="sng"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28705" y="2113346"/>
              <a:ext cx="1091029" cy="415498"/>
            </a:xfrm>
            <a:prstGeom prst="rect">
              <a:avLst/>
            </a:prstGeom>
            <a:noFill/>
          </p:spPr>
          <p:txBody>
            <a:bodyPr wrap="square" rtlCol="0">
              <a:spAutoFit/>
            </a:bodyPr>
            <a:lstStyle/>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(Previous period: 86%)</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7" name="TextBox 16"/>
          <p:cNvSpPr txBox="1"/>
          <p:nvPr/>
        </p:nvSpPr>
        <p:spPr>
          <a:xfrm>
            <a:off x="850669" y="579195"/>
            <a:ext cx="3219151"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Confidence</a:t>
            </a:r>
            <a:r>
              <a:rPr lang="en-GB" sz="1400" b="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(Strongly Agree or Tend to Agree)</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grpSp>
        <p:nvGrpSpPr>
          <p:cNvPr id="18" name="Group 17"/>
          <p:cNvGrpSpPr/>
          <p:nvPr/>
        </p:nvGrpSpPr>
        <p:grpSpPr>
          <a:xfrm>
            <a:off x="3971566" y="1356253"/>
            <a:ext cx="1890827" cy="1860777"/>
            <a:chOff x="3361029" y="1100150"/>
            <a:chExt cx="1890827" cy="1860777"/>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0261" t="2415" r="19826" b="3101"/>
            <a:stretch/>
          </p:blipFill>
          <p:spPr>
            <a:xfrm>
              <a:off x="3460001" y="1181202"/>
              <a:ext cx="1649063" cy="1779725"/>
            </a:xfrm>
            <a:prstGeom prst="rect">
              <a:avLst/>
            </a:prstGeom>
          </p:spPr>
        </p:pic>
        <p:sp>
          <p:nvSpPr>
            <p:cNvPr id="20" name="Oval 19"/>
            <p:cNvSpPr/>
            <p:nvPr/>
          </p:nvSpPr>
          <p:spPr>
            <a:xfrm>
              <a:off x="3414706" y="2258661"/>
              <a:ext cx="565009" cy="51194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Oval 20"/>
            <p:cNvSpPr/>
            <p:nvPr/>
          </p:nvSpPr>
          <p:spPr>
            <a:xfrm>
              <a:off x="4504758" y="1510766"/>
              <a:ext cx="689168" cy="6396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22" name="Group 21"/>
            <p:cNvGrpSpPr/>
            <p:nvPr/>
          </p:nvGrpSpPr>
          <p:grpSpPr>
            <a:xfrm>
              <a:off x="4437758" y="2264437"/>
              <a:ext cx="805029" cy="639698"/>
              <a:chOff x="1998844" y="3788632"/>
              <a:chExt cx="1044969" cy="758282"/>
            </a:xfrm>
          </p:grpSpPr>
          <p:sp>
            <p:nvSpPr>
              <p:cNvPr id="30" name="Oval 29"/>
              <p:cNvSpPr/>
              <p:nvPr/>
            </p:nvSpPr>
            <p:spPr>
              <a:xfrm>
                <a:off x="2067700" y="3788632"/>
                <a:ext cx="894575" cy="75828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1998844" y="3883678"/>
                <a:ext cx="1044969" cy="547246"/>
              </a:xfrm>
              <a:prstGeom prst="rect">
                <a:avLst/>
              </a:prstGeom>
              <a:noFill/>
            </p:spPr>
            <p:txBody>
              <a:bodyPr wrap="none" rtlCol="0">
                <a:spAutoFit/>
              </a:bodyPr>
              <a:lstStyle/>
              <a:p>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87%</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3" name="TextBox 22"/>
            <p:cNvSpPr txBox="1"/>
            <p:nvPr/>
          </p:nvSpPr>
          <p:spPr>
            <a:xfrm>
              <a:off x="4446827" y="1574145"/>
              <a:ext cx="805029" cy="461665"/>
            </a:xfrm>
            <a:prstGeom prst="rect">
              <a:avLst/>
            </a:prstGeom>
            <a:noFill/>
          </p:spPr>
          <p:txBody>
            <a:bodyPr wrap="none" rtlCol="0">
              <a:spAutoFit/>
            </a:bodyPr>
            <a:lstStyle/>
            <a:p>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87%</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Oval 23"/>
            <p:cNvSpPr/>
            <p:nvPr/>
          </p:nvSpPr>
          <p:spPr>
            <a:xfrm>
              <a:off x="3391620" y="1224050"/>
              <a:ext cx="613998" cy="57593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3362907" y="2334590"/>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3361029" y="1303030"/>
              <a:ext cx="702436" cy="400110"/>
            </a:xfrm>
            <a:prstGeom prst="rect">
              <a:avLst/>
            </a:prstGeom>
            <a:noFill/>
          </p:spPr>
          <p:txBody>
            <a:bodyPr wrap="none" rtlCol="0">
              <a:spAutoFit/>
            </a:bodyPr>
            <a:lstStyle/>
            <a:p>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86%</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7" name="Group 26"/>
            <p:cNvGrpSpPr/>
            <p:nvPr/>
          </p:nvGrpSpPr>
          <p:grpSpPr>
            <a:xfrm>
              <a:off x="4239763" y="1100150"/>
              <a:ext cx="651140" cy="511945"/>
              <a:chOff x="2178395" y="3964373"/>
              <a:chExt cx="813969" cy="642061"/>
            </a:xfrm>
          </p:grpSpPr>
          <p:sp>
            <p:nvSpPr>
              <p:cNvPr id="28" name="Oval 27"/>
              <p:cNvSpPr/>
              <p:nvPr/>
            </p:nvSpPr>
            <p:spPr>
              <a:xfrm>
                <a:off x="2221016" y="3964373"/>
                <a:ext cx="705558" cy="6420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2178395" y="4063746"/>
                <a:ext cx="813969" cy="463201"/>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32" name="TextBox 31"/>
          <p:cNvSpPr txBox="1"/>
          <p:nvPr/>
        </p:nvSpPr>
        <p:spPr>
          <a:xfrm>
            <a:off x="3014123" y="1615704"/>
            <a:ext cx="624041" cy="369332"/>
          </a:xfrm>
          <a:prstGeom prst="rect">
            <a:avLst/>
          </a:prstGeom>
          <a:noFill/>
        </p:spPr>
        <p:txBody>
          <a:bodyPr wrap="square" rtlCol="0">
            <a:spAutoFit/>
          </a:bodyPr>
          <a:lstStyle/>
          <a:p>
            <a:pPr algn="ctr"/>
            <a:r>
              <a:rPr lang="en-GB" sz="900" b="1" dirty="0">
                <a:solidFill>
                  <a:srgbClr val="5B9BD5"/>
                </a:solidFill>
                <a:latin typeface="Segoe UI" panose="020B0502040204020203" pitchFamily="34" charset="0"/>
                <a:ea typeface="Segoe UI" panose="020B0502040204020203" pitchFamily="34" charset="0"/>
                <a:cs typeface="Segoe UI" panose="020B0502040204020203" pitchFamily="34" charset="0"/>
              </a:rPr>
              <a:t>0</a:t>
            </a:r>
            <a:r>
              <a:rPr lang="en-GB" sz="900" b="1" dirty="0" smtClean="0">
                <a:solidFill>
                  <a:srgbClr val="5B9BD5"/>
                </a:solidFill>
                <a:latin typeface="Segoe UI" panose="020B0502040204020203" pitchFamily="34" charset="0"/>
                <a:ea typeface="Segoe UI" panose="020B0502040204020203" pitchFamily="34" charset="0"/>
                <a:cs typeface="Segoe UI" panose="020B0502040204020203" pitchFamily="34" charset="0"/>
              </a:rPr>
              <a:t>% change</a:t>
            </a:r>
            <a:endParaRPr lang="en-GB" sz="900" b="1" dirty="0">
              <a:solidFill>
                <a:srgbClr val="5B9BD5"/>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1806554" y="1656126"/>
            <a:ext cx="538187" cy="276999"/>
          </a:xfrm>
          <a:prstGeom prst="rect">
            <a:avLst/>
          </a:prstGeom>
          <a:noFill/>
        </p:spPr>
        <p:txBody>
          <a:bodyPr wrap="square" rtlCol="0">
            <a:spAutoFit/>
          </a:bodyPr>
          <a:lstStyle/>
          <a:p>
            <a:r>
              <a:rPr lang="en-GB" sz="12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+1%</a:t>
            </a:r>
            <a:endParaRPr lang="en-GB" sz="1200" b="1" dirty="0">
              <a:solidFill>
                <a:srgbClr val="006600"/>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Down Arrow 33"/>
          <p:cNvSpPr/>
          <p:nvPr/>
        </p:nvSpPr>
        <p:spPr>
          <a:xfrm flipH="1" flipV="1">
            <a:off x="1739140" y="1570954"/>
            <a:ext cx="157994" cy="373006"/>
          </a:xfrm>
          <a:prstGeom prst="downArrow">
            <a:avLst>
              <a:gd name="adj1" fmla="val 50000"/>
              <a:gd name="adj2" fmla="val 65052"/>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6632088" y="574935"/>
            <a:ext cx="1111394"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Trend Data</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36" name="Left-Right Arrow 35"/>
          <p:cNvSpPr/>
          <p:nvPr/>
        </p:nvSpPr>
        <p:spPr>
          <a:xfrm rot="10800000">
            <a:off x="3095339" y="1530880"/>
            <a:ext cx="407941" cy="146609"/>
          </a:xfrm>
          <a:prstGeom prst="leftRightArrow">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37" name="Group 36"/>
          <p:cNvGrpSpPr/>
          <p:nvPr/>
        </p:nvGrpSpPr>
        <p:grpSpPr>
          <a:xfrm>
            <a:off x="6650798" y="807888"/>
            <a:ext cx="4395275" cy="2475119"/>
            <a:chOff x="-5868966" y="495703"/>
            <a:chExt cx="5335954" cy="2763774"/>
          </a:xfrm>
        </p:grpSpPr>
        <p:pic>
          <p:nvPicPr>
            <p:cNvPr id="38" name="Picture 37"/>
            <p:cNvPicPr>
              <a:picLocks noChangeAspect="1"/>
            </p:cNvPicPr>
            <p:nvPr/>
          </p:nvPicPr>
          <p:blipFill rotWithShape="1">
            <a:blip r:embed="rId4"/>
            <a:srcRect t="67115"/>
            <a:stretch/>
          </p:blipFill>
          <p:spPr>
            <a:xfrm>
              <a:off x="-5868966" y="2050676"/>
              <a:ext cx="5332445" cy="1208801"/>
            </a:xfrm>
            <a:prstGeom prst="rect">
              <a:avLst/>
            </a:prstGeom>
          </p:spPr>
        </p:pic>
        <p:pic>
          <p:nvPicPr>
            <p:cNvPr id="39" name="Picture 38"/>
            <p:cNvPicPr>
              <a:picLocks noChangeAspect="1"/>
            </p:cNvPicPr>
            <p:nvPr/>
          </p:nvPicPr>
          <p:blipFill rotWithShape="1">
            <a:blip r:embed="rId4"/>
            <a:srcRect t="6387" b="46238"/>
            <a:stretch/>
          </p:blipFill>
          <p:spPr>
            <a:xfrm>
              <a:off x="-5865457" y="495703"/>
              <a:ext cx="5332445" cy="1741394"/>
            </a:xfrm>
            <a:prstGeom prst="rect">
              <a:avLst/>
            </a:prstGeom>
          </p:spPr>
        </p:pic>
      </p:grpSp>
      <p:sp>
        <p:nvSpPr>
          <p:cNvPr id="41" name="TextBox 40"/>
          <p:cNvSpPr txBox="1"/>
          <p:nvPr/>
        </p:nvSpPr>
        <p:spPr>
          <a:xfrm>
            <a:off x="820550" y="67631"/>
            <a:ext cx="4641795"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 Creating public confidence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2" name="Group 41"/>
          <p:cNvGrpSpPr/>
          <p:nvPr/>
        </p:nvGrpSpPr>
        <p:grpSpPr>
          <a:xfrm>
            <a:off x="10571642" y="66340"/>
            <a:ext cx="1516397" cy="446272"/>
            <a:chOff x="7109171" y="5616912"/>
            <a:chExt cx="2021862" cy="595030"/>
          </a:xfrm>
        </p:grpSpPr>
        <p:sp>
          <p:nvSpPr>
            <p:cNvPr id="43" name="TextBox 42"/>
            <p:cNvSpPr txBox="1"/>
            <p:nvPr/>
          </p:nvSpPr>
          <p:spPr>
            <a:xfrm>
              <a:off x="8354752" y="5873387"/>
              <a:ext cx="776281" cy="338555"/>
            </a:xfrm>
            <a:prstGeom prst="rect">
              <a:avLst/>
            </a:prstGeom>
            <a:noFill/>
          </p:spPr>
          <p:txBody>
            <a:bodyPr wrap="none" rtlCol="0">
              <a:spAutoFit/>
            </a:bodyPr>
            <a:lstStyle/>
            <a:p>
              <a:r>
                <a:rPr lang="en-GB" sz="525" dirty="0">
                  <a:latin typeface="Arial" panose="020B0604020202020204" pitchFamily="34" charset="0"/>
                  <a:cs typeface="Arial" panose="020B0604020202020204" pitchFamily="34" charset="0"/>
                </a:rPr>
                <a:t>HMICFRS</a:t>
              </a:r>
            </a:p>
            <a:p>
              <a:r>
                <a:rPr lang="en-GB" sz="525" dirty="0">
                  <a:latin typeface="Arial" panose="020B0604020202020204" pitchFamily="34" charset="0"/>
                  <a:cs typeface="Arial" panose="020B0604020202020204" pitchFamily="34" charset="0"/>
                </a:rPr>
                <a:t>27 Sept 2019</a:t>
              </a:r>
            </a:p>
          </p:txBody>
        </p:sp>
        <p:sp>
          <p:nvSpPr>
            <p:cNvPr id="44" name="Oval 43"/>
            <p:cNvSpPr/>
            <p:nvPr/>
          </p:nvSpPr>
          <p:spPr>
            <a:xfrm>
              <a:off x="7197449"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Oval 44"/>
            <p:cNvSpPr/>
            <p:nvPr/>
          </p:nvSpPr>
          <p:spPr>
            <a:xfrm>
              <a:off x="7497077"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6" name="Oval 45"/>
            <p:cNvSpPr/>
            <p:nvPr/>
          </p:nvSpPr>
          <p:spPr>
            <a:xfrm>
              <a:off x="7796705"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8" name="Oval 47"/>
            <p:cNvSpPr/>
            <p:nvPr/>
          </p:nvSpPr>
          <p:spPr>
            <a:xfrm>
              <a:off x="8096332"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TextBox 48"/>
            <p:cNvSpPr txBox="1"/>
            <p:nvPr/>
          </p:nvSpPr>
          <p:spPr>
            <a:xfrm>
              <a:off x="7109171" y="5616912"/>
              <a:ext cx="1785103" cy="230832"/>
            </a:xfrm>
            <a:prstGeom prst="rect">
              <a:avLst/>
            </a:prstGeom>
            <a:noFill/>
          </p:spPr>
          <p:txBody>
            <a:bodyPr wrap="none" rtlCol="0">
              <a:spAutoFit/>
            </a:bodyPr>
            <a:lstStyle/>
            <a:p>
              <a:r>
                <a:rPr lang="en-GB" sz="525" b="1" dirty="0">
                  <a:solidFill>
                    <a:srgbClr val="005B97"/>
                  </a:solidFill>
                  <a:latin typeface="Arial" panose="020B0604020202020204" pitchFamily="34" charset="0"/>
                  <a:cs typeface="Arial" panose="020B0604020202020204" pitchFamily="34" charset="0"/>
                </a:rPr>
                <a:t>Legitimacy – Requires Improvement</a:t>
              </a:r>
            </a:p>
          </p:txBody>
        </p:sp>
      </p:grpSp>
      <p:sp>
        <p:nvSpPr>
          <p:cNvPr id="50" name="TextBox 49"/>
          <p:cNvSpPr txBox="1"/>
          <p:nvPr/>
        </p:nvSpPr>
        <p:spPr>
          <a:xfrm>
            <a:off x="4069820" y="595489"/>
            <a:ext cx="2504258" cy="523220"/>
          </a:xfrm>
          <a:prstGeom prst="rect">
            <a:avLst/>
          </a:prstGeom>
          <a:noFill/>
          <a:ln>
            <a:solidFill>
              <a:schemeClr val="accent4">
                <a:lumMod val="75000"/>
              </a:schemeClr>
            </a:solidFill>
          </a:ln>
        </p:spPr>
        <p:txBody>
          <a:bodyPr wrap="square" rtlCol="0">
            <a:spAutoFit/>
          </a:bodyPr>
          <a:lstStyle/>
          <a:p>
            <a:r>
              <a:rPr lang="en-GB" sz="1000" b="1" i="1" dirty="0" smtClean="0">
                <a:latin typeface="Segoe UI" panose="020B0502040204020203" pitchFamily="34" charset="0"/>
                <a:ea typeface="Segoe UI" panose="020B0502040204020203" pitchFamily="34" charset="0"/>
                <a:cs typeface="Segoe UI" panose="020B0502040204020203" pitchFamily="34" charset="0"/>
              </a:rPr>
              <a:t>West Mercia data presented uses WMOPCC Perception Survey </a:t>
            </a:r>
            <a:r>
              <a:rPr lang="en-GB" sz="800" b="1" i="1" dirty="0" smtClean="0">
                <a:latin typeface="Segoe UI" panose="020B0502040204020203" pitchFamily="34" charset="0"/>
                <a:ea typeface="Segoe UI" panose="020B0502040204020203" pitchFamily="34" charset="0"/>
                <a:cs typeface="Segoe UI" panose="020B0502040204020203" pitchFamily="34" charset="0"/>
              </a:rPr>
              <a:t>(rolling 12-months unless otherwise stated)</a:t>
            </a:r>
            <a:endParaRPr lang="en-GB" sz="8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51" name="Rounded Rectangle 50"/>
          <p:cNvSpPr/>
          <p:nvPr/>
        </p:nvSpPr>
        <p:spPr>
          <a:xfrm>
            <a:off x="820550" y="3324283"/>
            <a:ext cx="11011450" cy="676942"/>
          </a:xfrm>
          <a:prstGeom prst="roundRect">
            <a:avLst>
              <a:gd name="adj" fmla="val 11075"/>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2" name="Picture 51"/>
          <p:cNvPicPr>
            <a:picLocks noChangeAspect="1"/>
          </p:cNvPicPr>
          <p:nvPr/>
        </p:nvPicPr>
        <p:blipFill>
          <a:blip r:embed="rId5"/>
          <a:stretch>
            <a:fillRect/>
          </a:stretch>
        </p:blipFill>
        <p:spPr>
          <a:xfrm>
            <a:off x="7716051" y="4070076"/>
            <a:ext cx="4194419" cy="2650907"/>
          </a:xfrm>
          <a:prstGeom prst="rect">
            <a:avLst/>
          </a:prstGeom>
        </p:spPr>
      </p:pic>
      <p:pic>
        <p:nvPicPr>
          <p:cNvPr id="53" name="Picture 52"/>
          <p:cNvPicPr>
            <a:picLocks noChangeAspect="1"/>
          </p:cNvPicPr>
          <p:nvPr/>
        </p:nvPicPr>
        <p:blipFill>
          <a:blip r:embed="rId6"/>
          <a:stretch>
            <a:fillRect/>
          </a:stretch>
        </p:blipFill>
        <p:spPr>
          <a:xfrm>
            <a:off x="820550" y="4042803"/>
            <a:ext cx="2193573" cy="2658447"/>
          </a:xfrm>
          <a:prstGeom prst="rect">
            <a:avLst/>
          </a:prstGeom>
        </p:spPr>
      </p:pic>
      <p:sp>
        <p:nvSpPr>
          <p:cNvPr id="54" name="TextBox 53"/>
          <p:cNvSpPr txBox="1"/>
          <p:nvPr/>
        </p:nvSpPr>
        <p:spPr>
          <a:xfrm>
            <a:off x="873480" y="3282705"/>
            <a:ext cx="8439612" cy="276999"/>
          </a:xfrm>
          <a:prstGeom prst="rect">
            <a:avLst/>
          </a:prstGeom>
          <a:noFill/>
        </p:spPr>
        <p:txBody>
          <a:bodyPr wrap="squar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Public Confidence and the Local Policing Charter</a:t>
            </a:r>
            <a:endParaRPr lang="en-GB"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55" name="TextBox 54"/>
          <p:cNvSpPr txBox="1"/>
          <p:nvPr/>
        </p:nvSpPr>
        <p:spPr>
          <a:xfrm>
            <a:off x="873480" y="3465722"/>
            <a:ext cx="10958520" cy="577081"/>
          </a:xfrm>
          <a:prstGeom prst="rect">
            <a:avLst/>
          </a:prstGeom>
          <a:noFill/>
        </p:spPr>
        <p:txBody>
          <a:bodyPr wrap="square" rtlCol="0">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Quarter 2</a:t>
            </a:r>
            <a:r>
              <a:rPr lang="en-GB" sz="1050" dirty="0" smtClean="0">
                <a:latin typeface="Segoe UI" panose="020B0502040204020203" pitchFamily="34" charset="0"/>
                <a:ea typeface="Segoe UI" panose="020B0502040204020203" pitchFamily="34" charset="0"/>
                <a:cs typeface="Segoe UI" panose="020B0502040204020203" pitchFamily="34" charset="0"/>
              </a:rPr>
              <a:t>, SP&amp;I will be identifying the Safer Neighbourhood Areas (SNAs) having consistently high public confidence and those having consistently low public confidence. </a:t>
            </a:r>
            <a:r>
              <a:rPr lang="en-GB" sz="105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Learning will be identified from the high performing SNAs and applied – alongside other targeted activity – to the low confidence SNAs with changes in confidence evaluated from Quarter 3 onwards. </a:t>
            </a:r>
            <a:endPar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56" name="Rounded Rectangle 55"/>
          <p:cNvSpPr/>
          <p:nvPr/>
        </p:nvSpPr>
        <p:spPr>
          <a:xfrm>
            <a:off x="3067665" y="4070076"/>
            <a:ext cx="4552335" cy="2651329"/>
          </a:xfrm>
          <a:prstGeom prst="roundRect">
            <a:avLst>
              <a:gd name="adj" fmla="val 3105"/>
            </a:avLst>
          </a:prstGeom>
          <a:solidFill>
            <a:schemeClr val="bg1"/>
          </a:soli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p:cNvSpPr txBox="1"/>
          <p:nvPr/>
        </p:nvSpPr>
        <p:spPr>
          <a:xfrm>
            <a:off x="3638164" y="4283467"/>
            <a:ext cx="3981836" cy="1015663"/>
          </a:xfrm>
          <a:prstGeom prst="rect">
            <a:avLst/>
          </a:prstGeom>
          <a:noFill/>
        </p:spPr>
        <p:txBody>
          <a:bodyPr wrap="square" rtlCol="0">
            <a:spAutoFi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In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Quarter 2</a:t>
            </a:r>
            <a:r>
              <a:rPr lang="en-GB" sz="1200" dirty="0" smtClean="0">
                <a:latin typeface="Segoe UI" panose="020B0502040204020203" pitchFamily="34" charset="0"/>
                <a:ea typeface="Segoe UI" panose="020B0502040204020203" pitchFamily="34" charset="0"/>
                <a:cs typeface="Segoe UI" panose="020B0502040204020203" pitchFamily="34" charset="0"/>
              </a:rPr>
              <a:t>, SP&amp;I will be carrying out analysis to explore possible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causes of the lower than average levels of public confidence seen with people in the mid-age categories, those with a disability </a:t>
            </a:r>
            <a:r>
              <a:rPr lang="en-GB" sz="1200" dirty="0" smtClean="0">
                <a:latin typeface="Segoe UI" panose="020B0502040204020203" pitchFamily="34" charset="0"/>
                <a:ea typeface="Segoe UI" panose="020B0502040204020203" pitchFamily="34" charset="0"/>
                <a:cs typeface="Segoe UI" panose="020B0502040204020203" pitchFamily="34" charset="0"/>
              </a:rPr>
              <a:t>and</a:t>
            </a:r>
            <a:r>
              <a:rPr lang="en-GB" sz="1200" b="1" i="1" dirty="0" smtClean="0">
                <a:latin typeface="Segoe UI" panose="020B0502040204020203" pitchFamily="34" charset="0"/>
                <a:ea typeface="Segoe UI" panose="020B0502040204020203" pitchFamily="34" charset="0"/>
                <a:cs typeface="Segoe UI" panose="020B0502040204020203" pitchFamily="34" charset="0"/>
              </a:rPr>
              <a:t>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B-ME individuals.</a:t>
            </a:r>
            <a:r>
              <a:rPr lang="en-GB" sz="1200" dirty="0" smtClean="0">
                <a:latin typeface="Segoe UI" panose="020B0502040204020203" pitchFamily="34" charset="0"/>
                <a:ea typeface="Segoe UI" panose="020B0502040204020203" pitchFamily="34" charset="0"/>
                <a:cs typeface="Segoe UI" panose="020B0502040204020203" pitchFamily="34" charset="0"/>
              </a:rPr>
              <a:t>. </a:t>
            </a:r>
            <a:endPar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Right Arrow 57"/>
          <p:cNvSpPr/>
          <p:nvPr/>
        </p:nvSpPr>
        <p:spPr>
          <a:xfrm rot="10800000">
            <a:off x="3191730" y="4478518"/>
            <a:ext cx="311550" cy="64461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ight Arrow 58"/>
          <p:cNvSpPr/>
          <p:nvPr/>
        </p:nvSpPr>
        <p:spPr>
          <a:xfrm>
            <a:off x="6992781" y="5805104"/>
            <a:ext cx="390008" cy="6444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3067665" y="5805104"/>
            <a:ext cx="3744307" cy="646331"/>
          </a:xfrm>
          <a:prstGeom prst="rect">
            <a:avLst/>
          </a:prstGeom>
          <a:noFill/>
        </p:spPr>
        <p:txBody>
          <a:bodyPr wrap="square" rtlCol="0">
            <a:spAutoFit/>
          </a:bodyPr>
          <a:lstStyle/>
          <a:p>
            <a:pPr algn="r"/>
            <a:r>
              <a:rPr lang="en-GB" sz="1200" dirty="0" smtClean="0">
                <a:latin typeface="Segoe UI" panose="020B0502040204020203" pitchFamily="34" charset="0"/>
                <a:ea typeface="Segoe UI" panose="020B0502040204020203" pitchFamily="34" charset="0"/>
                <a:cs typeface="Segoe UI" panose="020B0502040204020203" pitchFamily="34" charset="0"/>
              </a:rPr>
              <a:t>The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driver analysis </a:t>
            </a:r>
            <a:r>
              <a:rPr lang="en-GB" sz="1200" dirty="0" smtClean="0">
                <a:latin typeface="Segoe UI" panose="020B0502040204020203" pitchFamily="34" charset="0"/>
                <a:ea typeface="Segoe UI" panose="020B0502040204020203" pitchFamily="34" charset="0"/>
                <a:cs typeface="Segoe UI" panose="020B0502040204020203" pitchFamily="34" charset="0"/>
              </a:rPr>
              <a:t>will be used to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inform the targeted activities</a:t>
            </a:r>
            <a:r>
              <a:rPr lang="en-GB" sz="1200" dirty="0" smtClean="0">
                <a:latin typeface="Segoe UI" panose="020B0502040204020203" pitchFamily="34" charset="0"/>
                <a:ea typeface="Segoe UI" panose="020B0502040204020203" pitchFamily="34" charset="0"/>
                <a:cs typeface="Segoe UI" panose="020B0502040204020203" pitchFamily="34" charset="0"/>
              </a:rPr>
              <a:t> recommended for the low confidence SNAs (see box above). </a:t>
            </a:r>
            <a:endPar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p:cNvSpPr txBox="1"/>
          <p:nvPr/>
        </p:nvSpPr>
        <p:spPr>
          <a:xfrm>
            <a:off x="9957667" y="1335530"/>
            <a:ext cx="1605726" cy="707886"/>
          </a:xfrm>
          <a:prstGeom prst="rect">
            <a:avLst/>
          </a:prstGeom>
          <a:noFill/>
        </p:spPr>
        <p:txBody>
          <a:bodyPr wrap="square" rtlCol="0">
            <a:spAutoFit/>
          </a:bodyPr>
          <a:lstStyle/>
          <a:p>
            <a:r>
              <a:rPr lang="en-GB" sz="1000" i="1" dirty="0" smtClean="0">
                <a:latin typeface="Segoe UI" panose="020B0502040204020203" pitchFamily="34" charset="0"/>
                <a:ea typeface="Segoe UI" panose="020B0502040204020203" pitchFamily="34" charset="0"/>
                <a:cs typeface="Segoe UI" panose="020B0502040204020203" pitchFamily="34" charset="0"/>
              </a:rPr>
              <a:t>The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Crime Survey England &amp; Wales </a:t>
            </a:r>
            <a:r>
              <a:rPr lang="en-GB" sz="1000" i="1" dirty="0" smtClean="0">
                <a:latin typeface="Segoe UI" panose="020B0502040204020203" pitchFamily="34" charset="0"/>
                <a:ea typeface="Segoe UI" panose="020B0502040204020203" pitchFamily="34" charset="0"/>
                <a:cs typeface="Segoe UI" panose="020B0502040204020203" pitchFamily="34" charset="0"/>
              </a:rPr>
              <a:t>survey has been suspended since March 20 due to Covid. </a:t>
            </a:r>
            <a:endPar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Rounded Rectangle 61"/>
          <p:cNvSpPr/>
          <p:nvPr/>
        </p:nvSpPr>
        <p:spPr>
          <a:xfrm>
            <a:off x="7705757" y="33297"/>
            <a:ext cx="2706130" cy="489852"/>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9852804" y="143066"/>
            <a:ext cx="653872" cy="338554"/>
          </a:xfrm>
          <a:prstGeom prst="rect">
            <a:avLst/>
          </a:prstGeom>
        </p:spPr>
        <p:txBody>
          <a:bodyPr wrap="square">
            <a:spAutoFit/>
          </a:bodyPr>
          <a:lstStyle/>
          <a:p>
            <a:r>
              <a:rPr lang="en-GB" sz="1600" b="1" i="1" dirty="0" smtClean="0">
                <a:latin typeface="Segoe UI" panose="020B0502040204020203" pitchFamily="34" charset="0"/>
                <a:ea typeface="Segoe UI" panose="020B0502040204020203" pitchFamily="34" charset="0"/>
                <a:cs typeface="Segoe UI" panose="020B0502040204020203" pitchFamily="34" charset="0"/>
              </a:rPr>
              <a:t>88%</a:t>
            </a:r>
            <a:endParaRPr lang="en-GB" sz="16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64" name="TextBox 63"/>
          <p:cNvSpPr txBox="1"/>
          <p:nvPr/>
        </p:nvSpPr>
        <p:spPr>
          <a:xfrm>
            <a:off x="8213700" y="136535"/>
            <a:ext cx="1775985"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65" name="Picture 64"/>
          <p:cNvPicPr>
            <a:picLocks noChangeAspect="1"/>
          </p:cNvPicPr>
          <p:nvPr/>
        </p:nvPicPr>
        <p:blipFill>
          <a:blip r:embed="rId7"/>
          <a:stretch>
            <a:fillRect/>
          </a:stretch>
        </p:blipFill>
        <p:spPr>
          <a:xfrm>
            <a:off x="7742828" y="108405"/>
            <a:ext cx="507944" cy="330796"/>
          </a:xfrm>
          <a:prstGeom prst="rect">
            <a:avLst/>
          </a:prstGeom>
        </p:spPr>
      </p:pic>
    </p:spTree>
    <p:extLst>
      <p:ext uri="{BB962C8B-B14F-4D97-AF65-F5344CB8AC3E}">
        <p14:creationId xmlns:p14="http://schemas.microsoft.com/office/powerpoint/2010/main" val="783030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6572"/>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805088" y="123705"/>
            <a:ext cx="4606975"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1.2 Creating public confidence</a:t>
            </a:r>
          </a:p>
        </p:txBody>
      </p:sp>
      <p:sp>
        <p:nvSpPr>
          <p:cNvPr id="29" name="TextBox 28"/>
          <p:cNvSpPr txBox="1"/>
          <p:nvPr/>
        </p:nvSpPr>
        <p:spPr>
          <a:xfrm>
            <a:off x="776464" y="2533713"/>
            <a:ext cx="5756363" cy="646331"/>
          </a:xfrm>
          <a:prstGeom prst="rect">
            <a:avLst/>
          </a:prstGeom>
          <a:noFill/>
          <a:ln>
            <a:noFill/>
          </a:ln>
        </p:spPr>
        <p:txBody>
          <a:bodyPr wrap="square" rtlCol="0">
            <a:spAutoFit/>
          </a:bodyPr>
          <a:lstStyle/>
          <a:p>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Some metrics, such as an events calendar per local policing are in the early stages of being produced</a:t>
            </a:r>
          </a:p>
          <a:p>
            <a:endParaRPr lang="en-GB" sz="12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9500723" y="990031"/>
            <a:ext cx="1958051" cy="830997"/>
          </a:xfrm>
          <a:prstGeom prst="rect">
            <a:avLst/>
          </a:prstGeom>
          <a:noFill/>
          <a:ln>
            <a:noFill/>
          </a:ln>
        </p:spPr>
        <p:txBody>
          <a:bodyPr wrap="square" rtlCol="0">
            <a:spAutoFit/>
          </a:bodyPr>
          <a:lstStyle/>
          <a:p>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#policingpromise has been set up for use for any relevant social media content</a:t>
            </a:r>
            <a:endParaRPr lang="en-GB" sz="12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6743702" y="908381"/>
            <a:ext cx="2518074" cy="356361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3"/>
          <a:stretch>
            <a:fillRect/>
          </a:stretch>
        </p:blipFill>
        <p:spPr>
          <a:xfrm>
            <a:off x="10117459" y="3289463"/>
            <a:ext cx="651527" cy="744112"/>
          </a:xfrm>
          <a:prstGeom prst="rect">
            <a:avLst/>
          </a:prstGeom>
        </p:spPr>
      </p:pic>
      <p:pic>
        <p:nvPicPr>
          <p:cNvPr id="33" name="Picture 32"/>
          <p:cNvPicPr>
            <a:picLocks noChangeAspect="1"/>
          </p:cNvPicPr>
          <p:nvPr/>
        </p:nvPicPr>
        <p:blipFill>
          <a:blip r:embed="rId4"/>
          <a:stretch>
            <a:fillRect/>
          </a:stretch>
        </p:blipFill>
        <p:spPr>
          <a:xfrm>
            <a:off x="9880527" y="2178486"/>
            <a:ext cx="723135" cy="725736"/>
          </a:xfrm>
          <a:prstGeom prst="rect">
            <a:avLst/>
          </a:prstGeom>
        </p:spPr>
      </p:pic>
      <p:pic>
        <p:nvPicPr>
          <p:cNvPr id="34" name="Picture 33"/>
          <p:cNvPicPr>
            <a:picLocks noChangeAspect="1"/>
          </p:cNvPicPr>
          <p:nvPr/>
        </p:nvPicPr>
        <p:blipFill>
          <a:blip r:embed="rId5"/>
          <a:stretch>
            <a:fillRect/>
          </a:stretch>
        </p:blipFill>
        <p:spPr>
          <a:xfrm>
            <a:off x="10701452" y="2733676"/>
            <a:ext cx="770119" cy="664734"/>
          </a:xfrm>
          <a:prstGeom prst="rect">
            <a:avLst/>
          </a:prstGeom>
        </p:spPr>
      </p:pic>
      <p:pic>
        <p:nvPicPr>
          <p:cNvPr id="35" name="Picture 34"/>
          <p:cNvPicPr>
            <a:picLocks noChangeAspect="1"/>
          </p:cNvPicPr>
          <p:nvPr/>
        </p:nvPicPr>
        <p:blipFill>
          <a:blip r:embed="rId6"/>
          <a:stretch>
            <a:fillRect/>
          </a:stretch>
        </p:blipFill>
        <p:spPr>
          <a:xfrm>
            <a:off x="900425" y="1048384"/>
            <a:ext cx="2525355" cy="1329722"/>
          </a:xfrm>
          <a:prstGeom prst="rect">
            <a:avLst/>
          </a:prstGeom>
        </p:spPr>
      </p:pic>
      <p:sp>
        <p:nvSpPr>
          <p:cNvPr id="36" name="Rectangle 35"/>
          <p:cNvSpPr/>
          <p:nvPr/>
        </p:nvSpPr>
        <p:spPr>
          <a:xfrm>
            <a:off x="820820" y="908382"/>
            <a:ext cx="5830661" cy="151413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3714809" y="1110397"/>
            <a:ext cx="2789356" cy="461665"/>
          </a:xfrm>
          <a:prstGeom prst="rect">
            <a:avLst/>
          </a:prstGeom>
          <a:noFill/>
          <a:ln>
            <a:noFill/>
          </a:ln>
        </p:spPr>
        <p:txBody>
          <a:bodyPr wrap="square" rtlCol="0">
            <a:spAutoFit/>
          </a:bodyPr>
          <a:lstStyle/>
          <a:p>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Neighbourhood Matters information is available on the intranet</a:t>
            </a:r>
            <a:endParaRPr lang="en-GB" sz="12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Rectangle 37"/>
          <p:cNvSpPr/>
          <p:nvPr/>
        </p:nvSpPr>
        <p:spPr>
          <a:xfrm>
            <a:off x="805088" y="2533713"/>
            <a:ext cx="5840825" cy="419370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359565" y="908381"/>
            <a:ext cx="2460709" cy="356361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6856788" y="3582834"/>
            <a:ext cx="2392889" cy="646331"/>
          </a:xfrm>
          <a:prstGeom prst="rect">
            <a:avLst/>
          </a:prstGeom>
          <a:noFill/>
          <a:ln>
            <a:noFill/>
          </a:ln>
        </p:spPr>
        <p:txBody>
          <a:bodyPr wrap="square" rtlCol="0">
            <a:spAutoFit/>
          </a:bodyPr>
          <a:lstStyle/>
          <a:p>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Team posters for police station noticeboards are available on the intranet</a:t>
            </a:r>
            <a:endParaRPr lang="en-GB" sz="12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pic>
        <p:nvPicPr>
          <p:cNvPr id="41" name="Picture 40"/>
          <p:cNvPicPr>
            <a:picLocks noChangeAspect="1"/>
          </p:cNvPicPr>
          <p:nvPr/>
        </p:nvPicPr>
        <p:blipFill>
          <a:blip r:embed="rId7"/>
          <a:stretch>
            <a:fillRect/>
          </a:stretch>
        </p:blipFill>
        <p:spPr>
          <a:xfrm>
            <a:off x="7060824" y="1059720"/>
            <a:ext cx="1826126" cy="2536286"/>
          </a:xfrm>
          <a:prstGeom prst="rect">
            <a:avLst/>
          </a:prstGeom>
        </p:spPr>
      </p:pic>
      <p:sp>
        <p:nvSpPr>
          <p:cNvPr id="42" name="Rectangle 41"/>
          <p:cNvSpPr/>
          <p:nvPr/>
        </p:nvSpPr>
        <p:spPr>
          <a:xfrm>
            <a:off x="6743701" y="4572677"/>
            <a:ext cx="5088299" cy="213854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6951986" y="5828062"/>
            <a:ext cx="3491237" cy="461665"/>
          </a:xfrm>
          <a:prstGeom prst="rect">
            <a:avLst/>
          </a:prstGeom>
          <a:noFill/>
          <a:ln>
            <a:noFill/>
          </a:ln>
        </p:spPr>
        <p:txBody>
          <a:bodyPr wrap="square" rtlCol="0">
            <a:spAutoFit/>
          </a:bodyPr>
          <a:lstStyle/>
          <a:p>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Neighbourhood </a:t>
            </a:r>
            <a:r>
              <a:rPr lang="en-GB" sz="1200" dirty="0" smtClean="0">
                <a:solidFill>
                  <a:srgbClr val="005E9E"/>
                </a:solidFill>
                <a:latin typeface="Segoe UI" panose="020B0502040204020203" pitchFamily="34" charset="0"/>
                <a:ea typeface="Segoe UI" panose="020B0502040204020203" pitchFamily="34" charset="0"/>
                <a:cs typeface="Segoe UI" panose="020B0502040204020203" pitchFamily="34" charset="0"/>
              </a:rPr>
              <a:t>Matters </a:t>
            </a:r>
            <a:r>
              <a:rPr lang="en-GB" sz="1200" dirty="0">
                <a:solidFill>
                  <a:srgbClr val="005E9E"/>
                </a:solidFill>
                <a:latin typeface="Segoe UI" panose="020B0502040204020203" pitchFamily="34" charset="0"/>
                <a:ea typeface="Segoe UI" panose="020B0502040204020203" pitchFamily="34" charset="0"/>
                <a:cs typeface="Segoe UI" panose="020B0502040204020203" pitchFamily="34" charset="0"/>
              </a:rPr>
              <a:t>went live at the end of June. Training underway.</a:t>
            </a:r>
            <a:endParaRPr lang="en-GB" sz="1200" b="1" dirty="0">
              <a:solidFill>
                <a:srgbClr val="005E9E"/>
              </a:solidFill>
              <a:latin typeface="Segoe UI" panose="020B0502040204020203" pitchFamily="34" charset="0"/>
              <a:ea typeface="Segoe UI" panose="020B0502040204020203" pitchFamily="34" charset="0"/>
              <a:cs typeface="Segoe UI" panose="020B0502040204020203" pitchFamily="34" charset="0"/>
            </a:endParaRPr>
          </a:p>
        </p:txBody>
      </p:sp>
      <p:pic>
        <p:nvPicPr>
          <p:cNvPr id="44" name="Picture 43"/>
          <p:cNvPicPr>
            <a:picLocks noChangeAspect="1"/>
          </p:cNvPicPr>
          <p:nvPr/>
        </p:nvPicPr>
        <p:blipFill>
          <a:blip r:embed="rId8"/>
          <a:stretch>
            <a:fillRect/>
          </a:stretch>
        </p:blipFill>
        <p:spPr>
          <a:xfrm>
            <a:off x="10541011" y="6166966"/>
            <a:ext cx="1188078" cy="472997"/>
          </a:xfrm>
          <a:prstGeom prst="rect">
            <a:avLst/>
          </a:prstGeom>
        </p:spPr>
      </p:pic>
      <p:pic>
        <p:nvPicPr>
          <p:cNvPr id="1026" name="Picture 2" descr="NM Banner"/>
          <p:cNvPicPr>
            <a:picLocks noChangeAspect="1" noChangeArrowheads="1"/>
          </p:cNvPicPr>
          <p:nvPr/>
        </p:nvPicPr>
        <p:blipFill rotWithShape="1">
          <a:blip r:embed="rId9">
            <a:extLst>
              <a:ext uri="{28A0092B-C50C-407E-A947-70E740481C1C}">
                <a14:useLocalDpi xmlns:a14="http://schemas.microsoft.com/office/drawing/2010/main" val="0"/>
              </a:ext>
            </a:extLst>
          </a:blip>
          <a:srcRect l="7500" t="6696" r="65544" b="17653"/>
          <a:stretch/>
        </p:blipFill>
        <p:spPr bwMode="auto">
          <a:xfrm>
            <a:off x="6898660" y="4655262"/>
            <a:ext cx="3597890" cy="11028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76464" y="585370"/>
            <a:ext cx="2256900" cy="307777"/>
          </a:xfrm>
          <a:prstGeom prst="rect">
            <a:avLst/>
          </a:prstGeom>
        </p:spPr>
        <p:txBody>
          <a:bodyPr wrap="non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LP Charter Development</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10"/>
          <a:srcRect t="1114"/>
          <a:stretch/>
        </p:blipFill>
        <p:spPr>
          <a:xfrm>
            <a:off x="1488855" y="2969949"/>
            <a:ext cx="4520681" cy="3701321"/>
          </a:xfrm>
          <a:prstGeom prst="rect">
            <a:avLst/>
          </a:prstGeom>
        </p:spPr>
      </p:pic>
    </p:spTree>
    <p:extLst>
      <p:ext uri="{BB962C8B-B14F-4D97-AF65-F5344CB8AC3E}">
        <p14:creationId xmlns:p14="http://schemas.microsoft.com/office/powerpoint/2010/main" val="3064011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11732</TotalTime>
  <Words>9669</Words>
  <Application>Microsoft Office PowerPoint</Application>
  <PresentationFormat>Widescreen</PresentationFormat>
  <Paragraphs>1057</Paragraphs>
  <Slides>41</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Aharoni</vt:lpstr>
      <vt:lpstr>Arial</vt:lpstr>
      <vt:lpstr>Arial Black</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Jones</dc:creator>
  <cp:lastModifiedBy>Noorbakhsh,Natasha</cp:lastModifiedBy>
  <cp:revision>1477</cp:revision>
  <cp:lastPrinted>2021-01-13T17:20:23Z</cp:lastPrinted>
  <dcterms:created xsi:type="dcterms:W3CDTF">2020-06-12T17:30:25Z</dcterms:created>
  <dcterms:modified xsi:type="dcterms:W3CDTF">2021-07-22T14:15:18Z</dcterms:modified>
</cp:coreProperties>
</file>