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51"/>
  </p:notesMasterIdLst>
  <p:sldIdLst>
    <p:sldId id="341" r:id="rId2"/>
    <p:sldId id="442" r:id="rId3"/>
    <p:sldId id="530" r:id="rId4"/>
    <p:sldId id="568" r:id="rId5"/>
    <p:sldId id="569" r:id="rId6"/>
    <p:sldId id="570" r:id="rId7"/>
    <p:sldId id="583" r:id="rId8"/>
    <p:sldId id="571" r:id="rId9"/>
    <p:sldId id="533" r:id="rId10"/>
    <p:sldId id="579" r:id="rId11"/>
    <p:sldId id="576" r:id="rId12"/>
    <p:sldId id="575" r:id="rId13"/>
    <p:sldId id="581" r:id="rId14"/>
    <p:sldId id="582" r:id="rId15"/>
    <p:sldId id="474" r:id="rId16"/>
    <p:sldId id="407" r:id="rId17"/>
    <p:sldId id="490" r:id="rId18"/>
    <p:sldId id="580" r:id="rId19"/>
    <p:sldId id="497" r:id="rId20"/>
    <p:sldId id="565" r:id="rId21"/>
    <p:sldId id="498" r:id="rId22"/>
    <p:sldId id="304" r:id="rId23"/>
    <p:sldId id="300" r:id="rId24"/>
    <p:sldId id="511" r:id="rId25"/>
    <p:sldId id="558" r:id="rId26"/>
    <p:sldId id="353" r:id="rId27"/>
    <p:sldId id="504" r:id="rId28"/>
    <p:sldId id="518" r:id="rId29"/>
    <p:sldId id="566" r:id="rId30"/>
    <p:sldId id="567" r:id="rId31"/>
    <p:sldId id="506" r:id="rId32"/>
    <p:sldId id="507" r:id="rId33"/>
    <p:sldId id="301" r:id="rId34"/>
    <p:sldId id="584" r:id="rId35"/>
    <p:sldId id="372" r:id="rId36"/>
    <p:sldId id="373" r:id="rId37"/>
    <p:sldId id="524" r:id="rId38"/>
    <p:sldId id="303" r:id="rId39"/>
    <p:sldId id="459" r:id="rId40"/>
    <p:sldId id="323" r:id="rId41"/>
    <p:sldId id="577" r:id="rId42"/>
    <p:sldId id="572" r:id="rId43"/>
    <p:sldId id="559" r:id="rId44"/>
    <p:sldId id="554" r:id="rId45"/>
    <p:sldId id="560" r:id="rId46"/>
    <p:sldId id="561" r:id="rId47"/>
    <p:sldId id="562" r:id="rId48"/>
    <p:sldId id="563" r:id="rId49"/>
    <p:sldId id="539" r:id="rId50"/>
  </p:sldIdLst>
  <p:sldSz cx="12192000" cy="6858000"/>
  <p:notesSz cx="6886575" cy="9804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es,Sharon" initials="J" lastIdx="46" clrIdx="0">
    <p:extLst>
      <p:ext uri="{19B8F6BF-5375-455C-9EA6-DF929625EA0E}">
        <p15:presenceInfo xmlns:p15="http://schemas.microsoft.com/office/powerpoint/2012/main" userId="Jones,Sharon" providerId="None"/>
      </p:ext>
    </p:extLst>
  </p:cmAuthor>
  <p:cmAuthor id="2" name="Johnson,Emma" initials="J" lastIdx="15" clrIdx="1">
    <p:extLst>
      <p:ext uri="{19B8F6BF-5375-455C-9EA6-DF929625EA0E}">
        <p15:presenceInfo xmlns:p15="http://schemas.microsoft.com/office/powerpoint/2012/main" userId="Johnson,Emma" providerId="None"/>
      </p:ext>
    </p:extLst>
  </p:cmAuthor>
  <p:cmAuthor id="3" name="Stiff,Matt" initials="MJS" lastIdx="58" clrIdx="2">
    <p:extLst>
      <p:ext uri="{19B8F6BF-5375-455C-9EA6-DF929625EA0E}">
        <p15:presenceInfo xmlns:p15="http://schemas.microsoft.com/office/powerpoint/2012/main" userId="Stiff,Ma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8F00"/>
    <a:srgbClr val="009B3A"/>
    <a:srgbClr val="008080"/>
    <a:srgbClr val="009999"/>
    <a:srgbClr val="005B97"/>
    <a:srgbClr val="0000FF"/>
    <a:srgbClr val="E60000"/>
    <a:srgbClr val="00CC99"/>
    <a:srgbClr val="8F57F3"/>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48" autoAdjust="0"/>
    <p:restoredTop sz="93642" autoAdjust="0"/>
  </p:normalViewPr>
  <p:slideViewPr>
    <p:cSldViewPr snapToGrid="0">
      <p:cViewPr varScale="1">
        <p:scale>
          <a:sx n="51" d="100"/>
          <a:sy n="51" d="100"/>
        </p:scale>
        <p:origin x="114" y="6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183" cy="491923"/>
          </a:xfrm>
          <a:prstGeom prst="rect">
            <a:avLst/>
          </a:prstGeom>
        </p:spPr>
        <p:txBody>
          <a:bodyPr vert="horz" lIns="95372" tIns="47686" rIns="95372" bIns="47686" rtlCol="0"/>
          <a:lstStyle>
            <a:lvl1pPr algn="l">
              <a:defRPr sz="1300"/>
            </a:lvl1pPr>
          </a:lstStyle>
          <a:p>
            <a:endParaRPr lang="en-GB" dirty="0"/>
          </a:p>
        </p:txBody>
      </p:sp>
      <p:sp>
        <p:nvSpPr>
          <p:cNvPr id="3" name="Date Placeholder 2"/>
          <p:cNvSpPr>
            <a:spLocks noGrp="1"/>
          </p:cNvSpPr>
          <p:nvPr>
            <p:ph type="dt" idx="1"/>
          </p:nvPr>
        </p:nvSpPr>
        <p:spPr>
          <a:xfrm>
            <a:off x="3900799" y="0"/>
            <a:ext cx="2984183" cy="491923"/>
          </a:xfrm>
          <a:prstGeom prst="rect">
            <a:avLst/>
          </a:prstGeom>
        </p:spPr>
        <p:txBody>
          <a:bodyPr vert="horz" lIns="95372" tIns="47686" rIns="95372" bIns="47686" rtlCol="0"/>
          <a:lstStyle>
            <a:lvl1pPr algn="r">
              <a:defRPr sz="1300"/>
            </a:lvl1pPr>
          </a:lstStyle>
          <a:p>
            <a:fld id="{44FD026C-AB5F-46B9-A7DD-E8292AC79553}" type="datetimeFigureOut">
              <a:rPr lang="en-GB" smtClean="0"/>
              <a:t>15/10/2021</a:t>
            </a:fld>
            <a:endParaRPr lang="en-GB" dirty="0"/>
          </a:p>
        </p:txBody>
      </p:sp>
      <p:sp>
        <p:nvSpPr>
          <p:cNvPr id="4" name="Slide Image Placeholder 3"/>
          <p:cNvSpPr>
            <a:spLocks noGrp="1" noRot="1" noChangeAspect="1"/>
          </p:cNvSpPr>
          <p:nvPr>
            <p:ph type="sldImg" idx="2"/>
          </p:nvPr>
        </p:nvSpPr>
        <p:spPr>
          <a:xfrm>
            <a:off x="503238" y="1225550"/>
            <a:ext cx="5880100" cy="3308350"/>
          </a:xfrm>
          <a:prstGeom prst="rect">
            <a:avLst/>
          </a:prstGeom>
          <a:noFill/>
          <a:ln w="12700">
            <a:solidFill>
              <a:prstClr val="black"/>
            </a:solidFill>
          </a:ln>
        </p:spPr>
        <p:txBody>
          <a:bodyPr vert="horz" lIns="95372" tIns="47686" rIns="95372" bIns="47686" rtlCol="0" anchor="ctr"/>
          <a:lstStyle/>
          <a:p>
            <a:endParaRPr lang="en-GB" dirty="0"/>
          </a:p>
        </p:txBody>
      </p:sp>
      <p:sp>
        <p:nvSpPr>
          <p:cNvPr id="5" name="Notes Placeholder 4"/>
          <p:cNvSpPr>
            <a:spLocks noGrp="1"/>
          </p:cNvSpPr>
          <p:nvPr>
            <p:ph type="body" sz="quarter" idx="3"/>
          </p:nvPr>
        </p:nvSpPr>
        <p:spPr>
          <a:xfrm>
            <a:off x="688658" y="4718367"/>
            <a:ext cx="5509260" cy="3860483"/>
          </a:xfrm>
          <a:prstGeom prst="rect">
            <a:avLst/>
          </a:prstGeom>
        </p:spPr>
        <p:txBody>
          <a:bodyPr vert="horz" lIns="95372" tIns="47686" rIns="95372" bIns="476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12479"/>
            <a:ext cx="2984183" cy="491922"/>
          </a:xfrm>
          <a:prstGeom prst="rect">
            <a:avLst/>
          </a:prstGeom>
        </p:spPr>
        <p:txBody>
          <a:bodyPr vert="horz" lIns="95372" tIns="47686" rIns="95372" bIns="47686"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00799" y="9312479"/>
            <a:ext cx="2984183" cy="491922"/>
          </a:xfrm>
          <a:prstGeom prst="rect">
            <a:avLst/>
          </a:prstGeom>
        </p:spPr>
        <p:txBody>
          <a:bodyPr vert="horz" lIns="95372" tIns="47686" rIns="95372" bIns="47686" rtlCol="0" anchor="b"/>
          <a:lstStyle>
            <a:lvl1pPr algn="r">
              <a:defRPr sz="1300"/>
            </a:lvl1pPr>
          </a:lstStyle>
          <a:p>
            <a:fld id="{234D97C8-84AF-47FC-88B2-175028D40C54}" type="slidenum">
              <a:rPr lang="en-GB" smtClean="0"/>
              <a:t>‹#›</a:t>
            </a:fld>
            <a:endParaRPr lang="en-GB" dirty="0"/>
          </a:p>
        </p:txBody>
      </p:sp>
    </p:spTree>
    <p:extLst>
      <p:ext uri="{BB962C8B-B14F-4D97-AF65-F5344CB8AC3E}">
        <p14:creationId xmlns:p14="http://schemas.microsoft.com/office/powerpoint/2010/main" val="2184698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4D97C8-84AF-47FC-88B2-175028D40C54}" type="slidenum">
              <a:rPr lang="en-GB" smtClean="0"/>
              <a:t>1</a:t>
            </a:fld>
            <a:endParaRPr lang="en-GB" dirty="0"/>
          </a:p>
        </p:txBody>
      </p:sp>
    </p:spTree>
    <p:extLst>
      <p:ext uri="{BB962C8B-B14F-4D97-AF65-F5344CB8AC3E}">
        <p14:creationId xmlns:p14="http://schemas.microsoft.com/office/powerpoint/2010/main" val="139649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r>
              <a:rPr lang="en-GB" dirty="0" smtClean="0"/>
              <a:t>Amy</a:t>
            </a:r>
          </a:p>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10</a:t>
            </a:fld>
            <a:endParaRPr lang="en-GB" dirty="0"/>
          </a:p>
        </p:txBody>
      </p:sp>
    </p:spTree>
    <p:extLst>
      <p:ext uri="{BB962C8B-B14F-4D97-AF65-F5344CB8AC3E}">
        <p14:creationId xmlns:p14="http://schemas.microsoft.com/office/powerpoint/2010/main" val="3575501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r>
              <a:rPr lang="en-GB" dirty="0" smtClean="0"/>
              <a:t>Amy</a:t>
            </a:r>
          </a:p>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11</a:t>
            </a:fld>
            <a:endParaRPr lang="en-GB" dirty="0"/>
          </a:p>
        </p:txBody>
      </p:sp>
    </p:spTree>
    <p:extLst>
      <p:ext uri="{BB962C8B-B14F-4D97-AF65-F5344CB8AC3E}">
        <p14:creationId xmlns:p14="http://schemas.microsoft.com/office/powerpoint/2010/main" val="2423558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r>
              <a:rPr lang="en-GB" dirty="0" smtClean="0"/>
              <a:t>Amy</a:t>
            </a:r>
          </a:p>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12</a:t>
            </a:fld>
            <a:endParaRPr lang="en-GB" dirty="0"/>
          </a:p>
        </p:txBody>
      </p:sp>
    </p:spTree>
    <p:extLst>
      <p:ext uri="{BB962C8B-B14F-4D97-AF65-F5344CB8AC3E}">
        <p14:creationId xmlns:p14="http://schemas.microsoft.com/office/powerpoint/2010/main" val="1663145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779588"/>
            <a:ext cx="8535987" cy="48006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13</a:t>
            </a:fld>
            <a:endParaRPr lang="en-GB" dirty="0"/>
          </a:p>
        </p:txBody>
      </p:sp>
    </p:spTree>
    <p:extLst>
      <p:ext uri="{BB962C8B-B14F-4D97-AF65-F5344CB8AC3E}">
        <p14:creationId xmlns:p14="http://schemas.microsoft.com/office/powerpoint/2010/main" val="1513685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779588"/>
            <a:ext cx="8535987" cy="48006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14</a:t>
            </a:fld>
            <a:endParaRPr lang="en-GB" dirty="0"/>
          </a:p>
        </p:txBody>
      </p:sp>
    </p:spTree>
    <p:extLst>
      <p:ext uri="{BB962C8B-B14F-4D97-AF65-F5344CB8AC3E}">
        <p14:creationId xmlns:p14="http://schemas.microsoft.com/office/powerpoint/2010/main" val="1934036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15</a:t>
            </a:fld>
            <a:endParaRPr lang="en-GB" dirty="0"/>
          </a:p>
        </p:txBody>
      </p:sp>
    </p:spTree>
    <p:extLst>
      <p:ext uri="{BB962C8B-B14F-4D97-AF65-F5344CB8AC3E}">
        <p14:creationId xmlns:p14="http://schemas.microsoft.com/office/powerpoint/2010/main" val="2450342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16</a:t>
            </a:fld>
            <a:endParaRPr lang="en-GB" dirty="0"/>
          </a:p>
        </p:txBody>
      </p:sp>
    </p:spTree>
    <p:extLst>
      <p:ext uri="{BB962C8B-B14F-4D97-AF65-F5344CB8AC3E}">
        <p14:creationId xmlns:p14="http://schemas.microsoft.com/office/powerpoint/2010/main" val="941112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17</a:t>
            </a:fld>
            <a:endParaRPr lang="en-GB" dirty="0"/>
          </a:p>
        </p:txBody>
      </p:sp>
    </p:spTree>
    <p:extLst>
      <p:ext uri="{BB962C8B-B14F-4D97-AF65-F5344CB8AC3E}">
        <p14:creationId xmlns:p14="http://schemas.microsoft.com/office/powerpoint/2010/main" val="1976000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18</a:t>
            </a:fld>
            <a:endParaRPr lang="en-GB" dirty="0"/>
          </a:p>
        </p:txBody>
      </p:sp>
    </p:spTree>
    <p:extLst>
      <p:ext uri="{BB962C8B-B14F-4D97-AF65-F5344CB8AC3E}">
        <p14:creationId xmlns:p14="http://schemas.microsoft.com/office/powerpoint/2010/main" val="3402748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19</a:t>
            </a:fld>
            <a:endParaRPr lang="en-GB" dirty="0"/>
          </a:p>
        </p:txBody>
      </p:sp>
    </p:spTree>
    <p:extLst>
      <p:ext uri="{BB962C8B-B14F-4D97-AF65-F5344CB8AC3E}">
        <p14:creationId xmlns:p14="http://schemas.microsoft.com/office/powerpoint/2010/main" val="2135767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2</a:t>
            </a:fld>
            <a:endParaRPr lang="en-GB" dirty="0"/>
          </a:p>
        </p:txBody>
      </p:sp>
    </p:spTree>
    <p:extLst>
      <p:ext uri="{BB962C8B-B14F-4D97-AF65-F5344CB8AC3E}">
        <p14:creationId xmlns:p14="http://schemas.microsoft.com/office/powerpoint/2010/main" val="1639618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20</a:t>
            </a:fld>
            <a:endParaRPr lang="en-GB" dirty="0"/>
          </a:p>
        </p:txBody>
      </p:sp>
    </p:spTree>
    <p:extLst>
      <p:ext uri="{BB962C8B-B14F-4D97-AF65-F5344CB8AC3E}">
        <p14:creationId xmlns:p14="http://schemas.microsoft.com/office/powerpoint/2010/main" val="3318516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21</a:t>
            </a:fld>
            <a:endParaRPr lang="en-GB" dirty="0"/>
          </a:p>
        </p:txBody>
      </p:sp>
    </p:spTree>
    <p:extLst>
      <p:ext uri="{BB962C8B-B14F-4D97-AF65-F5344CB8AC3E}">
        <p14:creationId xmlns:p14="http://schemas.microsoft.com/office/powerpoint/2010/main" val="376971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22</a:t>
            </a:fld>
            <a:endParaRPr lang="en-GB" dirty="0"/>
          </a:p>
        </p:txBody>
      </p:sp>
    </p:spTree>
    <p:extLst>
      <p:ext uri="{BB962C8B-B14F-4D97-AF65-F5344CB8AC3E}">
        <p14:creationId xmlns:p14="http://schemas.microsoft.com/office/powerpoint/2010/main" val="3213974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23</a:t>
            </a:fld>
            <a:endParaRPr lang="en-GB" dirty="0"/>
          </a:p>
        </p:txBody>
      </p:sp>
    </p:spTree>
    <p:extLst>
      <p:ext uri="{BB962C8B-B14F-4D97-AF65-F5344CB8AC3E}">
        <p14:creationId xmlns:p14="http://schemas.microsoft.com/office/powerpoint/2010/main" val="3930775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24</a:t>
            </a:fld>
            <a:endParaRPr lang="en-GB" dirty="0"/>
          </a:p>
        </p:txBody>
      </p:sp>
    </p:spTree>
    <p:extLst>
      <p:ext uri="{BB962C8B-B14F-4D97-AF65-F5344CB8AC3E}">
        <p14:creationId xmlns:p14="http://schemas.microsoft.com/office/powerpoint/2010/main" val="232671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25</a:t>
            </a:fld>
            <a:endParaRPr lang="en-GB" dirty="0"/>
          </a:p>
        </p:txBody>
      </p:sp>
    </p:spTree>
    <p:extLst>
      <p:ext uri="{BB962C8B-B14F-4D97-AF65-F5344CB8AC3E}">
        <p14:creationId xmlns:p14="http://schemas.microsoft.com/office/powerpoint/2010/main" val="3408246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26</a:t>
            </a:fld>
            <a:endParaRPr lang="en-GB" dirty="0"/>
          </a:p>
        </p:txBody>
      </p:sp>
    </p:spTree>
    <p:extLst>
      <p:ext uri="{BB962C8B-B14F-4D97-AF65-F5344CB8AC3E}">
        <p14:creationId xmlns:p14="http://schemas.microsoft.com/office/powerpoint/2010/main" val="4292677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27</a:t>
            </a:fld>
            <a:endParaRPr lang="en-GB" dirty="0"/>
          </a:p>
        </p:txBody>
      </p:sp>
    </p:spTree>
    <p:extLst>
      <p:ext uri="{BB962C8B-B14F-4D97-AF65-F5344CB8AC3E}">
        <p14:creationId xmlns:p14="http://schemas.microsoft.com/office/powerpoint/2010/main" val="17147478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29</a:t>
            </a:fld>
            <a:endParaRPr lang="en-GB" dirty="0"/>
          </a:p>
        </p:txBody>
      </p:sp>
    </p:spTree>
    <p:extLst>
      <p:ext uri="{BB962C8B-B14F-4D97-AF65-F5344CB8AC3E}">
        <p14:creationId xmlns:p14="http://schemas.microsoft.com/office/powerpoint/2010/main" val="2409385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30</a:t>
            </a:fld>
            <a:endParaRPr lang="en-GB" dirty="0"/>
          </a:p>
        </p:txBody>
      </p:sp>
    </p:spTree>
    <p:extLst>
      <p:ext uri="{BB962C8B-B14F-4D97-AF65-F5344CB8AC3E}">
        <p14:creationId xmlns:p14="http://schemas.microsoft.com/office/powerpoint/2010/main" val="2950745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3</a:t>
            </a:fld>
            <a:endParaRPr lang="en-GB" dirty="0"/>
          </a:p>
        </p:txBody>
      </p:sp>
    </p:spTree>
    <p:extLst>
      <p:ext uri="{BB962C8B-B14F-4D97-AF65-F5344CB8AC3E}">
        <p14:creationId xmlns:p14="http://schemas.microsoft.com/office/powerpoint/2010/main" val="3761209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31</a:t>
            </a:fld>
            <a:endParaRPr lang="en-GB" dirty="0"/>
          </a:p>
        </p:txBody>
      </p:sp>
    </p:spTree>
    <p:extLst>
      <p:ext uri="{BB962C8B-B14F-4D97-AF65-F5344CB8AC3E}">
        <p14:creationId xmlns:p14="http://schemas.microsoft.com/office/powerpoint/2010/main" val="21299653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32</a:t>
            </a:fld>
            <a:endParaRPr lang="en-GB" dirty="0"/>
          </a:p>
        </p:txBody>
      </p:sp>
    </p:spTree>
    <p:extLst>
      <p:ext uri="{BB962C8B-B14F-4D97-AF65-F5344CB8AC3E}">
        <p14:creationId xmlns:p14="http://schemas.microsoft.com/office/powerpoint/2010/main" val="18242128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33</a:t>
            </a:fld>
            <a:endParaRPr lang="en-GB" dirty="0"/>
          </a:p>
        </p:txBody>
      </p:sp>
    </p:spTree>
    <p:extLst>
      <p:ext uri="{BB962C8B-B14F-4D97-AF65-F5344CB8AC3E}">
        <p14:creationId xmlns:p14="http://schemas.microsoft.com/office/powerpoint/2010/main" val="30738709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34</a:t>
            </a:fld>
            <a:endParaRPr lang="en-GB" dirty="0"/>
          </a:p>
        </p:txBody>
      </p:sp>
    </p:spTree>
    <p:extLst>
      <p:ext uri="{BB962C8B-B14F-4D97-AF65-F5344CB8AC3E}">
        <p14:creationId xmlns:p14="http://schemas.microsoft.com/office/powerpoint/2010/main" val="17601360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35</a:t>
            </a:fld>
            <a:endParaRPr lang="en-GB" dirty="0"/>
          </a:p>
        </p:txBody>
      </p:sp>
    </p:spTree>
    <p:extLst>
      <p:ext uri="{BB962C8B-B14F-4D97-AF65-F5344CB8AC3E}">
        <p14:creationId xmlns:p14="http://schemas.microsoft.com/office/powerpoint/2010/main" val="12863564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36</a:t>
            </a:fld>
            <a:endParaRPr lang="en-GB" dirty="0"/>
          </a:p>
        </p:txBody>
      </p:sp>
    </p:spTree>
    <p:extLst>
      <p:ext uri="{BB962C8B-B14F-4D97-AF65-F5344CB8AC3E}">
        <p14:creationId xmlns:p14="http://schemas.microsoft.com/office/powerpoint/2010/main" val="9880119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37</a:t>
            </a:fld>
            <a:endParaRPr lang="en-GB" dirty="0"/>
          </a:p>
        </p:txBody>
      </p:sp>
    </p:spTree>
    <p:extLst>
      <p:ext uri="{BB962C8B-B14F-4D97-AF65-F5344CB8AC3E}">
        <p14:creationId xmlns:p14="http://schemas.microsoft.com/office/powerpoint/2010/main" val="26092792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38</a:t>
            </a:fld>
            <a:endParaRPr lang="en-GB" dirty="0"/>
          </a:p>
        </p:txBody>
      </p:sp>
    </p:spTree>
    <p:extLst>
      <p:ext uri="{BB962C8B-B14F-4D97-AF65-F5344CB8AC3E}">
        <p14:creationId xmlns:p14="http://schemas.microsoft.com/office/powerpoint/2010/main" val="8014087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39</a:t>
            </a:fld>
            <a:endParaRPr lang="en-GB" dirty="0"/>
          </a:p>
        </p:txBody>
      </p:sp>
    </p:spTree>
    <p:extLst>
      <p:ext uri="{BB962C8B-B14F-4D97-AF65-F5344CB8AC3E}">
        <p14:creationId xmlns:p14="http://schemas.microsoft.com/office/powerpoint/2010/main" val="35514770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40</a:t>
            </a:fld>
            <a:endParaRPr lang="en-GB" dirty="0"/>
          </a:p>
        </p:txBody>
      </p:sp>
    </p:spTree>
    <p:extLst>
      <p:ext uri="{BB962C8B-B14F-4D97-AF65-F5344CB8AC3E}">
        <p14:creationId xmlns:p14="http://schemas.microsoft.com/office/powerpoint/2010/main" val="1030135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37275" cy="34528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4</a:t>
            </a:fld>
            <a:endParaRPr lang="en-GB" dirty="0"/>
          </a:p>
        </p:txBody>
      </p:sp>
    </p:spTree>
    <p:extLst>
      <p:ext uri="{BB962C8B-B14F-4D97-AF65-F5344CB8AC3E}">
        <p14:creationId xmlns:p14="http://schemas.microsoft.com/office/powerpoint/2010/main" val="35644400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41</a:t>
            </a:fld>
            <a:endParaRPr lang="en-GB" dirty="0"/>
          </a:p>
        </p:txBody>
      </p:sp>
    </p:spTree>
    <p:extLst>
      <p:ext uri="{BB962C8B-B14F-4D97-AF65-F5344CB8AC3E}">
        <p14:creationId xmlns:p14="http://schemas.microsoft.com/office/powerpoint/2010/main" val="19809637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42</a:t>
            </a:fld>
            <a:endParaRPr lang="en-GB" dirty="0"/>
          </a:p>
        </p:txBody>
      </p:sp>
    </p:spTree>
    <p:extLst>
      <p:ext uri="{BB962C8B-B14F-4D97-AF65-F5344CB8AC3E}">
        <p14:creationId xmlns:p14="http://schemas.microsoft.com/office/powerpoint/2010/main" val="16967853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43</a:t>
            </a:fld>
            <a:endParaRPr lang="en-GB" dirty="0"/>
          </a:p>
        </p:txBody>
      </p:sp>
    </p:spTree>
    <p:extLst>
      <p:ext uri="{BB962C8B-B14F-4D97-AF65-F5344CB8AC3E}">
        <p14:creationId xmlns:p14="http://schemas.microsoft.com/office/powerpoint/2010/main" val="6228296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44</a:t>
            </a:fld>
            <a:endParaRPr lang="en-GB" dirty="0"/>
          </a:p>
        </p:txBody>
      </p:sp>
    </p:spTree>
    <p:extLst>
      <p:ext uri="{BB962C8B-B14F-4D97-AF65-F5344CB8AC3E}">
        <p14:creationId xmlns:p14="http://schemas.microsoft.com/office/powerpoint/2010/main" val="26582499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45</a:t>
            </a:fld>
            <a:endParaRPr lang="en-GB" dirty="0"/>
          </a:p>
        </p:txBody>
      </p:sp>
    </p:spTree>
    <p:extLst>
      <p:ext uri="{BB962C8B-B14F-4D97-AF65-F5344CB8AC3E}">
        <p14:creationId xmlns:p14="http://schemas.microsoft.com/office/powerpoint/2010/main" val="31703640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46</a:t>
            </a:fld>
            <a:endParaRPr lang="en-GB" dirty="0"/>
          </a:p>
        </p:txBody>
      </p:sp>
    </p:spTree>
    <p:extLst>
      <p:ext uri="{BB962C8B-B14F-4D97-AF65-F5344CB8AC3E}">
        <p14:creationId xmlns:p14="http://schemas.microsoft.com/office/powerpoint/2010/main" val="17754849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47</a:t>
            </a:fld>
            <a:endParaRPr lang="en-GB" dirty="0"/>
          </a:p>
        </p:txBody>
      </p:sp>
    </p:spTree>
    <p:extLst>
      <p:ext uri="{BB962C8B-B14F-4D97-AF65-F5344CB8AC3E}">
        <p14:creationId xmlns:p14="http://schemas.microsoft.com/office/powerpoint/2010/main" val="18465858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48</a:t>
            </a:fld>
            <a:endParaRPr lang="en-GB" dirty="0"/>
          </a:p>
        </p:txBody>
      </p:sp>
    </p:spTree>
    <p:extLst>
      <p:ext uri="{BB962C8B-B14F-4D97-AF65-F5344CB8AC3E}">
        <p14:creationId xmlns:p14="http://schemas.microsoft.com/office/powerpoint/2010/main" val="2317919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49</a:t>
            </a:fld>
            <a:endParaRPr lang="en-GB" dirty="0"/>
          </a:p>
        </p:txBody>
      </p:sp>
    </p:spTree>
    <p:extLst>
      <p:ext uri="{BB962C8B-B14F-4D97-AF65-F5344CB8AC3E}">
        <p14:creationId xmlns:p14="http://schemas.microsoft.com/office/powerpoint/2010/main" val="1214147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5</a:t>
            </a:fld>
            <a:endParaRPr lang="en-GB" dirty="0"/>
          </a:p>
        </p:txBody>
      </p:sp>
    </p:spTree>
    <p:extLst>
      <p:ext uri="{BB962C8B-B14F-4D97-AF65-F5344CB8AC3E}">
        <p14:creationId xmlns:p14="http://schemas.microsoft.com/office/powerpoint/2010/main" val="3582059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6</a:t>
            </a:fld>
            <a:endParaRPr lang="en-GB" dirty="0"/>
          </a:p>
        </p:txBody>
      </p:sp>
    </p:spTree>
    <p:extLst>
      <p:ext uri="{BB962C8B-B14F-4D97-AF65-F5344CB8AC3E}">
        <p14:creationId xmlns:p14="http://schemas.microsoft.com/office/powerpoint/2010/main" val="1799167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7</a:t>
            </a:fld>
            <a:endParaRPr lang="en-GB" dirty="0"/>
          </a:p>
        </p:txBody>
      </p:sp>
    </p:spTree>
    <p:extLst>
      <p:ext uri="{BB962C8B-B14F-4D97-AF65-F5344CB8AC3E}">
        <p14:creationId xmlns:p14="http://schemas.microsoft.com/office/powerpoint/2010/main" val="3264431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8</a:t>
            </a:fld>
            <a:endParaRPr lang="en-GB" dirty="0"/>
          </a:p>
        </p:txBody>
      </p:sp>
    </p:spTree>
    <p:extLst>
      <p:ext uri="{BB962C8B-B14F-4D97-AF65-F5344CB8AC3E}">
        <p14:creationId xmlns:p14="http://schemas.microsoft.com/office/powerpoint/2010/main" val="516420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8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9</a:t>
            </a:fld>
            <a:endParaRPr lang="en-GB" dirty="0"/>
          </a:p>
        </p:txBody>
      </p:sp>
    </p:spTree>
    <p:extLst>
      <p:ext uri="{BB962C8B-B14F-4D97-AF65-F5344CB8AC3E}">
        <p14:creationId xmlns:p14="http://schemas.microsoft.com/office/powerpoint/2010/main" val="1130968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46ADE4-6006-4328-AC06-D3F2FEE6F7CE}" type="datetime1">
              <a:rPr lang="en-GB" smtClean="0"/>
              <a:t>15/10/2021</a:t>
            </a:fld>
            <a:endParaRPr lang="en-GB" dirty="0"/>
          </a:p>
        </p:txBody>
      </p:sp>
      <p:sp>
        <p:nvSpPr>
          <p:cNvPr id="6" name="Slide Number Placeholder 5"/>
          <p:cNvSpPr>
            <a:spLocks noGrp="1"/>
          </p:cNvSpPr>
          <p:nvPr>
            <p:ph type="sldNum" sz="quarter" idx="12"/>
          </p:nvPr>
        </p:nvSpPr>
        <p:spPr/>
        <p:txBody>
          <a:bodyPr/>
          <a:lstStyle/>
          <a:p>
            <a:fld id="{335AAD48-E40E-4D03-8E2B-B126446541DE}" type="slidenum">
              <a:rPr lang="en-GB" smtClean="0"/>
              <a:t>‹#›</a:t>
            </a:fld>
            <a:endParaRPr lang="en-GB" dirty="0"/>
          </a:p>
        </p:txBody>
      </p:sp>
    </p:spTree>
    <p:extLst>
      <p:ext uri="{BB962C8B-B14F-4D97-AF65-F5344CB8AC3E}">
        <p14:creationId xmlns:p14="http://schemas.microsoft.com/office/powerpoint/2010/main" val="2117160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F21056-A265-4A30-835C-BBE4D256930B}" type="datetime1">
              <a:rPr lang="en-GB" smtClean="0"/>
              <a:t>15/10/2021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5AAD48-E40E-4D03-8E2B-B126446541DE}" type="slidenum">
              <a:rPr lang="en-GB" smtClean="0"/>
              <a:t>‹#›</a:t>
            </a:fld>
            <a:endParaRPr lang="en-GB" dirty="0"/>
          </a:p>
        </p:txBody>
      </p:sp>
    </p:spTree>
    <p:extLst>
      <p:ext uri="{BB962C8B-B14F-4D97-AF65-F5344CB8AC3E}">
        <p14:creationId xmlns:p14="http://schemas.microsoft.com/office/powerpoint/2010/main" val="3518887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89A559-E215-4702-A599-45DE79F39012}" type="datetime1">
              <a:rPr lang="en-GB" smtClean="0"/>
              <a:t>15/10/2021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5AAD48-E40E-4D03-8E2B-B126446541DE}" type="slidenum">
              <a:rPr lang="en-GB" smtClean="0"/>
              <a:t>‹#›</a:t>
            </a:fld>
            <a:endParaRPr lang="en-GB" dirty="0"/>
          </a:p>
        </p:txBody>
      </p:sp>
    </p:spTree>
    <p:extLst>
      <p:ext uri="{BB962C8B-B14F-4D97-AF65-F5344CB8AC3E}">
        <p14:creationId xmlns:p14="http://schemas.microsoft.com/office/powerpoint/2010/main" val="3903809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BD5E83-7A01-4469-97D2-5E1C15657E1D}" type="datetime1">
              <a:rPr lang="en-GB" smtClean="0"/>
              <a:t>15/10/2021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5AAD48-E40E-4D03-8E2B-B126446541DE}" type="slidenum">
              <a:rPr lang="en-GB" smtClean="0"/>
              <a:t>‹#›</a:t>
            </a:fld>
            <a:endParaRPr lang="en-GB" dirty="0"/>
          </a:p>
        </p:txBody>
      </p:sp>
    </p:spTree>
    <p:extLst>
      <p:ext uri="{BB962C8B-B14F-4D97-AF65-F5344CB8AC3E}">
        <p14:creationId xmlns:p14="http://schemas.microsoft.com/office/powerpoint/2010/main" val="2362595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FF23C5-3900-4217-A5B0-9821C509CCCA}" type="datetime1">
              <a:rPr lang="en-GB" smtClean="0"/>
              <a:t>15/10/2021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5AAD48-E40E-4D03-8E2B-B126446541DE}" type="slidenum">
              <a:rPr lang="en-GB" smtClean="0"/>
              <a:t>‹#›</a:t>
            </a:fld>
            <a:endParaRPr lang="en-GB" dirty="0"/>
          </a:p>
        </p:txBody>
      </p:sp>
    </p:spTree>
    <p:extLst>
      <p:ext uri="{BB962C8B-B14F-4D97-AF65-F5344CB8AC3E}">
        <p14:creationId xmlns:p14="http://schemas.microsoft.com/office/powerpoint/2010/main" val="3847004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E5F642-68D2-4089-88C9-0E78AD497F3D}" type="datetime1">
              <a:rPr lang="en-GB" smtClean="0"/>
              <a:t>15/10/2021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5AAD48-E40E-4D03-8E2B-B126446541DE}" type="slidenum">
              <a:rPr lang="en-GB" smtClean="0"/>
              <a:t>‹#›</a:t>
            </a:fld>
            <a:endParaRPr lang="en-GB" dirty="0"/>
          </a:p>
        </p:txBody>
      </p:sp>
    </p:spTree>
    <p:extLst>
      <p:ext uri="{BB962C8B-B14F-4D97-AF65-F5344CB8AC3E}">
        <p14:creationId xmlns:p14="http://schemas.microsoft.com/office/powerpoint/2010/main" val="251198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4ECB4B-96E2-4153-B893-538D9F3370B3}" type="datetime1">
              <a:rPr lang="en-GB" smtClean="0"/>
              <a:t>15/10/2021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35AAD48-E40E-4D03-8E2B-B126446541DE}" type="slidenum">
              <a:rPr lang="en-GB" smtClean="0"/>
              <a:t>‹#›</a:t>
            </a:fld>
            <a:endParaRPr lang="en-GB" dirty="0"/>
          </a:p>
        </p:txBody>
      </p:sp>
    </p:spTree>
    <p:extLst>
      <p:ext uri="{BB962C8B-B14F-4D97-AF65-F5344CB8AC3E}">
        <p14:creationId xmlns:p14="http://schemas.microsoft.com/office/powerpoint/2010/main" val="2819769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69A4D-8026-484A-9FFE-EE43CBFC52B1}" type="datetime1">
              <a:rPr lang="en-GB" smtClean="0"/>
              <a:t>15/10/2021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35AAD48-E40E-4D03-8E2B-B126446541DE}" type="slidenum">
              <a:rPr lang="en-GB" smtClean="0"/>
              <a:t>‹#›</a:t>
            </a:fld>
            <a:endParaRPr lang="en-GB" dirty="0"/>
          </a:p>
        </p:txBody>
      </p:sp>
    </p:spTree>
    <p:extLst>
      <p:ext uri="{BB962C8B-B14F-4D97-AF65-F5344CB8AC3E}">
        <p14:creationId xmlns:p14="http://schemas.microsoft.com/office/powerpoint/2010/main" val="1521855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BABF02-9A23-4169-A151-2FA6A09BE87C}" type="datetime1">
              <a:rPr lang="en-GB" smtClean="0"/>
              <a:t>15/10/2021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35AAD48-E40E-4D03-8E2B-B126446541DE}" type="slidenum">
              <a:rPr lang="en-GB" smtClean="0"/>
              <a:t>‹#›</a:t>
            </a:fld>
            <a:endParaRPr lang="en-GB" dirty="0"/>
          </a:p>
        </p:txBody>
      </p:sp>
    </p:spTree>
    <p:extLst>
      <p:ext uri="{BB962C8B-B14F-4D97-AF65-F5344CB8AC3E}">
        <p14:creationId xmlns:p14="http://schemas.microsoft.com/office/powerpoint/2010/main" val="25550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006F22-1CB6-41EA-B004-55B8C18FB8BF}" type="datetime1">
              <a:rPr lang="en-GB" smtClean="0"/>
              <a:t>15/10/2021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5AAD48-E40E-4D03-8E2B-B126446541DE}" type="slidenum">
              <a:rPr lang="en-GB" smtClean="0"/>
              <a:t>‹#›</a:t>
            </a:fld>
            <a:endParaRPr lang="en-GB" dirty="0"/>
          </a:p>
        </p:txBody>
      </p:sp>
    </p:spTree>
    <p:extLst>
      <p:ext uri="{BB962C8B-B14F-4D97-AF65-F5344CB8AC3E}">
        <p14:creationId xmlns:p14="http://schemas.microsoft.com/office/powerpoint/2010/main" val="1246556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B22E08-5B32-461B-A971-BB6B9A1B291A}" type="datetime1">
              <a:rPr lang="en-GB" smtClean="0"/>
              <a:t>15/10/2021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5AAD48-E40E-4D03-8E2B-B126446541DE}" type="slidenum">
              <a:rPr lang="en-GB" smtClean="0"/>
              <a:t>‹#›</a:t>
            </a:fld>
            <a:endParaRPr lang="en-GB" dirty="0"/>
          </a:p>
        </p:txBody>
      </p:sp>
    </p:spTree>
    <p:extLst>
      <p:ext uri="{BB962C8B-B14F-4D97-AF65-F5344CB8AC3E}">
        <p14:creationId xmlns:p14="http://schemas.microsoft.com/office/powerpoint/2010/main" val="4244404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199" y="1825625"/>
            <a:ext cx="11032067"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C40DB-8AAC-43FC-A656-A515BEBE524C}" type="datetime1">
              <a:rPr lang="en-GB" smtClean="0"/>
              <a:t>15/10/2021</a:t>
            </a:fld>
            <a:endParaRPr lang="en-GB" dirty="0"/>
          </a:p>
        </p:txBody>
      </p:sp>
      <p:sp>
        <p:nvSpPr>
          <p:cNvPr id="5" name="Footer Placeholder 4"/>
          <p:cNvSpPr>
            <a:spLocks noGrp="1"/>
          </p:cNvSpPr>
          <p:nvPr>
            <p:ph type="ftr" sz="quarter" idx="3"/>
          </p:nvPr>
        </p:nvSpPr>
        <p:spPr>
          <a:xfrm>
            <a:off x="3945467" y="6356349"/>
            <a:ext cx="428836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12706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AAD48-E40E-4D03-8E2B-B126446541DE}" type="slidenum">
              <a:rPr lang="en-GB" smtClean="0"/>
              <a:t>‹#›</a:t>
            </a:fld>
            <a:endParaRPr lang="en-GB" dirty="0"/>
          </a:p>
        </p:txBody>
      </p:sp>
      <p:sp>
        <p:nvSpPr>
          <p:cNvPr id="7" name="TextBox 6"/>
          <p:cNvSpPr txBox="1"/>
          <p:nvPr userDrawn="1"/>
        </p:nvSpPr>
        <p:spPr>
          <a:xfrm>
            <a:off x="5378756" y="-16033"/>
            <a:ext cx="1421788" cy="246221"/>
          </a:xfrm>
          <a:prstGeom prst="rect">
            <a:avLst/>
          </a:prstGeom>
          <a:noFill/>
        </p:spPr>
        <p:txBody>
          <a:bodyPr wrap="square" rtlCol="0">
            <a:spAutoFit/>
          </a:bodyPr>
          <a:lstStyle/>
          <a:p>
            <a:pPr algn="ctr"/>
            <a:r>
              <a:rPr lang="en-GB" sz="1000" b="1" dirty="0">
                <a:solidFill>
                  <a:srgbClr val="FF0000"/>
                </a:solidFill>
                <a:latin typeface="Segoe UI" panose="020B0502040204020203" pitchFamily="34" charset="0"/>
                <a:cs typeface="Segoe UI" panose="020B0502040204020203" pitchFamily="34" charset="0"/>
              </a:rPr>
              <a:t>OFFICIAL</a:t>
            </a:r>
          </a:p>
        </p:txBody>
      </p:sp>
      <p:grpSp>
        <p:nvGrpSpPr>
          <p:cNvPr id="8" name="Group 7"/>
          <p:cNvGrpSpPr/>
          <p:nvPr userDrawn="1"/>
        </p:nvGrpSpPr>
        <p:grpSpPr>
          <a:xfrm>
            <a:off x="-9284" y="1"/>
            <a:ext cx="755131" cy="6860379"/>
            <a:chOff x="-6963" y="0"/>
            <a:chExt cx="566348" cy="6860379"/>
          </a:xfrm>
        </p:grpSpPr>
        <p:sp>
          <p:nvSpPr>
            <p:cNvPr id="9" name="Rectangle 8">
              <a:extLst>
                <a:ext uri="{FF2B5EF4-FFF2-40B4-BE49-F238E27FC236}">
                  <a16:creationId xmlns="" xmlns:a16="http://schemas.microsoft.com/office/drawing/2014/main" id="{1CDDD9C7-3DCE-4A31-B018-4B4A7808B5DD}"/>
                </a:ext>
              </a:extLst>
            </p:cNvPr>
            <p:cNvSpPr/>
            <p:nvPr/>
          </p:nvSpPr>
          <p:spPr>
            <a:xfrm>
              <a:off x="2" y="0"/>
              <a:ext cx="446567" cy="5728274"/>
            </a:xfrm>
            <a:prstGeom prst="rect">
              <a:avLst/>
            </a:prstGeom>
            <a:solidFill>
              <a:srgbClr val="005E9E"/>
            </a:solidFill>
            <a:ln>
              <a:noFill/>
            </a:ln>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en-GB" alt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Performance Report Q2 Jul to Sept 2021/2022</a:t>
              </a:r>
              <a:r>
                <a:rPr lang="en-GB" altLang="en-US" sz="1400" b="1"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 </a:t>
              </a:r>
              <a:r>
                <a:rPr lang="en-GB" alt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SPI/2021/225</a:t>
              </a:r>
              <a:endParaRPr lang="en-GB" alt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Rectangle 9">
              <a:extLst>
                <a:ext uri="{FF2B5EF4-FFF2-40B4-BE49-F238E27FC236}">
                  <a16:creationId xmlns="" xmlns:a16="http://schemas.microsoft.com/office/drawing/2014/main" id="{A031BE5E-4CCA-4AFC-80A8-F32892D05C01}"/>
                </a:ext>
              </a:extLst>
            </p:cNvPr>
            <p:cNvSpPr/>
            <p:nvPr/>
          </p:nvSpPr>
          <p:spPr>
            <a:xfrm>
              <a:off x="-6963" y="5728274"/>
              <a:ext cx="446567" cy="1129726"/>
            </a:xfrm>
            <a:prstGeom prst="rect">
              <a:avLst/>
            </a:prstGeom>
            <a:solidFill>
              <a:schemeClr val="accent4">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defRPr sz="1440" b="1" i="0" u="none" strike="noStrike" kern="1200" spc="0" baseline="0">
                  <a:solidFill>
                    <a:sysClr val="windowText" lastClr="000000"/>
                  </a:solidFill>
                  <a:latin typeface="+mn-lt"/>
                  <a:ea typeface="+mn-ea"/>
                  <a:cs typeface="+mn-cs"/>
                </a:defRPr>
              </a:pPr>
              <a:r>
                <a:rPr lang="en-GB" sz="1400" dirty="0">
                  <a:solidFill>
                    <a:schemeClr val="bg1"/>
                  </a:solidFill>
                  <a:latin typeface="Segoe UI" panose="020B0502040204020203" pitchFamily="34" charset="0"/>
                  <a:ea typeface="Segoe UI" panose="020B0502040204020203" pitchFamily="34" charset="0"/>
                  <a:cs typeface="Segoe UI" panose="020B0502040204020203" pitchFamily="34" charset="0"/>
                </a:rPr>
                <a:t>GOLD</a:t>
              </a:r>
            </a:p>
          </p:txBody>
        </p:sp>
        <p:sp>
          <p:nvSpPr>
            <p:cNvPr id="11" name="Rectangle 10"/>
            <p:cNvSpPr/>
            <p:nvPr/>
          </p:nvSpPr>
          <p:spPr>
            <a:xfrm>
              <a:off x="430418" y="0"/>
              <a:ext cx="69913" cy="6858000"/>
            </a:xfrm>
            <a:prstGeom prst="rect">
              <a:avLst/>
            </a:prstGeom>
            <a:solidFill>
              <a:srgbClr val="5E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solidFill>
                  <a:schemeClr val="tx1"/>
                </a:solidFill>
                <a:latin typeface="Arial" panose="020B0604020202020204" pitchFamily="34" charset="0"/>
                <a:cs typeface="Arial" panose="020B0604020202020204" pitchFamily="34" charset="0"/>
              </a:endParaRPr>
            </a:p>
          </p:txBody>
        </p:sp>
        <p:sp>
          <p:nvSpPr>
            <p:cNvPr id="12" name="Rectangle 11"/>
            <p:cNvSpPr/>
            <p:nvPr/>
          </p:nvSpPr>
          <p:spPr>
            <a:xfrm>
              <a:off x="496196" y="2379"/>
              <a:ext cx="63189" cy="6858000"/>
            </a:xfrm>
            <a:prstGeom prst="rect">
              <a:avLst/>
            </a:prstGeom>
            <a:solidFill>
              <a:srgbClr val="DC3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056365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0.png"/><Relationship Id="rId7" Type="http://schemas.openxmlformats.org/officeDocument/2006/relationships/image" Target="../media/image44.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7.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package" Target="../embeddings/Microsoft_Excel_Worksheet1.xlsx"/><Relationship Id="rId5" Type="http://schemas.openxmlformats.org/officeDocument/2006/relationships/oleObject" Target="../embeddings/oleObject1.bin"/><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64.emf"/><Relationship Id="rId4" Type="http://schemas.openxmlformats.org/officeDocument/2006/relationships/image" Target="../media/image63.emf"/></Relationships>
</file>

<file path=ppt/slides/_rels/slide2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5.png"/><Relationship Id="rId7"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32.png"/><Relationship Id="rId4" Type="http://schemas.openxmlformats.org/officeDocument/2006/relationships/image" Target="../media/image66.jpeg"/></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72.png"/><Relationship Id="rId4" Type="http://schemas.openxmlformats.org/officeDocument/2006/relationships/image" Target="../media/image71.png"/></Relationships>
</file>

<file path=ppt/slides/_rels/slide2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74.emf"/><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77.png"/><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78.pn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80.png"/><Relationship Id="rId4" Type="http://schemas.openxmlformats.org/officeDocument/2006/relationships/image" Target="../media/image79.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image" Target="../media/image81.png"/></Relationships>
</file>

<file path=ppt/slides/_rels/slide3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87.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89.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91.png"/><Relationship Id="rId4" Type="http://schemas.openxmlformats.org/officeDocument/2006/relationships/image" Target="../media/image90.emf"/></Relationships>
</file>

<file path=ppt/slides/_rels/slide3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38.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 Id="rId9" Type="http://schemas.openxmlformats.org/officeDocument/2006/relationships/image" Target="../media/image102.png"/></Relationships>
</file>

<file path=ppt/slides/_rels/slide39.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4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108.png"/><Relationship Id="rId4" Type="http://schemas.openxmlformats.org/officeDocument/2006/relationships/image" Target="../media/image113.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14.emf"/></Relationships>
</file>

<file path=ppt/slides/_rels/slide4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mailto:SPIPerformance@westmercia.pnn.police.uk" TargetMode="External"/><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21.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28.jpeg"/><Relationship Id="rId12"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image" Target="../media/image26.png"/><Relationship Id="rId10" Type="http://schemas.openxmlformats.org/officeDocument/2006/relationships/image" Target="../media/image18.png"/><Relationship Id="rId4" Type="http://schemas.openxmlformats.org/officeDocument/2006/relationships/image" Target="../media/image25.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5.emf"/><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96" y="-76200"/>
            <a:ext cx="609546"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p:cNvSpPr/>
          <p:nvPr/>
        </p:nvSpPr>
        <p:spPr>
          <a:xfrm>
            <a:off x="1523999" y="0"/>
            <a:ext cx="5722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228" name="Picture 12" descr="West Mercia Poli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3" cy="68580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4097027382"/>
              </p:ext>
            </p:extLst>
          </p:nvPr>
        </p:nvGraphicFramePr>
        <p:xfrm>
          <a:off x="7077455" y="3883664"/>
          <a:ext cx="4883515" cy="1550277"/>
        </p:xfrm>
        <a:graphic>
          <a:graphicData uri="http://schemas.openxmlformats.org/drawingml/2006/table">
            <a:tbl>
              <a:tblPr firstRow="1" firstCol="1" bandRow="1" bandCol="1">
                <a:tableStyleId>{5C22544A-7EE6-4342-B048-85BDC9FD1C3A}</a:tableStyleId>
              </a:tblPr>
              <a:tblGrid>
                <a:gridCol w="1033073"/>
                <a:gridCol w="3850442"/>
              </a:tblGrid>
              <a:tr h="199573">
                <a:tc>
                  <a:txBody>
                    <a:bodyPr/>
                    <a:lstStyle/>
                    <a:p>
                      <a:pPr algn="l">
                        <a:lnSpc>
                          <a:spcPct val="107000"/>
                        </a:lnSpc>
                        <a:spcAft>
                          <a:spcPts val="0"/>
                        </a:spcAft>
                      </a:pPr>
                      <a:r>
                        <a:rPr lang="en-GB" sz="900" b="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GSC Level</a:t>
                      </a:r>
                      <a:endParaRPr lang="en-GB" sz="900" b="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1000" b="1"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Official</a:t>
                      </a:r>
                      <a:endParaRPr lang="en-GB" sz="1000" b="1"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2839">
                <a:tc>
                  <a:txBody>
                    <a:bodyPr/>
                    <a:lstStyle/>
                    <a:p>
                      <a:pPr algn="l">
                        <a:lnSpc>
                          <a:spcPct val="107000"/>
                        </a:lnSpc>
                        <a:spcAft>
                          <a:spcPts val="0"/>
                        </a:spcAft>
                      </a:pPr>
                      <a:r>
                        <a:rPr lang="en-GB" sz="900" b="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Date of publication</a:t>
                      </a:r>
                      <a:endParaRPr lang="en-GB" sz="900" b="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1000" b="1"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October 2021</a:t>
                      </a:r>
                      <a:endParaRPr lang="en-GB" sz="1000" b="1"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9573">
                <a:tc>
                  <a:txBody>
                    <a:bodyPr/>
                    <a:lstStyle/>
                    <a:p>
                      <a:pPr algn="l">
                        <a:lnSpc>
                          <a:spcPct val="107000"/>
                        </a:lnSpc>
                        <a:spcAft>
                          <a:spcPts val="0"/>
                        </a:spcAft>
                      </a:pPr>
                      <a:r>
                        <a:rPr lang="en-GB" sz="900" b="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Product Reference</a:t>
                      </a:r>
                      <a:endParaRPr lang="en-GB" sz="900" b="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1000" b="1"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SPI/2021/225</a:t>
                      </a:r>
                      <a:endParaRPr lang="en-GB" sz="1000" b="1"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9573">
                <a:tc>
                  <a:txBody>
                    <a:bodyPr/>
                    <a:lstStyle/>
                    <a:p>
                      <a:pPr algn="l">
                        <a:lnSpc>
                          <a:spcPct val="107000"/>
                        </a:lnSpc>
                        <a:spcAft>
                          <a:spcPts val="0"/>
                        </a:spcAft>
                      </a:pPr>
                      <a:r>
                        <a:rPr lang="en-GB" sz="900" b="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Version</a:t>
                      </a:r>
                      <a:endParaRPr lang="en-GB" sz="900" b="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1000" b="1"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Final V2</a:t>
                      </a:r>
                      <a:endParaRPr lang="en-GB" sz="1000" b="1"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9573">
                <a:tc>
                  <a:txBody>
                    <a:bodyPr/>
                    <a:lstStyle/>
                    <a:p>
                      <a:pPr algn="l">
                        <a:lnSpc>
                          <a:spcPct val="107000"/>
                        </a:lnSpc>
                        <a:spcAft>
                          <a:spcPts val="0"/>
                        </a:spcAft>
                      </a:pPr>
                      <a:r>
                        <a:rPr lang="en-GB" sz="900" b="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Purpose</a:t>
                      </a:r>
                      <a:endParaRPr lang="en-GB" sz="900" b="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1000" b="1" baseline="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Overview of Force Performance for Jul – Sept 2021</a:t>
                      </a:r>
                      <a:endParaRPr lang="en-GB" sz="1000" b="1"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9573">
                <a:tc>
                  <a:txBody>
                    <a:bodyPr/>
                    <a:lstStyle/>
                    <a:p>
                      <a:pPr algn="l">
                        <a:lnSpc>
                          <a:spcPct val="107000"/>
                        </a:lnSpc>
                        <a:spcAft>
                          <a:spcPts val="0"/>
                        </a:spcAft>
                      </a:pPr>
                      <a:r>
                        <a:rPr lang="en-GB" sz="900" b="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Author</a:t>
                      </a:r>
                      <a:endParaRPr lang="en-GB" sz="900" b="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1000" b="1"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Strategy, Planning and Insight</a:t>
                      </a:r>
                      <a:endParaRPr lang="en-GB" sz="1000" b="1"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9573">
                <a:tc>
                  <a:txBody>
                    <a:bodyPr/>
                    <a:lstStyle/>
                    <a:p>
                      <a:pPr algn="l">
                        <a:lnSpc>
                          <a:spcPct val="107000"/>
                        </a:lnSpc>
                        <a:spcAft>
                          <a:spcPts val="0"/>
                        </a:spcAft>
                      </a:pPr>
                      <a:r>
                        <a:rPr lang="en-GB" sz="900" b="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Owner</a:t>
                      </a:r>
                      <a:endParaRPr lang="en-GB" sz="900" b="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1000" b="1"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DCC J. Moss</a:t>
                      </a:r>
                      <a:endParaRPr lang="en-GB" sz="1000" b="1"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TextBox 4"/>
          <p:cNvSpPr txBox="1">
            <a:spLocks noChangeArrowheads="1"/>
          </p:cNvSpPr>
          <p:nvPr/>
        </p:nvSpPr>
        <p:spPr bwMode="auto">
          <a:xfrm>
            <a:off x="7077455" y="5739255"/>
            <a:ext cx="4921005" cy="842923"/>
          </a:xfrm>
          <a:prstGeom prst="rect">
            <a:avLst/>
          </a:prstGeom>
          <a:noFill/>
          <a:ln w="9525">
            <a:noFill/>
            <a:miter lim="800000"/>
            <a:headEnd/>
            <a:tailEnd/>
          </a:ln>
        </p:spPr>
        <p:txBody>
          <a:bodyPr wrap="square">
            <a:spAutoFit/>
          </a:bodyPr>
          <a:lstStyle/>
          <a:p>
            <a:pPr eaLnBrk="0" hangingPunct="0"/>
            <a:r>
              <a:rPr lang="en-GB" sz="813" dirty="0">
                <a:latin typeface="Segoe UI" panose="020B0502040204020203" pitchFamily="34" charset="0"/>
                <a:ea typeface="Segoe UI" panose="020B0502040204020203" pitchFamily="34" charset="0"/>
                <a:cs typeface="Segoe UI" panose="020B0502040204020203" pitchFamily="34" charset="0"/>
              </a:rPr>
              <a:t>Handling Instructions:</a:t>
            </a:r>
          </a:p>
          <a:p>
            <a:pPr eaLnBrk="0" hangingPunct="0"/>
            <a:r>
              <a:rPr lang="en-GB" sz="813" dirty="0">
                <a:latin typeface="Segoe UI" panose="020B0502040204020203" pitchFamily="34" charset="0"/>
                <a:ea typeface="Segoe UI" panose="020B0502040204020203" pitchFamily="34" charset="0"/>
                <a:cs typeface="Segoe UI" panose="020B0502040204020203" pitchFamily="34" charset="0"/>
              </a:rPr>
              <a:t>This document must be handled and stored according to the Government Security Classifications guidance. </a:t>
            </a:r>
          </a:p>
          <a:p>
            <a:pPr eaLnBrk="0" hangingPunct="0"/>
            <a:r>
              <a:rPr lang="en-GB" sz="813" dirty="0">
                <a:latin typeface="Segoe UI" panose="020B0502040204020203" pitchFamily="34" charset="0"/>
                <a:ea typeface="Segoe UI" panose="020B0502040204020203" pitchFamily="34" charset="0"/>
                <a:cs typeface="Segoe UI" panose="020B0502040204020203" pitchFamily="34" charset="0"/>
              </a:rPr>
              <a:t>Neither the document nor any of its contents may be disseminated further without the permission of the Information Asset Owner.</a:t>
            </a:r>
          </a:p>
          <a:p>
            <a:r>
              <a:rPr lang="en-GB" altLang="en-US" sz="813" dirty="0">
                <a:latin typeface="Segoe UI" panose="020B0502040204020203" pitchFamily="34" charset="0"/>
                <a:ea typeface="Segoe UI" panose="020B0502040204020203" pitchFamily="34" charset="0"/>
                <a:cs typeface="Segoe UI" panose="020B0502040204020203" pitchFamily="34" charset="0"/>
              </a:rPr>
              <a:t>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2279361"/>
            <a:ext cx="664080" cy="664080"/>
          </a:xfrm>
          <a:prstGeom prst="rect">
            <a:avLst/>
          </a:prstGeom>
        </p:spPr>
      </p:pic>
      <p:sp>
        <p:nvSpPr>
          <p:cNvPr id="11" name="Rounded Rectangle 14"/>
          <p:cNvSpPr>
            <a:spLocks noChangeArrowheads="1"/>
          </p:cNvSpPr>
          <p:nvPr/>
        </p:nvSpPr>
        <p:spPr bwMode="auto">
          <a:xfrm>
            <a:off x="7924800" y="2843748"/>
            <a:ext cx="4036170" cy="675260"/>
          </a:xfrm>
          <a:prstGeom prst="roundRect">
            <a:avLst>
              <a:gd name="adj" fmla="val 16667"/>
            </a:avLst>
          </a:prstGeom>
          <a:solidFill>
            <a:schemeClr val="bg1"/>
          </a:solidFill>
          <a:ln w="28575" algn="ctr">
            <a:solidFill>
              <a:srgbClr val="005B97"/>
            </a:solidFill>
            <a:round/>
            <a:headEnd/>
            <a:tailEnd/>
          </a:ln>
        </p:spPr>
        <p:txBody>
          <a:bodyPr/>
          <a:lstStyle/>
          <a:p>
            <a:pPr>
              <a:spcBef>
                <a:spcPct val="20000"/>
              </a:spcBef>
            </a:pPr>
            <a:r>
              <a:rPr lang="en-GB" sz="1000" b="1" dirty="0">
                <a:solidFill>
                  <a:prstClr val="black"/>
                </a:solidFill>
                <a:latin typeface="Segoe UI" panose="020B0502040204020203" pitchFamily="34" charset="0"/>
                <a:ea typeface="Segoe UI" panose="020B0502040204020203" pitchFamily="34" charset="0"/>
                <a:cs typeface="Segoe UI" panose="020B0502040204020203" pitchFamily="34" charset="0"/>
              </a:rPr>
              <a:t>Purpose</a:t>
            </a:r>
          </a:p>
          <a:p>
            <a:pPr>
              <a:spcBef>
                <a:spcPct val="20000"/>
              </a:spcBef>
            </a:pPr>
            <a:r>
              <a:rPr lang="en-GB" sz="1000" dirty="0">
                <a:solidFill>
                  <a:prstClr val="black"/>
                </a:solidFill>
                <a:latin typeface="Segoe UI" panose="020B0502040204020203" pitchFamily="34" charset="0"/>
                <a:ea typeface="Segoe UI" panose="020B0502040204020203" pitchFamily="34" charset="0"/>
                <a:cs typeface="Segoe UI" panose="020B0502040204020203" pitchFamily="34" charset="0"/>
              </a:rPr>
              <a:t>The purpose of this product is to provide a </a:t>
            </a:r>
            <a:r>
              <a:rPr lang="en-GB" sz="10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quarterly overview of current </a:t>
            </a:r>
            <a:r>
              <a:rPr lang="en-GB" sz="1000" dirty="0">
                <a:solidFill>
                  <a:prstClr val="black"/>
                </a:solidFill>
                <a:latin typeface="Segoe UI" panose="020B0502040204020203" pitchFamily="34" charset="0"/>
                <a:ea typeface="Segoe UI" panose="020B0502040204020203" pitchFamily="34" charset="0"/>
                <a:cs typeface="Segoe UI" panose="020B0502040204020203" pitchFamily="34" charset="0"/>
              </a:rPr>
              <a:t>and emerging performance issues relating to West Mercia.</a:t>
            </a:r>
          </a:p>
        </p:txBody>
      </p:sp>
      <p:sp>
        <p:nvSpPr>
          <p:cNvPr id="12" name="Text Box 13"/>
          <p:cNvSpPr txBox="1">
            <a:spLocks noChangeArrowheads="1"/>
          </p:cNvSpPr>
          <p:nvPr/>
        </p:nvSpPr>
        <p:spPr bwMode="auto">
          <a:xfrm>
            <a:off x="7823755" y="372003"/>
            <a:ext cx="405823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fontAlgn="base">
              <a:spcBef>
                <a:spcPct val="50000"/>
              </a:spcBef>
              <a:spcAft>
                <a:spcPct val="0"/>
              </a:spcAft>
            </a:pPr>
            <a:r>
              <a:rPr lang="en-GB" sz="2800" b="1" dirty="0">
                <a:latin typeface="Segoe UI" panose="020B0502040204020203" pitchFamily="34" charset="0"/>
                <a:ea typeface="Segoe UI" panose="020B0502040204020203" pitchFamily="34" charset="0"/>
                <a:cs typeface="Segoe UI" panose="020B0502040204020203" pitchFamily="34" charset="0"/>
              </a:rPr>
              <a:t>West Mercia Police</a:t>
            </a:r>
          </a:p>
          <a:p>
            <a:pPr algn="r" fontAlgn="base">
              <a:spcBef>
                <a:spcPct val="50000"/>
              </a:spcBef>
              <a:spcAft>
                <a:spcPct val="0"/>
              </a:spcAft>
            </a:pPr>
            <a:r>
              <a:rPr lang="en-GB" sz="2800" b="1" dirty="0">
                <a:latin typeface="Segoe UI" panose="020B0502040204020203" pitchFamily="34" charset="0"/>
                <a:ea typeface="Segoe UI" panose="020B0502040204020203" pitchFamily="34" charset="0"/>
                <a:cs typeface="Segoe UI" panose="020B0502040204020203" pitchFamily="34" charset="0"/>
              </a:rPr>
              <a:t>Quarterly Report</a:t>
            </a:r>
          </a:p>
          <a:p>
            <a:pPr algn="r" fontAlgn="base">
              <a:spcBef>
                <a:spcPct val="50000"/>
              </a:spcBef>
              <a:spcAft>
                <a:spcPct val="0"/>
              </a:spcAft>
            </a:pPr>
            <a:r>
              <a:rPr lang="en-GB" sz="2000" b="1" dirty="0">
                <a:latin typeface="Segoe UI" panose="020B0502040204020203" pitchFamily="34" charset="0"/>
                <a:ea typeface="Segoe UI" panose="020B0502040204020203" pitchFamily="34" charset="0"/>
                <a:cs typeface="Segoe UI" panose="020B0502040204020203" pitchFamily="34" charset="0"/>
              </a:rPr>
              <a:t> </a:t>
            </a:r>
            <a:r>
              <a:rPr lang="en-GB" sz="2000" b="1" dirty="0" smtClean="0">
                <a:latin typeface="Segoe UI" panose="020B0502040204020203" pitchFamily="34" charset="0"/>
                <a:ea typeface="Segoe UI" panose="020B0502040204020203" pitchFamily="34" charset="0"/>
                <a:cs typeface="Segoe UI" panose="020B0502040204020203" pitchFamily="34" charset="0"/>
              </a:rPr>
              <a:t>Q2 Jul </a:t>
            </a:r>
            <a:r>
              <a:rPr lang="en-GB" sz="2000" b="1" dirty="0">
                <a:latin typeface="Segoe UI" panose="020B0502040204020203" pitchFamily="34" charset="0"/>
                <a:ea typeface="Segoe UI" panose="020B0502040204020203" pitchFamily="34" charset="0"/>
                <a:cs typeface="Segoe UI" panose="020B0502040204020203" pitchFamily="34" charset="0"/>
              </a:rPr>
              <a:t>– </a:t>
            </a:r>
            <a:r>
              <a:rPr lang="en-GB" sz="2000" b="1" dirty="0" smtClean="0">
                <a:latin typeface="Segoe UI" panose="020B0502040204020203" pitchFamily="34" charset="0"/>
                <a:ea typeface="Segoe UI" panose="020B0502040204020203" pitchFamily="34" charset="0"/>
                <a:cs typeface="Segoe UI" panose="020B0502040204020203" pitchFamily="34" charset="0"/>
              </a:rPr>
              <a:t>Sept </a:t>
            </a:r>
            <a:r>
              <a:rPr lang="en-GB" sz="2000" b="1" dirty="0">
                <a:latin typeface="Segoe UI" panose="020B0502040204020203" pitchFamily="34" charset="0"/>
                <a:ea typeface="Segoe UI" panose="020B0502040204020203" pitchFamily="34" charset="0"/>
                <a:cs typeface="Segoe UI" panose="020B0502040204020203" pitchFamily="34" charset="0"/>
              </a:rPr>
              <a:t>2021</a:t>
            </a:r>
          </a:p>
        </p:txBody>
      </p:sp>
    </p:spTree>
    <p:extLst>
      <p:ext uri="{BB962C8B-B14F-4D97-AF65-F5344CB8AC3E}">
        <p14:creationId xmlns:p14="http://schemas.microsoft.com/office/powerpoint/2010/main" val="3129345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805688" y="3817609"/>
            <a:ext cx="5982245" cy="2645784"/>
          </a:xfrm>
          <a:prstGeom prst="roundRect">
            <a:avLst/>
          </a:prstGeom>
          <a:noFill/>
          <a:ln w="1905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ounded Rectangle 14"/>
          <p:cNvSpPr/>
          <p:nvPr/>
        </p:nvSpPr>
        <p:spPr>
          <a:xfrm>
            <a:off x="5176098" y="5568527"/>
            <a:ext cx="1949801" cy="1204510"/>
          </a:xfrm>
          <a:prstGeom prst="roundRect">
            <a:avLst/>
          </a:prstGeom>
          <a:solidFill>
            <a:schemeClr val="bg1"/>
          </a:solid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7" name="Slide Number Placeholder 1"/>
          <p:cNvSpPr>
            <a:spLocks noGrp="1"/>
          </p:cNvSpPr>
          <p:nvPr>
            <p:ph type="sldNum" sz="quarter" idx="12"/>
          </p:nvPr>
        </p:nvSpPr>
        <p:spPr>
          <a:xfrm>
            <a:off x="11832000"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10</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1" name="TextBox 70"/>
          <p:cNvSpPr txBox="1"/>
          <p:nvPr/>
        </p:nvSpPr>
        <p:spPr>
          <a:xfrm>
            <a:off x="8396661" y="1460757"/>
            <a:ext cx="690155" cy="207749"/>
          </a:xfrm>
          <a:prstGeom prst="rect">
            <a:avLst/>
          </a:prstGeom>
          <a:noFill/>
        </p:spPr>
        <p:txBody>
          <a:bodyPr wrap="square" rtlCol="0">
            <a:spAutoFit/>
          </a:bodyPr>
          <a:lstStyle/>
          <a:p>
            <a:pPr algn="ctr"/>
            <a:r>
              <a:rPr lang="en-GB" sz="750" b="1" dirty="0">
                <a:solidFill>
                  <a:schemeClr val="bg1"/>
                </a:solidFill>
              </a:rPr>
              <a:t>Introduction</a:t>
            </a:r>
          </a:p>
        </p:txBody>
      </p:sp>
      <p:sp>
        <p:nvSpPr>
          <p:cNvPr id="2" name="TextBox 1"/>
          <p:cNvSpPr txBox="1"/>
          <p:nvPr/>
        </p:nvSpPr>
        <p:spPr>
          <a:xfrm>
            <a:off x="831907" y="3501570"/>
            <a:ext cx="4798426" cy="307777"/>
          </a:xfrm>
          <a:prstGeom prst="rect">
            <a:avLst/>
          </a:prstGeom>
          <a:noFill/>
        </p:spPr>
        <p:txBody>
          <a:bodyPr wrap="square" rtlCol="0">
            <a:spAutoFit/>
          </a:bodyPr>
          <a:lstStyle/>
          <a:p>
            <a:r>
              <a:rPr lang="en-GB" sz="1400" b="1" dirty="0" smtClean="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Timely response to Subject Access Requests</a:t>
            </a:r>
            <a:endPar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TextBox 16"/>
          <p:cNvSpPr txBox="1"/>
          <p:nvPr/>
        </p:nvSpPr>
        <p:spPr>
          <a:xfrm>
            <a:off x="805688" y="670619"/>
            <a:ext cx="4960112" cy="307777"/>
          </a:xfrm>
          <a:prstGeom prst="rect">
            <a:avLst/>
          </a:prstGeom>
          <a:noFill/>
        </p:spPr>
        <p:txBody>
          <a:bodyPr wrap="square" rtlCol="0">
            <a:spAutoFit/>
          </a:bodyPr>
          <a:lstStyle/>
          <a:p>
            <a:r>
              <a:rPr lang="en-GB" sz="1400" b="1" dirty="0" smtClean="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Timely response to Freedom </a:t>
            </a:r>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of Information Requests</a:t>
            </a:r>
          </a:p>
        </p:txBody>
      </p:sp>
      <p:sp>
        <p:nvSpPr>
          <p:cNvPr id="32" name="TextBox 31"/>
          <p:cNvSpPr txBox="1"/>
          <p:nvPr/>
        </p:nvSpPr>
        <p:spPr>
          <a:xfrm>
            <a:off x="678979" y="6459945"/>
            <a:ext cx="506066" cy="276999"/>
          </a:xfrm>
          <a:prstGeom prst="rect">
            <a:avLst/>
          </a:prstGeom>
          <a:noFill/>
        </p:spPr>
        <p:txBody>
          <a:bodyPr wrap="square" rtlCol="0">
            <a:spAutoFit/>
          </a:bodyPr>
          <a:lstStyle/>
          <a:p>
            <a:r>
              <a:rPr lang="en-GB" sz="1200" b="1" dirty="0">
                <a:latin typeface="Segoe UI" panose="020B0502040204020203" pitchFamily="34" charset="0"/>
                <a:ea typeface="Segoe UI" panose="020B0502040204020203" pitchFamily="34" charset="0"/>
                <a:cs typeface="Segoe UI" panose="020B0502040204020203" pitchFamily="34" charset="0"/>
              </a:rPr>
              <a:t>Key:</a:t>
            </a:r>
          </a:p>
        </p:txBody>
      </p:sp>
      <p:sp>
        <p:nvSpPr>
          <p:cNvPr id="18" name="Rectangle 17"/>
          <p:cNvSpPr/>
          <p:nvPr/>
        </p:nvSpPr>
        <p:spPr>
          <a:xfrm>
            <a:off x="5740523" y="5820665"/>
            <a:ext cx="1570702" cy="577081"/>
          </a:xfrm>
          <a:prstGeom prst="rect">
            <a:avLst/>
          </a:prstGeom>
        </p:spPr>
        <p:txBody>
          <a:bodyPr wrap="square">
            <a:spAutoFit/>
          </a:bodyPr>
          <a:lstStyle/>
          <a:p>
            <a:r>
              <a:rPr lang="en-GB" sz="1050" b="1" dirty="0">
                <a:solidFill>
                  <a:srgbClr val="009B3A"/>
                </a:solidFill>
                <a:latin typeface="Segoe UI" panose="020B0502040204020203" pitchFamily="34" charset="0"/>
                <a:ea typeface="Segoe UI" panose="020B0502040204020203" pitchFamily="34" charset="0"/>
                <a:cs typeface="Segoe UI" panose="020B0502040204020203" pitchFamily="34" charset="0"/>
              </a:rPr>
              <a:t>Requests:</a:t>
            </a:r>
            <a:r>
              <a:rPr lang="en-GB" sz="1050" dirty="0">
                <a:solidFill>
                  <a:srgbClr val="009B3A"/>
                </a:solidFill>
                <a:latin typeface="Segoe UI" panose="020B0502040204020203" pitchFamily="34" charset="0"/>
                <a:ea typeface="Segoe UI" panose="020B0502040204020203" pitchFamily="34" charset="0"/>
                <a:cs typeface="Segoe UI" panose="020B0502040204020203" pitchFamily="34" charset="0"/>
              </a:rPr>
              <a:t> </a:t>
            </a:r>
            <a:r>
              <a:rPr lang="en-GB" sz="1050" b="1" i="1" dirty="0">
                <a:latin typeface="Segoe UI" panose="020B0502040204020203" pitchFamily="34" charset="0"/>
                <a:ea typeface="Segoe UI" panose="020B0502040204020203" pitchFamily="34" charset="0"/>
                <a:cs typeface="Segoe UI" panose="020B0502040204020203" pitchFamily="34" charset="0"/>
              </a:rPr>
              <a:t>90% </a:t>
            </a:r>
            <a:r>
              <a:rPr lang="en-GB" sz="1050" dirty="0">
                <a:latin typeface="Segoe UI" panose="020B0502040204020203" pitchFamily="34" charset="0"/>
                <a:ea typeface="Segoe UI" panose="020B0502040204020203" pitchFamily="34" charset="0"/>
                <a:cs typeface="Segoe UI" panose="020B0502040204020203" pitchFamily="34" charset="0"/>
              </a:rPr>
              <a:t>complete within time limit</a:t>
            </a:r>
            <a:endParaRPr lang="en-GB" sz="1050" b="1" i="1" dirty="0">
              <a:latin typeface="Segoe UI" panose="020B0502040204020203" pitchFamily="34" charset="0"/>
              <a:ea typeface="Segoe UI" panose="020B0502040204020203" pitchFamily="34" charset="0"/>
              <a:cs typeface="Segoe UI" panose="020B0502040204020203" pitchFamily="34" charset="0"/>
            </a:endParaRPr>
          </a:p>
        </p:txBody>
      </p:sp>
      <p:sp>
        <p:nvSpPr>
          <p:cNvPr id="21" name="TextBox 20"/>
          <p:cNvSpPr txBox="1"/>
          <p:nvPr/>
        </p:nvSpPr>
        <p:spPr>
          <a:xfrm>
            <a:off x="5640853" y="5568527"/>
            <a:ext cx="1839175" cy="276999"/>
          </a:xfrm>
          <a:prstGeom prst="rect">
            <a:avLst/>
          </a:prstGeom>
          <a:noFill/>
        </p:spPr>
        <p:txBody>
          <a:bodyPr wrap="square" rtlCol="0">
            <a:spAutoFit/>
          </a:bodyPr>
          <a:lstStyle/>
          <a:p>
            <a:r>
              <a:rPr lang="en-GB" sz="1200" b="1" dirty="0">
                <a:solidFill>
                  <a:srgbClr val="00B050"/>
                </a:solidFill>
                <a:latin typeface="Segoe UI" panose="020B0502040204020203" pitchFamily="34" charset="0"/>
                <a:ea typeface="Segoe UI" panose="020B0502040204020203" pitchFamily="34" charset="0"/>
                <a:cs typeface="Segoe UI" panose="020B0502040204020203" pitchFamily="34" charset="0"/>
              </a:rPr>
              <a:t>Good looks like:</a:t>
            </a:r>
          </a:p>
        </p:txBody>
      </p:sp>
      <p:sp>
        <p:nvSpPr>
          <p:cNvPr id="4" name="Rectangle 3"/>
          <p:cNvSpPr/>
          <p:nvPr/>
        </p:nvSpPr>
        <p:spPr>
          <a:xfrm>
            <a:off x="5421648" y="1005921"/>
            <a:ext cx="1294726"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3" name="Picture 2"/>
          <p:cNvPicPr>
            <a:picLocks noChangeAspect="1"/>
          </p:cNvPicPr>
          <p:nvPr/>
        </p:nvPicPr>
        <p:blipFill>
          <a:blip r:embed="rId3"/>
          <a:stretch>
            <a:fillRect/>
          </a:stretch>
        </p:blipFill>
        <p:spPr>
          <a:xfrm>
            <a:off x="5302887" y="5688472"/>
            <a:ext cx="374282" cy="245128"/>
          </a:xfrm>
          <a:prstGeom prst="rect">
            <a:avLst/>
          </a:prstGeom>
        </p:spPr>
      </p:pic>
      <p:sp>
        <p:nvSpPr>
          <p:cNvPr id="16" name="TextBox 15"/>
          <p:cNvSpPr txBox="1"/>
          <p:nvPr/>
        </p:nvSpPr>
        <p:spPr>
          <a:xfrm>
            <a:off x="736906" y="180792"/>
            <a:ext cx="4278746"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3. Delivering an ethical service</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3.1 Delivering our service legally and within regulations</a:t>
            </a:r>
          </a:p>
        </p:txBody>
      </p:sp>
      <p:pic>
        <p:nvPicPr>
          <p:cNvPr id="6" name="Picture 5"/>
          <p:cNvPicPr>
            <a:picLocks noChangeAspect="1"/>
          </p:cNvPicPr>
          <p:nvPr/>
        </p:nvPicPr>
        <p:blipFill>
          <a:blip r:embed="rId4"/>
          <a:stretch>
            <a:fillRect/>
          </a:stretch>
        </p:blipFill>
        <p:spPr>
          <a:xfrm>
            <a:off x="1115460" y="988521"/>
            <a:ext cx="4183229" cy="2422849"/>
          </a:xfrm>
          <a:prstGeom prst="rect">
            <a:avLst/>
          </a:prstGeom>
        </p:spPr>
      </p:pic>
      <p:pic>
        <p:nvPicPr>
          <p:cNvPr id="7" name="Picture 6"/>
          <p:cNvPicPr>
            <a:picLocks noChangeAspect="1"/>
          </p:cNvPicPr>
          <p:nvPr/>
        </p:nvPicPr>
        <p:blipFill>
          <a:blip r:embed="rId5"/>
          <a:stretch>
            <a:fillRect/>
          </a:stretch>
        </p:blipFill>
        <p:spPr>
          <a:xfrm>
            <a:off x="1108910" y="3884769"/>
            <a:ext cx="3952747" cy="2569997"/>
          </a:xfrm>
          <a:prstGeom prst="rect">
            <a:avLst/>
          </a:prstGeom>
        </p:spPr>
      </p:pic>
      <p:sp>
        <p:nvSpPr>
          <p:cNvPr id="24" name="Rectangle 23"/>
          <p:cNvSpPr/>
          <p:nvPr/>
        </p:nvSpPr>
        <p:spPr>
          <a:xfrm>
            <a:off x="5267883" y="6372927"/>
            <a:ext cx="2170534" cy="369332"/>
          </a:xfrm>
          <a:prstGeom prst="rect">
            <a:avLst/>
          </a:prstGeom>
          <a:noFill/>
        </p:spPr>
        <p:txBody>
          <a:bodyPr wrap="square" rtlCol="0">
            <a:spAutoFit/>
          </a:bodyPr>
          <a:lstStyle/>
          <a:p>
            <a:r>
              <a:rPr lang="en-GB" sz="90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WDGLL has been reviewed and agreed by the subject lead.</a:t>
            </a:r>
            <a:endParaRPr lang="en-GB" sz="900" b="1"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Rounded Rectangle 4"/>
          <p:cNvSpPr/>
          <p:nvPr/>
        </p:nvSpPr>
        <p:spPr>
          <a:xfrm>
            <a:off x="805688" y="985721"/>
            <a:ext cx="5982245" cy="2490674"/>
          </a:xfrm>
          <a:prstGeom prst="roundRect">
            <a:avLst/>
          </a:prstGeom>
          <a:noFill/>
          <a:ln w="1905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5298689" y="1032636"/>
            <a:ext cx="1417685" cy="1938992"/>
          </a:xfrm>
          <a:prstGeom prst="rect">
            <a:avLst/>
          </a:prstGeom>
        </p:spPr>
        <p:txBody>
          <a:bodyPr wrap="square">
            <a:spAutoFit/>
          </a:bodyPr>
          <a:lstStyle/>
          <a:p>
            <a:endParaRPr lang="en-GB" sz="1200" b="1"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dirty="0" smtClean="0">
                <a:latin typeface="Segoe UI" panose="020B0502040204020203" pitchFamily="34" charset="0"/>
                <a:ea typeface="Segoe UI" panose="020B0502040204020203" pitchFamily="34" charset="0"/>
                <a:cs typeface="Segoe UI" panose="020B0502040204020203" pitchFamily="34" charset="0"/>
              </a:rPr>
              <a:t>Timeliness has decreased since May 2021.</a:t>
            </a:r>
          </a:p>
          <a:p>
            <a:pPr marL="171450" indent="-171450">
              <a:buFont typeface="Arial" panose="020B0604020202020204" pitchFamily="34" charset="0"/>
              <a:buChar char="•"/>
            </a:pPr>
            <a:endParaRPr lang="en-GB" sz="120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dirty="0" smtClean="0">
                <a:latin typeface="Segoe UI" panose="020B0502040204020203" pitchFamily="34" charset="0"/>
                <a:ea typeface="Segoe UI" panose="020B0502040204020203" pitchFamily="34" charset="0"/>
                <a:cs typeface="Segoe UI" panose="020B0502040204020203" pitchFamily="34" charset="0"/>
              </a:rPr>
              <a:t>Volumes of received FOIS has increased steadily since February.</a:t>
            </a:r>
            <a:endParaRPr lang="en-GB" sz="1200" dirty="0">
              <a:latin typeface="Segoe UI" panose="020B0502040204020203" pitchFamily="34" charset="0"/>
              <a:ea typeface="Segoe UI" panose="020B0502040204020203" pitchFamily="34" charset="0"/>
              <a:cs typeface="Segoe UI" panose="020B0502040204020203" pitchFamily="34" charset="0"/>
            </a:endParaRPr>
          </a:p>
        </p:txBody>
      </p:sp>
      <p:sp>
        <p:nvSpPr>
          <p:cNvPr id="20" name="Rectangle 19"/>
          <p:cNvSpPr/>
          <p:nvPr/>
        </p:nvSpPr>
        <p:spPr>
          <a:xfrm>
            <a:off x="7097705" y="670618"/>
            <a:ext cx="3124445" cy="307777"/>
          </a:xfrm>
          <a:prstGeom prst="rect">
            <a:avLst/>
          </a:prstGeom>
        </p:spPr>
        <p:txBody>
          <a:bodyPr wrap="none">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Completion of Mandatory Training</a:t>
            </a:r>
          </a:p>
        </p:txBody>
      </p:sp>
      <p:pic>
        <p:nvPicPr>
          <p:cNvPr id="22" name="Picture 21"/>
          <p:cNvPicPr>
            <a:picLocks noChangeAspect="1"/>
          </p:cNvPicPr>
          <p:nvPr/>
        </p:nvPicPr>
        <p:blipFill rotWithShape="1">
          <a:blip r:embed="rId6"/>
          <a:srcRect l="66372" t="46378" r="12654" b="48460"/>
          <a:stretch/>
        </p:blipFill>
        <p:spPr>
          <a:xfrm>
            <a:off x="1141060" y="6583338"/>
            <a:ext cx="878947" cy="141373"/>
          </a:xfrm>
          <a:prstGeom prst="rect">
            <a:avLst/>
          </a:prstGeom>
          <a:solidFill>
            <a:schemeClr val="bg1"/>
          </a:solidFill>
          <a:ln>
            <a:noFill/>
          </a:ln>
        </p:spPr>
      </p:pic>
      <p:pic>
        <p:nvPicPr>
          <p:cNvPr id="23" name="Picture 22"/>
          <p:cNvPicPr>
            <a:picLocks noChangeAspect="1"/>
          </p:cNvPicPr>
          <p:nvPr/>
        </p:nvPicPr>
        <p:blipFill rotWithShape="1">
          <a:blip r:embed="rId6"/>
          <a:srcRect l="66372" t="62182" r="12654" b="27739"/>
          <a:stretch/>
        </p:blipFill>
        <p:spPr>
          <a:xfrm>
            <a:off x="2640559" y="6507077"/>
            <a:ext cx="878947" cy="276045"/>
          </a:xfrm>
          <a:prstGeom prst="rect">
            <a:avLst/>
          </a:prstGeom>
          <a:solidFill>
            <a:schemeClr val="bg1"/>
          </a:solidFill>
          <a:ln>
            <a:noFill/>
          </a:ln>
        </p:spPr>
      </p:pic>
      <p:pic>
        <p:nvPicPr>
          <p:cNvPr id="26" name="Picture 25"/>
          <p:cNvPicPr>
            <a:picLocks noChangeAspect="1"/>
          </p:cNvPicPr>
          <p:nvPr/>
        </p:nvPicPr>
        <p:blipFill rotWithShape="1">
          <a:blip r:embed="rId6"/>
          <a:srcRect l="66372" t="72413" r="12654" b="17823"/>
          <a:stretch/>
        </p:blipFill>
        <p:spPr>
          <a:xfrm>
            <a:off x="3221263" y="6530553"/>
            <a:ext cx="878947" cy="267419"/>
          </a:xfrm>
          <a:prstGeom prst="rect">
            <a:avLst/>
          </a:prstGeom>
          <a:solidFill>
            <a:schemeClr val="bg1"/>
          </a:solidFill>
          <a:ln>
            <a:noFill/>
          </a:ln>
        </p:spPr>
      </p:pic>
      <p:pic>
        <p:nvPicPr>
          <p:cNvPr id="27" name="Picture 26"/>
          <p:cNvPicPr>
            <a:picLocks noChangeAspect="1"/>
          </p:cNvPicPr>
          <p:nvPr/>
        </p:nvPicPr>
        <p:blipFill rotWithShape="1">
          <a:blip r:embed="rId6"/>
          <a:srcRect l="66372" t="82016" r="12654" b="11782"/>
          <a:stretch/>
        </p:blipFill>
        <p:spPr>
          <a:xfrm>
            <a:off x="4176764" y="6539682"/>
            <a:ext cx="878947" cy="169865"/>
          </a:xfrm>
          <a:prstGeom prst="rect">
            <a:avLst/>
          </a:prstGeom>
          <a:solidFill>
            <a:schemeClr val="bg1"/>
          </a:solidFill>
          <a:ln>
            <a:noFill/>
          </a:ln>
        </p:spPr>
      </p:pic>
      <p:pic>
        <p:nvPicPr>
          <p:cNvPr id="28" name="Picture 27"/>
          <p:cNvPicPr>
            <a:picLocks noChangeAspect="1"/>
          </p:cNvPicPr>
          <p:nvPr/>
        </p:nvPicPr>
        <p:blipFill rotWithShape="1">
          <a:blip r:embed="rId6"/>
          <a:srcRect l="66372" t="54097" r="12654" b="38191"/>
          <a:stretch/>
        </p:blipFill>
        <p:spPr>
          <a:xfrm>
            <a:off x="1765749" y="6530553"/>
            <a:ext cx="878947" cy="211231"/>
          </a:xfrm>
          <a:prstGeom prst="rect">
            <a:avLst/>
          </a:prstGeom>
          <a:solidFill>
            <a:schemeClr val="bg1"/>
          </a:solidFill>
          <a:ln>
            <a:noFill/>
          </a:ln>
        </p:spPr>
      </p:pic>
      <p:pic>
        <p:nvPicPr>
          <p:cNvPr id="29" name="Picture 28"/>
          <p:cNvPicPr>
            <a:picLocks noChangeAspect="1"/>
          </p:cNvPicPr>
          <p:nvPr/>
        </p:nvPicPr>
        <p:blipFill>
          <a:blip r:embed="rId7"/>
          <a:stretch>
            <a:fillRect/>
          </a:stretch>
        </p:blipFill>
        <p:spPr>
          <a:xfrm>
            <a:off x="7380666" y="4035232"/>
            <a:ext cx="3409644" cy="2337695"/>
          </a:xfrm>
          <a:prstGeom prst="rect">
            <a:avLst/>
          </a:prstGeom>
        </p:spPr>
      </p:pic>
      <p:pic>
        <p:nvPicPr>
          <p:cNvPr id="30" name="Picture 29"/>
          <p:cNvPicPr>
            <a:picLocks noChangeAspect="1"/>
          </p:cNvPicPr>
          <p:nvPr/>
        </p:nvPicPr>
        <p:blipFill>
          <a:blip r:embed="rId8"/>
          <a:stretch>
            <a:fillRect/>
          </a:stretch>
        </p:blipFill>
        <p:spPr>
          <a:xfrm>
            <a:off x="7226091" y="1128257"/>
            <a:ext cx="3222692" cy="2205601"/>
          </a:xfrm>
          <a:prstGeom prst="rect">
            <a:avLst/>
          </a:prstGeom>
        </p:spPr>
      </p:pic>
      <p:sp>
        <p:nvSpPr>
          <p:cNvPr id="31" name="Rectangle 30"/>
          <p:cNvSpPr/>
          <p:nvPr/>
        </p:nvSpPr>
        <p:spPr>
          <a:xfrm>
            <a:off x="5222180" y="3737307"/>
            <a:ext cx="1417685" cy="1200329"/>
          </a:xfrm>
          <a:prstGeom prst="rect">
            <a:avLst/>
          </a:prstGeom>
        </p:spPr>
        <p:txBody>
          <a:bodyPr wrap="square">
            <a:spAutoFit/>
          </a:bodyPr>
          <a:lstStyle/>
          <a:p>
            <a:endParaRPr lang="en-GB" sz="1200" b="1"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dirty="0" smtClean="0">
                <a:latin typeface="Segoe UI" panose="020B0502040204020203" pitchFamily="34" charset="0"/>
                <a:ea typeface="Segoe UI" panose="020B0502040204020203" pitchFamily="34" charset="0"/>
                <a:cs typeface="Segoe UI" panose="020B0502040204020203" pitchFamily="34" charset="0"/>
              </a:rPr>
              <a:t>Timeliness has improved since May 2021 and is now above WDGLL.</a:t>
            </a:r>
          </a:p>
        </p:txBody>
      </p:sp>
      <p:sp>
        <p:nvSpPr>
          <p:cNvPr id="34" name="Rounded Rectangle 33"/>
          <p:cNvSpPr/>
          <p:nvPr/>
        </p:nvSpPr>
        <p:spPr>
          <a:xfrm>
            <a:off x="7226091" y="985721"/>
            <a:ext cx="4765884" cy="5521356"/>
          </a:xfrm>
          <a:prstGeom prst="roundRect">
            <a:avLst/>
          </a:prstGeom>
          <a:noFill/>
          <a:ln w="1905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ounded Rectangle 34"/>
          <p:cNvSpPr/>
          <p:nvPr/>
        </p:nvSpPr>
        <p:spPr>
          <a:xfrm>
            <a:off x="10063015" y="3333858"/>
            <a:ext cx="1986684" cy="980771"/>
          </a:xfrm>
          <a:prstGeom prst="roundRect">
            <a:avLst/>
          </a:prstGeom>
          <a:solidFill>
            <a:srgbClr val="F7F7F7"/>
          </a:solid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36" name="Rectangle 35"/>
          <p:cNvSpPr/>
          <p:nvPr/>
        </p:nvSpPr>
        <p:spPr>
          <a:xfrm>
            <a:off x="10558677" y="3361004"/>
            <a:ext cx="1570702" cy="577081"/>
          </a:xfrm>
          <a:prstGeom prst="rect">
            <a:avLst/>
          </a:prstGeom>
        </p:spPr>
        <p:txBody>
          <a:bodyPr wrap="square">
            <a:spAutoFit/>
          </a:bodyPr>
          <a:lstStyle/>
          <a:p>
            <a:r>
              <a:rPr lang="en-GB" sz="105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Training: </a:t>
            </a:r>
            <a:r>
              <a:rPr lang="en-GB" sz="1050" b="1" i="1" dirty="0">
                <a:latin typeface="Segoe UI" panose="020B0502040204020203" pitchFamily="34" charset="0"/>
                <a:ea typeface="Segoe UI" panose="020B0502040204020203" pitchFamily="34" charset="0"/>
                <a:cs typeface="Segoe UI" panose="020B0502040204020203" pitchFamily="34" charset="0"/>
              </a:rPr>
              <a:t>8</a:t>
            </a:r>
            <a:r>
              <a:rPr lang="en-GB" sz="1050" b="1" i="1" dirty="0" smtClean="0">
                <a:latin typeface="Segoe UI" panose="020B0502040204020203" pitchFamily="34" charset="0"/>
                <a:ea typeface="Segoe UI" panose="020B0502040204020203" pitchFamily="34" charset="0"/>
                <a:cs typeface="Segoe UI" panose="020B0502040204020203" pitchFamily="34" charset="0"/>
              </a:rPr>
              <a:t>0</a:t>
            </a:r>
            <a:r>
              <a:rPr lang="en-GB" sz="1050" b="1" i="1" dirty="0">
                <a:latin typeface="Segoe UI" panose="020B0502040204020203" pitchFamily="34" charset="0"/>
                <a:ea typeface="Segoe UI" panose="020B0502040204020203" pitchFamily="34" charset="0"/>
                <a:cs typeface="Segoe UI" panose="020B0502040204020203" pitchFamily="34" charset="0"/>
              </a:rPr>
              <a:t>% </a:t>
            </a:r>
            <a:r>
              <a:rPr lang="en-GB" sz="1050" dirty="0">
                <a:latin typeface="Segoe UI" panose="020B0502040204020203" pitchFamily="34" charset="0"/>
                <a:ea typeface="Segoe UI" panose="020B0502040204020203" pitchFamily="34" charset="0"/>
                <a:cs typeface="Segoe UI" panose="020B0502040204020203" pitchFamily="34" charset="0"/>
              </a:rPr>
              <a:t>complete within time limit</a:t>
            </a:r>
            <a:endParaRPr lang="en-GB" sz="1050" b="1" i="1" dirty="0">
              <a:latin typeface="Segoe UI" panose="020B0502040204020203" pitchFamily="34" charset="0"/>
              <a:ea typeface="Segoe UI" panose="020B0502040204020203" pitchFamily="34" charset="0"/>
              <a:cs typeface="Segoe UI" panose="020B0502040204020203" pitchFamily="34" charset="0"/>
            </a:endParaRPr>
          </a:p>
        </p:txBody>
      </p:sp>
      <p:pic>
        <p:nvPicPr>
          <p:cNvPr id="37" name="Picture 36"/>
          <p:cNvPicPr>
            <a:picLocks noChangeAspect="1"/>
          </p:cNvPicPr>
          <p:nvPr/>
        </p:nvPicPr>
        <p:blipFill>
          <a:blip r:embed="rId3"/>
          <a:stretch>
            <a:fillRect/>
          </a:stretch>
        </p:blipFill>
        <p:spPr>
          <a:xfrm>
            <a:off x="10087592" y="3391321"/>
            <a:ext cx="541836" cy="354864"/>
          </a:xfrm>
          <a:prstGeom prst="rect">
            <a:avLst/>
          </a:prstGeom>
        </p:spPr>
      </p:pic>
      <p:sp>
        <p:nvSpPr>
          <p:cNvPr id="38" name="Rectangle 37"/>
          <p:cNvSpPr/>
          <p:nvPr/>
        </p:nvSpPr>
        <p:spPr>
          <a:xfrm>
            <a:off x="10129354" y="3929608"/>
            <a:ext cx="1862621" cy="369332"/>
          </a:xfrm>
          <a:prstGeom prst="rect">
            <a:avLst/>
          </a:prstGeom>
          <a:noFill/>
        </p:spPr>
        <p:txBody>
          <a:bodyPr wrap="square" rtlCol="0">
            <a:spAutoFit/>
          </a:bodyPr>
          <a:lstStyle/>
          <a:p>
            <a:r>
              <a:rPr lang="en-GB" sz="90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WDGLL has been reviewed and agreed by the subject lead.</a:t>
            </a:r>
            <a:endParaRPr lang="en-GB" sz="900" b="1"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Rectangle 9"/>
          <p:cNvSpPr/>
          <p:nvPr/>
        </p:nvSpPr>
        <p:spPr>
          <a:xfrm>
            <a:off x="10365008" y="1876906"/>
            <a:ext cx="1466992" cy="1015663"/>
          </a:xfrm>
          <a:prstGeom prst="rect">
            <a:avLst/>
          </a:prstGeom>
        </p:spPr>
        <p:txBody>
          <a:bodyPr wrap="square">
            <a:spAutoFit/>
          </a:bodyPr>
          <a:lstStyle/>
          <a:p>
            <a:pPr marL="171450" lvl="0" indent="-171450">
              <a:buFont typeface="Arial" panose="020B0604020202020204" pitchFamily="34" charset="0"/>
              <a:buChar char="•"/>
            </a:pPr>
            <a:r>
              <a:rPr lang="en-GB" sz="12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Levels of compliance are stable and consistently above WGLL.</a:t>
            </a: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39" name="Rectangle 38"/>
          <p:cNvSpPr/>
          <p:nvPr/>
        </p:nvSpPr>
        <p:spPr>
          <a:xfrm>
            <a:off x="10639394" y="4882113"/>
            <a:ext cx="1381443" cy="1107996"/>
          </a:xfrm>
          <a:prstGeom prst="rect">
            <a:avLst/>
          </a:prstGeom>
        </p:spPr>
        <p:txBody>
          <a:bodyPr wrap="square">
            <a:spAutoFit/>
          </a:bodyPr>
          <a:lstStyle/>
          <a:p>
            <a:pPr marL="171450" lvl="0" indent="-171450">
              <a:buFont typeface="Arial" panose="020B0604020202020204" pitchFamily="34" charset="0"/>
              <a:buChar char="•"/>
            </a:pPr>
            <a:r>
              <a:rPr lang="en-GB" sz="12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Compliance is below WGLL and decreasing.</a:t>
            </a:r>
          </a:p>
          <a:p>
            <a:pPr marL="171450" lvl="0" indent="-171450">
              <a:buFont typeface="Arial" panose="020B0604020202020204" pitchFamily="34" charset="0"/>
              <a:buChar char="•"/>
            </a:pP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11" name="Rectangle 10"/>
          <p:cNvSpPr/>
          <p:nvPr/>
        </p:nvSpPr>
        <p:spPr>
          <a:xfrm>
            <a:off x="3048000" y="2828836"/>
            <a:ext cx="6096000" cy="276999"/>
          </a:xfrm>
          <a:prstGeom prst="rect">
            <a:avLst/>
          </a:prstGeom>
        </p:spPr>
        <p:txBody>
          <a:bodyPr>
            <a:spAutoFit/>
          </a:bodyPr>
          <a:lstStyle/>
          <a:p>
            <a:endParaRPr lang="en-GB" sz="1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86870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11</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1" name="TextBox 70"/>
          <p:cNvSpPr txBox="1"/>
          <p:nvPr/>
        </p:nvSpPr>
        <p:spPr>
          <a:xfrm>
            <a:off x="8396661" y="1206754"/>
            <a:ext cx="690155" cy="207749"/>
          </a:xfrm>
          <a:prstGeom prst="rect">
            <a:avLst/>
          </a:prstGeom>
          <a:noFill/>
        </p:spPr>
        <p:txBody>
          <a:bodyPr wrap="square" rtlCol="0">
            <a:spAutoFit/>
          </a:bodyPr>
          <a:lstStyle/>
          <a:p>
            <a:pPr algn="ctr"/>
            <a:r>
              <a:rPr lang="en-GB" sz="750" b="1" dirty="0">
                <a:solidFill>
                  <a:schemeClr val="bg1"/>
                </a:solidFill>
              </a:rPr>
              <a:t>Introduction</a:t>
            </a:r>
          </a:p>
        </p:txBody>
      </p:sp>
      <p:sp>
        <p:nvSpPr>
          <p:cNvPr id="4" name="Rectangle 3"/>
          <p:cNvSpPr/>
          <p:nvPr/>
        </p:nvSpPr>
        <p:spPr>
          <a:xfrm>
            <a:off x="5500895" y="799543"/>
            <a:ext cx="1294726"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TextBox 15"/>
          <p:cNvSpPr txBox="1"/>
          <p:nvPr/>
        </p:nvSpPr>
        <p:spPr>
          <a:xfrm>
            <a:off x="736906" y="180792"/>
            <a:ext cx="4278746"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3. Delivering an ethical service</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3.1 Delivering our service legally and within regulations</a:t>
            </a:r>
          </a:p>
        </p:txBody>
      </p:sp>
      <p:pic>
        <p:nvPicPr>
          <p:cNvPr id="19" name="Picture 18"/>
          <p:cNvPicPr>
            <a:picLocks noChangeAspect="1"/>
          </p:cNvPicPr>
          <p:nvPr/>
        </p:nvPicPr>
        <p:blipFill>
          <a:blip r:embed="rId3"/>
          <a:stretch>
            <a:fillRect/>
          </a:stretch>
        </p:blipFill>
        <p:spPr>
          <a:xfrm>
            <a:off x="748800" y="1428550"/>
            <a:ext cx="5694158" cy="3462828"/>
          </a:xfrm>
          <a:prstGeom prst="rect">
            <a:avLst/>
          </a:prstGeom>
        </p:spPr>
      </p:pic>
      <p:sp>
        <p:nvSpPr>
          <p:cNvPr id="20" name="Rounded Rectangle 19"/>
          <p:cNvSpPr/>
          <p:nvPr/>
        </p:nvSpPr>
        <p:spPr>
          <a:xfrm>
            <a:off x="853996" y="803323"/>
            <a:ext cx="10979204" cy="476377"/>
          </a:xfrm>
          <a:prstGeom prst="roundRect">
            <a:avLst>
              <a:gd name="adj" fmla="val 32822"/>
            </a:avLst>
          </a:prstGeom>
          <a:solidFill>
            <a:srgbClr val="005E9E">
              <a:alpha val="75000"/>
            </a:srgbClr>
          </a:solidFill>
          <a:ln w="38100" cmpd="tri">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smtClean="0">
                <a:latin typeface="Segoe UI" panose="020B0502040204020203" pitchFamily="34" charset="0"/>
                <a:ea typeface="Segoe UI" panose="020B0502040204020203" pitchFamily="34" charset="0"/>
                <a:cs typeface="Segoe UI" panose="020B0502040204020203" pitchFamily="34" charset="0"/>
              </a:rPr>
              <a:t>Complaints</a:t>
            </a:r>
          </a:p>
          <a:p>
            <a:pPr algn="ctr"/>
            <a:r>
              <a:rPr lang="en-GB" sz="900" b="1" dirty="0">
                <a:solidFill>
                  <a:schemeClr val="bg1"/>
                </a:solidFill>
                <a:latin typeface="Segoe UI" panose="020B0502040204020203" pitchFamily="34" charset="0"/>
                <a:ea typeface="Segoe UI" panose="020B0502040204020203" pitchFamily="34" charset="0"/>
                <a:cs typeface="Segoe UI" panose="020B0502040204020203" pitchFamily="34" charset="0"/>
              </a:rPr>
              <a:t>Complaints Recorded Inside and Outside of Schedule </a:t>
            </a:r>
            <a:r>
              <a:rPr lang="en-GB" sz="9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3</a:t>
            </a:r>
            <a:endParaRPr lang="en-GB" sz="9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2" name="Rounded Rectangle 21"/>
          <p:cNvSpPr/>
          <p:nvPr/>
        </p:nvSpPr>
        <p:spPr>
          <a:xfrm>
            <a:off x="879244" y="5047471"/>
            <a:ext cx="10953956" cy="469134"/>
          </a:xfrm>
          <a:prstGeom prst="roundRect">
            <a:avLst>
              <a:gd name="adj" fmla="val 32822"/>
            </a:avLst>
          </a:prstGeom>
          <a:solidFill>
            <a:srgbClr val="005E9E">
              <a:alpha val="75000"/>
            </a:srgbClr>
          </a:solidFill>
          <a:ln w="38100" cmpd="tri">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smtClean="0">
                <a:latin typeface="Segoe UI" panose="020B0502040204020203" pitchFamily="34" charset="0"/>
                <a:ea typeface="Segoe UI" panose="020B0502040204020203" pitchFamily="34" charset="0"/>
                <a:cs typeface="Segoe UI" panose="020B0502040204020203" pitchFamily="34" charset="0"/>
              </a:rPr>
              <a:t>Vetting</a:t>
            </a:r>
            <a:endParaRPr lang="en-GB" sz="1300" b="1" dirty="0">
              <a:latin typeface="Segoe UI" panose="020B0502040204020203" pitchFamily="34" charset="0"/>
              <a:ea typeface="Segoe UI" panose="020B0502040204020203" pitchFamily="34" charset="0"/>
              <a:cs typeface="Segoe UI" panose="020B0502040204020203" pitchFamily="34" charset="0"/>
            </a:endParaRPr>
          </a:p>
        </p:txBody>
      </p:sp>
      <p:sp>
        <p:nvSpPr>
          <p:cNvPr id="23" name="Rectangle 22"/>
          <p:cNvSpPr/>
          <p:nvPr/>
        </p:nvSpPr>
        <p:spPr>
          <a:xfrm>
            <a:off x="6383397" y="1312180"/>
            <a:ext cx="2788787" cy="3801041"/>
          </a:xfrm>
          <a:prstGeom prst="rect">
            <a:avLst/>
          </a:prstGeom>
        </p:spPr>
        <p:txBody>
          <a:bodyPr wrap="square">
            <a:spAutoFit/>
          </a:bodyPr>
          <a:lstStyle/>
          <a:p>
            <a:pPr algn="r"/>
            <a:r>
              <a:rPr lang="en-GB" sz="1100" dirty="0" smtClean="0">
                <a:latin typeface="Segoe UI" panose="020B0502040204020203" pitchFamily="34" charset="0"/>
                <a:ea typeface="Segoe UI" panose="020B0502040204020203" pitchFamily="34" charset="0"/>
                <a:cs typeface="Segoe UI" panose="020B0502040204020203" pitchFamily="34" charset="0"/>
              </a:rPr>
              <a:t>Recorded complaints per month are varied at present and the decrease experienced in July can not be explained.  The rolling 12 month average is just over 120 complaints per month.</a:t>
            </a:r>
          </a:p>
          <a:p>
            <a:pPr algn="r"/>
            <a:endParaRPr lang="en-GB" sz="500" dirty="0">
              <a:latin typeface="Segoe UI" panose="020B0502040204020203" pitchFamily="34" charset="0"/>
              <a:ea typeface="Segoe UI" panose="020B0502040204020203" pitchFamily="34" charset="0"/>
              <a:cs typeface="Segoe UI" panose="020B0502040204020203" pitchFamily="34" charset="0"/>
            </a:endParaRPr>
          </a:p>
          <a:p>
            <a:pPr algn="r"/>
            <a:r>
              <a:rPr lang="en-GB" sz="1100" dirty="0" smtClean="0">
                <a:latin typeface="Segoe UI" panose="020B0502040204020203" pitchFamily="34" charset="0"/>
                <a:ea typeface="Segoe UI" panose="020B0502040204020203" pitchFamily="34" charset="0"/>
                <a:cs typeface="Segoe UI" panose="020B0502040204020203" pitchFamily="34" charset="0"/>
              </a:rPr>
              <a:t>The </a:t>
            </a:r>
            <a:r>
              <a:rPr lang="en-GB" sz="1100" dirty="0">
                <a:latin typeface="Segoe UI" panose="020B0502040204020203" pitchFamily="34" charset="0"/>
                <a:ea typeface="Segoe UI" panose="020B0502040204020203" pitchFamily="34" charset="0"/>
                <a:cs typeface="Segoe UI" panose="020B0502040204020203" pitchFamily="34" charset="0"/>
              </a:rPr>
              <a:t>latest adjusted data for the percentage of complaints dealt with outside of schedule 3 shows </a:t>
            </a:r>
            <a:r>
              <a:rPr lang="en-GB" sz="1100" dirty="0" smtClean="0">
                <a:latin typeface="Segoe UI" panose="020B0502040204020203" pitchFamily="34" charset="0"/>
                <a:ea typeface="Segoe UI" panose="020B0502040204020203" pitchFamily="34" charset="0"/>
                <a:cs typeface="Segoe UI" panose="020B0502040204020203" pitchFamily="34" charset="0"/>
              </a:rPr>
              <a:t>that so far in 2021/22, the average for dealing with complaints outside of schedule 3 is 75%, which meets the aspirational target.</a:t>
            </a:r>
          </a:p>
          <a:p>
            <a:pPr algn="r"/>
            <a:endParaRPr lang="en-GB" sz="500" dirty="0">
              <a:latin typeface="Segoe UI" panose="020B0502040204020203" pitchFamily="34" charset="0"/>
              <a:ea typeface="Segoe UI" panose="020B0502040204020203" pitchFamily="34" charset="0"/>
              <a:cs typeface="Segoe UI" panose="020B0502040204020203" pitchFamily="34" charset="0"/>
            </a:endParaRPr>
          </a:p>
          <a:p>
            <a:pPr algn="r"/>
            <a:r>
              <a:rPr lang="en-GB" sz="1100" dirty="0" smtClean="0">
                <a:latin typeface="Segoe UI" panose="020B0502040204020203" pitchFamily="34" charset="0"/>
                <a:ea typeface="Segoe UI" panose="020B0502040204020203" pitchFamily="34" charset="0"/>
                <a:cs typeface="Segoe UI" panose="020B0502040204020203" pitchFamily="34" charset="0"/>
              </a:rPr>
              <a:t>Each month the percentage for dealing with complaints inside schedule 3 is adjusted depending on the complainants wishes or the Force decision.  The recent “decrease” in </a:t>
            </a:r>
            <a:r>
              <a:rPr lang="en-GB" sz="1100" dirty="0">
                <a:latin typeface="Segoe UI" panose="020B0502040204020203" pitchFamily="34" charset="0"/>
                <a:ea typeface="Segoe UI" panose="020B0502040204020203" pitchFamily="34" charset="0"/>
                <a:cs typeface="Segoe UI" panose="020B0502040204020203" pitchFamily="34" charset="0"/>
              </a:rPr>
              <a:t>adjusted figures </a:t>
            </a:r>
            <a:r>
              <a:rPr lang="en-GB" sz="1100" dirty="0" smtClean="0">
                <a:latin typeface="Segoe UI" panose="020B0502040204020203" pitchFamily="34" charset="0"/>
                <a:ea typeface="Segoe UI" panose="020B0502040204020203" pitchFamily="34" charset="0"/>
                <a:cs typeface="Segoe UI" panose="020B0502040204020203" pitchFamily="34" charset="0"/>
              </a:rPr>
              <a:t>is </a:t>
            </a:r>
            <a:r>
              <a:rPr lang="en-GB" sz="1100" dirty="0">
                <a:latin typeface="Segoe UI" panose="020B0502040204020203" pitchFamily="34" charset="0"/>
                <a:ea typeface="Segoe UI" panose="020B0502040204020203" pitchFamily="34" charset="0"/>
                <a:cs typeface="Segoe UI" panose="020B0502040204020203" pitchFamily="34" charset="0"/>
              </a:rPr>
              <a:t>not a “drop” in performance, just that more complaints had to be dealt with inside schedule 3 because the complainant wished or the Force/LPB determined they had to be. </a:t>
            </a:r>
          </a:p>
        </p:txBody>
      </p:sp>
      <p:sp>
        <p:nvSpPr>
          <p:cNvPr id="26" name="Rectangle 25"/>
          <p:cNvSpPr/>
          <p:nvPr/>
        </p:nvSpPr>
        <p:spPr>
          <a:xfrm>
            <a:off x="986860" y="5549085"/>
            <a:ext cx="10846339" cy="754053"/>
          </a:xfrm>
          <a:prstGeom prst="rect">
            <a:avLst/>
          </a:prstGeom>
        </p:spPr>
        <p:txBody>
          <a:bodyPr wrap="square">
            <a:spAutoFit/>
          </a:bodyPr>
          <a:lstStyle/>
          <a:p>
            <a:pPr algn="ctr"/>
            <a:r>
              <a:rPr lang="en-GB" sz="1100" dirty="0">
                <a:latin typeface="Segoe UI" panose="020B0502040204020203" pitchFamily="34" charset="0"/>
                <a:ea typeface="Segoe UI" panose="020B0502040204020203" pitchFamily="34" charset="0"/>
                <a:cs typeface="Segoe UI" panose="020B0502040204020203" pitchFamily="34" charset="0"/>
              </a:rPr>
              <a:t>Despite the increasing pending cases month on month the team continue to meet demand in terms of the Uplift programme and internal recruitment.</a:t>
            </a:r>
          </a:p>
          <a:p>
            <a:pPr algn="ctr"/>
            <a:endParaRPr lang="en-GB" sz="500" dirty="0">
              <a:latin typeface="Segoe UI" panose="020B0502040204020203" pitchFamily="34" charset="0"/>
              <a:ea typeface="Segoe UI" panose="020B0502040204020203" pitchFamily="34" charset="0"/>
              <a:cs typeface="Segoe UI" panose="020B0502040204020203" pitchFamily="34" charset="0"/>
            </a:endParaRPr>
          </a:p>
          <a:p>
            <a:pPr algn="ctr"/>
            <a:r>
              <a:rPr lang="en-GB" sz="1100" dirty="0">
                <a:latin typeface="Segoe UI" panose="020B0502040204020203" pitchFamily="34" charset="0"/>
                <a:ea typeface="Segoe UI" panose="020B0502040204020203" pitchFamily="34" charset="0"/>
                <a:cs typeface="Segoe UI" panose="020B0502040204020203" pitchFamily="34" charset="0"/>
              </a:rPr>
              <a:t>The pending cases have all been reviewed and are in hand with a large number generated as a result of the vetting review being conducted by </a:t>
            </a:r>
            <a:r>
              <a:rPr lang="en-GB" sz="1100" dirty="0" smtClean="0">
                <a:latin typeface="Segoe UI" panose="020B0502040204020203" pitchFamily="34" charset="0"/>
                <a:ea typeface="Segoe UI" panose="020B0502040204020203" pitchFamily="34" charset="0"/>
                <a:cs typeface="Segoe UI" panose="020B0502040204020203" pitchFamily="34" charset="0"/>
              </a:rPr>
              <a:t>the vetting supervisor.</a:t>
            </a:r>
            <a:endParaRPr lang="en-GB" sz="1100" dirty="0">
              <a:latin typeface="Segoe UI" panose="020B0502040204020203" pitchFamily="34" charset="0"/>
              <a:ea typeface="Segoe UI" panose="020B0502040204020203" pitchFamily="34" charset="0"/>
              <a:cs typeface="Segoe UI" panose="020B0502040204020203" pitchFamily="34" charset="0"/>
            </a:endParaRPr>
          </a:p>
          <a:p>
            <a:pPr algn="ctr"/>
            <a:endParaRPr lang="en-GB" sz="500" dirty="0">
              <a:latin typeface="Segoe UI" panose="020B0502040204020203" pitchFamily="34" charset="0"/>
              <a:ea typeface="Segoe UI" panose="020B0502040204020203" pitchFamily="34" charset="0"/>
              <a:cs typeface="Segoe UI" panose="020B0502040204020203" pitchFamily="34" charset="0"/>
            </a:endParaRPr>
          </a:p>
          <a:p>
            <a:pPr algn="ctr"/>
            <a:r>
              <a:rPr lang="en-GB" sz="1100" dirty="0">
                <a:latin typeface="Segoe UI" panose="020B0502040204020203" pitchFamily="34" charset="0"/>
                <a:ea typeface="Segoe UI" panose="020B0502040204020203" pitchFamily="34" charset="0"/>
                <a:cs typeface="Segoe UI" panose="020B0502040204020203" pitchFamily="34" charset="0"/>
              </a:rPr>
              <a:t>UKSV are currently experiencing higher levels of </a:t>
            </a:r>
            <a:r>
              <a:rPr lang="en-GB" sz="1100" dirty="0" smtClean="0">
                <a:latin typeface="Segoe UI" panose="020B0502040204020203" pitchFamily="34" charset="0"/>
                <a:ea typeface="Segoe UI" panose="020B0502040204020203" pitchFamily="34" charset="0"/>
                <a:cs typeface="Segoe UI" panose="020B0502040204020203" pitchFamily="34" charset="0"/>
              </a:rPr>
              <a:t>demand, but appear to be managing this at present.</a:t>
            </a:r>
            <a:endParaRPr lang="en-GB" sz="1100" dirty="0">
              <a:latin typeface="Segoe UI" panose="020B0502040204020203" pitchFamily="34" charset="0"/>
              <a:ea typeface="Segoe UI" panose="020B0502040204020203" pitchFamily="34" charset="0"/>
              <a:cs typeface="Segoe UI" panose="020B0502040204020203" pitchFamily="34" charset="0"/>
            </a:endParaRPr>
          </a:p>
        </p:txBody>
      </p:sp>
      <p:cxnSp>
        <p:nvCxnSpPr>
          <p:cNvPr id="27" name="Straight Connector 26"/>
          <p:cNvCxnSpPr/>
          <p:nvPr/>
        </p:nvCxnSpPr>
        <p:spPr>
          <a:xfrm flipV="1">
            <a:off x="1166453" y="2409754"/>
            <a:ext cx="5220680" cy="4542"/>
          </a:xfrm>
          <a:prstGeom prst="line">
            <a:avLst/>
          </a:prstGeom>
          <a:ln w="25400">
            <a:solidFill>
              <a:srgbClr val="E60000"/>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13665" y="2087481"/>
            <a:ext cx="779381" cy="461665"/>
          </a:xfrm>
          <a:prstGeom prst="rect">
            <a:avLst/>
          </a:prstGeom>
          <a:noFill/>
        </p:spPr>
        <p:txBody>
          <a:bodyPr wrap="none" rtlCol="0">
            <a:spAutoFit/>
          </a:bodyPr>
          <a:lstStyle/>
          <a:p>
            <a:pPr algn="ctr"/>
            <a:r>
              <a:rPr lang="en-GB" sz="800" b="1" dirty="0" smtClean="0">
                <a:solidFill>
                  <a:srgbClr val="E60000"/>
                </a:solidFill>
                <a:latin typeface="Arial" panose="020B0604020202020204" pitchFamily="34" charset="0"/>
                <a:cs typeface="Arial" panose="020B0604020202020204" pitchFamily="34" charset="0"/>
              </a:rPr>
              <a:t>Aspirational</a:t>
            </a:r>
          </a:p>
          <a:p>
            <a:pPr algn="ctr"/>
            <a:r>
              <a:rPr lang="en-GB" sz="800" b="1" dirty="0" smtClean="0">
                <a:solidFill>
                  <a:srgbClr val="E60000"/>
                </a:solidFill>
                <a:latin typeface="Arial" panose="020B0604020202020204" pitchFamily="34" charset="0"/>
                <a:cs typeface="Arial" panose="020B0604020202020204" pitchFamily="34" charset="0"/>
              </a:rPr>
              <a:t>Target</a:t>
            </a:r>
          </a:p>
          <a:p>
            <a:pPr algn="ctr"/>
            <a:r>
              <a:rPr lang="en-GB" sz="800" b="1" dirty="0" smtClean="0">
                <a:solidFill>
                  <a:srgbClr val="E60000"/>
                </a:solidFill>
                <a:latin typeface="Arial" panose="020B0604020202020204" pitchFamily="34" charset="0"/>
                <a:cs typeface="Arial" panose="020B0604020202020204" pitchFamily="34" charset="0"/>
              </a:rPr>
              <a:t>75%</a:t>
            </a:r>
            <a:endParaRPr lang="en-GB" sz="800" b="1" dirty="0">
              <a:solidFill>
                <a:srgbClr val="E60000"/>
              </a:solidFill>
              <a:latin typeface="Arial" panose="020B0604020202020204" pitchFamily="34" charset="0"/>
              <a:cs typeface="Arial" panose="020B0604020202020204" pitchFamily="34" charset="0"/>
            </a:endParaRPr>
          </a:p>
        </p:txBody>
      </p:sp>
      <p:sp>
        <p:nvSpPr>
          <p:cNvPr id="29" name="Rounded Rectangle 28"/>
          <p:cNvSpPr/>
          <p:nvPr/>
        </p:nvSpPr>
        <p:spPr>
          <a:xfrm>
            <a:off x="9246550" y="1356852"/>
            <a:ext cx="2586649" cy="1710814"/>
          </a:xfrm>
          <a:prstGeom prst="roundRect">
            <a:avLst>
              <a:gd name="adj" fmla="val 9546"/>
            </a:avLst>
          </a:prstGeom>
          <a:solidFill>
            <a:srgbClr val="F7F7F7"/>
          </a:solid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0" name="TextBox 29"/>
          <p:cNvSpPr txBox="1"/>
          <p:nvPr/>
        </p:nvSpPr>
        <p:spPr>
          <a:xfrm>
            <a:off x="9916540" y="1449152"/>
            <a:ext cx="1830885" cy="338554"/>
          </a:xfrm>
          <a:prstGeom prst="rect">
            <a:avLst/>
          </a:prstGeom>
          <a:noFill/>
        </p:spPr>
        <p:txBody>
          <a:bodyPr wrap="square" rtlCol="0">
            <a:spAutoFit/>
          </a:bodyPr>
          <a:lstStyle>
            <a:defPPr>
              <a:defRPr lang="en-US"/>
            </a:defPPr>
            <a:lvl1pPr>
              <a:defRPr sz="1600" b="1">
                <a:solidFill>
                  <a:srgbClr val="009B3A"/>
                </a:solidFill>
                <a:latin typeface="Segoe UI" panose="020B0502040204020203" pitchFamily="34" charset="0"/>
                <a:ea typeface="Segoe UI" panose="020B0502040204020203" pitchFamily="34" charset="0"/>
                <a:cs typeface="Segoe UI" panose="020B0502040204020203" pitchFamily="34" charset="0"/>
              </a:defRPr>
            </a:lvl1pPr>
          </a:lstStyle>
          <a:p>
            <a:r>
              <a:rPr lang="en-GB" dirty="0"/>
              <a:t>Good looks like:</a:t>
            </a:r>
          </a:p>
        </p:txBody>
      </p:sp>
      <p:pic>
        <p:nvPicPr>
          <p:cNvPr id="31" name="Picture 30"/>
          <p:cNvPicPr>
            <a:picLocks noChangeAspect="1"/>
          </p:cNvPicPr>
          <p:nvPr/>
        </p:nvPicPr>
        <p:blipFill>
          <a:blip r:embed="rId4"/>
          <a:stretch>
            <a:fillRect/>
          </a:stretch>
        </p:blipFill>
        <p:spPr>
          <a:xfrm>
            <a:off x="9336508" y="1449152"/>
            <a:ext cx="580032" cy="377743"/>
          </a:xfrm>
          <a:prstGeom prst="rect">
            <a:avLst/>
          </a:prstGeom>
        </p:spPr>
      </p:pic>
      <p:sp>
        <p:nvSpPr>
          <p:cNvPr id="34" name="Rectangle 33"/>
          <p:cNvSpPr/>
          <p:nvPr/>
        </p:nvSpPr>
        <p:spPr>
          <a:xfrm>
            <a:off x="9311356" y="1936730"/>
            <a:ext cx="2371134" cy="461665"/>
          </a:xfrm>
          <a:prstGeom prst="rect">
            <a:avLst/>
          </a:prstGeom>
        </p:spPr>
        <p:txBody>
          <a:bodyPr wrap="square">
            <a:spAutoFit/>
          </a:bodyPr>
          <a:lstStyle/>
          <a:p>
            <a:pPr algn="r"/>
            <a:r>
              <a:rPr lang="en-GB" sz="1200" dirty="0" smtClean="0">
                <a:latin typeface="Segoe UI" panose="020B0502040204020203" pitchFamily="34" charset="0"/>
                <a:ea typeface="Segoe UI" panose="020B0502040204020203" pitchFamily="34" charset="0"/>
                <a:cs typeface="Segoe UI" panose="020B0502040204020203" pitchFamily="34" charset="0"/>
              </a:rPr>
              <a:t>Consistent Progress made towards 75% Aspirational Target</a:t>
            </a:r>
            <a:endParaRPr lang="en-GB" sz="1200" dirty="0">
              <a:latin typeface="Segoe UI" panose="020B0502040204020203" pitchFamily="34" charset="0"/>
              <a:ea typeface="Segoe UI" panose="020B0502040204020203" pitchFamily="34" charset="0"/>
              <a:cs typeface="Segoe UI" panose="020B0502040204020203" pitchFamily="34" charset="0"/>
            </a:endParaRPr>
          </a:p>
        </p:txBody>
      </p:sp>
      <p:sp>
        <p:nvSpPr>
          <p:cNvPr id="36" name="Rectangle 35"/>
          <p:cNvSpPr/>
          <p:nvPr/>
        </p:nvSpPr>
        <p:spPr>
          <a:xfrm>
            <a:off x="9576891" y="2608010"/>
            <a:ext cx="2170534" cy="400110"/>
          </a:xfrm>
          <a:prstGeom prst="rect">
            <a:avLst/>
          </a:prstGeom>
          <a:noFill/>
        </p:spPr>
        <p:txBody>
          <a:bodyPr wrap="square" rtlCol="0">
            <a:spAutoFit/>
          </a:bodyPr>
          <a:lstStyle/>
          <a:p>
            <a:r>
              <a:rPr lang="en-GB" sz="100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WDGLL has been reviewed and agreed by the subject lead.</a:t>
            </a:r>
            <a:endParaRPr lang="en-GB" sz="1000" b="1"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03276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12</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1" name="TextBox 70"/>
          <p:cNvSpPr txBox="1"/>
          <p:nvPr/>
        </p:nvSpPr>
        <p:spPr>
          <a:xfrm>
            <a:off x="8396661" y="1206754"/>
            <a:ext cx="690155" cy="207749"/>
          </a:xfrm>
          <a:prstGeom prst="rect">
            <a:avLst/>
          </a:prstGeom>
          <a:noFill/>
        </p:spPr>
        <p:txBody>
          <a:bodyPr wrap="square" rtlCol="0">
            <a:spAutoFit/>
          </a:bodyPr>
          <a:lstStyle/>
          <a:p>
            <a:pPr algn="ctr"/>
            <a:r>
              <a:rPr lang="en-GB" sz="750" b="1" dirty="0">
                <a:solidFill>
                  <a:schemeClr val="bg1"/>
                </a:solidFill>
              </a:rPr>
              <a:t>Introduction</a:t>
            </a:r>
          </a:p>
        </p:txBody>
      </p:sp>
      <p:sp>
        <p:nvSpPr>
          <p:cNvPr id="4" name="Rectangle 3"/>
          <p:cNvSpPr/>
          <p:nvPr/>
        </p:nvSpPr>
        <p:spPr>
          <a:xfrm>
            <a:off x="5500895" y="799543"/>
            <a:ext cx="1294726"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TextBox 15"/>
          <p:cNvSpPr txBox="1"/>
          <p:nvPr/>
        </p:nvSpPr>
        <p:spPr>
          <a:xfrm>
            <a:off x="736906" y="180792"/>
            <a:ext cx="4278746"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3. Delivering an ethical service</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3.1 Delivering our service legally and within regulations</a:t>
            </a:r>
          </a:p>
        </p:txBody>
      </p:sp>
      <p:pic>
        <p:nvPicPr>
          <p:cNvPr id="19" name="Picture 18"/>
          <p:cNvPicPr>
            <a:picLocks noChangeAspect="1"/>
          </p:cNvPicPr>
          <p:nvPr/>
        </p:nvPicPr>
        <p:blipFill>
          <a:blip r:embed="rId4"/>
          <a:stretch>
            <a:fillRect/>
          </a:stretch>
        </p:blipFill>
        <p:spPr>
          <a:xfrm>
            <a:off x="748800" y="1190612"/>
            <a:ext cx="7841524" cy="5624838"/>
          </a:xfrm>
          <a:prstGeom prst="rect">
            <a:avLst/>
          </a:prstGeom>
        </p:spPr>
      </p:pic>
      <p:sp>
        <p:nvSpPr>
          <p:cNvPr id="20" name="Rounded Rectangle 19"/>
          <p:cNvSpPr/>
          <p:nvPr/>
        </p:nvSpPr>
        <p:spPr>
          <a:xfrm>
            <a:off x="824945" y="714235"/>
            <a:ext cx="11216170" cy="476377"/>
          </a:xfrm>
          <a:prstGeom prst="roundRect">
            <a:avLst>
              <a:gd name="adj" fmla="val 32822"/>
            </a:avLst>
          </a:prstGeom>
          <a:solidFill>
            <a:srgbClr val="005E9E">
              <a:alpha val="75000"/>
            </a:srgbClr>
          </a:solidFill>
          <a:ln w="38100" cmpd="tri">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smtClean="0">
                <a:latin typeface="Segoe UI" panose="020B0502040204020203" pitchFamily="34" charset="0"/>
                <a:ea typeface="Segoe UI" panose="020B0502040204020203" pitchFamily="34" charset="0"/>
                <a:cs typeface="Segoe UI" panose="020B0502040204020203" pitchFamily="34" charset="0"/>
              </a:rPr>
              <a:t>Recorded Conducts</a:t>
            </a:r>
          </a:p>
        </p:txBody>
      </p:sp>
      <p:sp>
        <p:nvSpPr>
          <p:cNvPr id="22" name="TextBox 21"/>
          <p:cNvSpPr txBox="1"/>
          <p:nvPr/>
        </p:nvSpPr>
        <p:spPr>
          <a:xfrm>
            <a:off x="8838579" y="1190612"/>
            <a:ext cx="3084499" cy="215444"/>
          </a:xfrm>
          <a:prstGeom prst="rect">
            <a:avLst/>
          </a:prstGeom>
          <a:noFill/>
        </p:spPr>
        <p:txBody>
          <a:bodyPr wrap="none" rtlCol="0">
            <a:spAutoFit/>
          </a:bodyPr>
          <a:lstStyle/>
          <a:p>
            <a:r>
              <a:rPr lang="en-GB" sz="800" dirty="0" smtClean="0">
                <a:latin typeface="Segoe UI" panose="020B0502040204020203" pitchFamily="34" charset="0"/>
                <a:ea typeface="Segoe UI" panose="020B0502040204020203" pitchFamily="34" charset="0"/>
                <a:cs typeface="Segoe UI" panose="020B0502040204020203" pitchFamily="34" charset="0"/>
              </a:rPr>
              <a:t>Conduct Cases recorded per Policing Year up to 11 October 21</a:t>
            </a:r>
            <a:endParaRPr lang="en-GB" sz="800"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3742744631"/>
              </p:ext>
            </p:extLst>
          </p:nvPr>
        </p:nvGraphicFramePr>
        <p:xfrm>
          <a:off x="8554965" y="1358351"/>
          <a:ext cx="3486150" cy="1947863"/>
        </p:xfrm>
        <a:graphic>
          <a:graphicData uri="http://schemas.openxmlformats.org/presentationml/2006/ole">
            <mc:AlternateContent xmlns:mc="http://schemas.openxmlformats.org/markup-compatibility/2006">
              <mc:Choice xmlns:v="urn:schemas-microsoft-com:vml" Requires="v">
                <p:oleObj spid="_x0000_s1155" name="Worksheet" r:id="rId6" imgW="5638705" imgH="3152680" progId="Excel.Sheet.12">
                  <p:embed/>
                </p:oleObj>
              </mc:Choice>
              <mc:Fallback>
                <p:oleObj name="Worksheet" r:id="rId6" imgW="5638705" imgH="3152680" progId="Excel.Sheet.12">
                  <p:embed/>
                  <p:pic>
                    <p:nvPicPr>
                      <p:cNvPr id="0" name=""/>
                      <p:cNvPicPr/>
                      <p:nvPr/>
                    </p:nvPicPr>
                    <p:blipFill>
                      <a:blip r:embed="rId7"/>
                      <a:stretch>
                        <a:fillRect/>
                      </a:stretch>
                    </p:blipFill>
                    <p:spPr>
                      <a:xfrm>
                        <a:off x="8554965" y="1358351"/>
                        <a:ext cx="3486150" cy="1947863"/>
                      </a:xfrm>
                      <a:prstGeom prst="rect">
                        <a:avLst/>
                      </a:prstGeom>
                    </p:spPr>
                  </p:pic>
                </p:oleObj>
              </mc:Fallback>
            </mc:AlternateContent>
          </a:graphicData>
        </a:graphic>
      </p:graphicFrame>
      <p:sp>
        <p:nvSpPr>
          <p:cNvPr id="26" name="TextBox 25"/>
          <p:cNvSpPr txBox="1"/>
          <p:nvPr/>
        </p:nvSpPr>
        <p:spPr>
          <a:xfrm>
            <a:off x="8590324" y="3473953"/>
            <a:ext cx="3450791" cy="1523494"/>
          </a:xfrm>
          <a:prstGeom prst="rect">
            <a:avLst/>
          </a:prstGeom>
          <a:noFill/>
        </p:spPr>
        <p:txBody>
          <a:bodyPr wrap="square" rtlCol="0">
            <a:spAutoFit/>
          </a:bodyPr>
          <a:lstStyle/>
          <a:p>
            <a:pPr algn="r"/>
            <a:r>
              <a:rPr lang="en-GB" sz="1100" dirty="0" smtClean="0">
                <a:latin typeface="Segoe UI" panose="020B0502040204020203" pitchFamily="34" charset="0"/>
                <a:ea typeface="Segoe UI" panose="020B0502040204020203" pitchFamily="34" charset="0"/>
                <a:cs typeface="Segoe UI" panose="020B0502040204020203" pitchFamily="34" charset="0"/>
              </a:rPr>
              <a:t>Should </a:t>
            </a:r>
            <a:r>
              <a:rPr lang="en-GB" sz="1100" dirty="0">
                <a:latin typeface="Segoe UI" panose="020B0502040204020203" pitchFamily="34" charset="0"/>
                <a:ea typeface="Segoe UI" panose="020B0502040204020203" pitchFamily="34" charset="0"/>
                <a:cs typeface="Segoe UI" panose="020B0502040204020203" pitchFamily="34" charset="0"/>
              </a:rPr>
              <a:t>the current rate of recorded conducts </a:t>
            </a:r>
            <a:r>
              <a:rPr lang="en-GB" sz="1100" dirty="0" smtClean="0">
                <a:latin typeface="Segoe UI" panose="020B0502040204020203" pitchFamily="34" charset="0"/>
                <a:ea typeface="Segoe UI" panose="020B0502040204020203" pitchFamily="34" charset="0"/>
                <a:cs typeface="Segoe UI" panose="020B0502040204020203" pitchFamily="34" charset="0"/>
              </a:rPr>
              <a:t>continue, </a:t>
            </a:r>
            <a:r>
              <a:rPr lang="en-GB" sz="1100" dirty="0">
                <a:latin typeface="Segoe UI" panose="020B0502040204020203" pitchFamily="34" charset="0"/>
                <a:ea typeface="Segoe UI" panose="020B0502040204020203" pitchFamily="34" charset="0"/>
                <a:cs typeface="Segoe UI" panose="020B0502040204020203" pitchFamily="34" charset="0"/>
              </a:rPr>
              <a:t>it is likely by the end of 2021/22 conducts cases will exceed 80, which is a sharp increase on previous years</a:t>
            </a:r>
            <a:r>
              <a:rPr lang="en-GB" sz="1100" dirty="0" smtClean="0">
                <a:latin typeface="Segoe UI" panose="020B0502040204020203" pitchFamily="34" charset="0"/>
                <a:ea typeface="Segoe UI" panose="020B0502040204020203" pitchFamily="34" charset="0"/>
                <a:cs typeface="Segoe UI" panose="020B0502040204020203" pitchFamily="34" charset="0"/>
              </a:rPr>
              <a:t>.  </a:t>
            </a:r>
          </a:p>
          <a:p>
            <a:pPr algn="r"/>
            <a:endParaRPr lang="en-GB" sz="500" dirty="0">
              <a:latin typeface="Segoe UI" panose="020B0502040204020203" pitchFamily="34" charset="0"/>
              <a:ea typeface="Segoe UI" panose="020B0502040204020203" pitchFamily="34" charset="0"/>
              <a:cs typeface="Segoe UI" panose="020B0502040204020203" pitchFamily="34" charset="0"/>
            </a:endParaRPr>
          </a:p>
          <a:p>
            <a:pPr algn="r"/>
            <a:r>
              <a:rPr lang="en-GB" sz="1100" dirty="0" smtClean="0">
                <a:latin typeface="Segoe UI" panose="020B0502040204020203" pitchFamily="34" charset="0"/>
                <a:ea typeface="Segoe UI" panose="020B0502040204020203" pitchFamily="34" charset="0"/>
                <a:cs typeface="Segoe UI" panose="020B0502040204020203" pitchFamily="34" charset="0"/>
              </a:rPr>
              <a:t>Themes are domestic abuse, abuse of position for sexual purpose, other inappropriate behaviour (off and on duty) and use of force. </a:t>
            </a:r>
            <a:endParaRPr lang="en-GB" sz="1100" dirty="0">
              <a:latin typeface="Segoe UI" panose="020B0502040204020203" pitchFamily="34" charset="0"/>
              <a:ea typeface="Segoe UI" panose="020B0502040204020203" pitchFamily="34" charset="0"/>
              <a:cs typeface="Segoe UI" panose="020B0502040204020203" pitchFamily="34" charset="0"/>
            </a:endParaRPr>
          </a:p>
          <a:p>
            <a:pPr algn="r"/>
            <a:endParaRPr lang="en-GB" sz="11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8896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50001" y="140605"/>
            <a:ext cx="4962713" cy="461665"/>
          </a:xfrm>
          <a:prstGeom prst="rect">
            <a:avLst/>
          </a:prstGeom>
          <a:solidFill>
            <a:srgbClr val="BC8F00"/>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4.1 Delivering effective core practices</a:t>
            </a:r>
          </a:p>
        </p:txBody>
      </p:sp>
      <p:sp>
        <p:nvSpPr>
          <p:cNvPr id="33" name="Slide Number Placeholder 1"/>
          <p:cNvSpPr>
            <a:spLocks noGrp="1"/>
          </p:cNvSpPr>
          <p:nvPr>
            <p:ph type="sldNum" sz="quarter" idx="12"/>
          </p:nvPr>
        </p:nvSpPr>
        <p:spPr>
          <a:xfrm>
            <a:off x="11832000"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13</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9" name="TextBox 28"/>
          <p:cNvSpPr txBox="1"/>
          <p:nvPr/>
        </p:nvSpPr>
        <p:spPr>
          <a:xfrm>
            <a:off x="867823" y="838478"/>
            <a:ext cx="2242922" cy="261610"/>
          </a:xfrm>
          <a:prstGeom prst="rect">
            <a:avLst/>
          </a:prstGeom>
          <a:noFill/>
        </p:spPr>
        <p:txBody>
          <a:bodyPr wrap="none" rtlCol="0">
            <a:spAutoFit/>
          </a:bodyPr>
          <a:lstStyle/>
          <a:p>
            <a:r>
              <a:rPr lang="en-GB"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Strategic Policing Requirement</a:t>
            </a:r>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1" name="Rectangle 30"/>
          <p:cNvSpPr/>
          <p:nvPr/>
        </p:nvSpPr>
        <p:spPr>
          <a:xfrm>
            <a:off x="750001" y="956808"/>
            <a:ext cx="3029997" cy="307777"/>
          </a:xfrm>
          <a:prstGeom prst="rect">
            <a:avLst/>
          </a:prstGeom>
        </p:spPr>
        <p:txBody>
          <a:bodyPr wrap="none">
            <a:spAutoFit/>
          </a:bodyPr>
          <a:lstStyle/>
          <a:p>
            <a:r>
              <a:rPr lang="en-GB" sz="1400" b="1" dirty="0" smtClean="0">
                <a:solidFill>
                  <a:srgbClr val="BC8F00"/>
                </a:solidFill>
                <a:latin typeface="Segoe UI" panose="020B0502040204020203" pitchFamily="34" charset="0"/>
                <a:ea typeface="Segoe UI" panose="020B0502040204020203" pitchFamily="34" charset="0"/>
                <a:cs typeface="Segoe UI" panose="020B0502040204020203" pitchFamily="34" charset="0"/>
              </a:rPr>
              <a:t>Delivering strategic requirements</a:t>
            </a:r>
            <a:endParaRPr lang="en-GB" sz="1400" b="1" dirty="0">
              <a:solidFill>
                <a:srgbClr val="BC8F00"/>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TextBox 9"/>
          <p:cNvSpPr txBox="1"/>
          <p:nvPr/>
        </p:nvSpPr>
        <p:spPr>
          <a:xfrm>
            <a:off x="750001" y="639237"/>
            <a:ext cx="3220420" cy="276999"/>
          </a:xfrm>
          <a:prstGeom prst="rect">
            <a:avLst/>
          </a:prstGeom>
          <a:solidFill>
            <a:srgbClr val="BC8F00"/>
          </a:solidFill>
        </p:spPr>
        <p:txBody>
          <a:bodyPr wrap="square" rtlCol="0">
            <a:spAutoFit/>
          </a:bodyPr>
          <a:lstStyle>
            <a:defPPr>
              <a:defRPr lang="en-US"/>
            </a:defPPr>
            <a:lvl1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GB" dirty="0"/>
              <a:t>National Crime and Policing Measures</a:t>
            </a:r>
          </a:p>
        </p:txBody>
      </p:sp>
      <p:sp>
        <p:nvSpPr>
          <p:cNvPr id="11" name="Rectangle 10"/>
          <p:cNvSpPr/>
          <p:nvPr/>
        </p:nvSpPr>
        <p:spPr>
          <a:xfrm>
            <a:off x="851328" y="1466432"/>
            <a:ext cx="7056882" cy="600164"/>
          </a:xfrm>
          <a:prstGeom prst="rect">
            <a:avLst/>
          </a:prstGeom>
        </p:spPr>
        <p:txBody>
          <a:bodyPr wrap="square">
            <a:spAutoFit/>
          </a:bodyPr>
          <a:lstStyle/>
          <a:p>
            <a:r>
              <a:rPr lang="en-GB" sz="1100" dirty="0">
                <a:solidFill>
                  <a:srgbClr val="404040"/>
                </a:solidFill>
                <a:latin typeface="Segoe UI" panose="020B0502040204020203" pitchFamily="34" charset="0"/>
                <a:ea typeface="Calibri" panose="020F0502020204030204" pitchFamily="34" charset="0"/>
                <a:cs typeface="Times New Roman" panose="02020603050405020304" pitchFamily="18" charset="0"/>
              </a:rPr>
              <a:t>Key priorities: murder, serious violence, domestic abuse, neighbourhood crime and drug supply/county lines</a:t>
            </a:r>
          </a:p>
          <a:p>
            <a:r>
              <a:rPr lang="en-GB" sz="1100" dirty="0">
                <a:solidFill>
                  <a:srgbClr val="404040"/>
                </a:solidFill>
                <a:latin typeface="Segoe UI" panose="020B0502040204020203" pitchFamily="34" charset="0"/>
                <a:ea typeface="Calibri" panose="020F0502020204030204" pitchFamily="34" charset="0"/>
                <a:cs typeface="Times New Roman" panose="02020603050405020304" pitchFamily="18" charset="0"/>
              </a:rPr>
              <a:t>Not numerical targets but key indicators to show improvement against; </a:t>
            </a:r>
            <a:r>
              <a:rPr lang="en-GB" sz="1100" dirty="0" smtClean="0">
                <a:solidFill>
                  <a:srgbClr val="404040"/>
                </a:solidFill>
                <a:latin typeface="Segoe UI" panose="020B0502040204020203" pitchFamily="34" charset="0"/>
                <a:ea typeface="Calibri" panose="020F0502020204030204" pitchFamily="34" charset="0"/>
                <a:cs typeface="Times New Roman" panose="02020603050405020304" pitchFamily="18" charset="0"/>
              </a:rPr>
              <a:t>expectation </a:t>
            </a:r>
            <a:r>
              <a:rPr lang="en-GB" sz="1100" dirty="0">
                <a:solidFill>
                  <a:srgbClr val="404040"/>
                </a:solidFill>
                <a:latin typeface="Segoe UI" panose="020B0502040204020203" pitchFamily="34" charset="0"/>
                <a:ea typeface="Calibri" panose="020F0502020204030204" pitchFamily="34" charset="0"/>
                <a:cs typeface="Times New Roman" panose="02020603050405020304" pitchFamily="18" charset="0"/>
              </a:rPr>
              <a:t>of significant improvements within 3 years</a:t>
            </a:r>
          </a:p>
        </p:txBody>
      </p:sp>
      <p:graphicFrame>
        <p:nvGraphicFramePr>
          <p:cNvPr id="12" name="Table 11"/>
          <p:cNvGraphicFramePr>
            <a:graphicFrameLocks noGrp="1"/>
          </p:cNvGraphicFramePr>
          <p:nvPr>
            <p:extLst/>
          </p:nvPr>
        </p:nvGraphicFramePr>
        <p:xfrm>
          <a:off x="876385" y="2367681"/>
          <a:ext cx="10948244" cy="4174712"/>
        </p:xfrm>
        <a:graphic>
          <a:graphicData uri="http://schemas.openxmlformats.org/drawingml/2006/table">
            <a:tbl>
              <a:tblPr firstRow="1" bandRow="1">
                <a:tableStyleId>{5C22544A-7EE6-4342-B048-85BDC9FD1C3A}</a:tableStyleId>
              </a:tblPr>
              <a:tblGrid>
                <a:gridCol w="2396077"/>
                <a:gridCol w="2498839"/>
                <a:gridCol w="1005840"/>
                <a:gridCol w="4069080"/>
                <a:gridCol w="978408"/>
              </a:tblGrid>
              <a:tr h="232954">
                <a:tc>
                  <a:txBody>
                    <a:bodyPr/>
                    <a:lstStyle/>
                    <a:p>
                      <a:pPr algn="ctr"/>
                      <a:r>
                        <a:rPr lang="en-GB" sz="105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Measure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97"/>
                    </a:solidFill>
                  </a:tcPr>
                </a:tc>
                <a:tc>
                  <a:txBody>
                    <a:bodyPr/>
                    <a:lstStyle/>
                    <a:p>
                      <a:pPr algn="ctr"/>
                      <a:r>
                        <a:rPr lang="en-GB" sz="105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Source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97"/>
                    </a:solidFill>
                  </a:tcPr>
                </a:tc>
                <a:tc>
                  <a:txBody>
                    <a:bodyPr/>
                    <a:lstStyle/>
                    <a:p>
                      <a:pPr algn="ctr"/>
                      <a:r>
                        <a:rPr lang="en-GB" sz="105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Change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97"/>
                    </a:solidFill>
                  </a:tcPr>
                </a:tc>
                <a:tc>
                  <a:txBody>
                    <a:bodyPr/>
                    <a:lstStyle/>
                    <a:p>
                      <a:pPr algn="ctr"/>
                      <a:r>
                        <a:rPr lang="en-GB" sz="105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Comment</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97"/>
                    </a:solidFill>
                  </a:tcPr>
                </a:tc>
                <a:tc>
                  <a:txBody>
                    <a:bodyPr/>
                    <a:lstStyle/>
                    <a:p>
                      <a:pPr algn="ctr"/>
                      <a:r>
                        <a:rPr lang="en-GB" sz="105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Lead</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97"/>
                    </a:solidFill>
                  </a:tcPr>
                </a:tc>
              </a:tr>
              <a:tr h="4098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smtClean="0">
                          <a:latin typeface="Segoe UI" panose="020B0502040204020203" pitchFamily="34" charset="0"/>
                          <a:ea typeface="Segoe UI" panose="020B0502040204020203" pitchFamily="34" charset="0"/>
                          <a:cs typeface="Segoe UI" panose="020B0502040204020203" pitchFamily="34" charset="0"/>
                        </a:rPr>
                        <a:t>Reduce murder and homicide</a:t>
                      </a:r>
                      <a:endParaRPr lang="en-GB" sz="1000" b="1"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Segoe UI" panose="020B0502040204020203" pitchFamily="34" charset="0"/>
                          <a:ea typeface="Segoe UI" panose="020B0502040204020203" pitchFamily="34" charset="0"/>
                          <a:cs typeface="Segoe UI" panose="020B0502040204020203" pitchFamily="34" charset="0"/>
                        </a:rPr>
                        <a:t>Police Recorded Crime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6213" indent="0"/>
                      <a:r>
                        <a:rPr lang="en-GB" sz="1000" dirty="0" smtClean="0">
                          <a:latin typeface="Segoe UI" panose="020B0502040204020203" pitchFamily="34" charset="0"/>
                          <a:ea typeface="Segoe UI" panose="020B0502040204020203" pitchFamily="34" charset="0"/>
                          <a:cs typeface="Segoe UI" panose="020B0502040204020203" pitchFamily="34" charset="0"/>
                        </a:rPr>
                        <a:t>Same number as this</a:t>
                      </a:r>
                      <a:r>
                        <a:rPr lang="en-GB" sz="1000" baseline="0" dirty="0" smtClean="0">
                          <a:latin typeface="Segoe UI" panose="020B0502040204020203" pitchFamily="34" charset="0"/>
                          <a:ea typeface="Segoe UI" panose="020B0502040204020203" pitchFamily="34" charset="0"/>
                          <a:cs typeface="Segoe UI" panose="020B0502040204020203" pitchFamily="34" charset="0"/>
                        </a:rPr>
                        <a:t> quarter last year, however, the annual total has increased from 14 to 20 (to end September 2021)</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GB" sz="1000" dirty="0" smtClean="0">
                          <a:latin typeface="Segoe UI" panose="020B0502040204020203" pitchFamily="34" charset="0"/>
                          <a:ea typeface="Segoe UI" panose="020B0502040204020203" pitchFamily="34" charset="0"/>
                          <a:cs typeface="Segoe UI" panose="020B0502040204020203" pitchFamily="34" charset="0"/>
                        </a:rPr>
                        <a:t>ACC C&amp;V</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292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smtClean="0">
                          <a:latin typeface="Segoe UI" panose="020B0502040204020203" pitchFamily="34" charset="0"/>
                          <a:ea typeface="Segoe UI" panose="020B0502040204020203" pitchFamily="34" charset="0"/>
                          <a:cs typeface="Segoe UI" panose="020B0502040204020203" pitchFamily="34" charset="0"/>
                        </a:rPr>
                        <a:t>Reduce serious violence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Segoe UI" panose="020B0502040204020203" pitchFamily="34" charset="0"/>
                          <a:ea typeface="Segoe UI" panose="020B0502040204020203" pitchFamily="34" charset="0"/>
                          <a:cs typeface="Segoe UI" panose="020B0502040204020203" pitchFamily="34" charset="0"/>
                        </a:rPr>
                        <a:t>National Health Service and PRC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000" dirty="0" smtClean="0">
                          <a:latin typeface="Segoe UI" panose="020B0502040204020203" pitchFamily="34" charset="0"/>
                          <a:ea typeface="Segoe UI" panose="020B0502040204020203" pitchFamily="34" charset="0"/>
                          <a:cs typeface="Segoe UI" panose="020B0502040204020203" pitchFamily="34" charset="0"/>
                        </a:rPr>
                        <a:t>6 offences involving discharge of a firearm in the year to Sep 2021</a:t>
                      </a:r>
                    </a:p>
                    <a:p>
                      <a:pPr marL="171450" indent="-171450">
                        <a:buFont typeface="Arial" panose="020B0604020202020204" pitchFamily="34" charset="0"/>
                        <a:buChar char="•"/>
                      </a:pPr>
                      <a:endParaRPr lang="en-GB" sz="1000"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00" dirty="0" smtClean="0">
                          <a:latin typeface="Segoe UI" panose="020B0502040204020203" pitchFamily="34" charset="0"/>
                          <a:ea typeface="Segoe UI" panose="020B0502040204020203" pitchFamily="34" charset="0"/>
                          <a:cs typeface="Segoe UI" panose="020B0502040204020203" pitchFamily="34" charset="0"/>
                        </a:rPr>
                        <a:t>Numbers of hospital</a:t>
                      </a:r>
                      <a:r>
                        <a:rPr lang="en-GB" sz="1000" baseline="0" dirty="0" smtClean="0">
                          <a:latin typeface="Segoe UI" panose="020B0502040204020203" pitchFamily="34" charset="0"/>
                          <a:ea typeface="Segoe UI" panose="020B0502040204020203" pitchFamily="34" charset="0"/>
                          <a:cs typeface="Segoe UI" panose="020B0502040204020203" pitchFamily="34" charset="0"/>
                        </a:rPr>
                        <a:t> admissions for assault with a sharp object are unavailable for August and September. There are always fewer than 8 each month  (data available for last 3 years) </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smtClean="0">
                          <a:latin typeface="Segoe UI" panose="020B0502040204020203" pitchFamily="34" charset="0"/>
                          <a:ea typeface="Segoe UI" panose="020B0502040204020203" pitchFamily="34" charset="0"/>
                          <a:cs typeface="Segoe UI" panose="020B0502040204020203" pitchFamily="34" charset="0"/>
                        </a:rPr>
                        <a:t>ACC C&amp;V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4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smtClean="0">
                          <a:latin typeface="Segoe UI" panose="020B0502040204020203" pitchFamily="34" charset="0"/>
                          <a:ea typeface="Segoe UI" panose="020B0502040204020203" pitchFamily="34" charset="0"/>
                          <a:cs typeface="Segoe UI" panose="020B0502040204020203" pitchFamily="34" charset="0"/>
                        </a:rPr>
                        <a:t>Disrupt drug supply and county lines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Segoe UI" panose="020B0502040204020203" pitchFamily="34" charset="0"/>
                          <a:ea typeface="Segoe UI" panose="020B0502040204020203" pitchFamily="34" charset="0"/>
                          <a:cs typeface="Segoe UI" panose="020B0502040204020203" pitchFamily="34" charset="0"/>
                        </a:rPr>
                        <a:t>PRC and Public Health England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6213" indent="0"/>
                      <a:r>
                        <a:rPr lang="en-GB" sz="1000" dirty="0" smtClean="0">
                          <a:latin typeface="Segoe UI" panose="020B0502040204020203" pitchFamily="34" charset="0"/>
                          <a:ea typeface="Segoe UI" panose="020B0502040204020203" pitchFamily="34" charset="0"/>
                          <a:cs typeface="Segoe UI" panose="020B0502040204020203" pitchFamily="34" charset="0"/>
                        </a:rPr>
                        <a:t>There have been no drug-related homicides in</a:t>
                      </a:r>
                      <a:r>
                        <a:rPr lang="en-GB" sz="1000" baseline="0" dirty="0" smtClean="0">
                          <a:latin typeface="Segoe UI" panose="020B0502040204020203" pitchFamily="34" charset="0"/>
                          <a:ea typeface="Segoe UI" panose="020B0502040204020203" pitchFamily="34" charset="0"/>
                          <a:cs typeface="Segoe UI" panose="020B0502040204020203" pitchFamily="34" charset="0"/>
                        </a:rPr>
                        <a:t> last year (previous years - 1 death last year, 2 deaths previous year)</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smtClean="0">
                          <a:latin typeface="Segoe UI" panose="020B0502040204020203" pitchFamily="34" charset="0"/>
                          <a:ea typeface="Segoe UI" panose="020B0502040204020203" pitchFamily="34" charset="0"/>
                          <a:cs typeface="Segoe UI" panose="020B0502040204020203" pitchFamily="34" charset="0"/>
                        </a:rPr>
                        <a:t>ACC C&amp;V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43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smtClean="0">
                          <a:latin typeface="Segoe UI" panose="020B0502040204020203" pitchFamily="34" charset="0"/>
                          <a:ea typeface="Segoe UI" panose="020B0502040204020203" pitchFamily="34" charset="0"/>
                          <a:cs typeface="Segoe UI" panose="020B0502040204020203" pitchFamily="34" charset="0"/>
                        </a:rPr>
                        <a:t>Reduce neighbourhood crime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Segoe UI" panose="020B0502040204020203" pitchFamily="34" charset="0"/>
                          <a:ea typeface="Segoe UI" panose="020B0502040204020203" pitchFamily="34" charset="0"/>
                          <a:cs typeface="Segoe UI" panose="020B0502040204020203" pitchFamily="34" charset="0"/>
                        </a:rPr>
                        <a:t>Crime Survey England and Wales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000" dirty="0" smtClean="0">
                          <a:latin typeface="Segoe UI" panose="020B0502040204020203" pitchFamily="34" charset="0"/>
                          <a:ea typeface="Segoe UI" panose="020B0502040204020203" pitchFamily="34" charset="0"/>
                          <a:cs typeface="Segoe UI" panose="020B0502040204020203" pitchFamily="34" charset="0"/>
                        </a:rPr>
                        <a:t>All acquisitive crimes are reducing. There is less consistent reduction in the robbery numbers, but many fewer offences.</a:t>
                      </a:r>
                      <a:endParaRPr lang="en-GB" sz="1000" baseline="0"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00" baseline="0" dirty="0" smtClean="0">
                          <a:latin typeface="Segoe UI" panose="020B0502040204020203" pitchFamily="34" charset="0"/>
                          <a:ea typeface="Segoe UI" panose="020B0502040204020203" pitchFamily="34" charset="0"/>
                          <a:cs typeface="Segoe UI" panose="020B0502040204020203" pitchFamily="34" charset="0"/>
                        </a:rPr>
                        <a:t>Data is currently from PRC as the CSEW data does not offer enough detail</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GB" sz="1000" dirty="0" smtClean="0">
                          <a:latin typeface="Segoe UI" panose="020B0502040204020203" pitchFamily="34" charset="0"/>
                          <a:ea typeface="Segoe UI" panose="020B0502040204020203" pitchFamily="34" charset="0"/>
                          <a:cs typeface="Segoe UI" panose="020B0502040204020203" pitchFamily="34" charset="0"/>
                        </a:rPr>
                        <a:t>ACC LP</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19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smtClean="0">
                          <a:latin typeface="Segoe UI" panose="020B0502040204020203" pitchFamily="34" charset="0"/>
                          <a:ea typeface="Segoe UI" panose="020B0502040204020203" pitchFamily="34" charset="0"/>
                          <a:cs typeface="Segoe UI" panose="020B0502040204020203" pitchFamily="34" charset="0"/>
                        </a:rPr>
                        <a:t>Improve satisfaction among victims, with a particular focus on victims of domestic abuse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Segoe UI" panose="020B0502040204020203" pitchFamily="34" charset="0"/>
                          <a:ea typeface="Segoe UI" panose="020B0502040204020203" pitchFamily="34" charset="0"/>
                          <a:cs typeface="Segoe UI" panose="020B0502040204020203" pitchFamily="34" charset="0"/>
                        </a:rPr>
                        <a:t>CSEW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000" dirty="0" smtClean="0">
                          <a:latin typeface="Segoe UI" panose="020B0502040204020203" pitchFamily="34" charset="0"/>
                          <a:ea typeface="Segoe UI" panose="020B0502040204020203" pitchFamily="34" charset="0"/>
                          <a:cs typeface="Segoe UI" panose="020B0502040204020203" pitchFamily="34" charset="0"/>
                        </a:rPr>
                        <a:t>Whole experience satisfaction is improving for hate crime, but not for burglary and no longer for violent crime.</a:t>
                      </a:r>
                    </a:p>
                    <a:p>
                      <a:pPr marL="171450" indent="-171450">
                        <a:buFont typeface="Arial" panose="020B0604020202020204" pitchFamily="34" charset="0"/>
                        <a:buChar char="•"/>
                      </a:pPr>
                      <a:endParaRPr lang="en-GB" sz="1000" dirty="0" smtClean="0">
                        <a:latin typeface="Segoe UI" panose="020B0502040204020203" pitchFamily="34" charset="0"/>
                        <a:ea typeface="Segoe UI" panose="020B0502040204020203" pitchFamily="34" charset="0"/>
                        <a:cs typeface="Segoe UI" panose="020B0502040204020203" pitchFamily="34" charset="0"/>
                      </a:endParaRPr>
                    </a:p>
                    <a:p>
                      <a:pPr marL="0" indent="0">
                        <a:buFont typeface="Arial" panose="020B0604020202020204" pitchFamily="34" charset="0"/>
                        <a:buNone/>
                      </a:pPr>
                      <a:endParaRPr lang="en-GB" sz="1000"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00" dirty="0" smtClean="0">
                          <a:latin typeface="Segoe UI" panose="020B0502040204020203" pitchFamily="34" charset="0"/>
                          <a:ea typeface="Segoe UI" panose="020B0502040204020203" pitchFamily="34" charset="0"/>
                          <a:cs typeface="Segoe UI" panose="020B0502040204020203" pitchFamily="34" charset="0"/>
                        </a:rPr>
                        <a:t>For victims of domestic abuse,</a:t>
                      </a:r>
                      <a:r>
                        <a:rPr lang="en-GB" sz="1000" baseline="0" dirty="0" smtClean="0">
                          <a:latin typeface="Segoe UI" panose="020B0502040204020203" pitchFamily="34" charset="0"/>
                          <a:ea typeface="Segoe UI" panose="020B0502040204020203" pitchFamily="34" charset="0"/>
                          <a:cs typeface="Segoe UI" panose="020B0502040204020203" pitchFamily="34" charset="0"/>
                        </a:rPr>
                        <a:t> n</a:t>
                      </a:r>
                      <a:r>
                        <a:rPr lang="en-GB" sz="1000" dirty="0" smtClean="0">
                          <a:latin typeface="Segoe UI" panose="020B0502040204020203" pitchFamily="34" charset="0"/>
                          <a:ea typeface="Segoe UI" panose="020B0502040204020203" pitchFamily="34" charset="0"/>
                          <a:cs typeface="Segoe UI" panose="020B0502040204020203" pitchFamily="34" charset="0"/>
                        </a:rPr>
                        <a:t>umbers are</a:t>
                      </a:r>
                      <a:r>
                        <a:rPr lang="en-GB" sz="1000" baseline="0" dirty="0" smtClean="0">
                          <a:latin typeface="Segoe UI" panose="020B0502040204020203" pitchFamily="34" charset="0"/>
                          <a:ea typeface="Segoe UI" panose="020B0502040204020203" pitchFamily="34" charset="0"/>
                          <a:cs typeface="Segoe UI" panose="020B0502040204020203" pitchFamily="34" charset="0"/>
                        </a:rPr>
                        <a:t> insufficient to be able to come to any confident conclusion in relation to trends.</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GB" sz="1000" dirty="0" smtClean="0">
                          <a:latin typeface="Segoe UI" panose="020B0502040204020203" pitchFamily="34" charset="0"/>
                          <a:ea typeface="Segoe UI" panose="020B0502040204020203" pitchFamily="34" charset="0"/>
                          <a:cs typeface="Segoe UI" panose="020B0502040204020203" pitchFamily="34" charset="0"/>
                        </a:rPr>
                        <a:t>ACC LP</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82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smtClean="0">
                          <a:latin typeface="Segoe UI" panose="020B0502040204020203" pitchFamily="34" charset="0"/>
                          <a:ea typeface="Segoe UI" panose="020B0502040204020203" pitchFamily="34" charset="0"/>
                          <a:cs typeface="Segoe UI" panose="020B0502040204020203" pitchFamily="34" charset="0"/>
                        </a:rPr>
                        <a:t>Tackle cyber crime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latin typeface="Segoe UI" panose="020B0502040204020203" pitchFamily="34" charset="0"/>
                          <a:ea typeface="Segoe UI" panose="020B0502040204020203" pitchFamily="34" charset="0"/>
                          <a:cs typeface="Segoe UI" panose="020B0502040204020203" pitchFamily="34" charset="0"/>
                        </a:rPr>
                        <a:t>DDCMS</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000" dirty="0" smtClean="0">
                          <a:latin typeface="Segoe UI" panose="020B0502040204020203" pitchFamily="34" charset="0"/>
                          <a:ea typeface="Segoe UI" panose="020B0502040204020203" pitchFamily="34" charset="0"/>
                          <a:cs typeface="Segoe UI" panose="020B0502040204020203" pitchFamily="34" charset="0"/>
                        </a:rPr>
                        <a:t>The</a:t>
                      </a:r>
                      <a:r>
                        <a:rPr lang="en-GB" sz="1000" baseline="0" dirty="0" smtClean="0">
                          <a:latin typeface="Segoe UI" panose="020B0502040204020203" pitchFamily="34" charset="0"/>
                          <a:ea typeface="Segoe UI" panose="020B0502040204020203" pitchFamily="34" charset="0"/>
                          <a:cs typeface="Segoe UI" panose="020B0502040204020203" pitchFamily="34" charset="0"/>
                        </a:rPr>
                        <a:t> data from the Dept. for Digital, Culture, Media and Sport is not available.</a:t>
                      </a:r>
                    </a:p>
                    <a:p>
                      <a:pPr marL="171450" indent="-171450">
                        <a:buFont typeface="Arial" panose="020B0604020202020204" pitchFamily="34" charset="0"/>
                        <a:buChar char="•"/>
                      </a:pPr>
                      <a:r>
                        <a:rPr lang="en-GB" sz="1000" baseline="0" dirty="0" smtClean="0">
                          <a:latin typeface="Segoe UI" panose="020B0502040204020203" pitchFamily="34" charset="0"/>
                          <a:ea typeface="Segoe UI" panose="020B0502040204020203" pitchFamily="34" charset="0"/>
                          <a:cs typeface="Segoe UI" panose="020B0502040204020203" pitchFamily="34" charset="0"/>
                        </a:rPr>
                        <a:t>Further police held proxy measures are being developed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smtClean="0">
                          <a:latin typeface="Segoe UI" panose="020B0502040204020203" pitchFamily="34" charset="0"/>
                          <a:ea typeface="Segoe UI" panose="020B0502040204020203" pitchFamily="34" charset="0"/>
                          <a:cs typeface="Segoe UI" panose="020B0502040204020203" pitchFamily="34" charset="0"/>
                        </a:rPr>
                        <a:t>ACC C&amp;V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Up Arrow 12"/>
          <p:cNvSpPr/>
          <p:nvPr/>
        </p:nvSpPr>
        <p:spPr>
          <a:xfrm>
            <a:off x="6204892" y="2748170"/>
            <a:ext cx="185271" cy="170579"/>
          </a:xfrm>
          <a:prstGeom prst="upArrow">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Up Arrow 13"/>
          <p:cNvSpPr/>
          <p:nvPr/>
        </p:nvSpPr>
        <p:spPr>
          <a:xfrm rot="10800000">
            <a:off x="6185822" y="4555347"/>
            <a:ext cx="185271" cy="170579"/>
          </a:xfrm>
          <a:prstGeom prst="upArrow">
            <a:avLst/>
          </a:prstGeom>
          <a:solidFill>
            <a:srgbClr val="009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9B3A"/>
              </a:solidFill>
            </a:endParaRPr>
          </a:p>
        </p:txBody>
      </p:sp>
      <p:sp>
        <p:nvSpPr>
          <p:cNvPr id="15" name="Left-Right Arrow 14"/>
          <p:cNvSpPr/>
          <p:nvPr/>
        </p:nvSpPr>
        <p:spPr>
          <a:xfrm>
            <a:off x="6152970" y="3371573"/>
            <a:ext cx="277270" cy="194679"/>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a:blip r:embed="rId3"/>
          <a:stretch>
            <a:fillRect/>
          </a:stretch>
        </p:blipFill>
        <p:spPr>
          <a:xfrm>
            <a:off x="7645671" y="276158"/>
            <a:ext cx="4546329" cy="2144814"/>
          </a:xfrm>
          <a:prstGeom prst="rect">
            <a:avLst/>
          </a:prstGeom>
        </p:spPr>
      </p:pic>
    </p:spTree>
    <p:extLst>
      <p:ext uri="{BB962C8B-B14F-4D97-AF65-F5344CB8AC3E}">
        <p14:creationId xmlns:p14="http://schemas.microsoft.com/office/powerpoint/2010/main" val="2397133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748800" y="838478"/>
            <a:ext cx="11024998" cy="281948"/>
          </a:xfrm>
          <a:prstGeom prst="rect">
            <a:avLst/>
          </a:prstGeom>
          <a:solidFill>
            <a:srgbClr val="BC8F00"/>
          </a:solidFill>
        </p:spPr>
        <p:txBody>
          <a:bodyPr wrap="square" rtlCol="0">
            <a:spAutoFit/>
          </a:bodyPr>
          <a:lstStyle/>
          <a:p>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748800" y="142142"/>
            <a:ext cx="4962713" cy="461665"/>
          </a:xfrm>
          <a:prstGeom prst="rect">
            <a:avLst/>
          </a:prstGeom>
          <a:solidFill>
            <a:srgbClr val="BC8F00"/>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4.1 Delivering effective core practices</a:t>
            </a:r>
          </a:p>
        </p:txBody>
      </p:sp>
      <p:sp>
        <p:nvSpPr>
          <p:cNvPr id="33" name="Slide Number Placeholder 1"/>
          <p:cNvSpPr>
            <a:spLocks noGrp="1"/>
          </p:cNvSpPr>
          <p:nvPr>
            <p:ph type="sldNum" sz="quarter" idx="12"/>
          </p:nvPr>
        </p:nvSpPr>
        <p:spPr>
          <a:xfrm>
            <a:off x="11832000"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14</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7" name="Rectangle 26"/>
          <p:cNvSpPr/>
          <p:nvPr/>
        </p:nvSpPr>
        <p:spPr>
          <a:xfrm>
            <a:off x="852871" y="1128104"/>
            <a:ext cx="11024998" cy="454612"/>
          </a:xfrm>
          <a:prstGeom prst="rect">
            <a:avLst/>
          </a:prstGeom>
        </p:spPr>
        <p:txBody>
          <a:bodyPr wrap="square">
            <a:spAutoFit/>
          </a:bodyPr>
          <a:lstStyle/>
          <a:p>
            <a:pPr algn="just">
              <a:lnSpc>
                <a:spcPct val="107000"/>
              </a:lnSpc>
              <a:spcAft>
                <a:spcPts val="800"/>
              </a:spcAft>
            </a:pPr>
            <a:r>
              <a:rPr lang="en-GB" sz="1100" dirty="0">
                <a:solidFill>
                  <a:srgbClr val="404040"/>
                </a:solidFill>
                <a:latin typeface="Segoe UI" panose="020B0502040204020203" pitchFamily="34" charset="0"/>
                <a:ea typeface="Calibri" panose="020F0502020204030204" pitchFamily="34" charset="0"/>
                <a:cs typeface="Times New Roman" panose="02020603050405020304" pitchFamily="18" charset="0"/>
              </a:rPr>
              <a:t>The Strategic Policing Requirement sets out the threats that require a co-ordinated national policing response. The delivery of our response to this requirement to work collaboratively, and with other partners, to ensure such threats are tackled effectively, is collated and summarised below.</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8" name="Table 27"/>
          <p:cNvGraphicFramePr>
            <a:graphicFrameLocks noGrp="1"/>
          </p:cNvGraphicFramePr>
          <p:nvPr>
            <p:extLst/>
          </p:nvPr>
        </p:nvGraphicFramePr>
        <p:xfrm>
          <a:off x="867823" y="1708031"/>
          <a:ext cx="10964177" cy="5066743"/>
        </p:xfrm>
        <a:graphic>
          <a:graphicData uri="http://schemas.openxmlformats.org/drawingml/2006/table">
            <a:tbl>
              <a:tblPr firstRow="1" firstCol="1" bandRow="1">
                <a:tableStyleId>{5C22544A-7EE6-4342-B048-85BDC9FD1C3A}</a:tableStyleId>
              </a:tblPr>
              <a:tblGrid>
                <a:gridCol w="603322"/>
                <a:gridCol w="1183920"/>
                <a:gridCol w="2522194"/>
                <a:gridCol w="2046983"/>
                <a:gridCol w="4607758"/>
              </a:tblGrid>
              <a:tr h="200472">
                <a:tc>
                  <a:txBody>
                    <a:bodyPr/>
                    <a:lstStyle/>
                    <a:p>
                      <a:pPr>
                        <a:lnSpc>
                          <a:spcPct val="107000"/>
                        </a:lnSpc>
                      </a:pPr>
                      <a:endParaRPr lang="en-GB" sz="1000"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txBody>
                  <a:tcPr marL="25354" marR="253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97"/>
                    </a:solidFill>
                  </a:tcPr>
                </a:tc>
                <a:tc>
                  <a:txBody>
                    <a:bodyPr/>
                    <a:lstStyle/>
                    <a:p>
                      <a:pPr>
                        <a:lnSpc>
                          <a:spcPct val="107000"/>
                        </a:lnSpc>
                      </a:pPr>
                      <a:endParaRPr lang="en-GB" sz="1000"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97"/>
                    </a:solidFill>
                  </a:tcPr>
                </a:tc>
                <a:tc>
                  <a:txBody>
                    <a:bodyPr/>
                    <a:lstStyle/>
                    <a:p>
                      <a:pPr algn="ctr">
                        <a:lnSpc>
                          <a:spcPct val="107000"/>
                        </a:lnSpc>
                        <a:spcAft>
                          <a:spcPts val="0"/>
                        </a:spcAft>
                      </a:pPr>
                      <a:r>
                        <a:rPr lang="en-GB" sz="1000"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Capacity and Contribution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97"/>
                    </a:solidFill>
                  </a:tcPr>
                </a:tc>
                <a:tc>
                  <a:txBody>
                    <a:bodyPr/>
                    <a:lstStyle/>
                    <a:p>
                      <a:pPr algn="ctr">
                        <a:lnSpc>
                          <a:spcPct val="107000"/>
                        </a:lnSpc>
                        <a:spcAft>
                          <a:spcPts val="0"/>
                        </a:spcAft>
                      </a:pPr>
                      <a:r>
                        <a:rPr lang="en-GB" sz="1000"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Capability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97"/>
                    </a:solidFill>
                  </a:tcPr>
                </a:tc>
                <a:tc>
                  <a:txBody>
                    <a:bodyPr/>
                    <a:lstStyle/>
                    <a:p>
                      <a:pPr algn="ctr">
                        <a:lnSpc>
                          <a:spcPct val="107000"/>
                        </a:lnSpc>
                        <a:spcAft>
                          <a:spcPts val="0"/>
                        </a:spcAft>
                      </a:pPr>
                      <a:r>
                        <a:rPr lang="en-GB" sz="1000"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Connectivity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97"/>
                    </a:solidFill>
                  </a:tcPr>
                </a:tc>
              </a:tr>
              <a:tr h="730513">
                <a:tc rowSpan="6">
                  <a:txBody>
                    <a:bodyPr/>
                    <a:lstStyle/>
                    <a:p>
                      <a:pPr marL="71755" marR="71755" algn="ctr">
                        <a:lnSpc>
                          <a:spcPct val="107000"/>
                        </a:lnSpc>
                        <a:spcAft>
                          <a:spcPts val="0"/>
                        </a:spcAft>
                      </a:pPr>
                      <a:r>
                        <a:rPr lang="en-GB" sz="1100" dirty="0">
                          <a:solidFill>
                            <a:srgbClr val="005B97"/>
                          </a:solidFill>
                          <a:effectLst/>
                          <a:latin typeface="Segoe UI" panose="020B0502040204020203" pitchFamily="34" charset="0"/>
                          <a:ea typeface="Segoe UI" panose="020B0502040204020203" pitchFamily="34" charset="0"/>
                          <a:cs typeface="Segoe UI" panose="020B0502040204020203" pitchFamily="34" charset="0"/>
                        </a:rPr>
                        <a:t>National Threats </a:t>
                      </a:r>
                    </a:p>
                  </a:txBody>
                  <a:tcPr marL="25354" marR="25354"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b="1" dirty="0">
                          <a:effectLst/>
                          <a:latin typeface="Segoe UI" panose="020B0502040204020203" pitchFamily="34" charset="0"/>
                          <a:ea typeface="Segoe UI" panose="020B0502040204020203" pitchFamily="34" charset="0"/>
                          <a:cs typeface="Segoe UI" panose="020B0502040204020203" pitchFamily="34" charset="0"/>
                        </a:rPr>
                        <a:t>Terrorism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Staffing gaps are minor as possible losses are projected and planned for. Small issues with security of supply due to </a:t>
                      </a:r>
                      <a:r>
                        <a:rPr lang="en-GB" sz="900" dirty="0" smtClean="0">
                          <a:effectLst/>
                          <a:latin typeface="Segoe UI" panose="020B0502040204020203" pitchFamily="34" charset="0"/>
                          <a:ea typeface="Segoe UI" panose="020B0502040204020203" pitchFamily="34" charset="0"/>
                          <a:cs typeface="Segoe UI" panose="020B0502040204020203" pitchFamily="34" charset="0"/>
                        </a:rPr>
                        <a:t>time </a:t>
                      </a:r>
                      <a:r>
                        <a:rPr lang="en-GB" sz="900" dirty="0">
                          <a:effectLst/>
                          <a:latin typeface="Segoe UI" panose="020B0502040204020203" pitchFamily="34" charset="0"/>
                          <a:ea typeface="Segoe UI" panose="020B0502040204020203" pitchFamily="34" charset="0"/>
                          <a:cs typeface="Segoe UI" panose="020B0502040204020203" pitchFamily="34" charset="0"/>
                        </a:rPr>
                        <a:t>taken for vetting and training, however projection of vacancies and supply of assets from </a:t>
                      </a:r>
                      <a:r>
                        <a:rPr lang="en-GB" sz="900" dirty="0" smtClean="0">
                          <a:effectLst/>
                          <a:latin typeface="Segoe UI" panose="020B0502040204020203" pitchFamily="34" charset="0"/>
                          <a:ea typeface="Segoe UI" panose="020B0502040204020203" pitchFamily="34" charset="0"/>
                          <a:cs typeface="Segoe UI" panose="020B0502040204020203" pitchFamily="34" charset="0"/>
                        </a:rPr>
                        <a:t>region </a:t>
                      </a:r>
                      <a:r>
                        <a:rPr lang="en-GB" sz="900" dirty="0">
                          <a:effectLst/>
                          <a:latin typeface="Segoe UI" panose="020B0502040204020203" pitchFamily="34" charset="0"/>
                          <a:ea typeface="Segoe UI" panose="020B0502040204020203" pitchFamily="34" charset="0"/>
                          <a:cs typeface="Segoe UI" panose="020B0502040204020203" pitchFamily="34" charset="0"/>
                        </a:rPr>
                        <a:t>help </a:t>
                      </a:r>
                      <a:r>
                        <a:rPr lang="en-GB" sz="900" dirty="0" smtClean="0">
                          <a:effectLst/>
                          <a:latin typeface="Segoe UI" panose="020B0502040204020203" pitchFamily="34" charset="0"/>
                          <a:ea typeface="Segoe UI" panose="020B0502040204020203" pitchFamily="34" charset="0"/>
                          <a:cs typeface="Segoe UI" panose="020B0502040204020203" pitchFamily="34" charset="0"/>
                        </a:rPr>
                        <a:t>reduce impact.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Optimum training levels with surge capability if required.</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Collaboration with partners is vital to enable West Mercia to deliver under the four P's detailed in the CONTEST Strategy and Action Plan. Relationships are maintained through regular contact, meetings and sharing of information.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04862">
                <a:tc vMerge="1">
                  <a:txBody>
                    <a:bodyPr/>
                    <a:lstStyle/>
                    <a:p>
                      <a:endParaRPr lang="en-GB"/>
                    </a:p>
                  </a:txBody>
                  <a:tcPr/>
                </a:tc>
                <a:tc>
                  <a:txBody>
                    <a:bodyPr/>
                    <a:lstStyle/>
                    <a:p>
                      <a:pPr algn="l">
                        <a:lnSpc>
                          <a:spcPct val="107000"/>
                        </a:lnSpc>
                        <a:spcAft>
                          <a:spcPts val="0"/>
                        </a:spcAft>
                      </a:pPr>
                      <a:r>
                        <a:rPr lang="en-GB" sz="900" b="1" dirty="0">
                          <a:effectLst/>
                          <a:latin typeface="Segoe UI" panose="020B0502040204020203" pitchFamily="34" charset="0"/>
                          <a:ea typeface="Segoe UI" panose="020B0502040204020203" pitchFamily="34" charset="0"/>
                          <a:cs typeface="Segoe UI" panose="020B0502040204020203" pitchFamily="34" charset="0"/>
                        </a:rPr>
                        <a:t>Serious and Organised Crime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Some concerns surrounding the levels of staffing and time taken to train individuals, particularly within SOCU however, this impact is often limited due to the provision of the ROCU and the forces ability to prioritise resource.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Issues exist with limited surveillance capability.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With offenders active across borders it is vital West Mercia continue communications with partners/agencies not just across the UK but overseas as well. The force works closely with a number of agencies such as Gain, HMRC, airlines and Border Force to ensure intelligence and information is shared accordingly. </a:t>
                      </a:r>
                    </a:p>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The Force has an embedded Serious and Organised Crime Joint Action Group (SOCJAG) structure which brings together a host of partners on a regular basis to work to tackle Serious and Organised Crime collectively. The CPS is also a crucial partner who the force work closely with on a regular basis.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3428">
                <a:tc vMerge="1">
                  <a:txBody>
                    <a:bodyPr/>
                    <a:lstStyle/>
                    <a:p>
                      <a:endParaRPr lang="en-GB"/>
                    </a:p>
                  </a:txBody>
                  <a:tcPr/>
                </a:tc>
                <a:tc>
                  <a:txBody>
                    <a:bodyPr/>
                    <a:lstStyle/>
                    <a:p>
                      <a:pPr algn="l">
                        <a:lnSpc>
                          <a:spcPct val="107000"/>
                        </a:lnSpc>
                        <a:spcAft>
                          <a:spcPts val="0"/>
                        </a:spcAft>
                      </a:pPr>
                      <a:r>
                        <a:rPr lang="en-GB" sz="900" b="1" dirty="0">
                          <a:effectLst/>
                          <a:latin typeface="Segoe UI" panose="020B0502040204020203" pitchFamily="34" charset="0"/>
                          <a:ea typeface="Segoe UI" panose="020B0502040204020203" pitchFamily="34" charset="0"/>
                          <a:cs typeface="Segoe UI" panose="020B0502040204020203" pitchFamily="34" charset="0"/>
                        </a:rPr>
                        <a:t>National Cyber Security Incident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The Cyber Crime Unit (CCU) has optimum staffing levels to enable response to cyber security incidents.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The CCU is fit for purpose and capability is constantly improving within the team to maintain good standards. Additional vehicles however are required.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The force work closely with the West Midlands regional Cyber Crime Unit along with all of the </a:t>
                      </a:r>
                      <a:r>
                        <a:rPr lang="en-GB" sz="900" dirty="0" smtClean="0">
                          <a:effectLst/>
                          <a:latin typeface="Segoe UI" panose="020B0502040204020203" pitchFamily="34" charset="0"/>
                          <a:ea typeface="Segoe UI" panose="020B0502040204020203" pitchFamily="34" charset="0"/>
                          <a:cs typeface="Segoe UI" panose="020B0502040204020203" pitchFamily="34" charset="0"/>
                        </a:rPr>
                        <a:t>regional</a:t>
                      </a:r>
                      <a:r>
                        <a:rPr lang="en-GB" sz="900" baseline="0" dirty="0" smtClean="0">
                          <a:effectLst/>
                          <a:latin typeface="Segoe UI" panose="020B0502040204020203" pitchFamily="34" charset="0"/>
                          <a:ea typeface="Segoe UI" panose="020B0502040204020203" pitchFamily="34" charset="0"/>
                          <a:cs typeface="Segoe UI" panose="020B0502040204020203" pitchFamily="34" charset="0"/>
                        </a:rPr>
                        <a:t> </a:t>
                      </a:r>
                      <a:r>
                        <a:rPr lang="en-GB" sz="900" dirty="0" smtClean="0">
                          <a:effectLst/>
                          <a:latin typeface="Segoe UI" panose="020B0502040204020203" pitchFamily="34" charset="0"/>
                          <a:ea typeface="Segoe UI" panose="020B0502040204020203" pitchFamily="34" charset="0"/>
                          <a:cs typeface="Segoe UI" panose="020B0502040204020203" pitchFamily="34" charset="0"/>
                        </a:rPr>
                        <a:t>Cyber </a:t>
                      </a:r>
                      <a:r>
                        <a:rPr lang="en-GB" sz="900" dirty="0">
                          <a:effectLst/>
                          <a:latin typeface="Segoe UI" panose="020B0502040204020203" pitchFamily="34" charset="0"/>
                          <a:ea typeface="Segoe UI" panose="020B0502040204020203" pitchFamily="34" charset="0"/>
                          <a:cs typeface="Segoe UI" panose="020B0502040204020203" pitchFamily="34" charset="0"/>
                        </a:rPr>
                        <a:t>Crime </a:t>
                      </a:r>
                      <a:r>
                        <a:rPr lang="en-GB" sz="900" dirty="0" smtClean="0">
                          <a:effectLst/>
                          <a:latin typeface="Segoe UI" panose="020B0502040204020203" pitchFamily="34" charset="0"/>
                          <a:ea typeface="Segoe UI" panose="020B0502040204020203" pitchFamily="34" charset="0"/>
                          <a:cs typeface="Segoe UI" panose="020B0502040204020203" pitchFamily="34" charset="0"/>
                        </a:rPr>
                        <a:t>Units. Also </a:t>
                      </a:r>
                      <a:r>
                        <a:rPr lang="en-GB" sz="900" dirty="0">
                          <a:effectLst/>
                          <a:latin typeface="Segoe UI" panose="020B0502040204020203" pitchFamily="34" charset="0"/>
                          <a:ea typeface="Segoe UI" panose="020B0502040204020203" pitchFamily="34" charset="0"/>
                          <a:cs typeface="Segoe UI" panose="020B0502040204020203" pitchFamily="34" charset="0"/>
                        </a:rPr>
                        <a:t>linked into the National Cyber Security Centre and the National Cyber Crime Unit to enable partnership working across the UK. Regular contact is established with National Fraud Intelligence Bureau (NFIB), Action Fraud and Get Safe Online.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6056">
                <a:tc vMerge="1">
                  <a:txBody>
                    <a:bodyPr/>
                    <a:lstStyle/>
                    <a:p>
                      <a:endParaRPr lang="en-GB"/>
                    </a:p>
                  </a:txBody>
                  <a:tcPr/>
                </a:tc>
                <a:tc>
                  <a:txBody>
                    <a:bodyPr/>
                    <a:lstStyle/>
                    <a:p>
                      <a:pPr algn="l">
                        <a:lnSpc>
                          <a:spcPct val="107000"/>
                        </a:lnSpc>
                        <a:spcAft>
                          <a:spcPts val="0"/>
                        </a:spcAft>
                      </a:pPr>
                      <a:r>
                        <a:rPr lang="en-GB" sz="900" b="1" dirty="0">
                          <a:effectLst/>
                          <a:latin typeface="Segoe UI" panose="020B0502040204020203" pitchFamily="34" charset="0"/>
                          <a:ea typeface="Segoe UI" panose="020B0502040204020203" pitchFamily="34" charset="0"/>
                          <a:cs typeface="Segoe UI" panose="020B0502040204020203" pitchFamily="34" charset="0"/>
                        </a:rPr>
                        <a:t>Threat to Public Order and Public Safety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Optimum levels of staff with well above the nationally-specified number of trained officers.</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Some issues may exist in the accreditation of roles in 2020, however officers are currently trained in line with national requirements.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For events, the force works with a variety of partners depending on the event taking place. For example, frequently events planners and coordinators will be in contact with safety advisory groups, local councils, sporting clubs and other event organisers.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5835">
                <a:tc vMerge="1">
                  <a:txBody>
                    <a:bodyPr/>
                    <a:lstStyle/>
                    <a:p>
                      <a:endParaRPr lang="en-GB"/>
                    </a:p>
                  </a:txBody>
                  <a:tcPr/>
                </a:tc>
                <a:tc>
                  <a:txBody>
                    <a:bodyPr/>
                    <a:lstStyle/>
                    <a:p>
                      <a:pPr algn="l">
                        <a:lnSpc>
                          <a:spcPct val="107000"/>
                        </a:lnSpc>
                        <a:spcAft>
                          <a:spcPts val="0"/>
                        </a:spcAft>
                      </a:pPr>
                      <a:r>
                        <a:rPr lang="en-GB" sz="900" b="1" dirty="0">
                          <a:effectLst/>
                          <a:latin typeface="Segoe UI" panose="020B0502040204020203" pitchFamily="34" charset="0"/>
                          <a:ea typeface="Segoe UI" panose="020B0502040204020203" pitchFamily="34" charset="0"/>
                          <a:cs typeface="Segoe UI" panose="020B0502040204020203" pitchFamily="34" charset="0"/>
                        </a:rPr>
                        <a:t>Civil Emergencies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Number of resources are sufficient to maintain business as usual and respond to major emergencies, however in the event of a significant incident some BAU demand is disrupted due to low staffing levels.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Issues with equipment exist which limits capability when connecting and sharing information with partners.</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smtClean="0">
                          <a:effectLst/>
                          <a:latin typeface="Segoe UI" panose="020B0502040204020203" pitchFamily="34" charset="0"/>
                          <a:ea typeface="Segoe UI" panose="020B0502040204020203" pitchFamily="34" charset="0"/>
                          <a:cs typeface="Segoe UI" panose="020B0502040204020203" pitchFamily="34" charset="0"/>
                        </a:rPr>
                        <a:t>Local </a:t>
                      </a:r>
                      <a:r>
                        <a:rPr lang="en-GB" sz="900" dirty="0">
                          <a:effectLst/>
                          <a:latin typeface="Segoe UI" panose="020B0502040204020203" pitchFamily="34" charset="0"/>
                          <a:ea typeface="Segoe UI" panose="020B0502040204020203" pitchFamily="34" charset="0"/>
                          <a:cs typeface="Segoe UI" panose="020B0502040204020203" pitchFamily="34" charset="0"/>
                        </a:rPr>
                        <a:t>Resilience Forums (LRFs) </a:t>
                      </a:r>
                      <a:r>
                        <a:rPr lang="en-GB" sz="900" dirty="0" smtClean="0">
                          <a:effectLst/>
                          <a:latin typeface="Segoe UI" panose="020B0502040204020203" pitchFamily="34" charset="0"/>
                          <a:ea typeface="Segoe UI" panose="020B0502040204020203" pitchFamily="34" charset="0"/>
                          <a:cs typeface="Segoe UI" panose="020B0502040204020203" pitchFamily="34" charset="0"/>
                        </a:rPr>
                        <a:t>ensure collaborative working and </a:t>
                      </a:r>
                      <a:r>
                        <a:rPr lang="en-GB" sz="900" dirty="0">
                          <a:effectLst/>
                          <a:latin typeface="Segoe UI" panose="020B0502040204020203" pitchFamily="34" charset="0"/>
                          <a:ea typeface="Segoe UI" panose="020B0502040204020203" pitchFamily="34" charset="0"/>
                          <a:cs typeface="Segoe UI" panose="020B0502040204020203" pitchFamily="34" charset="0"/>
                        </a:rPr>
                        <a:t>are an integral part of the process in ensuring the production of contingency plans and individual agency plans for mitigation and response. The LRFs are a significant and vital element of working in partnership and taking a multi-agency approach to action.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57312">
                <a:tc vMerge="1">
                  <a:txBody>
                    <a:bodyPr/>
                    <a:lstStyle/>
                    <a:p>
                      <a:endParaRPr lang="en-GB"/>
                    </a:p>
                  </a:txBody>
                  <a:tcPr/>
                </a:tc>
                <a:tc>
                  <a:txBody>
                    <a:bodyPr/>
                    <a:lstStyle/>
                    <a:p>
                      <a:pPr algn="l">
                        <a:lnSpc>
                          <a:spcPct val="107000"/>
                        </a:lnSpc>
                        <a:spcAft>
                          <a:spcPts val="0"/>
                        </a:spcAft>
                      </a:pPr>
                      <a:r>
                        <a:rPr lang="en-GB" sz="900" b="1" dirty="0">
                          <a:effectLst/>
                          <a:latin typeface="Segoe UI" panose="020B0502040204020203" pitchFamily="34" charset="0"/>
                          <a:ea typeface="Segoe UI" panose="020B0502040204020203" pitchFamily="34" charset="0"/>
                          <a:cs typeface="Segoe UI" panose="020B0502040204020203" pitchFamily="34" charset="0"/>
                        </a:rPr>
                        <a:t>Child Sexual Abuse (CSA)</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Due </a:t>
                      </a:r>
                      <a:r>
                        <a:rPr lang="en-GB" sz="900" dirty="0" smtClean="0">
                          <a:effectLst/>
                          <a:latin typeface="Segoe UI" panose="020B0502040204020203" pitchFamily="34" charset="0"/>
                          <a:ea typeface="Segoe UI" panose="020B0502040204020203" pitchFamily="34" charset="0"/>
                          <a:cs typeface="Segoe UI" panose="020B0502040204020203" pitchFamily="34" charset="0"/>
                        </a:rPr>
                        <a:t>to a </a:t>
                      </a:r>
                      <a:r>
                        <a:rPr lang="en-GB" sz="900" dirty="0">
                          <a:effectLst/>
                          <a:latin typeface="Segoe UI" panose="020B0502040204020203" pitchFamily="34" charset="0"/>
                          <a:ea typeface="Segoe UI" panose="020B0502040204020203" pitchFamily="34" charset="0"/>
                          <a:cs typeface="Segoe UI" panose="020B0502040204020203" pitchFamily="34" charset="0"/>
                        </a:rPr>
                        <a:t>recent uplift in resources there are optimum staffing levels available for contribution.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Issues exist with some interview locations and medical facilities not being fit for purpose. There are a limited number of fully trained and accredited investigators.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smtClean="0">
                          <a:effectLst/>
                          <a:latin typeface="Segoe UI" panose="020B0502040204020203" pitchFamily="34" charset="0"/>
                          <a:ea typeface="Segoe UI" panose="020B0502040204020203" pitchFamily="34" charset="0"/>
                          <a:cs typeface="Segoe UI" panose="020B0502040204020203" pitchFamily="34" charset="0"/>
                        </a:rPr>
                        <a:t>Problem </a:t>
                      </a:r>
                      <a:r>
                        <a:rPr lang="en-GB" sz="900" dirty="0">
                          <a:effectLst/>
                          <a:latin typeface="Segoe UI" panose="020B0502040204020203" pitchFamily="34" charset="0"/>
                          <a:ea typeface="Segoe UI" panose="020B0502040204020203" pitchFamily="34" charset="0"/>
                          <a:cs typeface="Segoe UI" panose="020B0502040204020203" pitchFamily="34" charset="0"/>
                        </a:rPr>
                        <a:t>Solving Hubs and Harm Assessment Units aim to support colleagues </a:t>
                      </a:r>
                      <a:r>
                        <a:rPr lang="en-GB" sz="900" dirty="0" smtClean="0">
                          <a:effectLst/>
                          <a:latin typeface="Segoe UI" panose="020B0502040204020203" pitchFamily="34" charset="0"/>
                          <a:ea typeface="Segoe UI" panose="020B0502040204020203" pitchFamily="34" charset="0"/>
                          <a:cs typeface="Segoe UI" panose="020B0502040204020203" pitchFamily="34" charset="0"/>
                        </a:rPr>
                        <a:t>and </a:t>
                      </a:r>
                      <a:r>
                        <a:rPr lang="en-GB" sz="900" dirty="0">
                          <a:effectLst/>
                          <a:latin typeface="Segoe UI" panose="020B0502040204020203" pitchFamily="34" charset="0"/>
                          <a:ea typeface="Segoe UI" panose="020B0502040204020203" pitchFamily="34" charset="0"/>
                          <a:cs typeface="Segoe UI" panose="020B0502040204020203" pitchFamily="34" charset="0"/>
                        </a:rPr>
                        <a:t>external partners in reducing harm and risk through problem </a:t>
                      </a:r>
                      <a:r>
                        <a:rPr lang="en-GB" sz="900" dirty="0" smtClean="0">
                          <a:effectLst/>
                          <a:latin typeface="Segoe UI" panose="020B0502040204020203" pitchFamily="34" charset="0"/>
                          <a:ea typeface="Segoe UI" panose="020B0502040204020203" pitchFamily="34" charset="0"/>
                          <a:cs typeface="Segoe UI" panose="020B0502040204020203" pitchFamily="34" charset="0"/>
                        </a:rPr>
                        <a:t>solving. </a:t>
                      </a:r>
                      <a:r>
                        <a:rPr lang="en-GB" sz="900" dirty="0">
                          <a:effectLst/>
                          <a:latin typeface="Segoe UI" panose="020B0502040204020203" pitchFamily="34" charset="0"/>
                          <a:ea typeface="Segoe UI" panose="020B0502040204020203" pitchFamily="34" charset="0"/>
                          <a:cs typeface="Segoe UI" panose="020B0502040204020203" pitchFamily="34" charset="0"/>
                        </a:rPr>
                        <a:t>The officers engage in partnership working using </a:t>
                      </a:r>
                      <a:r>
                        <a:rPr lang="en-GB" sz="900" dirty="0" smtClean="0">
                          <a:effectLst/>
                          <a:latin typeface="Segoe UI" panose="020B0502040204020203" pitchFamily="34" charset="0"/>
                          <a:ea typeface="Segoe UI" panose="020B0502040204020203" pitchFamily="34" charset="0"/>
                          <a:cs typeface="Segoe UI" panose="020B0502040204020203" pitchFamily="34" charset="0"/>
                        </a:rPr>
                        <a:t>innovative </a:t>
                      </a:r>
                      <a:r>
                        <a:rPr lang="en-GB" sz="900" dirty="0">
                          <a:effectLst/>
                          <a:latin typeface="Segoe UI" panose="020B0502040204020203" pitchFamily="34" charset="0"/>
                          <a:ea typeface="Segoe UI" panose="020B0502040204020203" pitchFamily="34" charset="0"/>
                          <a:cs typeface="Segoe UI" panose="020B0502040204020203" pitchFamily="34" charset="0"/>
                        </a:rPr>
                        <a:t>and child-centred policing to proactively provide early intervention</a:t>
                      </a:r>
                      <a:r>
                        <a:rPr lang="en-GB" sz="900" dirty="0" smtClean="0">
                          <a:effectLst/>
                          <a:latin typeface="Segoe UI" panose="020B0502040204020203" pitchFamily="34" charset="0"/>
                          <a:ea typeface="Segoe UI" panose="020B0502040204020203" pitchFamily="34" charset="0"/>
                          <a:cs typeface="Segoe UI" panose="020B0502040204020203" pitchFamily="34" charset="0"/>
                        </a:rPr>
                        <a:t>.</a:t>
                      </a:r>
                      <a:endParaRPr lang="en-GB" sz="900" dirty="0">
                        <a:effectLst/>
                        <a:latin typeface="Segoe UI" panose="020B0502040204020203" pitchFamily="34" charset="0"/>
                        <a:ea typeface="Segoe UI" panose="020B0502040204020203" pitchFamily="34" charset="0"/>
                        <a:cs typeface="Segoe UI" panose="020B0502040204020203" pitchFamily="34" charset="0"/>
                      </a:endParaRP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9" name="TextBox 28"/>
          <p:cNvSpPr txBox="1"/>
          <p:nvPr/>
        </p:nvSpPr>
        <p:spPr>
          <a:xfrm>
            <a:off x="748800" y="850730"/>
            <a:ext cx="2242922" cy="261610"/>
          </a:xfrm>
          <a:prstGeom prst="rect">
            <a:avLst/>
          </a:prstGeom>
          <a:noFill/>
        </p:spPr>
        <p:txBody>
          <a:bodyPr wrap="none" rtlCol="0">
            <a:spAutoFit/>
          </a:bodyPr>
          <a:lstStyle/>
          <a:p>
            <a:r>
              <a:rPr lang="en-GB"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Strategic Policing Requirement</a:t>
            </a:r>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55575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p:cNvSpPr txBox="1"/>
          <p:nvPr/>
        </p:nvSpPr>
        <p:spPr>
          <a:xfrm>
            <a:off x="8396661" y="1206754"/>
            <a:ext cx="690155" cy="207749"/>
          </a:xfrm>
          <a:prstGeom prst="rect">
            <a:avLst/>
          </a:prstGeom>
          <a:noFill/>
        </p:spPr>
        <p:txBody>
          <a:bodyPr wrap="square" rtlCol="0">
            <a:spAutoFit/>
          </a:bodyPr>
          <a:lstStyle/>
          <a:p>
            <a:pPr algn="ctr"/>
            <a:r>
              <a:rPr lang="en-GB" sz="750" b="1" dirty="0">
                <a:solidFill>
                  <a:schemeClr val="bg1"/>
                </a:solidFill>
              </a:rPr>
              <a:t>Introduction</a:t>
            </a:r>
          </a:p>
        </p:txBody>
      </p:sp>
      <p:sp>
        <p:nvSpPr>
          <p:cNvPr id="47" name="Slide Number Placeholder 1"/>
          <p:cNvSpPr>
            <a:spLocks noGrp="1"/>
          </p:cNvSpPr>
          <p:nvPr>
            <p:ph type="sldNum" sz="quarter" idx="12"/>
          </p:nvPr>
        </p:nvSpPr>
        <p:spPr>
          <a:xfrm>
            <a:off x="11832000" y="6590292"/>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Arial" panose="020B0604020202020204" pitchFamily="34" charset="0"/>
                <a:cs typeface="Arial" panose="020B0604020202020204" pitchFamily="34" charset="0"/>
              </a:rPr>
              <a:pPr algn="ctr"/>
              <a:t>15</a:t>
            </a:fld>
            <a:endParaRPr lang="en-GB" sz="1050" b="1" dirty="0">
              <a:solidFill>
                <a:schemeClr val="bg1"/>
              </a:solidFill>
              <a:latin typeface="Arial" panose="020B0604020202020204" pitchFamily="34" charset="0"/>
              <a:cs typeface="Arial" panose="020B0604020202020204" pitchFamily="34" charset="0"/>
            </a:endParaRPr>
          </a:p>
        </p:txBody>
      </p:sp>
      <p:sp>
        <p:nvSpPr>
          <p:cNvPr id="20" name="TextBox 19"/>
          <p:cNvSpPr txBox="1"/>
          <p:nvPr/>
        </p:nvSpPr>
        <p:spPr>
          <a:xfrm>
            <a:off x="963194" y="1518152"/>
            <a:ext cx="5127890" cy="2508379"/>
          </a:xfrm>
          <a:prstGeom prst="rect">
            <a:avLst/>
          </a:prstGeom>
          <a:solidFill>
            <a:schemeClr val="bg1"/>
          </a:solidFill>
        </p:spPr>
        <p:txBody>
          <a:bodyPr wrap="square" rtlCol="0">
            <a:spAutoFit/>
          </a:bodyPr>
          <a:lstStyle/>
          <a:p>
            <a:r>
              <a:rPr lang="en-GB" sz="1200" b="1" dirty="0">
                <a:latin typeface="Segoe UI" panose="020B0502040204020203" pitchFamily="34" charset="0"/>
                <a:ea typeface="Segoe UI" panose="020B0502040204020203" pitchFamily="34" charset="0"/>
                <a:cs typeface="Segoe UI" panose="020B0502040204020203" pitchFamily="34" charset="0"/>
              </a:rPr>
              <a:t>999 Performance</a:t>
            </a:r>
          </a:p>
          <a:p>
            <a:endParaRPr lang="en-GB" sz="1200"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r>
              <a:rPr lang="en-GB" sz="1100" b="1" dirty="0">
                <a:latin typeface="Segoe UI" panose="020B0502040204020203" pitchFamily="34" charset="0"/>
                <a:ea typeface="Segoe UI" panose="020B0502040204020203" pitchFamily="34" charset="0"/>
                <a:cs typeface="Segoe UI" panose="020B0502040204020203" pitchFamily="34" charset="0"/>
              </a:rPr>
              <a:t>999 demand </a:t>
            </a:r>
            <a:r>
              <a:rPr lang="en-GB" sz="1100" dirty="0">
                <a:latin typeface="Segoe UI" panose="020B0502040204020203" pitchFamily="34" charset="0"/>
                <a:ea typeface="Segoe UI" panose="020B0502040204020203" pitchFamily="34" charset="0"/>
                <a:cs typeface="Segoe UI" panose="020B0502040204020203" pitchFamily="34" charset="0"/>
              </a:rPr>
              <a:t>increased by 13% between Q1 and Q2 </a:t>
            </a:r>
            <a:r>
              <a:rPr lang="en-GB" sz="1100" dirty="0" smtClean="0">
                <a:latin typeface="Segoe UI" panose="020B0502040204020203" pitchFamily="34" charset="0"/>
                <a:ea typeface="Segoe UI" panose="020B0502040204020203" pitchFamily="34" charset="0"/>
                <a:cs typeface="Segoe UI" panose="020B0502040204020203" pitchFamily="34" charset="0"/>
              </a:rPr>
              <a:t>which remains </a:t>
            </a:r>
            <a:r>
              <a:rPr lang="en-GB" sz="1100" dirty="0">
                <a:latin typeface="Segoe UI" panose="020B0502040204020203" pitchFamily="34" charset="0"/>
                <a:ea typeface="Segoe UI" panose="020B0502040204020203" pitchFamily="34" charset="0"/>
                <a:cs typeface="Segoe UI" panose="020B0502040204020203" pitchFamily="34" charset="0"/>
              </a:rPr>
              <a:t>similar to Q2 2019/2020. </a:t>
            </a:r>
          </a:p>
          <a:p>
            <a:r>
              <a:rPr lang="en-GB" sz="1100" dirty="0">
                <a:latin typeface="Segoe UI" panose="020B0502040204020203" pitchFamily="34" charset="0"/>
                <a:ea typeface="Segoe UI" panose="020B0502040204020203" pitchFamily="34" charset="0"/>
                <a:cs typeface="Segoe UI" panose="020B0502040204020203" pitchFamily="34" charset="0"/>
              </a:rPr>
              <a:t> </a:t>
            </a:r>
          </a:p>
          <a:p>
            <a:r>
              <a:rPr lang="en-GB" sz="1100" dirty="0">
                <a:latin typeface="Segoe UI" panose="020B0502040204020203" pitchFamily="34" charset="0"/>
                <a:ea typeface="Segoe UI" panose="020B0502040204020203" pitchFamily="34" charset="0"/>
                <a:cs typeface="Segoe UI" panose="020B0502040204020203" pitchFamily="34" charset="0"/>
              </a:rPr>
              <a:t>Affected by the increase, the OCC presented a 6%</a:t>
            </a:r>
            <a:r>
              <a:rPr lang="en-GB" sz="1100" b="1" dirty="0">
                <a:latin typeface="Segoe UI" panose="020B0502040204020203" pitchFamily="34" charset="0"/>
                <a:ea typeface="Segoe UI" panose="020B0502040204020203" pitchFamily="34" charset="0"/>
                <a:cs typeface="Segoe UI" panose="020B0502040204020203" pitchFamily="34" charset="0"/>
              </a:rPr>
              <a:t> decrease in performance </a:t>
            </a:r>
            <a:r>
              <a:rPr lang="en-GB" sz="1100" dirty="0">
                <a:latin typeface="Segoe UI" panose="020B0502040204020203" pitchFamily="34" charset="0"/>
                <a:ea typeface="Segoe UI" panose="020B0502040204020203" pitchFamily="34" charset="0"/>
                <a:cs typeface="Segoe UI" panose="020B0502040204020203" pitchFamily="34" charset="0"/>
              </a:rPr>
              <a:t>to </a:t>
            </a:r>
            <a:r>
              <a:rPr lang="en-GB" sz="1100" b="1" dirty="0">
                <a:latin typeface="Segoe UI" panose="020B0502040204020203" pitchFamily="34" charset="0"/>
                <a:ea typeface="Segoe UI" panose="020B0502040204020203" pitchFamily="34" charset="0"/>
                <a:cs typeface="Segoe UI" panose="020B0502040204020203" pitchFamily="34" charset="0"/>
              </a:rPr>
              <a:t>88% for the quarter compared with Q1.</a:t>
            </a:r>
            <a:endParaRPr lang="en-GB" sz="1100" dirty="0">
              <a:latin typeface="Segoe UI" panose="020B0502040204020203" pitchFamily="34" charset="0"/>
              <a:ea typeface="Segoe UI" panose="020B0502040204020203" pitchFamily="34" charset="0"/>
              <a:cs typeface="Segoe UI" panose="020B0502040204020203" pitchFamily="34" charset="0"/>
            </a:endParaRPr>
          </a:p>
          <a:p>
            <a:r>
              <a:rPr lang="en-GB" sz="1100" dirty="0">
                <a:latin typeface="Segoe UI" panose="020B0502040204020203" pitchFamily="34" charset="0"/>
                <a:ea typeface="Segoe UI" panose="020B0502040204020203" pitchFamily="34" charset="0"/>
                <a:cs typeface="Segoe UI" panose="020B0502040204020203" pitchFamily="34" charset="0"/>
              </a:rPr>
              <a:t> </a:t>
            </a:r>
          </a:p>
          <a:p>
            <a:r>
              <a:rPr lang="en-GB" sz="1100" dirty="0">
                <a:latin typeface="Segoe UI" panose="020B0502040204020203" pitchFamily="34" charset="0"/>
                <a:ea typeface="Segoe UI" panose="020B0502040204020203" pitchFamily="34" charset="0"/>
                <a:cs typeface="Segoe UI" panose="020B0502040204020203" pitchFamily="34" charset="0"/>
              </a:rPr>
              <a:t>The </a:t>
            </a:r>
            <a:r>
              <a:rPr lang="en-GB" sz="1100" b="1" dirty="0">
                <a:latin typeface="Segoe UI" panose="020B0502040204020203" pitchFamily="34" charset="0"/>
                <a:ea typeface="Segoe UI" panose="020B0502040204020203" pitchFamily="34" charset="0"/>
                <a:cs typeface="Segoe UI" panose="020B0502040204020203" pitchFamily="34" charset="0"/>
              </a:rPr>
              <a:t>statutory 999 </a:t>
            </a:r>
            <a:r>
              <a:rPr lang="en-GB" sz="1100" b="1" dirty="0" smtClean="0">
                <a:latin typeface="Segoe UI" panose="020B0502040204020203" pitchFamily="34" charset="0"/>
                <a:ea typeface="Segoe UI" panose="020B0502040204020203" pitchFamily="34" charset="0"/>
                <a:cs typeface="Segoe UI" panose="020B0502040204020203" pitchFamily="34" charset="0"/>
              </a:rPr>
              <a:t>target of 90% </a:t>
            </a:r>
            <a:r>
              <a:rPr lang="en-GB" sz="1100" b="1" dirty="0">
                <a:latin typeface="Segoe UI" panose="020B0502040204020203" pitchFamily="34" charset="0"/>
                <a:ea typeface="Segoe UI" panose="020B0502040204020203" pitchFamily="34" charset="0"/>
                <a:cs typeface="Segoe UI" panose="020B0502040204020203" pitchFamily="34" charset="0"/>
              </a:rPr>
              <a:t>was met in </a:t>
            </a:r>
            <a:r>
              <a:rPr lang="en-GB" sz="1100" b="1" dirty="0" smtClean="0">
                <a:latin typeface="Segoe UI" panose="020B0502040204020203" pitchFamily="34" charset="0"/>
                <a:ea typeface="Segoe UI" panose="020B0502040204020203" pitchFamily="34" charset="0"/>
                <a:cs typeface="Segoe UI" panose="020B0502040204020203" pitchFamily="34" charset="0"/>
              </a:rPr>
              <a:t>July </a:t>
            </a:r>
            <a:r>
              <a:rPr lang="en-GB" sz="1100" dirty="0">
                <a:latin typeface="Segoe UI" panose="020B0502040204020203" pitchFamily="34" charset="0"/>
                <a:ea typeface="Segoe UI" panose="020B0502040204020203" pitchFamily="34" charset="0"/>
                <a:cs typeface="Segoe UI" panose="020B0502040204020203" pitchFamily="34" charset="0"/>
              </a:rPr>
              <a:t>however it was </a:t>
            </a:r>
            <a:r>
              <a:rPr lang="en-GB" sz="1100" dirty="0" smtClean="0">
                <a:latin typeface="Segoe UI" panose="020B0502040204020203" pitchFamily="34" charset="0"/>
                <a:ea typeface="Segoe UI" panose="020B0502040204020203" pitchFamily="34" charset="0"/>
                <a:cs typeface="Segoe UI" panose="020B0502040204020203" pitchFamily="34" charset="0"/>
              </a:rPr>
              <a:t>not achieved in </a:t>
            </a:r>
            <a:r>
              <a:rPr lang="en-GB" sz="1100" dirty="0">
                <a:latin typeface="Segoe UI" panose="020B0502040204020203" pitchFamily="34" charset="0"/>
                <a:ea typeface="Segoe UI" panose="020B0502040204020203" pitchFamily="34" charset="0"/>
                <a:cs typeface="Segoe UI" panose="020B0502040204020203" pitchFamily="34" charset="0"/>
              </a:rPr>
              <a:t>the following two months. </a:t>
            </a:r>
            <a:r>
              <a:rPr lang="en-GB" sz="1100" dirty="0" smtClean="0">
                <a:latin typeface="Segoe UI" panose="020B0502040204020203" pitchFamily="34" charset="0"/>
                <a:ea typeface="Segoe UI" panose="020B0502040204020203" pitchFamily="34" charset="0"/>
                <a:cs typeface="Segoe UI" panose="020B0502040204020203" pitchFamily="34" charset="0"/>
              </a:rPr>
              <a:t>ICT </a:t>
            </a:r>
            <a:r>
              <a:rPr lang="en-GB" sz="1100" dirty="0">
                <a:latin typeface="Segoe UI" panose="020B0502040204020203" pitchFamily="34" charset="0"/>
                <a:ea typeface="Segoe UI" panose="020B0502040204020203" pitchFamily="34" charset="0"/>
                <a:cs typeface="Segoe UI" panose="020B0502040204020203" pitchFamily="34" charset="0"/>
              </a:rPr>
              <a:t>and power </a:t>
            </a:r>
            <a:r>
              <a:rPr lang="en-GB" sz="1100" dirty="0" smtClean="0">
                <a:latin typeface="Segoe UI" panose="020B0502040204020203" pitchFamily="34" charset="0"/>
                <a:ea typeface="Segoe UI" panose="020B0502040204020203" pitchFamily="34" charset="0"/>
                <a:cs typeface="Segoe UI" panose="020B0502040204020203" pitchFamily="34" charset="0"/>
              </a:rPr>
              <a:t>failures </a:t>
            </a:r>
            <a:r>
              <a:rPr lang="en-GB" sz="1100" dirty="0">
                <a:latin typeface="Segoe UI" panose="020B0502040204020203" pitchFamily="34" charset="0"/>
                <a:ea typeface="Segoe UI" panose="020B0502040204020203" pitchFamily="34" charset="0"/>
                <a:cs typeface="Segoe UI" panose="020B0502040204020203" pitchFamily="34" charset="0"/>
              </a:rPr>
              <a:t>rendered core OCC systems inoperable in </a:t>
            </a:r>
            <a:r>
              <a:rPr lang="en-GB" sz="1100" b="1" dirty="0">
                <a:latin typeface="Segoe UI" panose="020B0502040204020203" pitchFamily="34" charset="0"/>
                <a:ea typeface="Segoe UI" panose="020B0502040204020203" pitchFamily="34" charset="0"/>
                <a:cs typeface="Segoe UI" panose="020B0502040204020203" pitchFamily="34" charset="0"/>
              </a:rPr>
              <a:t>all three months of Q2</a:t>
            </a:r>
            <a:r>
              <a:rPr lang="en-GB" sz="1100" dirty="0">
                <a:latin typeface="Segoe UI" panose="020B0502040204020203" pitchFamily="34" charset="0"/>
                <a:ea typeface="Segoe UI" panose="020B0502040204020203" pitchFamily="34" charset="0"/>
                <a:cs typeface="Segoe UI" panose="020B0502040204020203" pitchFamily="34" charset="0"/>
              </a:rPr>
              <a:t> </a:t>
            </a:r>
            <a:r>
              <a:rPr lang="en-GB" sz="1100" dirty="0" smtClean="0">
                <a:latin typeface="Segoe UI" panose="020B0502040204020203" pitchFamily="34" charset="0"/>
                <a:ea typeface="Segoe UI" panose="020B0502040204020203" pitchFamily="34" charset="0"/>
                <a:cs typeface="Segoe UI" panose="020B0502040204020203" pitchFamily="34" charset="0"/>
              </a:rPr>
              <a:t>which would affect </a:t>
            </a:r>
            <a:r>
              <a:rPr lang="en-GB" sz="1100" dirty="0">
                <a:latin typeface="Segoe UI" panose="020B0502040204020203" pitchFamily="34" charset="0"/>
                <a:ea typeface="Segoe UI" panose="020B0502040204020203" pitchFamily="34" charset="0"/>
                <a:cs typeface="Segoe UI" panose="020B0502040204020203" pitchFamily="34" charset="0"/>
              </a:rPr>
              <a:t>performance outcomes including an increase in abandonment rate owing to the fact that presented calls simply could not be answered during these periods.</a:t>
            </a:r>
          </a:p>
          <a:p>
            <a:endParaRPr lang="en-GB" sz="12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22" name="TextBox 21"/>
          <p:cNvSpPr txBox="1"/>
          <p:nvPr/>
        </p:nvSpPr>
        <p:spPr>
          <a:xfrm>
            <a:off x="6144389" y="1890201"/>
            <a:ext cx="5704863" cy="2308324"/>
          </a:xfrm>
          <a:prstGeom prst="rect">
            <a:avLst/>
          </a:prstGeom>
          <a:solidFill>
            <a:schemeClr val="bg1"/>
          </a:solidFill>
        </p:spPr>
        <p:txBody>
          <a:bodyPr wrap="square" rtlCol="0">
            <a:spAutoFit/>
          </a:bodyPr>
          <a:lstStyle/>
          <a:p>
            <a:r>
              <a:rPr lang="en-GB" sz="1200" b="1" dirty="0">
                <a:latin typeface="Segoe UI" panose="020B0502040204020203" pitchFamily="34" charset="0"/>
                <a:ea typeface="Segoe UI" panose="020B0502040204020203" pitchFamily="34" charset="0"/>
                <a:cs typeface="Segoe UI" panose="020B0502040204020203" pitchFamily="34" charset="0"/>
              </a:rPr>
              <a:t>101 Performance</a:t>
            </a:r>
          </a:p>
          <a:p>
            <a:endParaRPr lang="en-GB" sz="1100"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r>
              <a:rPr lang="en-GB" sz="1100" dirty="0">
                <a:latin typeface="Segoe UI" panose="020B0502040204020203" pitchFamily="34" charset="0"/>
                <a:ea typeface="Segoe UI" panose="020B0502040204020203" pitchFamily="34" charset="0"/>
                <a:cs typeface="Segoe UI" panose="020B0502040204020203" pitchFamily="34" charset="0"/>
              </a:rPr>
              <a:t>In </a:t>
            </a:r>
            <a:r>
              <a:rPr lang="en-GB" sz="1100" b="1" dirty="0">
                <a:latin typeface="Segoe UI" panose="020B0502040204020203" pitchFamily="34" charset="0"/>
                <a:ea typeface="Segoe UI" panose="020B0502040204020203" pitchFamily="34" charset="0"/>
                <a:cs typeface="Segoe UI" panose="020B0502040204020203" pitchFamily="34" charset="0"/>
              </a:rPr>
              <a:t>Q2 </a:t>
            </a:r>
            <a:r>
              <a:rPr lang="en-GB" sz="1100" dirty="0">
                <a:latin typeface="Segoe UI" panose="020B0502040204020203" pitchFamily="34" charset="0"/>
                <a:ea typeface="Segoe UI" panose="020B0502040204020203" pitchFamily="34" charset="0"/>
                <a:cs typeface="Segoe UI" panose="020B0502040204020203" pitchFamily="34" charset="0"/>
              </a:rPr>
              <a:t>there has been a </a:t>
            </a:r>
            <a:r>
              <a:rPr lang="en-GB" sz="1100" b="1" dirty="0">
                <a:latin typeface="Segoe UI" panose="020B0502040204020203" pitchFamily="34" charset="0"/>
                <a:ea typeface="Segoe UI" panose="020B0502040204020203" pitchFamily="34" charset="0"/>
                <a:cs typeface="Segoe UI" panose="020B0502040204020203" pitchFamily="34" charset="0"/>
              </a:rPr>
              <a:t>4%</a:t>
            </a:r>
            <a:r>
              <a:rPr lang="en-GB" sz="1100" dirty="0">
                <a:latin typeface="Segoe UI" panose="020B0502040204020203" pitchFamily="34" charset="0"/>
                <a:ea typeface="Segoe UI" panose="020B0502040204020203" pitchFamily="34" charset="0"/>
                <a:cs typeface="Segoe UI" panose="020B0502040204020203" pitchFamily="34" charset="0"/>
              </a:rPr>
              <a:t> </a:t>
            </a:r>
            <a:r>
              <a:rPr lang="en-GB" sz="1100" b="1" dirty="0">
                <a:latin typeface="Segoe UI" panose="020B0502040204020203" pitchFamily="34" charset="0"/>
                <a:ea typeface="Segoe UI" panose="020B0502040204020203" pitchFamily="34" charset="0"/>
                <a:cs typeface="Segoe UI" panose="020B0502040204020203" pitchFamily="34" charset="0"/>
              </a:rPr>
              <a:t>reduction </a:t>
            </a:r>
            <a:r>
              <a:rPr lang="en-GB" sz="1100" dirty="0">
                <a:latin typeface="Segoe UI" panose="020B0502040204020203" pitchFamily="34" charset="0"/>
                <a:ea typeface="Segoe UI" panose="020B0502040204020203" pitchFamily="34" charset="0"/>
                <a:cs typeface="Segoe UI" panose="020B0502040204020203" pitchFamily="34" charset="0"/>
              </a:rPr>
              <a:t>in call </a:t>
            </a:r>
            <a:r>
              <a:rPr lang="en-GB" sz="1100" b="1" dirty="0">
                <a:latin typeface="Segoe UI" panose="020B0502040204020203" pitchFamily="34" charset="0"/>
                <a:ea typeface="Segoe UI" panose="020B0502040204020203" pitchFamily="34" charset="0"/>
                <a:cs typeface="Segoe UI" panose="020B0502040204020203" pitchFamily="34" charset="0"/>
              </a:rPr>
              <a:t>demand </a:t>
            </a:r>
            <a:r>
              <a:rPr lang="en-GB" sz="1100" dirty="0">
                <a:latin typeface="Segoe UI" panose="020B0502040204020203" pitchFamily="34" charset="0"/>
                <a:ea typeface="Segoe UI" panose="020B0502040204020203" pitchFamily="34" charset="0"/>
                <a:cs typeface="Segoe UI" panose="020B0502040204020203" pitchFamily="34" charset="0"/>
              </a:rPr>
              <a:t>from the previous Q1</a:t>
            </a:r>
            <a:r>
              <a:rPr lang="en-GB" sz="1100" b="1" dirty="0">
                <a:latin typeface="Segoe UI" panose="020B0502040204020203" pitchFamily="34" charset="0"/>
                <a:ea typeface="Segoe UI" panose="020B0502040204020203" pitchFamily="34" charset="0"/>
                <a:cs typeface="Segoe UI" panose="020B0502040204020203" pitchFamily="34" charset="0"/>
              </a:rPr>
              <a:t> </a:t>
            </a:r>
            <a:r>
              <a:rPr lang="en-GB" sz="1100" dirty="0">
                <a:latin typeface="Segoe UI" panose="020B0502040204020203" pitchFamily="34" charset="0"/>
                <a:ea typeface="Segoe UI" panose="020B0502040204020203" pitchFamily="34" charset="0"/>
                <a:cs typeface="Segoe UI" panose="020B0502040204020203" pitchFamily="34" charset="0"/>
              </a:rPr>
              <a:t>and a</a:t>
            </a:r>
            <a:r>
              <a:rPr lang="en-GB" sz="1100" b="1" dirty="0">
                <a:latin typeface="Segoe UI" panose="020B0502040204020203" pitchFamily="34" charset="0"/>
                <a:ea typeface="Segoe UI" panose="020B0502040204020203" pitchFamily="34" charset="0"/>
                <a:cs typeface="Segoe UI" panose="020B0502040204020203" pitchFamily="34" charset="0"/>
              </a:rPr>
              <a:t> significant reduction from Q2 </a:t>
            </a:r>
            <a:r>
              <a:rPr lang="en-GB" sz="1100" dirty="0">
                <a:latin typeface="Segoe UI" panose="020B0502040204020203" pitchFamily="34" charset="0"/>
                <a:ea typeface="Segoe UI" panose="020B0502040204020203" pitchFamily="34" charset="0"/>
                <a:cs typeface="Segoe UI" panose="020B0502040204020203" pitchFamily="34" charset="0"/>
              </a:rPr>
              <a:t>last year </a:t>
            </a:r>
            <a:r>
              <a:rPr lang="en-GB" sz="1100" b="1" dirty="0">
                <a:latin typeface="Segoe UI" panose="020B0502040204020203" pitchFamily="34" charset="0"/>
                <a:ea typeface="Segoe UI" panose="020B0502040204020203" pitchFamily="34" charset="0"/>
                <a:cs typeface="Segoe UI" panose="020B0502040204020203" pitchFamily="34" charset="0"/>
              </a:rPr>
              <a:t>(-21.5%).</a:t>
            </a:r>
            <a:r>
              <a:rPr lang="en-GB" sz="1100" dirty="0">
                <a:latin typeface="Segoe UI" panose="020B0502040204020203" pitchFamily="34" charset="0"/>
                <a:ea typeface="Segoe UI" panose="020B0502040204020203" pitchFamily="34" charset="0"/>
                <a:cs typeface="Segoe UI" panose="020B0502040204020203" pitchFamily="34" charset="0"/>
              </a:rPr>
              <a:t> Non-emergency call demand has continued to be unpredictable.</a:t>
            </a:r>
          </a:p>
          <a:p>
            <a:r>
              <a:rPr lang="en-GB" sz="1100" dirty="0">
                <a:latin typeface="Segoe UI" panose="020B0502040204020203" pitchFamily="34" charset="0"/>
                <a:ea typeface="Segoe UI" panose="020B0502040204020203" pitchFamily="34" charset="0"/>
                <a:cs typeface="Segoe UI" panose="020B0502040204020203" pitchFamily="34" charset="0"/>
              </a:rPr>
              <a:t> </a:t>
            </a:r>
          </a:p>
          <a:p>
            <a:r>
              <a:rPr lang="en-GB" sz="1100" dirty="0">
                <a:latin typeface="Segoe UI" panose="020B0502040204020203" pitchFamily="34" charset="0"/>
                <a:ea typeface="Segoe UI" panose="020B0502040204020203" pitchFamily="34" charset="0"/>
                <a:cs typeface="Segoe UI" panose="020B0502040204020203" pitchFamily="34" charset="0"/>
              </a:rPr>
              <a:t>Despite the reduction in demand, the OCC presented a </a:t>
            </a:r>
            <a:r>
              <a:rPr lang="en-GB" sz="1100" b="1" dirty="0">
                <a:latin typeface="Segoe UI" panose="020B0502040204020203" pitchFamily="34" charset="0"/>
                <a:ea typeface="Segoe UI" panose="020B0502040204020203" pitchFamily="34" charset="0"/>
                <a:cs typeface="Segoe UI" panose="020B0502040204020203" pitchFamily="34" charset="0"/>
              </a:rPr>
              <a:t>18% decrease in performance </a:t>
            </a:r>
            <a:r>
              <a:rPr lang="en-GB" sz="1100" dirty="0">
                <a:latin typeface="Segoe UI" panose="020B0502040204020203" pitchFamily="34" charset="0"/>
                <a:ea typeface="Segoe UI" panose="020B0502040204020203" pitchFamily="34" charset="0"/>
                <a:cs typeface="Segoe UI" panose="020B0502040204020203" pitchFamily="34" charset="0"/>
              </a:rPr>
              <a:t>to </a:t>
            </a:r>
            <a:r>
              <a:rPr lang="en-GB" sz="1100" b="1" dirty="0">
                <a:latin typeface="Segoe UI" panose="020B0502040204020203" pitchFamily="34" charset="0"/>
                <a:ea typeface="Segoe UI" panose="020B0502040204020203" pitchFamily="34" charset="0"/>
                <a:cs typeface="Segoe UI" panose="020B0502040204020203" pitchFamily="34" charset="0"/>
              </a:rPr>
              <a:t>43% of non-emergency calls being answered within 30 seconds for </a:t>
            </a:r>
            <a:r>
              <a:rPr lang="en-GB" sz="1100" b="1" dirty="0" smtClean="0">
                <a:latin typeface="Segoe UI" panose="020B0502040204020203" pitchFamily="34" charset="0"/>
                <a:ea typeface="Segoe UI" panose="020B0502040204020203" pitchFamily="34" charset="0"/>
                <a:cs typeface="Segoe UI" panose="020B0502040204020203" pitchFamily="34" charset="0"/>
              </a:rPr>
              <a:t>Q2.</a:t>
            </a:r>
            <a:endParaRPr lang="en-GB" sz="1100" dirty="0">
              <a:latin typeface="Segoe UI" panose="020B0502040204020203" pitchFamily="34" charset="0"/>
              <a:ea typeface="Segoe UI" panose="020B0502040204020203" pitchFamily="34" charset="0"/>
              <a:cs typeface="Segoe UI" panose="020B0502040204020203" pitchFamily="34" charset="0"/>
            </a:endParaRPr>
          </a:p>
          <a:p>
            <a:r>
              <a:rPr lang="en-GB" sz="1100" dirty="0">
                <a:latin typeface="Segoe UI" panose="020B0502040204020203" pitchFamily="34" charset="0"/>
                <a:ea typeface="Segoe UI" panose="020B0502040204020203" pitchFamily="34" charset="0"/>
                <a:cs typeface="Segoe UI" panose="020B0502040204020203" pitchFamily="34" charset="0"/>
              </a:rPr>
              <a:t> </a:t>
            </a:r>
          </a:p>
          <a:p>
            <a:r>
              <a:rPr lang="en-GB" sz="1100" dirty="0">
                <a:latin typeface="Segoe UI" panose="020B0502040204020203" pitchFamily="34" charset="0"/>
                <a:ea typeface="Segoe UI" panose="020B0502040204020203" pitchFamily="34" charset="0"/>
                <a:cs typeface="Segoe UI" panose="020B0502040204020203" pitchFamily="34" charset="0"/>
              </a:rPr>
              <a:t>Overall performance within Q2 is difficult to compare owing to the impact from factors outside of the OCC’s </a:t>
            </a:r>
            <a:r>
              <a:rPr lang="en-GB" sz="1100" dirty="0" smtClean="0">
                <a:latin typeface="Segoe UI" panose="020B0502040204020203" pitchFamily="34" charset="0"/>
                <a:ea typeface="Segoe UI" panose="020B0502040204020203" pitchFamily="34" charset="0"/>
                <a:cs typeface="Segoe UI" panose="020B0502040204020203" pitchFamily="34" charset="0"/>
              </a:rPr>
              <a:t>control such as ICT and power failures which affected 999 performance.</a:t>
            </a:r>
            <a:endParaRPr lang="en-GB" sz="1100" dirty="0">
              <a:latin typeface="Segoe UI" panose="020B0502040204020203" pitchFamily="34" charset="0"/>
              <a:ea typeface="Segoe UI" panose="020B0502040204020203" pitchFamily="34" charset="0"/>
              <a:cs typeface="Segoe UI" panose="020B0502040204020203" pitchFamily="34" charset="0"/>
            </a:endParaRPr>
          </a:p>
          <a:p>
            <a:endParaRPr lang="en-GB" sz="11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TextBox 11"/>
          <p:cNvSpPr txBox="1"/>
          <p:nvPr/>
        </p:nvSpPr>
        <p:spPr>
          <a:xfrm>
            <a:off x="748800" y="147202"/>
            <a:ext cx="4899720"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4.1 Delivering effective core practices</a:t>
            </a:r>
          </a:p>
        </p:txBody>
      </p:sp>
      <p:sp>
        <p:nvSpPr>
          <p:cNvPr id="13" name="Rectangle 12"/>
          <p:cNvSpPr/>
          <p:nvPr/>
        </p:nvSpPr>
        <p:spPr>
          <a:xfrm>
            <a:off x="866404" y="676130"/>
            <a:ext cx="2659702" cy="307777"/>
          </a:xfrm>
          <a:prstGeom prst="rect">
            <a:avLst/>
          </a:prstGeom>
        </p:spPr>
        <p:txBody>
          <a:bodyPr wrap="none">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Response to calls for service</a:t>
            </a:r>
          </a:p>
        </p:txBody>
      </p:sp>
      <p:sp>
        <p:nvSpPr>
          <p:cNvPr id="15" name="Rounded Rectangle 14"/>
          <p:cNvSpPr/>
          <p:nvPr/>
        </p:nvSpPr>
        <p:spPr>
          <a:xfrm>
            <a:off x="7023980" y="131698"/>
            <a:ext cx="4953917" cy="1783366"/>
          </a:xfrm>
          <a:prstGeom prst="roundRect">
            <a:avLst/>
          </a:prstGeom>
          <a:solidFill>
            <a:srgbClr val="F7F7F7"/>
          </a:solid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p:cNvSpPr txBox="1"/>
          <p:nvPr/>
        </p:nvSpPr>
        <p:spPr>
          <a:xfrm>
            <a:off x="7848600" y="193729"/>
            <a:ext cx="2022248" cy="338554"/>
          </a:xfrm>
          <a:prstGeom prst="rect">
            <a:avLst/>
          </a:prstGeom>
          <a:noFill/>
        </p:spPr>
        <p:txBody>
          <a:bodyPr wrap="square" rtlCol="0">
            <a:spAutoFit/>
          </a:bodyPr>
          <a:lstStyle/>
          <a:p>
            <a:r>
              <a:rPr lang="en-GB" sz="1600" b="1" dirty="0">
                <a:solidFill>
                  <a:srgbClr val="009B3A"/>
                </a:solidFill>
                <a:latin typeface="Segoe UI" panose="020B0502040204020203" pitchFamily="34" charset="0"/>
                <a:ea typeface="Segoe UI" panose="020B0502040204020203" pitchFamily="34" charset="0"/>
                <a:cs typeface="Segoe UI" panose="020B0502040204020203" pitchFamily="34" charset="0"/>
              </a:rPr>
              <a:t>Good looks like:</a:t>
            </a:r>
          </a:p>
        </p:txBody>
      </p:sp>
      <p:sp>
        <p:nvSpPr>
          <p:cNvPr id="17" name="TextBox 16"/>
          <p:cNvSpPr txBox="1"/>
          <p:nvPr/>
        </p:nvSpPr>
        <p:spPr>
          <a:xfrm>
            <a:off x="7091513" y="644661"/>
            <a:ext cx="4818850" cy="1477328"/>
          </a:xfrm>
          <a:prstGeom prst="rect">
            <a:avLst/>
          </a:prstGeom>
          <a:noFill/>
        </p:spPr>
        <p:txBody>
          <a:bodyPr wrap="square" rtlCol="0">
            <a:spAutoFit/>
          </a:bodyPr>
          <a:lstStyle/>
          <a:p>
            <a:r>
              <a:rPr lang="en-GB" sz="900" b="1"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999 performance:</a:t>
            </a:r>
            <a:r>
              <a:rPr lang="en-GB" sz="900"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 </a:t>
            </a:r>
            <a:r>
              <a:rPr lang="en-GB" sz="900" b="1" i="1" dirty="0">
                <a:latin typeface="Segoe UI" panose="020B0502040204020203" pitchFamily="34" charset="0"/>
                <a:ea typeface="Segoe UI" panose="020B0502040204020203" pitchFamily="34" charset="0"/>
                <a:cs typeface="Segoe UI" panose="020B0502040204020203" pitchFamily="34" charset="0"/>
              </a:rPr>
              <a:t>90% answered within 10 seconds</a:t>
            </a:r>
          </a:p>
          <a:p>
            <a:r>
              <a:rPr lang="en-GB" sz="900" b="1"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999 volumes: </a:t>
            </a:r>
            <a:r>
              <a:rPr lang="en-GB" sz="900" b="1" i="1" dirty="0">
                <a:latin typeface="Segoe UI" panose="020B0502040204020203" pitchFamily="34" charset="0"/>
                <a:ea typeface="Segoe UI" panose="020B0502040204020203" pitchFamily="34" charset="0"/>
                <a:cs typeface="Segoe UI" panose="020B0502040204020203" pitchFamily="34" charset="0"/>
              </a:rPr>
              <a:t>Maintain current levels in light of increasing national levels</a:t>
            </a:r>
          </a:p>
          <a:p>
            <a:endParaRPr lang="en-GB" sz="900" dirty="0">
              <a:latin typeface="Segoe UI" panose="020B0502040204020203" pitchFamily="34" charset="0"/>
              <a:ea typeface="Segoe UI" panose="020B0502040204020203" pitchFamily="34" charset="0"/>
              <a:cs typeface="Segoe UI" panose="020B0502040204020203" pitchFamily="34" charset="0"/>
            </a:endParaRPr>
          </a:p>
          <a:p>
            <a:r>
              <a:rPr lang="en-GB" sz="900" b="1" dirty="0">
                <a:solidFill>
                  <a:srgbClr val="0070C0"/>
                </a:solidFill>
                <a:latin typeface="Segoe UI" panose="020B0502040204020203" pitchFamily="34" charset="0"/>
                <a:ea typeface="Segoe UI" panose="020B0502040204020203" pitchFamily="34" charset="0"/>
                <a:cs typeface="Segoe UI" panose="020B0502040204020203" pitchFamily="34" charset="0"/>
              </a:rPr>
              <a:t>101 wait times: </a:t>
            </a:r>
            <a:r>
              <a:rPr lang="en-GB" sz="900" b="1" i="1" dirty="0">
                <a:latin typeface="Segoe UI" panose="020B0502040204020203" pitchFamily="34" charset="0"/>
                <a:ea typeface="Segoe UI" panose="020B0502040204020203" pitchFamily="34" charset="0"/>
                <a:cs typeface="Segoe UI" panose="020B0502040204020203" pitchFamily="34" charset="0"/>
              </a:rPr>
              <a:t>80% answered within 30 seconds</a:t>
            </a:r>
          </a:p>
          <a:p>
            <a:r>
              <a:rPr lang="en-GB" sz="900" b="1" dirty="0">
                <a:solidFill>
                  <a:srgbClr val="0070C0"/>
                </a:solidFill>
                <a:latin typeface="Segoe UI" panose="020B0502040204020203" pitchFamily="34" charset="0"/>
                <a:ea typeface="Segoe UI" panose="020B0502040204020203" pitchFamily="34" charset="0"/>
                <a:cs typeface="Segoe UI" panose="020B0502040204020203" pitchFamily="34" charset="0"/>
              </a:rPr>
              <a:t>101 volumes: </a:t>
            </a:r>
            <a:r>
              <a:rPr lang="en-GB" sz="900" b="1" i="1" dirty="0">
                <a:latin typeface="Segoe UI" panose="020B0502040204020203" pitchFamily="34" charset="0"/>
                <a:ea typeface="Segoe UI" panose="020B0502040204020203" pitchFamily="34" charset="0"/>
                <a:cs typeface="Segoe UI" panose="020B0502040204020203" pitchFamily="34" charset="0"/>
              </a:rPr>
              <a:t>Continued sustained increase of online reporting on Single Online Home and an increase in website traffic to advice and </a:t>
            </a:r>
            <a:r>
              <a:rPr lang="en-GB" sz="900" b="1" i="1" dirty="0" smtClean="0">
                <a:latin typeface="Segoe UI" panose="020B0502040204020203" pitchFamily="34" charset="0"/>
                <a:ea typeface="Segoe UI" panose="020B0502040204020203" pitchFamily="34" charset="0"/>
                <a:cs typeface="Segoe UI" panose="020B0502040204020203" pitchFamily="34" charset="0"/>
              </a:rPr>
              <a:t>information</a:t>
            </a:r>
          </a:p>
          <a:p>
            <a:endParaRPr lang="en-GB" sz="900" b="1" i="1" dirty="0" smtClean="0">
              <a:latin typeface="Segoe UI" panose="020B0502040204020203" pitchFamily="34" charset="0"/>
              <a:ea typeface="Segoe UI" panose="020B0502040204020203" pitchFamily="34" charset="0"/>
              <a:cs typeface="Segoe UI" panose="020B0502040204020203" pitchFamily="34" charset="0"/>
            </a:endParaRPr>
          </a:p>
          <a:p>
            <a:r>
              <a:rPr lang="en-GB" sz="90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WDGLL has been reviewed and agreed by the subject lead.</a:t>
            </a:r>
            <a:endParaRPr lang="en-GB" sz="900" b="1"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a:p>
            <a:endParaRPr lang="en-GB" sz="900" b="1" i="1" dirty="0" smtClean="0">
              <a:latin typeface="Segoe UI" panose="020B0502040204020203" pitchFamily="34" charset="0"/>
              <a:ea typeface="Segoe UI" panose="020B0502040204020203" pitchFamily="34" charset="0"/>
              <a:cs typeface="Segoe UI" panose="020B0502040204020203" pitchFamily="34" charset="0"/>
            </a:endParaRPr>
          </a:p>
          <a:p>
            <a:endParaRPr lang="en-GB" sz="900" b="1" i="1" dirty="0">
              <a:latin typeface="Segoe UI" panose="020B0502040204020203" pitchFamily="34" charset="0"/>
              <a:ea typeface="Segoe UI" panose="020B0502040204020203" pitchFamily="34" charset="0"/>
              <a:cs typeface="Segoe UI" panose="020B0502040204020203" pitchFamily="34" charset="0"/>
            </a:endParaRPr>
          </a:p>
        </p:txBody>
      </p:sp>
      <p:pic>
        <p:nvPicPr>
          <p:cNvPr id="19" name="Picture 18"/>
          <p:cNvPicPr>
            <a:picLocks noChangeAspect="1"/>
          </p:cNvPicPr>
          <p:nvPr/>
        </p:nvPicPr>
        <p:blipFill>
          <a:blip r:embed="rId3"/>
          <a:stretch>
            <a:fillRect/>
          </a:stretch>
        </p:blipFill>
        <p:spPr>
          <a:xfrm>
            <a:off x="7217182" y="157402"/>
            <a:ext cx="631418" cy="411208"/>
          </a:xfrm>
          <a:prstGeom prst="rect">
            <a:avLst/>
          </a:prstGeom>
        </p:spPr>
      </p:pic>
      <p:pic>
        <p:nvPicPr>
          <p:cNvPr id="5" name="Picture 4"/>
          <p:cNvPicPr>
            <a:picLocks noChangeAspect="1"/>
          </p:cNvPicPr>
          <p:nvPr/>
        </p:nvPicPr>
        <p:blipFill>
          <a:blip r:embed="rId4"/>
          <a:stretch>
            <a:fillRect/>
          </a:stretch>
        </p:blipFill>
        <p:spPr>
          <a:xfrm>
            <a:off x="870356" y="4043670"/>
            <a:ext cx="4719283" cy="2814330"/>
          </a:xfrm>
          <a:prstGeom prst="rect">
            <a:avLst/>
          </a:prstGeom>
        </p:spPr>
      </p:pic>
      <p:pic>
        <p:nvPicPr>
          <p:cNvPr id="6" name="Picture 5"/>
          <p:cNvPicPr>
            <a:picLocks noChangeAspect="1"/>
          </p:cNvPicPr>
          <p:nvPr/>
        </p:nvPicPr>
        <p:blipFill>
          <a:blip r:embed="rId5"/>
          <a:stretch>
            <a:fillRect/>
          </a:stretch>
        </p:blipFill>
        <p:spPr>
          <a:xfrm>
            <a:off x="6249978" y="4042800"/>
            <a:ext cx="4720742" cy="2815200"/>
          </a:xfrm>
          <a:prstGeom prst="rect">
            <a:avLst/>
          </a:prstGeom>
        </p:spPr>
      </p:pic>
    </p:spTree>
    <p:extLst>
      <p:ext uri="{BB962C8B-B14F-4D97-AF65-F5344CB8AC3E}">
        <p14:creationId xmlns:p14="http://schemas.microsoft.com/office/powerpoint/2010/main" val="441611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866404" y="5579889"/>
            <a:ext cx="11070082" cy="954107"/>
          </a:xfrm>
          <a:prstGeom prst="rect">
            <a:avLst/>
          </a:prstGeom>
          <a:solidFill>
            <a:schemeClr val="bg1"/>
          </a:solidFill>
        </p:spPr>
        <p:txBody>
          <a:bodyPr wrap="square" rtlCol="0">
            <a:spAutoFit/>
          </a:bodyPr>
          <a:lstStyle/>
          <a:p>
            <a:r>
              <a:rPr lang="en-GB" sz="1200" b="1" dirty="0" smtClean="0">
                <a:latin typeface="Segoe UI" panose="020B0502040204020203" pitchFamily="34" charset="0"/>
                <a:ea typeface="Segoe UI" panose="020B0502040204020203" pitchFamily="34" charset="0"/>
                <a:cs typeface="Segoe UI" panose="020B0502040204020203" pitchFamily="34" charset="0"/>
              </a:rPr>
              <a:t>Emergency Response Times</a:t>
            </a:r>
            <a:endParaRPr lang="en-GB" sz="1200" dirty="0">
              <a:latin typeface="Segoe UI" panose="020B0502040204020203" pitchFamily="34" charset="0"/>
              <a:ea typeface="Segoe UI" panose="020B0502040204020203" pitchFamily="34" charset="0"/>
              <a:cs typeface="Segoe UI" panose="020B0502040204020203" pitchFamily="34" charset="0"/>
            </a:endParaRPr>
          </a:p>
          <a:p>
            <a:endParaRPr lang="en-GB" sz="1100" dirty="0">
              <a:latin typeface="Segoe UI" panose="020B0502040204020203" pitchFamily="34" charset="0"/>
              <a:ea typeface="Segoe UI" panose="020B0502040204020203" pitchFamily="34" charset="0"/>
              <a:cs typeface="Segoe UI" panose="020B0502040204020203" pitchFamily="34" charset="0"/>
            </a:endParaRPr>
          </a:p>
          <a:p>
            <a:r>
              <a:rPr lang="en-GB" sz="1100" dirty="0">
                <a:latin typeface="Segoe UI" panose="020B0502040204020203" pitchFamily="34" charset="0"/>
                <a:ea typeface="Segoe UI" panose="020B0502040204020203" pitchFamily="34" charset="0"/>
                <a:cs typeface="Segoe UI" panose="020B0502040204020203" pitchFamily="34" charset="0"/>
              </a:rPr>
              <a:t>The proposal and quotation has now been received by the OCC Programme from Saab. </a:t>
            </a:r>
            <a:endParaRPr lang="en-GB" sz="1100" dirty="0" smtClean="0">
              <a:latin typeface="Segoe UI" panose="020B0502040204020203" pitchFamily="34" charset="0"/>
              <a:ea typeface="Segoe UI" panose="020B0502040204020203" pitchFamily="34" charset="0"/>
              <a:cs typeface="Segoe UI" panose="020B0502040204020203" pitchFamily="34" charset="0"/>
            </a:endParaRPr>
          </a:p>
          <a:p>
            <a:endParaRPr lang="en-GB" sz="1100" dirty="0">
              <a:latin typeface="Segoe UI" panose="020B0502040204020203" pitchFamily="34" charset="0"/>
              <a:ea typeface="Segoe UI" panose="020B0502040204020203" pitchFamily="34" charset="0"/>
              <a:cs typeface="Segoe UI" panose="020B0502040204020203" pitchFamily="34" charset="0"/>
            </a:endParaRPr>
          </a:p>
          <a:p>
            <a:r>
              <a:rPr lang="en-GB" sz="1100" dirty="0">
                <a:latin typeface="Segoe UI" panose="020B0502040204020203" pitchFamily="34" charset="0"/>
                <a:ea typeface="Segoe UI" panose="020B0502040204020203" pitchFamily="34" charset="0"/>
                <a:cs typeface="Segoe UI" panose="020B0502040204020203" pitchFamily="34" charset="0"/>
              </a:rPr>
              <a:t>Details of the full proposal and quotation were sent into the Business Change Team </a:t>
            </a:r>
            <a:r>
              <a:rPr lang="en-GB" sz="1100" dirty="0" smtClean="0">
                <a:latin typeface="Segoe UI" panose="020B0502040204020203" pitchFamily="34" charset="0"/>
                <a:ea typeface="Segoe UI" panose="020B0502040204020203" pitchFamily="34" charset="0"/>
                <a:cs typeface="Segoe UI" panose="020B0502040204020203" pitchFamily="34" charset="0"/>
              </a:rPr>
              <a:t>we </a:t>
            </a:r>
            <a:r>
              <a:rPr lang="en-GB" sz="1100" dirty="0">
                <a:latin typeface="Segoe UI" panose="020B0502040204020203" pitchFamily="34" charset="0"/>
                <a:ea typeface="Segoe UI" panose="020B0502040204020203" pitchFamily="34" charset="0"/>
                <a:cs typeface="Segoe UI" panose="020B0502040204020203" pitchFamily="34" charset="0"/>
              </a:rPr>
              <a:t>are currently awaiting an impact assessment to be completed.</a:t>
            </a:r>
          </a:p>
        </p:txBody>
      </p:sp>
      <p:sp>
        <p:nvSpPr>
          <p:cNvPr id="18" name="TextBox 17"/>
          <p:cNvSpPr txBox="1"/>
          <p:nvPr/>
        </p:nvSpPr>
        <p:spPr>
          <a:xfrm>
            <a:off x="7211179" y="1167248"/>
            <a:ext cx="4895097" cy="4355038"/>
          </a:xfrm>
          <a:prstGeom prst="rect">
            <a:avLst/>
          </a:prstGeom>
          <a:solidFill>
            <a:schemeClr val="bg1"/>
          </a:solidFill>
        </p:spPr>
        <p:txBody>
          <a:bodyPr wrap="square" rtlCol="0">
            <a:spAutoFit/>
          </a:bodyPr>
          <a:lstStyle/>
          <a:p>
            <a:r>
              <a:rPr lang="en-GB" sz="1200" b="1" dirty="0" smtClean="0">
                <a:latin typeface="Segoe UI" panose="020B0502040204020203" pitchFamily="34" charset="0"/>
                <a:ea typeface="Segoe UI" panose="020B0502040204020203" pitchFamily="34" charset="0"/>
                <a:cs typeface="Segoe UI" panose="020B0502040204020203" pitchFamily="34" charset="0"/>
              </a:rPr>
              <a:t>Unresourced</a:t>
            </a:r>
          </a:p>
          <a:p>
            <a:endParaRPr lang="en-GB" sz="1100" dirty="0" smtClean="0">
              <a:latin typeface="Segoe UI" panose="020B0502040204020203" pitchFamily="34" charset="0"/>
              <a:ea typeface="Segoe UI" panose="020B0502040204020203" pitchFamily="34" charset="0"/>
              <a:cs typeface="Segoe UI" panose="020B0502040204020203" pitchFamily="34" charset="0"/>
            </a:endParaRPr>
          </a:p>
          <a:p>
            <a:r>
              <a:rPr lang="en-GB" sz="1100" dirty="0" smtClean="0">
                <a:latin typeface="Segoe UI" panose="020B0502040204020203" pitchFamily="34" charset="0"/>
                <a:ea typeface="Segoe UI" panose="020B0502040204020203" pitchFamily="34" charset="0"/>
                <a:cs typeface="Segoe UI" panose="020B0502040204020203" pitchFamily="34" charset="0"/>
              </a:rPr>
              <a:t>Force wide unresourced </a:t>
            </a:r>
            <a:r>
              <a:rPr lang="en-GB" sz="1100" b="1" dirty="0" smtClean="0">
                <a:latin typeface="Segoe UI" panose="020B0502040204020203" pitchFamily="34" charset="0"/>
                <a:ea typeface="Segoe UI" panose="020B0502040204020203" pitchFamily="34" charset="0"/>
                <a:cs typeface="Segoe UI" panose="020B0502040204020203" pitchFamily="34" charset="0"/>
              </a:rPr>
              <a:t>continues to fluctuate </a:t>
            </a:r>
            <a:r>
              <a:rPr lang="en-GB" sz="1100" dirty="0" smtClean="0">
                <a:latin typeface="Segoe UI" panose="020B0502040204020203" pitchFamily="34" charset="0"/>
                <a:ea typeface="Segoe UI" panose="020B0502040204020203" pitchFamily="34" charset="0"/>
                <a:cs typeface="Segoe UI" panose="020B0502040204020203" pitchFamily="34" charset="0"/>
              </a:rPr>
              <a:t>but has improved as we moved into Q3. A dedicated full time resource created by the OCC has placed full time scrutiny over volumes and efforts to ensure the deployment principles are adhered to has ensured greater volume of appropriate incidents are being given to appropriate teams at the first opportunity. </a:t>
            </a:r>
          </a:p>
          <a:p>
            <a:endParaRPr lang="en-GB" sz="1100" dirty="0" smtClean="0">
              <a:latin typeface="Segoe UI" panose="020B0502040204020203" pitchFamily="34" charset="0"/>
              <a:ea typeface="Segoe UI" panose="020B0502040204020203" pitchFamily="34" charset="0"/>
              <a:cs typeface="Segoe UI" panose="020B0502040204020203" pitchFamily="34" charset="0"/>
            </a:endParaRPr>
          </a:p>
          <a:p>
            <a:r>
              <a:rPr lang="en-GB" sz="1100" dirty="0" smtClean="0">
                <a:latin typeface="Segoe UI" panose="020B0502040204020203" pitchFamily="34" charset="0"/>
                <a:ea typeface="Segoe UI" panose="020B0502040204020203" pitchFamily="34" charset="0"/>
                <a:cs typeface="Segoe UI" panose="020B0502040204020203" pitchFamily="34" charset="0"/>
              </a:rPr>
              <a:t>Unresourced is </a:t>
            </a:r>
            <a:r>
              <a:rPr lang="en-GB" sz="1100" b="1" dirty="0" smtClean="0">
                <a:latin typeface="Segoe UI" panose="020B0502040204020203" pitchFamily="34" charset="0"/>
                <a:ea typeface="Segoe UI" panose="020B0502040204020203" pitchFamily="34" charset="0"/>
                <a:cs typeface="Segoe UI" panose="020B0502040204020203" pitchFamily="34" charset="0"/>
              </a:rPr>
              <a:t>consistently highest </a:t>
            </a:r>
            <a:r>
              <a:rPr lang="en-GB" sz="1100" dirty="0" smtClean="0">
                <a:latin typeface="Segoe UI" panose="020B0502040204020203" pitchFamily="34" charset="0"/>
                <a:ea typeface="Segoe UI" panose="020B0502040204020203" pitchFamily="34" charset="0"/>
                <a:cs typeface="Segoe UI" panose="020B0502040204020203" pitchFamily="34" charset="0"/>
              </a:rPr>
              <a:t>in </a:t>
            </a:r>
            <a:r>
              <a:rPr lang="en-GB" sz="1100" b="1" dirty="0" smtClean="0">
                <a:latin typeface="Segoe UI" panose="020B0502040204020203" pitchFamily="34" charset="0"/>
                <a:ea typeface="Segoe UI" panose="020B0502040204020203" pitchFamily="34" charset="0"/>
                <a:cs typeface="Segoe UI" panose="020B0502040204020203" pitchFamily="34" charset="0"/>
              </a:rPr>
              <a:t>Shropshire</a:t>
            </a:r>
            <a:r>
              <a:rPr lang="en-GB" sz="1100" dirty="0" smtClean="0">
                <a:latin typeface="Segoe UI" panose="020B0502040204020203" pitchFamily="34" charset="0"/>
                <a:ea typeface="Segoe UI" panose="020B0502040204020203" pitchFamily="34" charset="0"/>
                <a:cs typeface="Segoe UI" panose="020B0502040204020203" pitchFamily="34" charset="0"/>
              </a:rPr>
              <a:t> throughout Q2, suggesting some issues with being able to allocate resources or an increased number of calls. </a:t>
            </a:r>
          </a:p>
          <a:p>
            <a:endParaRPr lang="en-GB" sz="1100" dirty="0" smtClean="0">
              <a:latin typeface="Segoe UI" panose="020B0502040204020203" pitchFamily="34" charset="0"/>
              <a:ea typeface="Segoe UI" panose="020B0502040204020203" pitchFamily="34" charset="0"/>
              <a:cs typeface="Segoe UI" panose="020B0502040204020203" pitchFamily="34" charset="0"/>
            </a:endParaRPr>
          </a:p>
          <a:p>
            <a:r>
              <a:rPr lang="en-GB" sz="1100" b="1" dirty="0" smtClean="0">
                <a:latin typeface="Segoe UI" panose="020B0502040204020203" pitchFamily="34" charset="0"/>
                <a:ea typeface="Segoe UI" panose="020B0502040204020203" pitchFamily="34" charset="0"/>
                <a:cs typeface="Segoe UI" panose="020B0502040204020203" pitchFamily="34" charset="0"/>
              </a:rPr>
              <a:t>Diary Appointments </a:t>
            </a:r>
            <a:r>
              <a:rPr lang="en-GB" sz="1100" dirty="0" smtClean="0">
                <a:latin typeface="Segoe UI" panose="020B0502040204020203" pitchFamily="34" charset="0"/>
                <a:ea typeface="Segoe UI" panose="020B0502040204020203" pitchFamily="34" charset="0"/>
                <a:cs typeface="Segoe UI" panose="020B0502040204020203" pitchFamily="34" charset="0"/>
              </a:rPr>
              <a:t>fluctuate throughout the quarter. </a:t>
            </a:r>
          </a:p>
          <a:p>
            <a:endParaRPr lang="en-GB" sz="1100" dirty="0" smtClean="0">
              <a:latin typeface="Segoe UI" panose="020B0502040204020203" pitchFamily="34" charset="0"/>
              <a:ea typeface="Segoe UI" panose="020B0502040204020203" pitchFamily="34" charset="0"/>
              <a:cs typeface="Segoe UI" panose="020B0502040204020203" pitchFamily="34" charset="0"/>
            </a:endParaRPr>
          </a:p>
          <a:p>
            <a:endParaRPr lang="en-GB" sz="1100" dirty="0">
              <a:latin typeface="Segoe UI" panose="020B0502040204020203" pitchFamily="34" charset="0"/>
              <a:ea typeface="Segoe UI" panose="020B0502040204020203" pitchFamily="34" charset="0"/>
              <a:cs typeface="Segoe UI" panose="020B0502040204020203" pitchFamily="34" charset="0"/>
            </a:endParaRPr>
          </a:p>
          <a:p>
            <a:r>
              <a:rPr lang="en-GB" sz="1200" b="1" dirty="0">
                <a:latin typeface="Segoe UI" panose="020B0502040204020203" pitchFamily="34" charset="0"/>
                <a:ea typeface="Segoe UI" panose="020B0502040204020203" pitchFamily="34" charset="0"/>
                <a:cs typeface="Segoe UI" panose="020B0502040204020203" pitchFamily="34" charset="0"/>
              </a:rPr>
              <a:t>Digital Demand </a:t>
            </a:r>
            <a:endParaRPr lang="en-GB" sz="1200" dirty="0">
              <a:latin typeface="Segoe UI" panose="020B0502040204020203" pitchFamily="34" charset="0"/>
              <a:ea typeface="Segoe UI" panose="020B0502040204020203" pitchFamily="34" charset="0"/>
              <a:cs typeface="Segoe UI" panose="020B0502040204020203" pitchFamily="34" charset="0"/>
            </a:endParaRPr>
          </a:p>
          <a:p>
            <a:endParaRPr lang="en-GB" sz="1100" dirty="0">
              <a:latin typeface="Segoe UI" panose="020B0502040204020203" pitchFamily="34" charset="0"/>
              <a:ea typeface="Segoe UI" panose="020B0502040204020203" pitchFamily="34" charset="0"/>
              <a:cs typeface="Segoe UI" panose="020B0502040204020203" pitchFamily="34" charset="0"/>
            </a:endParaRPr>
          </a:p>
          <a:p>
            <a:r>
              <a:rPr lang="en-GB" sz="1100" dirty="0">
                <a:latin typeface="Segoe UI" panose="020B0502040204020203" pitchFamily="34" charset="0"/>
                <a:ea typeface="Segoe UI" panose="020B0502040204020203" pitchFamily="34" charset="0"/>
                <a:cs typeface="Segoe UI" panose="020B0502040204020203" pitchFamily="34" charset="0"/>
              </a:rPr>
              <a:t>The </a:t>
            </a:r>
            <a:r>
              <a:rPr lang="en-GB" sz="1100" b="1" dirty="0">
                <a:latin typeface="Segoe UI" panose="020B0502040204020203" pitchFamily="34" charset="0"/>
                <a:ea typeface="Segoe UI" panose="020B0502040204020203" pitchFamily="34" charset="0"/>
                <a:cs typeface="Segoe UI" panose="020B0502040204020203" pitchFamily="34" charset="0"/>
              </a:rPr>
              <a:t>ORLO</a:t>
            </a:r>
            <a:r>
              <a:rPr lang="en-GB" sz="1100" dirty="0">
                <a:latin typeface="Segoe UI" panose="020B0502040204020203" pitchFamily="34" charset="0"/>
                <a:ea typeface="Segoe UI" panose="020B0502040204020203" pitchFamily="34" charset="0"/>
                <a:cs typeface="Segoe UI" panose="020B0502040204020203" pitchFamily="34" charset="0"/>
              </a:rPr>
              <a:t> social media platform </a:t>
            </a:r>
            <a:r>
              <a:rPr lang="en-GB" sz="1100" b="1" dirty="0">
                <a:latin typeface="Segoe UI" panose="020B0502040204020203" pitchFamily="34" charset="0"/>
                <a:ea typeface="Segoe UI" panose="020B0502040204020203" pitchFamily="34" charset="0"/>
                <a:cs typeface="Segoe UI" panose="020B0502040204020203" pitchFamily="34" charset="0"/>
              </a:rPr>
              <a:t>went live </a:t>
            </a:r>
            <a:r>
              <a:rPr lang="en-GB" sz="1100" dirty="0">
                <a:latin typeface="Segoe UI" panose="020B0502040204020203" pitchFamily="34" charset="0"/>
                <a:ea typeface="Segoe UI" panose="020B0502040204020203" pitchFamily="34" charset="0"/>
                <a:cs typeface="Segoe UI" panose="020B0502040204020203" pitchFamily="34" charset="0"/>
              </a:rPr>
              <a:t>within Q2. The staffing to monitor these channels taken from existing strength. </a:t>
            </a:r>
          </a:p>
          <a:p>
            <a:endParaRPr lang="en-GB" sz="1100" dirty="0">
              <a:latin typeface="Segoe UI" panose="020B0502040204020203" pitchFamily="34" charset="0"/>
              <a:ea typeface="Segoe UI" panose="020B0502040204020203" pitchFamily="34" charset="0"/>
              <a:cs typeface="Segoe UI" panose="020B0502040204020203" pitchFamily="34" charset="0"/>
            </a:endParaRPr>
          </a:p>
          <a:p>
            <a:r>
              <a:rPr lang="en-GB" sz="1100" dirty="0">
                <a:latin typeface="Segoe UI" panose="020B0502040204020203" pitchFamily="34" charset="0"/>
                <a:ea typeface="Segoe UI" panose="020B0502040204020203" pitchFamily="34" charset="0"/>
                <a:cs typeface="Segoe UI" panose="020B0502040204020203" pitchFamily="34" charset="0"/>
              </a:rPr>
              <a:t>Online digital demand continues to grow with </a:t>
            </a:r>
            <a:r>
              <a:rPr lang="en-GB" sz="1100" b="1" dirty="0">
                <a:latin typeface="Segoe UI" panose="020B0502040204020203" pitchFamily="34" charset="0"/>
                <a:ea typeface="Segoe UI" panose="020B0502040204020203" pitchFamily="34" charset="0"/>
                <a:cs typeface="Segoe UI" panose="020B0502040204020203" pitchFamily="34" charset="0"/>
              </a:rPr>
              <a:t>Single Online Home </a:t>
            </a:r>
            <a:r>
              <a:rPr lang="en-GB" sz="1100" dirty="0">
                <a:latin typeface="Segoe UI" panose="020B0502040204020203" pitchFamily="34" charset="0"/>
                <a:ea typeface="Segoe UI" panose="020B0502040204020203" pitchFamily="34" charset="0"/>
                <a:cs typeface="Segoe UI" panose="020B0502040204020203" pitchFamily="34" charset="0"/>
              </a:rPr>
              <a:t>achieving its </a:t>
            </a:r>
            <a:r>
              <a:rPr lang="en-GB" sz="1100" b="1" dirty="0">
                <a:latin typeface="Segoe UI" panose="020B0502040204020203" pitchFamily="34" charset="0"/>
                <a:ea typeface="Segoe UI" panose="020B0502040204020203" pitchFamily="34" charset="0"/>
                <a:cs typeface="Segoe UI" panose="020B0502040204020203" pitchFamily="34" charset="0"/>
              </a:rPr>
              <a:t>highest engagement since launch </a:t>
            </a:r>
            <a:r>
              <a:rPr lang="en-GB" sz="1100" dirty="0">
                <a:latin typeface="Segoe UI" panose="020B0502040204020203" pitchFamily="34" charset="0"/>
                <a:ea typeface="Segoe UI" panose="020B0502040204020203" pitchFamily="34" charset="0"/>
                <a:cs typeface="Segoe UI" panose="020B0502040204020203" pitchFamily="34" charset="0"/>
              </a:rPr>
              <a:t>with 2103 engagements – a 20% increase from September 2020 and a 5% increase from last month. This growth in demand is expected to continue.</a:t>
            </a:r>
          </a:p>
          <a:p>
            <a:endParaRPr lang="en-GB" sz="11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12" name="Rounded Rectangle 11"/>
          <p:cNvSpPr/>
          <p:nvPr/>
        </p:nvSpPr>
        <p:spPr>
          <a:xfrm>
            <a:off x="8612659" y="155275"/>
            <a:ext cx="3493617" cy="1069676"/>
          </a:xfrm>
          <a:prstGeom prst="roundRect">
            <a:avLst/>
          </a:prstGeom>
          <a:solidFill>
            <a:srgbClr val="F7F7F7"/>
          </a:solid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p:nvSpPr>
        <p:spPr>
          <a:xfrm>
            <a:off x="9625914" y="469961"/>
            <a:ext cx="2423210" cy="900246"/>
          </a:xfrm>
          <a:prstGeom prst="rect">
            <a:avLst/>
          </a:prstGeom>
        </p:spPr>
        <p:txBody>
          <a:bodyPr wrap="square">
            <a:spAutoFit/>
          </a:bodyPr>
          <a:lstStyle/>
          <a:p>
            <a:r>
              <a:rPr lang="en-GB" sz="1050" b="1" dirty="0">
                <a:latin typeface="Segoe UI" panose="020B0502040204020203" pitchFamily="34" charset="0"/>
                <a:ea typeface="Segoe UI" panose="020B0502040204020203" pitchFamily="34" charset="0"/>
                <a:cs typeface="Segoe UI" panose="020B0502040204020203" pitchFamily="34" charset="0"/>
              </a:rPr>
              <a:t>Unresourced</a:t>
            </a:r>
            <a:r>
              <a:rPr lang="en-GB" sz="1050" b="1" i="1" dirty="0">
                <a:latin typeface="Segoe UI" panose="020B0502040204020203" pitchFamily="34" charset="0"/>
                <a:ea typeface="Segoe UI" panose="020B0502040204020203" pitchFamily="34" charset="0"/>
                <a:cs typeface="Segoe UI" panose="020B0502040204020203" pitchFamily="34" charset="0"/>
              </a:rPr>
              <a:t>: between </a:t>
            </a:r>
            <a:r>
              <a:rPr lang="en-GB" sz="1050" b="1" i="1" dirty="0">
                <a:solidFill>
                  <a:srgbClr val="009B3A"/>
                </a:solidFill>
                <a:latin typeface="Segoe UI" panose="020B0502040204020203" pitchFamily="34" charset="0"/>
                <a:ea typeface="Segoe UI" panose="020B0502040204020203" pitchFamily="34" charset="0"/>
                <a:cs typeface="Segoe UI" panose="020B0502040204020203" pitchFamily="34" charset="0"/>
              </a:rPr>
              <a:t>150-200</a:t>
            </a:r>
            <a:r>
              <a:rPr lang="en-GB" sz="1050" b="1" i="1" dirty="0">
                <a:solidFill>
                  <a:srgbClr val="669900"/>
                </a:solidFill>
                <a:latin typeface="Segoe UI" panose="020B0502040204020203" pitchFamily="34" charset="0"/>
                <a:ea typeface="Segoe UI" panose="020B0502040204020203" pitchFamily="34" charset="0"/>
                <a:cs typeface="Segoe UI" panose="020B0502040204020203" pitchFamily="34" charset="0"/>
              </a:rPr>
              <a:t> </a:t>
            </a:r>
            <a:r>
              <a:rPr lang="en-GB" sz="1050" b="1" i="1" dirty="0">
                <a:latin typeface="Segoe UI" panose="020B0502040204020203" pitchFamily="34" charset="0"/>
                <a:ea typeface="Segoe UI" panose="020B0502040204020203" pitchFamily="34" charset="0"/>
                <a:cs typeface="Segoe UI" panose="020B0502040204020203" pitchFamily="34" charset="0"/>
              </a:rPr>
              <a:t>unresourced </a:t>
            </a:r>
            <a:r>
              <a:rPr lang="en-GB" sz="1050" b="1" i="1" dirty="0" smtClean="0">
                <a:latin typeface="Segoe UI" panose="020B0502040204020203" pitchFamily="34" charset="0"/>
                <a:ea typeface="Segoe UI" panose="020B0502040204020203" pitchFamily="34" charset="0"/>
                <a:cs typeface="Segoe UI" panose="020B0502040204020203" pitchFamily="34" charset="0"/>
              </a:rPr>
              <a:t>calls</a:t>
            </a:r>
          </a:p>
          <a:p>
            <a:r>
              <a:rPr lang="en-GB" sz="105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WDGLL has been reviewed and agreed by the subject lead.</a:t>
            </a:r>
            <a:endParaRPr lang="en-GB" sz="1050" b="1"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a:p>
            <a:r>
              <a:rPr lang="en-GB" sz="1050" b="1" i="1" dirty="0" smtClean="0">
                <a:latin typeface="Segoe UI" panose="020B0502040204020203" pitchFamily="34" charset="0"/>
                <a:ea typeface="Segoe UI" panose="020B0502040204020203" pitchFamily="34" charset="0"/>
                <a:cs typeface="Segoe UI" panose="020B0502040204020203" pitchFamily="34" charset="0"/>
              </a:rPr>
              <a:t> </a:t>
            </a:r>
            <a:endParaRPr lang="en-GB" sz="1050" b="1" i="1" dirty="0">
              <a:latin typeface="Segoe UI" panose="020B0502040204020203" pitchFamily="34" charset="0"/>
              <a:ea typeface="Segoe UI" panose="020B0502040204020203" pitchFamily="34" charset="0"/>
              <a:cs typeface="Segoe UI" panose="020B0502040204020203" pitchFamily="34" charset="0"/>
            </a:endParaRPr>
          </a:p>
        </p:txBody>
      </p:sp>
      <p:sp>
        <p:nvSpPr>
          <p:cNvPr id="17" name="TextBox 16"/>
          <p:cNvSpPr txBox="1"/>
          <p:nvPr/>
        </p:nvSpPr>
        <p:spPr>
          <a:xfrm>
            <a:off x="9629952" y="280666"/>
            <a:ext cx="1459030" cy="276999"/>
          </a:xfrm>
          <a:prstGeom prst="rect">
            <a:avLst/>
          </a:prstGeom>
          <a:noFill/>
        </p:spPr>
        <p:txBody>
          <a:bodyPr wrap="square" rtlCol="0">
            <a:spAutoFit/>
          </a:bodyPr>
          <a:lstStyle/>
          <a:p>
            <a:r>
              <a:rPr lang="en-GB" sz="1200" b="1" dirty="0">
                <a:solidFill>
                  <a:srgbClr val="009B3A"/>
                </a:solidFill>
                <a:latin typeface="Segoe UI" panose="020B0502040204020203" pitchFamily="34" charset="0"/>
                <a:ea typeface="Segoe UI" panose="020B0502040204020203" pitchFamily="34" charset="0"/>
                <a:cs typeface="Segoe UI" panose="020B0502040204020203" pitchFamily="34" charset="0"/>
              </a:rPr>
              <a:t>Good looks like:</a:t>
            </a:r>
          </a:p>
        </p:txBody>
      </p:sp>
      <p:sp>
        <p:nvSpPr>
          <p:cNvPr id="47" name="Slide Number Placeholder 1"/>
          <p:cNvSpPr>
            <a:spLocks noGrp="1"/>
          </p:cNvSpPr>
          <p:nvPr>
            <p:ph type="sldNum" sz="quarter" idx="12"/>
          </p:nvPr>
        </p:nvSpPr>
        <p:spPr>
          <a:xfrm>
            <a:off x="11832000" y="6591600"/>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16</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5" name="Picture 14"/>
          <p:cNvPicPr>
            <a:picLocks noChangeAspect="1"/>
          </p:cNvPicPr>
          <p:nvPr/>
        </p:nvPicPr>
        <p:blipFill>
          <a:blip r:embed="rId3"/>
          <a:stretch>
            <a:fillRect/>
          </a:stretch>
        </p:blipFill>
        <p:spPr>
          <a:xfrm>
            <a:off x="8794479" y="361170"/>
            <a:ext cx="831435" cy="541468"/>
          </a:xfrm>
          <a:prstGeom prst="rect">
            <a:avLst/>
          </a:prstGeom>
        </p:spPr>
      </p:pic>
      <p:sp>
        <p:nvSpPr>
          <p:cNvPr id="22" name="TextBox 21"/>
          <p:cNvSpPr txBox="1"/>
          <p:nvPr/>
        </p:nvSpPr>
        <p:spPr>
          <a:xfrm>
            <a:off x="743512" y="144000"/>
            <a:ext cx="4899720"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4.1 Delivering effective core practices</a:t>
            </a:r>
          </a:p>
        </p:txBody>
      </p:sp>
      <p:pic>
        <p:nvPicPr>
          <p:cNvPr id="3" name="Picture 2"/>
          <p:cNvPicPr>
            <a:picLocks noChangeAspect="1"/>
          </p:cNvPicPr>
          <p:nvPr/>
        </p:nvPicPr>
        <p:blipFill>
          <a:blip r:embed="rId4"/>
          <a:stretch>
            <a:fillRect/>
          </a:stretch>
        </p:blipFill>
        <p:spPr>
          <a:xfrm>
            <a:off x="1095004" y="1074035"/>
            <a:ext cx="5907375" cy="3858194"/>
          </a:xfrm>
          <a:prstGeom prst="rect">
            <a:avLst/>
          </a:prstGeom>
        </p:spPr>
      </p:pic>
      <p:sp>
        <p:nvSpPr>
          <p:cNvPr id="13" name="Rectangle 12"/>
          <p:cNvSpPr/>
          <p:nvPr/>
        </p:nvSpPr>
        <p:spPr>
          <a:xfrm>
            <a:off x="866404" y="676130"/>
            <a:ext cx="2659702" cy="307777"/>
          </a:xfrm>
          <a:prstGeom prst="rect">
            <a:avLst/>
          </a:prstGeom>
        </p:spPr>
        <p:txBody>
          <a:bodyPr wrap="none">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Response to calls for service</a:t>
            </a:r>
          </a:p>
        </p:txBody>
      </p:sp>
    </p:spTree>
    <p:extLst>
      <p:ext uri="{BB962C8B-B14F-4D97-AF65-F5344CB8AC3E}">
        <p14:creationId xmlns:p14="http://schemas.microsoft.com/office/powerpoint/2010/main" val="654382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8266670" y="708459"/>
            <a:ext cx="3765706" cy="6055210"/>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Key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Points</a:t>
            </a:r>
          </a:p>
          <a:p>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Open </a:t>
            </a:r>
            <a:r>
              <a:rPr lang="en-GB" sz="1050" dirty="0">
                <a:solidFill>
                  <a:schemeClr val="tx1"/>
                </a:solidFill>
                <a:latin typeface="Segoe UI" panose="020B0502040204020203" pitchFamily="34" charset="0"/>
                <a:ea typeface="Segoe UI" panose="020B0502040204020203" pitchFamily="34" charset="0"/>
                <a:cs typeface="Segoe UI" panose="020B0502040204020203" pitchFamily="34" charset="0"/>
              </a:rPr>
              <a:t>investigations </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(O.I.s) </a:t>
            </a: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increased</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50" dirty="0">
                <a:solidFill>
                  <a:schemeClr val="tx1"/>
                </a:solidFill>
                <a:latin typeface="Segoe UI" panose="020B0502040204020203" pitchFamily="34" charset="0"/>
                <a:ea typeface="Segoe UI" panose="020B0502040204020203" pitchFamily="34" charset="0"/>
                <a:cs typeface="Segoe UI" panose="020B0502040204020203" pitchFamily="34" charset="0"/>
              </a:rPr>
              <a:t>by </a:t>
            </a: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33% </a:t>
            </a:r>
            <a:r>
              <a:rPr lang="en-GB" sz="1050" dirty="0">
                <a:solidFill>
                  <a:schemeClr val="tx1"/>
                </a:solidFill>
                <a:latin typeface="Segoe UI" panose="020B0502040204020203" pitchFamily="34" charset="0"/>
                <a:ea typeface="Segoe UI" panose="020B0502040204020203" pitchFamily="34" charset="0"/>
                <a:cs typeface="Segoe UI" panose="020B0502040204020203" pitchFamily="34" charset="0"/>
              </a:rPr>
              <a:t>compared to the previous point in </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time in </a:t>
            </a: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January 2021</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p>
          <a:p>
            <a:pPr marL="171450" indent="-171450">
              <a:buFont typeface="Arial" panose="020B0604020202020204" pitchFamily="34" charset="0"/>
              <a:buChar char="•"/>
            </a:pPr>
            <a:endParaRPr lang="en-GB" sz="105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For comparison there was a </a:t>
            </a: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4% uplift </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in both total </a:t>
            </a: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crime and crimed investigations </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recorded for the 12 month period up to Sept 21 compared to the equivalent period up to Jan 21.</a:t>
            </a:r>
          </a:p>
          <a:p>
            <a:pPr marL="171450" indent="-171450">
              <a:buFont typeface="Arial" panose="020B0604020202020204" pitchFamily="34" charset="0"/>
              <a:buChar char="•"/>
            </a:pPr>
            <a:endParaRPr lang="en-GB" sz="105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endParaRPr lang="en-GB" sz="8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In </a:t>
            </a: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last two months</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the Open Investigation age profile has been </a:t>
            </a: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getting older</a:t>
            </a:r>
            <a:r>
              <a:rPr lang="en-GB" sz="105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in the mid-range age brackets (8 weeks – 6 months).</a:t>
            </a:r>
          </a:p>
          <a:p>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50" b="1" dirty="0">
                <a:solidFill>
                  <a:schemeClr val="tx1"/>
                </a:solidFill>
                <a:latin typeface="Segoe UI" panose="020B0502040204020203" pitchFamily="34" charset="0"/>
                <a:ea typeface="Segoe UI" panose="020B0502040204020203" pitchFamily="34" charset="0"/>
                <a:cs typeface="Segoe UI" panose="020B0502040204020203" pitchFamily="34" charset="0"/>
              </a:rPr>
              <a:t>R</a:t>
            </a: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einforced</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recording practises, </a:t>
            </a: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staff turnover in </a:t>
            </a:r>
            <a:r>
              <a:rPr lang="en-GB" sz="1050" b="1" dirty="0">
                <a:solidFill>
                  <a:schemeClr val="tx1"/>
                </a:solidFill>
                <a:latin typeface="Segoe UI" panose="020B0502040204020203" pitchFamily="34" charset="0"/>
                <a:ea typeface="Segoe UI" panose="020B0502040204020203" pitchFamily="34" charset="0"/>
                <a:cs typeface="Segoe UI" panose="020B0502040204020203" pitchFamily="34" charset="0"/>
              </a:rPr>
              <a:t>key </a:t>
            </a: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roles, high unresourced </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incident levels and </a:t>
            </a: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staff </a:t>
            </a:r>
            <a:r>
              <a:rPr lang="en-GB" sz="1050" b="1" dirty="0">
                <a:solidFill>
                  <a:schemeClr val="tx1"/>
                </a:solidFill>
                <a:latin typeface="Segoe UI" panose="020B0502040204020203" pitchFamily="34" charset="0"/>
                <a:ea typeface="Segoe UI" panose="020B0502040204020203" pitchFamily="34" charset="0"/>
                <a:cs typeface="Segoe UI" panose="020B0502040204020203" pitchFamily="34" charset="0"/>
              </a:rPr>
              <a:t>attrition </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(training</a:t>
            </a:r>
            <a:r>
              <a:rPr lang="en-GB" sz="1050" dirty="0">
                <a:solidFill>
                  <a:schemeClr val="tx1"/>
                </a:solidFill>
                <a:latin typeface="Segoe UI" panose="020B0502040204020203" pitchFamily="34" charset="0"/>
                <a:ea typeface="Segoe UI" panose="020B0502040204020203" pitchFamily="34" charset="0"/>
                <a:cs typeface="Segoe UI" panose="020B0502040204020203" pitchFamily="34" charset="0"/>
              </a:rPr>
              <a:t>, annual leave and </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sickness) will all reduce the progression </a:t>
            </a:r>
            <a:r>
              <a:rPr lang="en-GB" sz="1050" dirty="0">
                <a:solidFill>
                  <a:schemeClr val="tx1"/>
                </a:solidFill>
                <a:latin typeface="Segoe UI" panose="020B0502040204020203" pitchFamily="34" charset="0"/>
                <a:ea typeface="Segoe UI" panose="020B0502040204020203" pitchFamily="34" charset="0"/>
                <a:cs typeface="Segoe UI" panose="020B0502040204020203" pitchFamily="34" charset="0"/>
              </a:rPr>
              <a:t>of </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investigations.</a:t>
            </a:r>
          </a:p>
          <a:p>
            <a:pPr marL="171450" indent="-171450">
              <a:buFont typeface="Arial" panose="020B0604020202020204" pitchFamily="34" charset="0"/>
              <a:buChar char="•"/>
            </a:pP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The Athena team suspect that there are </a:t>
            </a: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1,790 open investigations </a:t>
            </a:r>
            <a:r>
              <a:rPr lang="en-GB" sz="1050" dirty="0">
                <a:solidFill>
                  <a:schemeClr val="tx1"/>
                </a:solidFill>
                <a:latin typeface="Segoe UI" panose="020B0502040204020203" pitchFamily="34" charset="0"/>
                <a:ea typeface="Segoe UI" panose="020B0502040204020203" pitchFamily="34" charset="0"/>
                <a:cs typeface="Segoe UI" panose="020B0502040204020203" pitchFamily="34" charset="0"/>
              </a:rPr>
              <a:t>that look like they need to be </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closed down on the system. </a:t>
            </a:r>
          </a:p>
          <a:p>
            <a:pPr marL="358775" lvl="1" indent="-179388">
              <a:buFont typeface="Arial" panose="020B0604020202020204" pitchFamily="34" charset="0"/>
              <a:buChar char="•"/>
            </a:pP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890</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50" dirty="0">
                <a:solidFill>
                  <a:schemeClr val="tx1"/>
                </a:solidFill>
                <a:latin typeface="Segoe UI" panose="020B0502040204020203" pitchFamily="34" charset="0"/>
                <a:ea typeface="Segoe UI" panose="020B0502040204020203" pitchFamily="34" charset="0"/>
                <a:cs typeface="Segoe UI" panose="020B0502040204020203" pitchFamily="34" charset="0"/>
              </a:rPr>
              <a:t>with the </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Designated Decision Maker (DDM) team.</a:t>
            </a:r>
          </a:p>
          <a:p>
            <a:pPr marL="358775" lvl="1" indent="-179388">
              <a:buFont typeface="Arial" panose="020B0604020202020204" pitchFamily="34" charset="0"/>
              <a:buChar char="•"/>
            </a:pP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900</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50" dirty="0">
                <a:solidFill>
                  <a:schemeClr val="tx1"/>
                </a:solidFill>
                <a:latin typeface="Segoe UI" panose="020B0502040204020203" pitchFamily="34" charset="0"/>
                <a:ea typeface="Segoe UI" panose="020B0502040204020203" pitchFamily="34" charset="0"/>
                <a:cs typeface="Segoe UI" panose="020B0502040204020203" pitchFamily="34" charset="0"/>
              </a:rPr>
              <a:t>that are waiting to have an outcome applied</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p>
          <a:p>
            <a:pPr marL="358775" lvl="1" indent="-179388">
              <a:buFont typeface="Arial" panose="020B0604020202020204" pitchFamily="34" charset="0"/>
              <a:buChar char="•"/>
            </a:pP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Due to long term sickness, there is one DDM short within the team, which creating a delay in investigations being closed down.</a:t>
            </a:r>
          </a:p>
          <a:p>
            <a:pPr marL="358775" lvl="1" indent="-179388">
              <a:buFont typeface="Arial" panose="020B0604020202020204" pitchFamily="34" charset="0"/>
              <a:buChar char="•"/>
            </a:pP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This group of open investigations will be reviewed further.</a:t>
            </a:r>
          </a:p>
          <a:p>
            <a:pPr marL="171450" indent="-171450">
              <a:buFont typeface="Arial" panose="020B0604020202020204" pitchFamily="34" charset="0"/>
              <a:buChar char="•"/>
            </a:pPr>
            <a:endParaRPr lang="en-GB" sz="8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It is </a:t>
            </a: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probable</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that the increased caseloads of OICs will have a </a:t>
            </a: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continual negative impact </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on </a:t>
            </a: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outcoming levels </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over the coming months, especially for complex crime types.</a:t>
            </a:r>
            <a:endParaRPr lang="en-GB" sz="105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47" name="Slide Number Placeholder 1"/>
          <p:cNvSpPr>
            <a:spLocks noGrp="1"/>
          </p:cNvSpPr>
          <p:nvPr>
            <p:ph type="sldNum" sz="quarter" idx="12"/>
          </p:nvPr>
        </p:nvSpPr>
        <p:spPr>
          <a:xfrm>
            <a:off x="11832000"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17</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Rectangle 16"/>
          <p:cNvSpPr/>
          <p:nvPr/>
        </p:nvSpPr>
        <p:spPr>
          <a:xfrm>
            <a:off x="818714" y="658405"/>
            <a:ext cx="1871085" cy="307777"/>
          </a:xfrm>
          <a:prstGeom prst="rect">
            <a:avLst/>
          </a:prstGeom>
        </p:spPr>
        <p:txBody>
          <a:bodyPr wrap="square">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Crime Management</a:t>
            </a:r>
          </a:p>
        </p:txBody>
      </p:sp>
      <p:grpSp>
        <p:nvGrpSpPr>
          <p:cNvPr id="30" name="Group 29"/>
          <p:cNvGrpSpPr/>
          <p:nvPr/>
        </p:nvGrpSpPr>
        <p:grpSpPr>
          <a:xfrm>
            <a:off x="10331200" y="161451"/>
            <a:ext cx="1787669" cy="498379"/>
            <a:chOff x="5740263" y="1750819"/>
            <a:chExt cx="1787669" cy="498379"/>
          </a:xfrm>
        </p:grpSpPr>
        <p:sp>
          <p:nvSpPr>
            <p:cNvPr id="31" name="TextBox 30"/>
            <p:cNvSpPr txBox="1"/>
            <p:nvPr/>
          </p:nvSpPr>
          <p:spPr>
            <a:xfrm>
              <a:off x="6658852" y="1910644"/>
              <a:ext cx="782587" cy="338554"/>
            </a:xfrm>
            <a:prstGeom prst="rect">
              <a:avLst/>
            </a:prstGeom>
            <a:noFill/>
          </p:spPr>
          <p:txBody>
            <a:bodyPr wrap="none" rtlCol="0">
              <a:spAutoFit/>
            </a:bodyPr>
            <a:lstStyle/>
            <a:p>
              <a:r>
                <a:rPr lang="en-GB" sz="800" dirty="0" smtClean="0">
                  <a:latin typeface="Segoe UI" panose="020B0502040204020203" pitchFamily="34" charset="0"/>
                  <a:ea typeface="Segoe UI" panose="020B0502040204020203" pitchFamily="34" charset="0"/>
                  <a:cs typeface="Segoe UI" panose="020B0502040204020203" pitchFamily="34" charset="0"/>
                </a:rPr>
                <a:t>HMICFRS</a:t>
              </a:r>
            </a:p>
            <a:p>
              <a:r>
                <a:rPr lang="en-GB" sz="800" dirty="0" smtClean="0">
                  <a:latin typeface="Segoe UI" panose="020B0502040204020203" pitchFamily="34" charset="0"/>
                  <a:ea typeface="Segoe UI" panose="020B0502040204020203" pitchFamily="34" charset="0"/>
                  <a:cs typeface="Segoe UI" panose="020B0502040204020203" pitchFamily="34" charset="0"/>
                </a:rPr>
                <a:t>27 Sept 2019</a:t>
              </a:r>
              <a:endParaRPr lang="en-GB" sz="800" dirty="0">
                <a:latin typeface="Segoe UI" panose="020B0502040204020203" pitchFamily="34" charset="0"/>
                <a:ea typeface="Segoe UI" panose="020B0502040204020203" pitchFamily="34" charset="0"/>
                <a:cs typeface="Segoe UI" panose="020B0502040204020203" pitchFamily="34" charset="0"/>
              </a:endParaRPr>
            </a:p>
          </p:txBody>
        </p:sp>
        <p:sp>
          <p:nvSpPr>
            <p:cNvPr id="32" name="Oval 31"/>
            <p:cNvSpPr/>
            <p:nvPr/>
          </p:nvSpPr>
          <p:spPr>
            <a:xfrm>
              <a:off x="5806472" y="1930041"/>
              <a:ext cx="193814" cy="200346"/>
            </a:xfrm>
            <a:prstGeom prst="ellipse">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3" name="Oval 32"/>
            <p:cNvSpPr/>
            <p:nvPr/>
          </p:nvSpPr>
          <p:spPr>
            <a:xfrm>
              <a:off x="6031193" y="1930041"/>
              <a:ext cx="193814" cy="200346"/>
            </a:xfrm>
            <a:prstGeom prst="ellipse">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4" name="Oval 33"/>
            <p:cNvSpPr/>
            <p:nvPr/>
          </p:nvSpPr>
          <p:spPr>
            <a:xfrm>
              <a:off x="6255914" y="1930041"/>
              <a:ext cx="193814" cy="200346"/>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5" name="Oval 34"/>
            <p:cNvSpPr/>
            <p:nvPr/>
          </p:nvSpPr>
          <p:spPr>
            <a:xfrm>
              <a:off x="6480634" y="1930041"/>
              <a:ext cx="193814" cy="200346"/>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6" name="TextBox 35"/>
            <p:cNvSpPr txBox="1"/>
            <p:nvPr/>
          </p:nvSpPr>
          <p:spPr>
            <a:xfrm>
              <a:off x="5740263" y="1750819"/>
              <a:ext cx="1787669" cy="200055"/>
            </a:xfrm>
            <a:prstGeom prst="rect">
              <a:avLst/>
            </a:prstGeom>
            <a:noFill/>
          </p:spPr>
          <p:txBody>
            <a:bodyPr wrap="none" rtlCol="0">
              <a:spAutoFit/>
            </a:bodyPr>
            <a:lstStyle/>
            <a:p>
              <a:r>
                <a:rPr lang="en-GB" sz="700" b="1" dirty="0">
                  <a:solidFill>
                    <a:srgbClr val="005B97"/>
                  </a:solidFill>
                  <a:latin typeface="Segoe UI" panose="020B0502040204020203" pitchFamily="34" charset="0"/>
                  <a:ea typeface="Segoe UI" panose="020B0502040204020203" pitchFamily="34" charset="0"/>
                  <a:cs typeface="Segoe UI" panose="020B0502040204020203" pitchFamily="34" charset="0"/>
                </a:rPr>
                <a:t>Effectiveness – Requires Improvement</a:t>
              </a:r>
            </a:p>
          </p:txBody>
        </p:sp>
      </p:grpSp>
      <p:sp>
        <p:nvSpPr>
          <p:cNvPr id="20" name="TextBox 19"/>
          <p:cNvSpPr txBox="1"/>
          <p:nvPr/>
        </p:nvSpPr>
        <p:spPr>
          <a:xfrm>
            <a:off x="1833736" y="997920"/>
            <a:ext cx="4134709" cy="261610"/>
          </a:xfrm>
          <a:prstGeom prst="rect">
            <a:avLst/>
          </a:prstGeom>
          <a:noFill/>
        </p:spPr>
        <p:txBody>
          <a:bodyPr wrap="square" rtlCol="0">
            <a:spAutoFit/>
          </a:bodyPr>
          <a:lstStyle>
            <a:defPPr>
              <a:defRPr lang="en-US"/>
            </a:defPPr>
            <a:lvl1pPr algn="ctr">
              <a:defRPr sz="1200" b="1" u="sng">
                <a:solidFill>
                  <a:srgbClr val="002060"/>
                </a:solidFill>
              </a:defRPr>
            </a:lvl1pPr>
          </a:lstStyle>
          <a:p>
            <a:r>
              <a:rPr lang="en-GB" sz="1100" u="none" dirty="0">
                <a:solidFill>
                  <a:schemeClr val="tx1"/>
                </a:solidFill>
                <a:latin typeface="Segoe UI" panose="020B0502040204020203" pitchFamily="34" charset="0"/>
                <a:ea typeface="Segoe UI" panose="020B0502040204020203" pitchFamily="34" charset="0"/>
                <a:cs typeface="Segoe UI" panose="020B0502040204020203" pitchFamily="34" charset="0"/>
              </a:rPr>
              <a:t>Open Investigations – Age </a:t>
            </a:r>
            <a:r>
              <a:rPr lang="en-GB" sz="1100"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Profile </a:t>
            </a:r>
            <a:r>
              <a:rPr lang="en-GB" sz="900" b="0" i="1"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GB" sz="900" b="0" i="1" u="none" dirty="0">
                <a:solidFill>
                  <a:schemeClr val="tx1"/>
                </a:solidFill>
                <a:latin typeface="Segoe UI" panose="020B0502040204020203" pitchFamily="34" charset="0"/>
                <a:ea typeface="Segoe UI" panose="020B0502040204020203" pitchFamily="34" charset="0"/>
                <a:cs typeface="Segoe UI" panose="020B0502040204020203" pitchFamily="34" charset="0"/>
              </a:rPr>
              <a:t>point-in-time view)</a:t>
            </a:r>
          </a:p>
        </p:txBody>
      </p:sp>
      <p:sp>
        <p:nvSpPr>
          <p:cNvPr id="24" name="TextBox 23"/>
          <p:cNvSpPr txBox="1"/>
          <p:nvPr/>
        </p:nvSpPr>
        <p:spPr>
          <a:xfrm>
            <a:off x="748800" y="144000"/>
            <a:ext cx="4899720"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4.1 Delivering effective core practices</a:t>
            </a:r>
          </a:p>
        </p:txBody>
      </p:sp>
      <p:sp>
        <p:nvSpPr>
          <p:cNvPr id="43" name="Rounded Rectangle 42"/>
          <p:cNvSpPr/>
          <p:nvPr/>
        </p:nvSpPr>
        <p:spPr>
          <a:xfrm>
            <a:off x="782502" y="5417640"/>
            <a:ext cx="7266029" cy="1365094"/>
          </a:xfrm>
          <a:prstGeom prst="roundRect">
            <a:avLst/>
          </a:prstGeom>
          <a:solidFill>
            <a:srgbClr val="F7F7F7"/>
          </a:solidFill>
          <a:ln w="50800" cmpd="sng">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TextBox 43"/>
          <p:cNvSpPr txBox="1"/>
          <p:nvPr/>
        </p:nvSpPr>
        <p:spPr>
          <a:xfrm>
            <a:off x="1327418" y="5421902"/>
            <a:ext cx="799330" cy="553998"/>
          </a:xfrm>
          <a:prstGeom prst="rect">
            <a:avLst/>
          </a:prstGeom>
          <a:noFill/>
        </p:spPr>
        <p:txBody>
          <a:bodyPr wrap="square" rtlCol="0">
            <a:spAutoFit/>
          </a:bodyPr>
          <a:lstStyle/>
          <a:p>
            <a:r>
              <a:rPr lang="en-GB" sz="1000" b="1" dirty="0">
                <a:solidFill>
                  <a:srgbClr val="009B3A"/>
                </a:solidFill>
                <a:latin typeface="Segoe UI" panose="020B0502040204020203" pitchFamily="34" charset="0"/>
                <a:ea typeface="Segoe UI" panose="020B0502040204020203" pitchFamily="34" charset="0"/>
                <a:cs typeface="Segoe UI" panose="020B0502040204020203" pitchFamily="34" charset="0"/>
              </a:rPr>
              <a:t>Good looks</a:t>
            </a:r>
          </a:p>
          <a:p>
            <a:r>
              <a:rPr lang="en-GB" sz="1000" b="1" dirty="0">
                <a:solidFill>
                  <a:srgbClr val="009B3A"/>
                </a:solidFill>
                <a:latin typeface="Segoe UI" panose="020B0502040204020203" pitchFamily="34" charset="0"/>
                <a:ea typeface="Segoe UI" panose="020B0502040204020203" pitchFamily="34" charset="0"/>
                <a:cs typeface="Segoe UI" panose="020B0502040204020203" pitchFamily="34" charset="0"/>
              </a:rPr>
              <a:t>like:</a:t>
            </a:r>
          </a:p>
        </p:txBody>
      </p:sp>
      <p:sp>
        <p:nvSpPr>
          <p:cNvPr id="46" name="TextBox 45"/>
          <p:cNvSpPr txBox="1"/>
          <p:nvPr/>
        </p:nvSpPr>
        <p:spPr>
          <a:xfrm>
            <a:off x="1752259" y="5517121"/>
            <a:ext cx="5945300" cy="477054"/>
          </a:xfrm>
          <a:prstGeom prst="rect">
            <a:avLst/>
          </a:prstGeom>
          <a:noFill/>
        </p:spPr>
        <p:txBody>
          <a:bodyPr wrap="square" rtlCol="0">
            <a:spAutoFit/>
          </a:bodyPr>
          <a:lstStyle/>
          <a:p>
            <a:r>
              <a:rPr lang="en-GB" sz="800" b="1" i="1" dirty="0" smtClean="0">
                <a:latin typeface="Segoe UI" panose="020B0502040204020203" pitchFamily="34" charset="0"/>
                <a:ea typeface="Segoe UI" panose="020B0502040204020203" pitchFamily="34" charset="0"/>
                <a:cs typeface="Segoe UI" panose="020B0502040204020203" pitchFamily="34" charset="0"/>
              </a:rPr>
              <a:t>An </a:t>
            </a:r>
            <a:r>
              <a:rPr lang="en-GB" sz="800" b="1" i="1" dirty="0">
                <a:latin typeface="Segoe UI" panose="020B0502040204020203" pitchFamily="34" charset="0"/>
                <a:ea typeface="Segoe UI" panose="020B0502040204020203" pitchFamily="34" charset="0"/>
                <a:cs typeface="Segoe UI" panose="020B0502040204020203" pitchFamily="34" charset="0"/>
              </a:rPr>
              <a:t>‘optimum’ band is thought to be around </a:t>
            </a:r>
            <a:r>
              <a:rPr lang="en-GB" sz="900" b="1" i="1" dirty="0">
                <a:solidFill>
                  <a:srgbClr val="009B3A"/>
                </a:solidFill>
                <a:latin typeface="Segoe UI" panose="020B0502040204020203" pitchFamily="34" charset="0"/>
                <a:ea typeface="Segoe UI" panose="020B0502040204020203" pitchFamily="34" charset="0"/>
                <a:cs typeface="Segoe UI" panose="020B0502040204020203" pitchFamily="34" charset="0"/>
              </a:rPr>
              <a:t>8,000-10,000 open investigations </a:t>
            </a:r>
            <a:r>
              <a:rPr lang="en-GB" sz="800" b="1" i="1" dirty="0">
                <a:latin typeface="Segoe UI" panose="020B0502040204020203" pitchFamily="34" charset="0"/>
                <a:ea typeface="Segoe UI" panose="020B0502040204020203" pitchFamily="34" charset="0"/>
                <a:cs typeface="Segoe UI" panose="020B0502040204020203" pitchFamily="34" charset="0"/>
              </a:rPr>
              <a:t>at current recording volumes. </a:t>
            </a:r>
            <a:r>
              <a:rPr lang="en-GB" sz="800" b="1" i="1" u="sng" dirty="0">
                <a:latin typeface="Segoe UI" panose="020B0502040204020203" pitchFamily="34" charset="0"/>
                <a:ea typeface="Segoe UI" panose="020B0502040204020203" pitchFamily="34" charset="0"/>
                <a:cs typeface="Segoe UI" panose="020B0502040204020203" pitchFamily="34" charset="0"/>
              </a:rPr>
              <a:t>However</a:t>
            </a:r>
            <a:r>
              <a:rPr lang="en-GB" sz="800" b="1" i="1" dirty="0">
                <a:latin typeface="Segoe UI" panose="020B0502040204020203" pitchFamily="34" charset="0"/>
                <a:ea typeface="Segoe UI" panose="020B0502040204020203" pitchFamily="34" charset="0"/>
                <a:cs typeface="Segoe UI" panose="020B0502040204020203" pitchFamily="34" charset="0"/>
              </a:rPr>
              <a:t>, to avoid an incentive simply to close crime  this marker would need to be hidden until further work is done to filter out:</a:t>
            </a:r>
          </a:p>
        </p:txBody>
      </p:sp>
      <p:sp>
        <p:nvSpPr>
          <p:cNvPr id="48" name="TextBox 47"/>
          <p:cNvSpPr txBox="1"/>
          <p:nvPr/>
        </p:nvSpPr>
        <p:spPr>
          <a:xfrm>
            <a:off x="949768" y="5947389"/>
            <a:ext cx="8150283" cy="707886"/>
          </a:xfrm>
          <a:prstGeom prst="rect">
            <a:avLst/>
          </a:prstGeom>
          <a:noFill/>
        </p:spPr>
        <p:txBody>
          <a:bodyPr wrap="square" rtlCol="0">
            <a:spAutoFit/>
          </a:bodyPr>
          <a:lstStyle/>
          <a:p>
            <a:r>
              <a:rPr lang="en-GB" sz="800" b="1" i="1" dirty="0" smtClean="0">
                <a:latin typeface="Segoe UI" panose="020B0502040204020203" pitchFamily="34" charset="0"/>
                <a:ea typeface="Segoe UI" panose="020B0502040204020203" pitchFamily="34" charset="0"/>
                <a:cs typeface="Segoe UI" panose="020B0502040204020203" pitchFamily="34" charset="0"/>
              </a:rPr>
              <a:t>1. </a:t>
            </a:r>
            <a:r>
              <a:rPr lang="en-GB" sz="8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Normal’ volume of open investigations awaiting closure with the Designated Decision Makers </a:t>
            </a:r>
            <a:r>
              <a:rPr lang="en-GB" sz="800" b="1" i="1" dirty="0">
                <a:latin typeface="Segoe UI" panose="020B0502040204020203" pitchFamily="34" charset="0"/>
                <a:ea typeface="Segoe UI" panose="020B0502040204020203" pitchFamily="34" charset="0"/>
                <a:cs typeface="Segoe UI" panose="020B0502040204020203" pitchFamily="34" charset="0"/>
              </a:rPr>
              <a:t>(DDMs</a:t>
            </a:r>
            <a:r>
              <a:rPr lang="en-GB" sz="800" b="1" i="1" dirty="0" smtClean="0">
                <a:latin typeface="Segoe UI" panose="020B0502040204020203" pitchFamily="34" charset="0"/>
                <a:ea typeface="Segoe UI" panose="020B0502040204020203" pitchFamily="34" charset="0"/>
                <a:cs typeface="Segoe UI" panose="020B0502040204020203" pitchFamily="34" charset="0"/>
              </a:rPr>
              <a:t>)</a:t>
            </a:r>
          </a:p>
          <a:p>
            <a:r>
              <a:rPr lang="en-GB" sz="800" b="1" i="1" dirty="0" smtClean="0">
                <a:latin typeface="Segoe UI" panose="020B0502040204020203" pitchFamily="34" charset="0"/>
                <a:ea typeface="Segoe UI" panose="020B0502040204020203" pitchFamily="34" charset="0"/>
                <a:cs typeface="Segoe UI" panose="020B0502040204020203" pitchFamily="34" charset="0"/>
              </a:rPr>
              <a:t>    (</a:t>
            </a:r>
            <a:r>
              <a:rPr lang="en-GB" sz="800" b="1" i="1" dirty="0">
                <a:latin typeface="Segoe UI" panose="020B0502040204020203" pitchFamily="34" charset="0"/>
                <a:ea typeface="Segoe UI" panose="020B0502040204020203" pitchFamily="34" charset="0"/>
                <a:cs typeface="Segoe UI" panose="020B0502040204020203" pitchFamily="34" charset="0"/>
              </a:rPr>
              <a:t>currently 5-600)</a:t>
            </a:r>
            <a:endParaRPr lang="en-GB" sz="800" dirty="0">
              <a:latin typeface="Segoe UI" panose="020B0502040204020203" pitchFamily="34" charset="0"/>
              <a:ea typeface="Segoe UI" panose="020B0502040204020203" pitchFamily="34" charset="0"/>
              <a:cs typeface="Segoe UI" panose="020B0502040204020203" pitchFamily="34" charset="0"/>
            </a:endParaRPr>
          </a:p>
          <a:p>
            <a:r>
              <a:rPr lang="en-GB" sz="800" b="1" i="1" dirty="0">
                <a:latin typeface="Segoe UI" panose="020B0502040204020203" pitchFamily="34" charset="0"/>
                <a:ea typeface="Segoe UI" panose="020B0502040204020203" pitchFamily="34" charset="0"/>
                <a:cs typeface="Segoe UI" panose="020B0502040204020203" pitchFamily="34" charset="0"/>
              </a:rPr>
              <a:t>2. </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Complex crime types with long average </a:t>
            </a:r>
            <a:r>
              <a:rPr lang="en-GB" sz="8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timeliness</a:t>
            </a:r>
            <a:endParaRPr lang="en-GB" sz="800"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a:p>
            <a:r>
              <a:rPr lang="en-GB" sz="800" b="1" i="1" dirty="0" smtClean="0">
                <a:latin typeface="Segoe UI" panose="020B0502040204020203" pitchFamily="34" charset="0"/>
                <a:ea typeface="Segoe UI" panose="020B0502040204020203" pitchFamily="34" charset="0"/>
                <a:cs typeface="Segoe UI" panose="020B0502040204020203" pitchFamily="34" charset="0"/>
              </a:rPr>
              <a:t>3. </a:t>
            </a:r>
            <a:r>
              <a:rPr lang="en-GB" sz="8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A </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better “temperature gauge” of force crime is anticipated to come from combining some metrics</a:t>
            </a:r>
            <a:r>
              <a:rPr lang="en-GB" sz="800" b="1" i="1" dirty="0">
                <a:latin typeface="Segoe UI" panose="020B0502040204020203" pitchFamily="34" charset="0"/>
                <a:ea typeface="Segoe UI" panose="020B0502040204020203" pitchFamily="34" charset="0"/>
                <a:cs typeface="Segoe UI" panose="020B0502040204020203" pitchFamily="34" charset="0"/>
              </a:rPr>
              <a:t>: Open crime/ Volume in “baskets”/ Suspects outstanding/  “attrition” rates to some outcomes. This is to avoid over-focus on timeliness at the expense of quality </a:t>
            </a:r>
            <a:r>
              <a:rPr lang="en-GB" sz="800" b="1" i="1" dirty="0" smtClean="0">
                <a:latin typeface="Segoe UI" panose="020B0502040204020203" pitchFamily="34" charset="0"/>
                <a:ea typeface="Segoe UI" panose="020B0502040204020203" pitchFamily="34" charset="0"/>
                <a:cs typeface="Segoe UI" panose="020B0502040204020203" pitchFamily="34" charset="0"/>
              </a:rPr>
              <a:t>investigations.</a:t>
            </a:r>
            <a:endParaRPr lang="en-GB" sz="800" dirty="0">
              <a:latin typeface="Segoe UI" panose="020B0502040204020203" pitchFamily="34" charset="0"/>
              <a:ea typeface="Segoe UI" panose="020B0502040204020203" pitchFamily="34" charset="0"/>
              <a:cs typeface="Segoe UI" panose="020B0502040204020203" pitchFamily="34" charset="0"/>
            </a:endParaRPr>
          </a:p>
        </p:txBody>
      </p:sp>
      <p:pic>
        <p:nvPicPr>
          <p:cNvPr id="49" name="Picture 48"/>
          <p:cNvPicPr>
            <a:picLocks noChangeAspect="1"/>
          </p:cNvPicPr>
          <p:nvPr/>
        </p:nvPicPr>
        <p:blipFill>
          <a:blip r:embed="rId3"/>
          <a:stretch>
            <a:fillRect/>
          </a:stretch>
        </p:blipFill>
        <p:spPr>
          <a:xfrm>
            <a:off x="821113" y="5512371"/>
            <a:ext cx="526900" cy="343141"/>
          </a:xfrm>
          <a:prstGeom prst="rect">
            <a:avLst/>
          </a:prstGeom>
        </p:spPr>
      </p:pic>
      <p:grpSp>
        <p:nvGrpSpPr>
          <p:cNvPr id="5" name="Group 4"/>
          <p:cNvGrpSpPr/>
          <p:nvPr/>
        </p:nvGrpSpPr>
        <p:grpSpPr>
          <a:xfrm>
            <a:off x="6829033" y="2805956"/>
            <a:ext cx="1344710" cy="1732298"/>
            <a:chOff x="6829033" y="2805956"/>
            <a:chExt cx="1344710" cy="1732298"/>
          </a:xfrm>
        </p:grpSpPr>
        <p:sp>
          <p:nvSpPr>
            <p:cNvPr id="51" name="TextBox 50"/>
            <p:cNvSpPr txBox="1"/>
            <p:nvPr/>
          </p:nvSpPr>
          <p:spPr>
            <a:xfrm>
              <a:off x="6829033" y="2805956"/>
              <a:ext cx="896187" cy="338554"/>
            </a:xfrm>
            <a:prstGeom prst="rect">
              <a:avLst/>
            </a:prstGeom>
            <a:noFill/>
          </p:spPr>
          <p:txBody>
            <a:bodyPr wrap="square" rtlCol="0">
              <a:spAutoFit/>
            </a:bodyPr>
            <a:lstStyle>
              <a:defPPr>
                <a:defRPr lang="en-US"/>
              </a:defPPr>
              <a:lvl1pPr algn="ctr">
                <a:defRPr sz="1200" b="1" u="sng">
                  <a:solidFill>
                    <a:srgbClr val="002060"/>
                  </a:solidFill>
                </a:defRPr>
              </a:lvl1pPr>
            </a:lstStyle>
            <a:p>
              <a:r>
                <a:rPr lang="en-GB" sz="800" dirty="0">
                  <a:solidFill>
                    <a:schemeClr val="bg2">
                      <a:lumMod val="25000"/>
                    </a:schemeClr>
                  </a:solidFill>
                  <a:latin typeface="Segoe UI" panose="020B0502040204020203" pitchFamily="34" charset="0"/>
                  <a:cs typeface="Segoe UI" panose="020B0502040204020203" pitchFamily="34" charset="0"/>
                </a:rPr>
                <a:t>Age Profile </a:t>
              </a:r>
            </a:p>
            <a:p>
              <a:r>
                <a:rPr lang="en-GB" sz="800" dirty="0">
                  <a:solidFill>
                    <a:schemeClr val="bg2">
                      <a:lumMod val="25000"/>
                    </a:schemeClr>
                  </a:solidFill>
                  <a:latin typeface="Segoe UI" panose="020B0502040204020203" pitchFamily="34" charset="0"/>
                  <a:cs typeface="Segoe UI" panose="020B0502040204020203" pitchFamily="34" charset="0"/>
                </a:rPr>
                <a:t>Bandings</a:t>
              </a:r>
            </a:p>
          </p:txBody>
        </p:sp>
        <p:pic>
          <p:nvPicPr>
            <p:cNvPr id="3" name="Picture 2"/>
            <p:cNvPicPr>
              <a:picLocks noChangeAspect="1"/>
            </p:cNvPicPr>
            <p:nvPr/>
          </p:nvPicPr>
          <p:blipFill rotWithShape="1">
            <a:blip r:embed="rId4"/>
            <a:srcRect l="53753" t="36102" r="24353" b="28553"/>
            <a:stretch/>
          </p:blipFill>
          <p:spPr>
            <a:xfrm>
              <a:off x="6829033" y="3120641"/>
              <a:ext cx="1344710" cy="1417613"/>
            </a:xfrm>
            <a:prstGeom prst="rect">
              <a:avLst/>
            </a:prstGeom>
          </p:spPr>
        </p:pic>
      </p:grpSp>
      <p:sp>
        <p:nvSpPr>
          <p:cNvPr id="2" name="Rectangle 1"/>
          <p:cNvSpPr/>
          <p:nvPr/>
        </p:nvSpPr>
        <p:spPr>
          <a:xfrm>
            <a:off x="747864" y="6557601"/>
            <a:ext cx="6143497" cy="246221"/>
          </a:xfrm>
          <a:prstGeom prst="rect">
            <a:avLst/>
          </a:prstGeom>
          <a:noFill/>
        </p:spPr>
        <p:txBody>
          <a:bodyPr wrap="square" rtlCol="0">
            <a:spAutoFit/>
          </a:bodyPr>
          <a:lstStyle/>
          <a:p>
            <a:pPr algn="ctr"/>
            <a:r>
              <a:rPr lang="en-GB" sz="100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WDGLL has been reviewed and agreed by the subject lead.</a:t>
            </a:r>
            <a:endParaRPr lang="en-GB" sz="1000" b="1"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p:txBody>
      </p:sp>
      <p:pic>
        <p:nvPicPr>
          <p:cNvPr id="6" name="Picture 5"/>
          <p:cNvPicPr>
            <a:picLocks noChangeAspect="1"/>
          </p:cNvPicPr>
          <p:nvPr/>
        </p:nvPicPr>
        <p:blipFill rotWithShape="1">
          <a:blip r:embed="rId5"/>
          <a:srcRect l="1178" t="1332" r="3841" b="2742"/>
          <a:stretch/>
        </p:blipFill>
        <p:spPr>
          <a:xfrm>
            <a:off x="898953" y="1287141"/>
            <a:ext cx="6004274" cy="3963975"/>
          </a:xfrm>
          <a:prstGeom prst="rect">
            <a:avLst/>
          </a:prstGeom>
        </p:spPr>
      </p:pic>
      <p:sp>
        <p:nvSpPr>
          <p:cNvPr id="4" name="Rectangle 3"/>
          <p:cNvSpPr/>
          <p:nvPr/>
        </p:nvSpPr>
        <p:spPr>
          <a:xfrm>
            <a:off x="2126748" y="1287141"/>
            <a:ext cx="3841697" cy="1202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444249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18</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Rectangle 16"/>
          <p:cNvSpPr/>
          <p:nvPr/>
        </p:nvSpPr>
        <p:spPr>
          <a:xfrm>
            <a:off x="818714" y="641471"/>
            <a:ext cx="5769224" cy="307777"/>
          </a:xfrm>
          <a:prstGeom prst="rect">
            <a:avLst/>
          </a:prstGeom>
        </p:spPr>
        <p:txBody>
          <a:bodyPr wrap="square">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Crime Management </a:t>
            </a:r>
            <a:r>
              <a:rPr lang="en-GB" sz="1400" b="1" dirty="0" smtClean="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 Open </a:t>
            </a:r>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Investigations </a:t>
            </a:r>
            <a:r>
              <a:rPr lang="en-GB" sz="1400" b="1" dirty="0" smtClean="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and </a:t>
            </a:r>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OIC Crime </a:t>
            </a:r>
            <a:r>
              <a:rPr lang="en-GB" sz="1400" b="1" dirty="0" smtClean="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Baskets</a:t>
            </a:r>
            <a:endPar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TextBox 23"/>
          <p:cNvSpPr txBox="1"/>
          <p:nvPr/>
        </p:nvSpPr>
        <p:spPr>
          <a:xfrm>
            <a:off x="748800" y="144000"/>
            <a:ext cx="4899720"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4.1 Delivering effective core practices</a:t>
            </a:r>
          </a:p>
        </p:txBody>
      </p:sp>
      <p:sp>
        <p:nvSpPr>
          <p:cNvPr id="39" name="Rounded Rectangle 38"/>
          <p:cNvSpPr/>
          <p:nvPr/>
        </p:nvSpPr>
        <p:spPr>
          <a:xfrm>
            <a:off x="818713" y="4325786"/>
            <a:ext cx="7434949" cy="2411897"/>
          </a:xfrm>
          <a:prstGeom prst="roundRect">
            <a:avLst>
              <a:gd name="adj" fmla="val 0"/>
            </a:avLst>
          </a:prstGeom>
          <a:solidFill>
            <a:schemeClr val="bg1"/>
          </a:solid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r>
              <a:rPr lang="en-GB" sz="4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p>
          <a:p>
            <a:pPr marL="171450" indent="-171450">
              <a:buFont typeface="Arial" panose="020B0604020202020204" pitchFamily="34" charset="0"/>
              <a:buChar char="•"/>
            </a:pP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There are clear discrepancies in approach between local policing areas.</a:t>
            </a:r>
          </a:p>
          <a:p>
            <a:pPr marL="171450" indent="-171450">
              <a:buFont typeface="Arial" panose="020B0604020202020204" pitchFamily="34" charset="0"/>
              <a:buChar char="•"/>
            </a:pPr>
            <a:endPar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100% increase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in the number of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OICs with 20+O.Is.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between January 21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22</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to September 21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44</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with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987 (9%)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of all O.I.s in their crime baskets. </a:t>
            </a:r>
          </a:p>
          <a:p>
            <a:pPr marL="360363" lvl="1" indent="-184150">
              <a:buFont typeface="Arial" panose="020B0604020202020204" pitchFamily="34" charset="0"/>
              <a:buChar char="•"/>
            </a:pP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Shropshire</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highest proportion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of OICs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43%</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with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19 OICs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having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440 O.I.</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 in their crime baskets.</a:t>
            </a:r>
          </a:p>
          <a:p>
            <a:pPr marL="628650" lvl="1" indent="-171450">
              <a:buFont typeface="Arial" panose="020B0604020202020204" pitchFamily="34" charset="0"/>
              <a:buChar char="•"/>
            </a:pP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63%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increase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in the number of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OICs with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10 – 19 O.Is</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between January 21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250</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to September 21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408</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with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5,311 (46%)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of all O.I.s in their crime baskets. </a:t>
            </a:r>
          </a:p>
          <a:p>
            <a:pPr marL="360363" lvl="1" indent="-184150">
              <a:buFont typeface="Arial" panose="020B0604020202020204" pitchFamily="34" charset="0"/>
              <a:buChar char="•"/>
            </a:pP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Shropshire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highest proportion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of OICs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25%</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with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100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OICs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having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1,336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O.I.</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s in their crime baskets</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p>
          <a:p>
            <a:pPr marL="171450" indent="-171450">
              <a:buFont typeface="Arial" panose="020B0604020202020204" pitchFamily="34" charset="0"/>
              <a:buChar char="•"/>
            </a:pPr>
            <a:endParaRPr lang="en-GB" sz="8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It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is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highly probable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that Open Investigations volumes will increase in the coming months due to an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increase</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 in crime recording and the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growth in the size of officer crime baskets</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 as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more officers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have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10+</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 open investigations in their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baskets.</a:t>
            </a:r>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360363" lvl="1" indent="-184150">
              <a:buFont typeface="Arial" panose="020B0604020202020204" pitchFamily="34" charset="0"/>
              <a:buChar char="•"/>
            </a:pPr>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41" name="Rectangle 40"/>
          <p:cNvSpPr/>
          <p:nvPr/>
        </p:nvSpPr>
        <p:spPr>
          <a:xfrm>
            <a:off x="8493627" y="6273225"/>
            <a:ext cx="3698373" cy="584775"/>
          </a:xfrm>
          <a:prstGeom prst="rect">
            <a:avLst/>
          </a:prstGeom>
        </p:spPr>
        <p:txBody>
          <a:bodyPr wrap="square">
            <a:spAutoFit/>
          </a:bodyPr>
          <a:lstStyle/>
          <a:p>
            <a:r>
              <a:rPr lang="en-GB" sz="800" b="1" dirty="0" smtClean="0">
                <a:latin typeface="Segoe UI" panose="020B0502040204020203" pitchFamily="34" charset="0"/>
                <a:ea typeface="Segoe UI" panose="020B0502040204020203" pitchFamily="34" charset="0"/>
                <a:cs typeface="Segoe UI" panose="020B0502040204020203" pitchFamily="34" charset="0"/>
              </a:rPr>
              <a:t>North </a:t>
            </a:r>
            <a:r>
              <a:rPr lang="en-GB" sz="800" b="1" dirty="0">
                <a:latin typeface="Segoe UI" panose="020B0502040204020203" pitchFamily="34" charset="0"/>
                <a:ea typeface="Segoe UI" panose="020B0502040204020203" pitchFamily="34" charset="0"/>
                <a:cs typeface="Segoe UI" panose="020B0502040204020203" pitchFamily="34" charset="0"/>
              </a:rPr>
              <a:t>Team*: </a:t>
            </a:r>
            <a:r>
              <a:rPr lang="en-GB" sz="800" dirty="0" smtClean="0">
                <a:latin typeface="Segoe UI" panose="020B0502040204020203" pitchFamily="34" charset="0"/>
                <a:ea typeface="Segoe UI" panose="020B0502040204020203" pitchFamily="34" charset="0"/>
                <a:cs typeface="Segoe UI" panose="020B0502040204020203" pitchFamily="34" charset="0"/>
              </a:rPr>
              <a:t>MIU North, </a:t>
            </a:r>
            <a:r>
              <a:rPr lang="en-GB" sz="800" dirty="0">
                <a:latin typeface="Segoe UI" panose="020B0502040204020203" pitchFamily="34" charset="0"/>
                <a:ea typeface="Segoe UI" panose="020B0502040204020203" pitchFamily="34" charset="0"/>
                <a:cs typeface="Segoe UI" panose="020B0502040204020203" pitchFamily="34" charset="0"/>
              </a:rPr>
              <a:t>Online </a:t>
            </a:r>
            <a:r>
              <a:rPr lang="en-GB" sz="800" dirty="0" smtClean="0">
                <a:latin typeface="Segoe UI" panose="020B0502040204020203" pitchFamily="34" charset="0"/>
                <a:ea typeface="Segoe UI" panose="020B0502040204020203" pitchFamily="34" charset="0"/>
                <a:cs typeface="Segoe UI" panose="020B0502040204020203" pitchFamily="34" charset="0"/>
              </a:rPr>
              <a:t>CSE North, Shrops and T&amp;W RPO </a:t>
            </a:r>
            <a:r>
              <a:rPr lang="en-GB" sz="800" dirty="0">
                <a:latin typeface="Segoe UI" panose="020B0502040204020203" pitchFamily="34" charset="0"/>
                <a:ea typeface="Segoe UI" panose="020B0502040204020203" pitchFamily="34" charset="0"/>
                <a:cs typeface="Segoe UI" panose="020B0502040204020203" pitchFamily="34" charset="0"/>
              </a:rPr>
              <a:t>&amp; </a:t>
            </a:r>
            <a:r>
              <a:rPr lang="en-GB" sz="800" dirty="0" smtClean="0">
                <a:latin typeface="Segoe UI" panose="020B0502040204020203" pitchFamily="34" charset="0"/>
                <a:ea typeface="Segoe UI" panose="020B0502040204020203" pitchFamily="34" charset="0"/>
                <a:cs typeface="Segoe UI" panose="020B0502040204020203" pitchFamily="34" charset="0"/>
              </a:rPr>
              <a:t>AFOs.</a:t>
            </a:r>
            <a:r>
              <a:rPr lang="en-GB" sz="800" b="1" dirty="0" smtClean="0">
                <a:latin typeface="Segoe UI" panose="020B0502040204020203" pitchFamily="34" charset="0"/>
                <a:ea typeface="Segoe UI" panose="020B0502040204020203" pitchFamily="34" charset="0"/>
                <a:cs typeface="Segoe UI" panose="020B0502040204020203" pitchFamily="34" charset="0"/>
              </a:rPr>
              <a:t> </a:t>
            </a:r>
          </a:p>
          <a:p>
            <a:r>
              <a:rPr lang="en-GB" sz="800" b="1" dirty="0" smtClean="0">
                <a:latin typeface="Segoe UI" panose="020B0502040204020203" pitchFamily="34" charset="0"/>
                <a:ea typeface="Segoe UI" panose="020B0502040204020203" pitchFamily="34" charset="0"/>
                <a:cs typeface="Segoe UI" panose="020B0502040204020203" pitchFamily="34" charset="0"/>
              </a:rPr>
              <a:t>South Team**: </a:t>
            </a:r>
            <a:r>
              <a:rPr lang="en-GB" sz="800" dirty="0">
                <a:latin typeface="Segoe UI" panose="020B0502040204020203" pitchFamily="34" charset="0"/>
                <a:ea typeface="Segoe UI" panose="020B0502040204020203" pitchFamily="34" charset="0"/>
                <a:cs typeface="Segoe UI" panose="020B0502040204020203" pitchFamily="34" charset="0"/>
              </a:rPr>
              <a:t>MIU </a:t>
            </a:r>
            <a:r>
              <a:rPr lang="en-GB" sz="800" dirty="0" smtClean="0">
                <a:latin typeface="Segoe UI" panose="020B0502040204020203" pitchFamily="34" charset="0"/>
                <a:ea typeface="Segoe UI" panose="020B0502040204020203" pitchFamily="34" charset="0"/>
                <a:cs typeface="Segoe UI" panose="020B0502040204020203" pitchFamily="34" charset="0"/>
              </a:rPr>
              <a:t>South, </a:t>
            </a:r>
            <a:r>
              <a:rPr lang="en-GB" sz="800" dirty="0">
                <a:latin typeface="Segoe UI" panose="020B0502040204020203" pitchFamily="34" charset="0"/>
                <a:ea typeface="Segoe UI" panose="020B0502040204020203" pitchFamily="34" charset="0"/>
                <a:cs typeface="Segoe UI" panose="020B0502040204020203" pitchFamily="34" charset="0"/>
              </a:rPr>
              <a:t>Online CSE </a:t>
            </a:r>
            <a:r>
              <a:rPr lang="en-GB" sz="800" dirty="0" smtClean="0">
                <a:latin typeface="Segoe UI" panose="020B0502040204020203" pitchFamily="34" charset="0"/>
                <a:ea typeface="Segoe UI" panose="020B0502040204020203" pitchFamily="34" charset="0"/>
                <a:cs typeface="Segoe UI" panose="020B0502040204020203" pitchFamily="34" charset="0"/>
              </a:rPr>
              <a:t>South, Worcs Dogs Team, Worcs Prisons, Worcs MASH staff and Worcs RPO </a:t>
            </a:r>
            <a:r>
              <a:rPr lang="en-GB" sz="800" dirty="0">
                <a:latin typeface="Segoe UI" panose="020B0502040204020203" pitchFamily="34" charset="0"/>
                <a:ea typeface="Segoe UI" panose="020B0502040204020203" pitchFamily="34" charset="0"/>
                <a:cs typeface="Segoe UI" panose="020B0502040204020203" pitchFamily="34" charset="0"/>
              </a:rPr>
              <a:t>&amp; AFOs.</a:t>
            </a:r>
            <a:r>
              <a:rPr lang="en-GB" sz="800" b="1" dirty="0">
                <a:latin typeface="Segoe UI" panose="020B0502040204020203" pitchFamily="34" charset="0"/>
                <a:ea typeface="Segoe UI" panose="020B0502040204020203" pitchFamily="34" charset="0"/>
                <a:cs typeface="Segoe UI" panose="020B0502040204020203" pitchFamily="34" charset="0"/>
              </a:rPr>
              <a:t> </a:t>
            </a:r>
            <a:endParaRPr lang="en-GB" sz="800" b="1" dirty="0" smtClean="0">
              <a:latin typeface="Segoe UI" panose="020B0502040204020203" pitchFamily="34" charset="0"/>
              <a:ea typeface="Segoe UI" panose="020B0502040204020203" pitchFamily="34" charset="0"/>
              <a:cs typeface="Segoe UI" panose="020B0502040204020203" pitchFamily="34" charset="0"/>
            </a:endParaRPr>
          </a:p>
          <a:p>
            <a:r>
              <a:rPr lang="en-GB" sz="800" b="1" dirty="0" smtClean="0">
                <a:latin typeface="Segoe UI" panose="020B0502040204020203" pitchFamily="34" charset="0"/>
                <a:ea typeface="Segoe UI" panose="020B0502040204020203" pitchFamily="34" charset="0"/>
                <a:cs typeface="Segoe UI" panose="020B0502040204020203" pitchFamily="34" charset="0"/>
              </a:rPr>
              <a:t>Other***: </a:t>
            </a:r>
            <a:r>
              <a:rPr lang="en-GB" sz="800" dirty="0">
                <a:latin typeface="Segoe UI" panose="020B0502040204020203" pitchFamily="34" charset="0"/>
                <a:ea typeface="Segoe UI" panose="020B0502040204020203" pitchFamily="34" charset="0"/>
                <a:cs typeface="Segoe UI" panose="020B0502040204020203" pitchFamily="34" charset="0"/>
              </a:rPr>
              <a:t>Pre Athena, Ops and Other.</a:t>
            </a:r>
          </a:p>
        </p:txBody>
      </p:sp>
      <p:pic>
        <p:nvPicPr>
          <p:cNvPr id="3" name="Picture 2"/>
          <p:cNvPicPr>
            <a:picLocks noChangeAspect="1"/>
          </p:cNvPicPr>
          <p:nvPr/>
        </p:nvPicPr>
        <p:blipFill rotWithShape="1">
          <a:blip r:embed="rId3"/>
          <a:srcRect l="4601" t="3284" r="1882" b="3063"/>
          <a:stretch/>
        </p:blipFill>
        <p:spPr>
          <a:xfrm>
            <a:off x="818713" y="1166629"/>
            <a:ext cx="7338697" cy="3047157"/>
          </a:xfrm>
          <a:prstGeom prst="rect">
            <a:avLst/>
          </a:prstGeom>
        </p:spPr>
      </p:pic>
      <p:sp>
        <p:nvSpPr>
          <p:cNvPr id="29" name="TextBox 28"/>
          <p:cNvSpPr txBox="1"/>
          <p:nvPr/>
        </p:nvSpPr>
        <p:spPr>
          <a:xfrm>
            <a:off x="2590995" y="957683"/>
            <a:ext cx="4867063" cy="261610"/>
          </a:xfrm>
          <a:prstGeom prst="rect">
            <a:avLst/>
          </a:prstGeom>
          <a:noFill/>
        </p:spPr>
        <p:txBody>
          <a:bodyPr wrap="square" rtlCol="0">
            <a:spAutoFit/>
          </a:bodyPr>
          <a:lstStyle>
            <a:defPPr>
              <a:defRPr lang="en-US"/>
            </a:defPPr>
            <a:lvl1pPr algn="ctr">
              <a:defRPr sz="1200" b="1" u="sng">
                <a:solidFill>
                  <a:srgbClr val="002060"/>
                </a:solidFill>
              </a:defRPr>
            </a:lvl1pPr>
          </a:lstStyle>
          <a:p>
            <a:r>
              <a:rPr lang="en-GB" sz="1100" u="none" dirty="0">
                <a:solidFill>
                  <a:schemeClr val="tx1"/>
                </a:solidFill>
                <a:latin typeface="Segoe UI" panose="020B0502040204020203" pitchFamily="34" charset="0"/>
                <a:ea typeface="Segoe UI" panose="020B0502040204020203" pitchFamily="34" charset="0"/>
                <a:cs typeface="Segoe UI" panose="020B0502040204020203" pitchFamily="34" charset="0"/>
              </a:rPr>
              <a:t>Open </a:t>
            </a:r>
            <a:r>
              <a:rPr lang="en-GB" sz="1100"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Investigation Crime Baskets by Command </a:t>
            </a:r>
          </a:p>
        </p:txBody>
      </p:sp>
      <p:sp>
        <p:nvSpPr>
          <p:cNvPr id="4" name="Rectangle 3"/>
          <p:cNvSpPr/>
          <p:nvPr/>
        </p:nvSpPr>
        <p:spPr>
          <a:xfrm>
            <a:off x="818714" y="1166628"/>
            <a:ext cx="2029261" cy="400110"/>
          </a:xfrm>
          <a:prstGeom prst="rect">
            <a:avLst/>
          </a:prstGeom>
        </p:spPr>
        <p:txBody>
          <a:bodyPr wrap="square">
            <a:spAutoFit/>
          </a:bodyPr>
          <a:lstStyle/>
          <a:p>
            <a:pPr lvl="0"/>
            <a:r>
              <a:rPr lang="en-GB" sz="1000" i="1" dirty="0">
                <a:solidFill>
                  <a:prstClr val="black"/>
                </a:solidFill>
                <a:latin typeface="Segoe UI" panose="020B0502040204020203" pitchFamily="34" charset="0"/>
                <a:ea typeface="Segoe UI" panose="020B0502040204020203" pitchFamily="34" charset="0"/>
                <a:cs typeface="Segoe UI" panose="020B0502040204020203" pitchFamily="34" charset="0"/>
              </a:rPr>
              <a:t>(Point-in-time view: 30</a:t>
            </a:r>
            <a:r>
              <a:rPr lang="en-GB" sz="1000" i="1" baseline="30000" dirty="0">
                <a:solidFill>
                  <a:prstClr val="black"/>
                </a:solidFill>
                <a:latin typeface="Segoe UI" panose="020B0502040204020203" pitchFamily="34" charset="0"/>
                <a:ea typeface="Segoe UI" panose="020B0502040204020203" pitchFamily="34" charset="0"/>
                <a:cs typeface="Segoe UI" panose="020B0502040204020203" pitchFamily="34" charset="0"/>
              </a:rPr>
              <a:t>th</a:t>
            </a:r>
            <a:r>
              <a:rPr lang="en-GB" sz="1000" i="1" dirty="0">
                <a:solidFill>
                  <a:prstClr val="black"/>
                </a:solidFill>
                <a:latin typeface="Segoe UI" panose="020B0502040204020203" pitchFamily="34" charset="0"/>
                <a:ea typeface="Segoe UI" panose="020B0502040204020203" pitchFamily="34" charset="0"/>
                <a:cs typeface="Segoe UI" panose="020B0502040204020203" pitchFamily="34" charset="0"/>
              </a:rPr>
              <a:t> September 2021)</a:t>
            </a:r>
            <a:endParaRPr lang="en-GB" sz="700" i="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38" name="Oval 37"/>
          <p:cNvSpPr>
            <a:spLocks noChangeAspect="1"/>
          </p:cNvSpPr>
          <p:nvPr/>
        </p:nvSpPr>
        <p:spPr>
          <a:xfrm>
            <a:off x="6807520" y="322689"/>
            <a:ext cx="1301075" cy="1126917"/>
          </a:xfrm>
          <a:prstGeom prst="ellipse">
            <a:avLst/>
          </a:prstGeom>
          <a:solidFill>
            <a:srgbClr val="005B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One</a:t>
            </a:r>
            <a:r>
              <a:rPr lang="en-GB" sz="800" b="1"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 </a:t>
            </a:r>
          </a:p>
          <a:p>
            <a:pPr algn="ctr">
              <a:defRPr/>
            </a:pPr>
            <a:r>
              <a:rPr lang="en-GB" sz="800" b="1"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Shropshire Patrol Officer </a:t>
            </a:r>
            <a:r>
              <a:rPr lang="en-GB" sz="1400" b="1"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30 </a:t>
            </a:r>
            <a:r>
              <a:rPr lang="en-GB" sz="800" b="1"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Open </a:t>
            </a:r>
            <a:r>
              <a:rPr lang="en-GB" sz="800" b="1" dirty="0">
                <a:solidFill>
                  <a:srgbClr val="FFFFFF"/>
                </a:solidFill>
                <a:latin typeface="Segoe UI" panose="020B0502040204020203" pitchFamily="34" charset="0"/>
                <a:ea typeface="Segoe UI" panose="020B0502040204020203" pitchFamily="34" charset="0"/>
                <a:cs typeface="Segoe UI" panose="020B0502040204020203" pitchFamily="34" charset="0"/>
              </a:rPr>
              <a:t>Investigations</a:t>
            </a:r>
          </a:p>
        </p:txBody>
      </p:sp>
      <p:sp>
        <p:nvSpPr>
          <p:cNvPr id="12" name="Rectangle 11"/>
          <p:cNvSpPr/>
          <p:nvPr/>
        </p:nvSpPr>
        <p:spPr>
          <a:xfrm>
            <a:off x="8253663" y="937901"/>
            <a:ext cx="3938337" cy="4524689"/>
          </a:xfrm>
          <a:prstGeom prst="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dirty="0">
                <a:solidFill>
                  <a:schemeClr val="tx1"/>
                </a:solidFill>
                <a:latin typeface="Segoe UI" panose="020B0502040204020203" pitchFamily="34" charset="0"/>
                <a:ea typeface="Segoe UI" panose="020B0502040204020203" pitchFamily="34" charset="0"/>
                <a:cs typeface="Segoe UI" panose="020B0502040204020203" pitchFamily="34" charset="0"/>
              </a:rPr>
              <a:t>Activity underway since </a:t>
            </a:r>
            <a:r>
              <a:rPr lang="en-GB" sz="12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July </a:t>
            </a:r>
            <a:r>
              <a:rPr lang="en-GB" sz="1200" b="1" dirty="0">
                <a:solidFill>
                  <a:schemeClr val="tx1"/>
                </a:solidFill>
                <a:latin typeface="Segoe UI" panose="020B0502040204020203" pitchFamily="34" charset="0"/>
                <a:ea typeface="Segoe UI" panose="020B0502040204020203" pitchFamily="34" charset="0"/>
                <a:cs typeface="Segoe UI" panose="020B0502040204020203" pitchFamily="34" charset="0"/>
              </a:rPr>
              <a:t>2021</a:t>
            </a:r>
          </a:p>
          <a:p>
            <a:pPr marL="360363" indent="-184150">
              <a:buFont typeface="Arial" panose="020B0604020202020204" pitchFamily="34" charset="0"/>
              <a:buChar char="•"/>
            </a:pPr>
            <a:endPar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360363" indent="-184150">
              <a:buFont typeface="Arial" panose="020B0604020202020204" pitchFamily="34" charset="0"/>
              <a:buChar char="•"/>
            </a:pP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Working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with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North Worcestershire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and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the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Crime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bureau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to guide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officers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through the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weekly trial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of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IMU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direct.</a:t>
            </a:r>
          </a:p>
          <a:p>
            <a:pPr marL="360363" indent="-184150">
              <a:buFont typeface="Arial" panose="020B0604020202020204" pitchFamily="34" charset="0"/>
              <a:buChar char="•"/>
            </a:pPr>
            <a:endPar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360363" indent="-184150">
              <a:buFont typeface="Arial" panose="020B0604020202020204" pitchFamily="34" charset="0"/>
              <a:buChar char="•"/>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F</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eedback is being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sent out in relation to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Newly promoted / Acting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Sergeants’ Pre-read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 guidance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document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is moving towards the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final stages of completion.</a:t>
            </a:r>
          </a:p>
          <a:p>
            <a:pPr marL="360363" indent="-184150">
              <a:buFont typeface="Arial" panose="020B0604020202020204" pitchFamily="34" charset="0"/>
              <a:buChar char="•"/>
            </a:pPr>
            <a:endPar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360363" indent="-184150">
              <a:buFont typeface="Arial" panose="020B0604020202020204" pitchFamily="34" charset="0"/>
              <a:buChar char="•"/>
            </a:pP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Work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producing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Newly promoted / Acting Inspectors’ guidance package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has begun.</a:t>
            </a:r>
          </a:p>
          <a:p>
            <a:pPr marL="360363" indent="-184150">
              <a:buFont typeface="Arial" panose="020B0604020202020204" pitchFamily="34" charset="0"/>
              <a:buChar char="•"/>
            </a:pPr>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360363" indent="-184150">
              <a:buFont typeface="Arial" panose="020B0604020202020204" pitchFamily="34" charset="0"/>
              <a:buChar char="•"/>
            </a:pP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Work began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on providing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new and effective process for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officers, sergeants, inspectors and chief inspectors relating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to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Victim right to review requests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with associated guidance to be delivered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force wide.</a:t>
            </a:r>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360363" indent="-184150">
              <a:buFont typeface="Arial" panose="020B0604020202020204" pitchFamily="34" charset="0"/>
              <a:buChar char="•"/>
            </a:pPr>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360363" indent="-184150">
              <a:buFont typeface="Arial" panose="020B0604020202020204" pitchFamily="34" charset="0"/>
              <a:buChar char="•"/>
            </a:pP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Inspectors’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review guidance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complete for uniform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inspectors, work beginning on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Detective Inspectors’ review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guidance</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p>
          <a:p>
            <a:pPr marL="176213"/>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360363" indent="-184150">
              <a:buFont typeface="Arial" panose="020B0604020202020204" pitchFamily="34" charset="0"/>
              <a:buChar char="•"/>
            </a:pP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Reviewing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the options for alternatives to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STEPS packages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for managing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Part IV Bails and Court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curfew checks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p>
          <a:p>
            <a:pPr marL="360363" indent="-184150">
              <a:buFont typeface="Arial" panose="020B0604020202020204" pitchFamily="34" charset="0"/>
              <a:buChar char="•"/>
            </a:pPr>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360363" indent="-184150">
              <a:buFont typeface="Arial" panose="020B0604020202020204" pitchFamily="34" charset="0"/>
              <a:buChar char="•"/>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Open investigations featured in the recent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Quarterly Performance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Review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meetings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across all local policing areas. </a:t>
            </a:r>
          </a:p>
          <a:p>
            <a:pPr marL="360363" indent="-184150">
              <a:buFont typeface="Arial" panose="020B0604020202020204" pitchFamily="34" charset="0"/>
              <a:buChar char="•"/>
            </a:pPr>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817563" lvl="1" indent="-184150">
              <a:buFont typeface="Arial" panose="020B0604020202020204" pitchFamily="34" charset="0"/>
              <a:buChar char="•"/>
            </a:pPr>
            <a:endPar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68102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9448712" y="4427263"/>
            <a:ext cx="2333456" cy="2205968"/>
          </a:xfrm>
          <a:prstGeom prst="roundRect">
            <a:avLst>
              <a:gd name="adj" fmla="val 13158"/>
            </a:avLst>
          </a:prstGeom>
          <a:solidFill>
            <a:srgbClr val="F5F5F5"/>
          </a:solid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47" name="Slide Number Placeholder 1"/>
          <p:cNvSpPr>
            <a:spLocks noGrp="1"/>
          </p:cNvSpPr>
          <p:nvPr>
            <p:ph type="sldNum" sz="quarter" idx="12"/>
          </p:nvPr>
        </p:nvSpPr>
        <p:spPr>
          <a:xfrm>
            <a:off x="11832000"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19</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748800" y="144000"/>
            <a:ext cx="4899720"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4.1 Delivering effective core practices</a:t>
            </a:r>
          </a:p>
        </p:txBody>
      </p:sp>
      <p:sp>
        <p:nvSpPr>
          <p:cNvPr id="23" name="TextBox 22"/>
          <p:cNvSpPr txBox="1"/>
          <p:nvPr/>
        </p:nvSpPr>
        <p:spPr>
          <a:xfrm>
            <a:off x="10156860" y="4527712"/>
            <a:ext cx="1263457" cy="461665"/>
          </a:xfrm>
          <a:prstGeom prst="rect">
            <a:avLst/>
          </a:prstGeom>
          <a:noFill/>
        </p:spPr>
        <p:txBody>
          <a:bodyPr wrap="square" rtlCol="0">
            <a:spAutoFit/>
          </a:bodyPr>
          <a:lstStyle/>
          <a:p>
            <a:r>
              <a:rPr lang="en-GB" sz="1200" dirty="0">
                <a:solidFill>
                  <a:srgbClr val="009B3A"/>
                </a:solidFill>
                <a:latin typeface="Arial Black" panose="020B0A04020102020204" pitchFamily="34" charset="0"/>
                <a:cs typeface="Aharoni" panose="02010803020104030203" pitchFamily="2" charset="-79"/>
              </a:rPr>
              <a:t>Good </a:t>
            </a:r>
            <a:r>
              <a:rPr lang="en-GB" sz="1200" dirty="0" smtClean="0">
                <a:solidFill>
                  <a:srgbClr val="009B3A"/>
                </a:solidFill>
                <a:latin typeface="Arial Black" panose="020B0A04020102020204" pitchFamily="34" charset="0"/>
                <a:cs typeface="Aharoni" panose="02010803020104030203" pitchFamily="2" charset="-79"/>
              </a:rPr>
              <a:t>looks </a:t>
            </a:r>
          </a:p>
          <a:p>
            <a:r>
              <a:rPr lang="en-GB" sz="1200" dirty="0" smtClean="0">
                <a:solidFill>
                  <a:srgbClr val="009B3A"/>
                </a:solidFill>
                <a:latin typeface="Arial Black" panose="020B0A04020102020204" pitchFamily="34" charset="0"/>
                <a:cs typeface="Aharoni" panose="02010803020104030203" pitchFamily="2" charset="-79"/>
              </a:rPr>
              <a:t>like</a:t>
            </a:r>
            <a:r>
              <a:rPr lang="en-GB" sz="1200" dirty="0">
                <a:solidFill>
                  <a:srgbClr val="009B3A"/>
                </a:solidFill>
                <a:latin typeface="Arial Black" panose="020B0A04020102020204" pitchFamily="34" charset="0"/>
                <a:cs typeface="Aharoni" panose="02010803020104030203" pitchFamily="2" charset="-79"/>
              </a:rPr>
              <a:t>:</a:t>
            </a:r>
          </a:p>
        </p:txBody>
      </p:sp>
      <p:pic>
        <p:nvPicPr>
          <p:cNvPr id="27" name="Picture 26"/>
          <p:cNvPicPr>
            <a:picLocks noChangeAspect="1"/>
          </p:cNvPicPr>
          <p:nvPr/>
        </p:nvPicPr>
        <p:blipFill>
          <a:blip r:embed="rId3"/>
          <a:stretch>
            <a:fillRect/>
          </a:stretch>
        </p:blipFill>
        <p:spPr>
          <a:xfrm>
            <a:off x="9562953" y="4560103"/>
            <a:ext cx="519224" cy="334699"/>
          </a:xfrm>
          <a:prstGeom prst="rect">
            <a:avLst/>
          </a:prstGeom>
        </p:spPr>
      </p:pic>
      <p:sp>
        <p:nvSpPr>
          <p:cNvPr id="32" name="Rectangle 31"/>
          <p:cNvSpPr/>
          <p:nvPr/>
        </p:nvSpPr>
        <p:spPr>
          <a:xfrm>
            <a:off x="9448712" y="4926116"/>
            <a:ext cx="2383288" cy="1107996"/>
          </a:xfrm>
          <a:prstGeom prst="rect">
            <a:avLst/>
          </a:prstGeom>
        </p:spPr>
        <p:txBody>
          <a:bodyPr wrap="square">
            <a:spAutoFit/>
          </a:bodyPr>
          <a:lstStyle/>
          <a:p>
            <a:r>
              <a:rPr lang="en-GB" sz="1100" b="1" i="1" dirty="0" smtClean="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rPr>
              <a:t>Total Outcomes and Charge/ Summons measures: </a:t>
            </a:r>
          </a:p>
          <a:p>
            <a:pPr marL="85725" lvl="1"/>
            <a:r>
              <a:rPr lang="en-GB" sz="1100" i="1" dirty="0" smtClean="0">
                <a:latin typeface="Segoe UI" panose="020B0502040204020203" pitchFamily="34" charset="0"/>
                <a:ea typeface="Segoe UI" panose="020B0502040204020203" pitchFamily="34" charset="0"/>
                <a:cs typeface="Segoe UI" panose="020B0502040204020203" pitchFamily="34" charset="0"/>
              </a:rPr>
              <a:t>They have been reviewed but due to upcoming system changes, this will be reviewed again for </a:t>
            </a:r>
            <a:r>
              <a:rPr lang="en-GB" sz="1100" b="1" i="1" dirty="0" smtClean="0">
                <a:latin typeface="Segoe UI" panose="020B0502040204020203" pitchFamily="34" charset="0"/>
                <a:ea typeface="Segoe UI" panose="020B0502040204020203" pitchFamily="34" charset="0"/>
                <a:cs typeface="Segoe UI" panose="020B0502040204020203" pitchFamily="34" charset="0"/>
              </a:rPr>
              <a:t>Q3 2021/22.</a:t>
            </a:r>
            <a:endParaRPr lang="en-GB" sz="1100" b="1" i="1" dirty="0">
              <a:latin typeface="Segoe UI" panose="020B0502040204020203" pitchFamily="34" charset="0"/>
              <a:ea typeface="Segoe UI" panose="020B0502040204020203" pitchFamily="34" charset="0"/>
              <a:cs typeface="Segoe UI" panose="020B0502040204020203" pitchFamily="34" charset="0"/>
            </a:endParaRPr>
          </a:p>
        </p:txBody>
      </p:sp>
      <p:sp>
        <p:nvSpPr>
          <p:cNvPr id="19" name="Rectangle 18"/>
          <p:cNvSpPr/>
          <p:nvPr/>
        </p:nvSpPr>
        <p:spPr>
          <a:xfrm>
            <a:off x="841248" y="4427262"/>
            <a:ext cx="8496000" cy="2404224"/>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50" b="1" dirty="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pPr marL="171450" indent="-171450">
              <a:spcAft>
                <a:spcPts val="600"/>
              </a:spcAft>
              <a:buFont typeface="Arial" panose="020B0604020202020204" pitchFamily="34" charset="0"/>
              <a:buChar char="•"/>
            </a:pP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Total Offences outcomed: </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Upward monthly growth trend since February 21.</a:t>
            </a:r>
          </a:p>
          <a:p>
            <a:pPr marL="171450" indent="-171450">
              <a:spcAft>
                <a:spcPts val="600"/>
              </a:spcAft>
              <a:buFont typeface="Arial" panose="020B0604020202020204" pitchFamily="34" charset="0"/>
              <a:buChar char="•"/>
            </a:pP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Ongoing </a:t>
            </a: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variable downward monthly trend</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for </a:t>
            </a: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Outcome 1</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 </a:t>
            </a:r>
            <a:r>
              <a:rPr lang="en-GB" sz="1050" b="1" dirty="0">
                <a:solidFill>
                  <a:schemeClr val="tx1"/>
                </a:solidFill>
                <a:latin typeface="Segoe UI" panose="020B0502040204020203" pitchFamily="34" charset="0"/>
                <a:ea typeface="Segoe UI" panose="020B0502040204020203" pitchFamily="34" charset="0"/>
                <a:cs typeface="Segoe UI" panose="020B0502040204020203" pitchFamily="34" charset="0"/>
              </a:rPr>
              <a:t>Charge/ Summonsed</a:t>
            </a:r>
            <a:endPar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spcAft>
                <a:spcPts val="600"/>
              </a:spcAft>
              <a:buFont typeface="Arial" panose="020B0604020202020204" pitchFamily="34" charset="0"/>
              <a:buChar char="•"/>
            </a:pP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Outcome 1A </a:t>
            </a:r>
            <a:r>
              <a:rPr lang="en-GB" sz="1050" b="1" dirty="0">
                <a:solidFill>
                  <a:schemeClr val="tx1"/>
                </a:solidFill>
                <a:latin typeface="Segoe UI" panose="020B0502040204020203" pitchFamily="34" charset="0"/>
                <a:ea typeface="Segoe UI" panose="020B0502040204020203" pitchFamily="34" charset="0"/>
                <a:cs typeface="Segoe UI" panose="020B0502040204020203" pitchFamily="34" charset="0"/>
              </a:rPr>
              <a:t>- Charge/ Summonsed </a:t>
            </a: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other offence </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is showing a </a:t>
            </a: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gradual decline</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The affect of the new CPS disclosure </a:t>
            </a:r>
            <a:r>
              <a:rPr lang="en-GB" sz="1050" dirty="0">
                <a:solidFill>
                  <a:schemeClr val="tx1"/>
                </a:solidFill>
                <a:latin typeface="Segoe UI" panose="020B0502040204020203" pitchFamily="34" charset="0"/>
                <a:ea typeface="Segoe UI" panose="020B0502040204020203" pitchFamily="34" charset="0"/>
                <a:cs typeface="Segoe UI" panose="020B0502040204020203" pitchFamily="34" charset="0"/>
              </a:rPr>
              <a:t>guidelines </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is still having a negative impact due to increased scrutiny, leading </a:t>
            </a:r>
            <a:r>
              <a:rPr lang="en-GB" sz="1050" dirty="0">
                <a:solidFill>
                  <a:schemeClr val="tx1"/>
                </a:solidFill>
                <a:latin typeface="Segoe UI" panose="020B0502040204020203" pitchFamily="34" charset="0"/>
                <a:ea typeface="Segoe UI" panose="020B0502040204020203" pitchFamily="34" charset="0"/>
                <a:cs typeface="Segoe UI" panose="020B0502040204020203" pitchFamily="34" charset="0"/>
              </a:rPr>
              <a:t>to significant amount of additional work for most </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files to achieve a positive outcome. </a:t>
            </a:r>
            <a:r>
              <a:rPr lang="en-GB" sz="1050" dirty="0">
                <a:solidFill>
                  <a:schemeClr val="tx1"/>
                </a:solidFill>
                <a:latin typeface="Segoe UI" panose="020B0502040204020203" pitchFamily="34" charset="0"/>
                <a:ea typeface="Segoe UI" panose="020B0502040204020203" pitchFamily="34" charset="0"/>
                <a:cs typeface="Segoe UI" panose="020B0502040204020203" pitchFamily="34" charset="0"/>
              </a:rPr>
              <a:t>A reduction in ‘Action Taken’ outcomes was anticipated</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p>
          <a:p>
            <a:pPr marL="171450" indent="-171450">
              <a:spcAft>
                <a:spcPts val="600"/>
              </a:spcAft>
              <a:buFont typeface="Arial" panose="020B0604020202020204" pitchFamily="34" charset="0"/>
              <a:buChar char="•"/>
            </a:pP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Other ‘Action Taken’ outcomes </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have remained lower in Q2 2021/22 when compared to the same quarter two years ago (Appendix One).</a:t>
            </a:r>
            <a:endParaRPr lang="en-GB" sz="4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spcAft>
                <a:spcPts val="600"/>
              </a:spcAft>
              <a:buFont typeface="Arial" panose="020B0604020202020204" pitchFamily="34" charset="0"/>
              <a:buChar char="•"/>
            </a:pP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During the </a:t>
            </a: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monthly SPI/ Crime Bureau meeting</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no reports </a:t>
            </a:r>
            <a:r>
              <a:rPr lang="en-GB" sz="1050" dirty="0">
                <a:solidFill>
                  <a:schemeClr val="tx1"/>
                </a:solidFill>
                <a:latin typeface="Segoe UI" panose="020B0502040204020203" pitchFamily="34" charset="0"/>
                <a:ea typeface="Segoe UI" panose="020B0502040204020203" pitchFamily="34" charset="0"/>
                <a:cs typeface="Segoe UI" panose="020B0502040204020203" pitchFamily="34" charset="0"/>
              </a:rPr>
              <a:t>of </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emerging themes from the DDM’s. Two issues were raised:</a:t>
            </a:r>
          </a:p>
          <a:p>
            <a:pPr marL="355600" lvl="1" indent="-177800">
              <a:spcAft>
                <a:spcPts val="600"/>
              </a:spcAft>
              <a:buFont typeface="Arial" panose="020B0604020202020204" pitchFamily="34" charset="0"/>
              <a:buChar char="•"/>
            </a:pP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Continual lack </a:t>
            </a:r>
            <a:r>
              <a:rPr lang="en-GB" sz="1050" b="1" dirty="0">
                <a:solidFill>
                  <a:schemeClr val="tx1"/>
                </a:solidFill>
                <a:latin typeface="Segoe UI" panose="020B0502040204020203" pitchFamily="34" charset="0"/>
                <a:ea typeface="Segoe UI" panose="020B0502040204020203" pitchFamily="34" charset="0"/>
                <a:cs typeface="Segoe UI" panose="020B0502040204020203" pitchFamily="34" charset="0"/>
              </a:rPr>
              <a:t>of understanding </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regarding </a:t>
            </a: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application of some Outcome results </a:t>
            </a:r>
            <a:r>
              <a:rPr lang="en-GB" sz="1050" dirty="0">
                <a:solidFill>
                  <a:schemeClr val="tx1"/>
                </a:solidFill>
                <a:latin typeface="Segoe UI" panose="020B0502040204020203" pitchFamily="34" charset="0"/>
                <a:ea typeface="Segoe UI" panose="020B0502040204020203" pitchFamily="34" charset="0"/>
                <a:cs typeface="Segoe UI" panose="020B0502040204020203" pitchFamily="34" charset="0"/>
              </a:rPr>
              <a:t>and work is still ongoing to try to improve this. </a:t>
            </a:r>
            <a:endPar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355600" lvl="1" indent="-177800">
              <a:spcAft>
                <a:spcPts val="600"/>
              </a:spcAft>
              <a:buFont typeface="Arial" panose="020B0604020202020204" pitchFamily="34" charset="0"/>
              <a:buChar char="•"/>
            </a:pP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Additional work is required in relation to </a:t>
            </a: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Sgt/Supervisor </a:t>
            </a:r>
            <a:r>
              <a:rPr lang="en-GB" sz="1050" b="1" dirty="0">
                <a:solidFill>
                  <a:schemeClr val="tx1"/>
                </a:solidFill>
                <a:latin typeface="Segoe UI" panose="020B0502040204020203" pitchFamily="34" charset="0"/>
                <a:ea typeface="Segoe UI" panose="020B0502040204020203" pitchFamily="34" charset="0"/>
                <a:cs typeface="Segoe UI" panose="020B0502040204020203" pitchFamily="34" charset="0"/>
              </a:rPr>
              <a:t>reviews </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to ensure investigation are being </a:t>
            </a: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managed</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and </a:t>
            </a: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completed</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in a </a:t>
            </a: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timely way</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p>
        </p:txBody>
      </p:sp>
      <p:sp>
        <p:nvSpPr>
          <p:cNvPr id="28" name="TextBox 27"/>
          <p:cNvSpPr txBox="1"/>
          <p:nvPr/>
        </p:nvSpPr>
        <p:spPr>
          <a:xfrm>
            <a:off x="1542873" y="864000"/>
            <a:ext cx="4134709" cy="261610"/>
          </a:xfrm>
          <a:prstGeom prst="rect">
            <a:avLst/>
          </a:prstGeom>
          <a:solidFill>
            <a:schemeClr val="bg1"/>
          </a:solidFill>
        </p:spPr>
        <p:txBody>
          <a:bodyPr wrap="square" rtlCol="0">
            <a:spAutoFit/>
          </a:bodyPr>
          <a:lstStyle>
            <a:defPPr>
              <a:defRPr lang="en-US"/>
            </a:defPPr>
            <a:lvl1pPr algn="ctr">
              <a:defRPr sz="1200" b="1" u="sng">
                <a:solidFill>
                  <a:srgbClr val="002060"/>
                </a:solidFill>
              </a:defRPr>
            </a:lvl1pPr>
          </a:lstStyle>
          <a:p>
            <a:r>
              <a:rPr lang="en-GB" sz="1100"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TRC Outcomed Offences </a:t>
            </a:r>
            <a:r>
              <a:rPr lang="en-GB" sz="1100" b="0" i="1"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(regardless of when recorded)</a:t>
            </a:r>
            <a:endParaRPr lang="en-GB" sz="900" b="0" i="1" u="none"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Rectangle 24"/>
          <p:cNvSpPr/>
          <p:nvPr/>
        </p:nvSpPr>
        <p:spPr>
          <a:xfrm>
            <a:off x="841248" y="660655"/>
            <a:ext cx="1210421" cy="307777"/>
          </a:xfrm>
          <a:prstGeom prst="rect">
            <a:avLst/>
          </a:prstGeom>
        </p:spPr>
        <p:txBody>
          <a:bodyPr wrap="square">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Outcomes</a:t>
            </a:r>
          </a:p>
        </p:txBody>
      </p:sp>
      <p:sp>
        <p:nvSpPr>
          <p:cNvPr id="29" name="TextBox 28"/>
          <p:cNvSpPr txBox="1"/>
          <p:nvPr/>
        </p:nvSpPr>
        <p:spPr>
          <a:xfrm>
            <a:off x="6116146" y="864000"/>
            <a:ext cx="5639574" cy="261610"/>
          </a:xfrm>
          <a:prstGeom prst="rect">
            <a:avLst/>
          </a:prstGeom>
          <a:solidFill>
            <a:schemeClr val="bg1"/>
          </a:solidFill>
        </p:spPr>
        <p:txBody>
          <a:bodyPr wrap="square" rtlCol="0">
            <a:spAutoFit/>
          </a:bodyPr>
          <a:lstStyle>
            <a:defPPr>
              <a:defRPr lang="en-US"/>
            </a:defPPr>
            <a:lvl1pPr algn="ctr">
              <a:defRPr sz="1200" b="1" u="sng">
                <a:solidFill>
                  <a:srgbClr val="002060"/>
                </a:solidFill>
              </a:defRPr>
            </a:lvl1pPr>
          </a:lstStyle>
          <a:p>
            <a:r>
              <a:rPr lang="en-GB" sz="1100"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‘Charge/ Summons’ Outcomed Offences (OC1 &amp; 1A) </a:t>
            </a:r>
            <a:r>
              <a:rPr lang="en-GB" sz="1100" b="0" i="1"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(regardless of when recorded)</a:t>
            </a:r>
            <a:endParaRPr lang="en-GB" sz="900" b="0" i="1" u="none"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Rectangle 23"/>
          <p:cNvSpPr/>
          <p:nvPr/>
        </p:nvSpPr>
        <p:spPr>
          <a:xfrm>
            <a:off x="9733620" y="6034112"/>
            <a:ext cx="1686697" cy="553998"/>
          </a:xfrm>
          <a:prstGeom prst="rect">
            <a:avLst/>
          </a:prstGeom>
          <a:noFill/>
        </p:spPr>
        <p:txBody>
          <a:bodyPr wrap="square" rtlCol="0">
            <a:spAutoFit/>
          </a:bodyPr>
          <a:lstStyle/>
          <a:p>
            <a:pPr algn="ctr"/>
            <a:r>
              <a:rPr lang="en-GB" sz="100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WDGLL has been reviewed and agreed by the subject lead.</a:t>
            </a:r>
            <a:endParaRPr lang="en-GB" sz="1000" b="1"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p:txBody>
      </p:sp>
      <p:pic>
        <p:nvPicPr>
          <p:cNvPr id="7" name="Picture 6"/>
          <p:cNvPicPr>
            <a:picLocks noChangeAspect="1"/>
          </p:cNvPicPr>
          <p:nvPr/>
        </p:nvPicPr>
        <p:blipFill rotWithShape="1">
          <a:blip r:embed="rId4"/>
          <a:srcRect l="215" t="6025" r="169" b="11384"/>
          <a:stretch/>
        </p:blipFill>
        <p:spPr>
          <a:xfrm>
            <a:off x="6386631" y="1116000"/>
            <a:ext cx="5098605" cy="2760442"/>
          </a:xfrm>
          <a:prstGeom prst="rect">
            <a:avLst/>
          </a:prstGeom>
        </p:spPr>
      </p:pic>
      <p:pic>
        <p:nvPicPr>
          <p:cNvPr id="30" name="Picture 29"/>
          <p:cNvPicPr>
            <a:picLocks noChangeAspect="1"/>
          </p:cNvPicPr>
          <p:nvPr/>
        </p:nvPicPr>
        <p:blipFill rotWithShape="1">
          <a:blip r:embed="rId4"/>
          <a:srcRect l="14732" t="89150" r="12696" b="1983"/>
          <a:stretch/>
        </p:blipFill>
        <p:spPr>
          <a:xfrm>
            <a:off x="6943652" y="3875087"/>
            <a:ext cx="3984563" cy="317917"/>
          </a:xfrm>
          <a:prstGeom prst="rect">
            <a:avLst/>
          </a:prstGeom>
        </p:spPr>
      </p:pic>
      <p:pic>
        <p:nvPicPr>
          <p:cNvPr id="6" name="Picture 5"/>
          <p:cNvPicPr>
            <a:picLocks noChangeAspect="1"/>
          </p:cNvPicPr>
          <p:nvPr/>
        </p:nvPicPr>
        <p:blipFill rotWithShape="1">
          <a:blip r:embed="rId5"/>
          <a:srcRect l="216" t="5923" r="2473" b="11808"/>
          <a:stretch/>
        </p:blipFill>
        <p:spPr>
          <a:xfrm>
            <a:off x="1119913" y="1109694"/>
            <a:ext cx="4980629" cy="2749705"/>
          </a:xfrm>
          <a:prstGeom prst="rect">
            <a:avLst/>
          </a:prstGeom>
        </p:spPr>
      </p:pic>
      <p:pic>
        <p:nvPicPr>
          <p:cNvPr id="26" name="Picture 25"/>
          <p:cNvPicPr>
            <a:picLocks noChangeAspect="1"/>
          </p:cNvPicPr>
          <p:nvPr/>
        </p:nvPicPr>
        <p:blipFill rotWithShape="1">
          <a:blip r:embed="rId5"/>
          <a:srcRect l="28461" t="89481" r="26690" b="2406"/>
          <a:stretch/>
        </p:blipFill>
        <p:spPr>
          <a:xfrm>
            <a:off x="2379011" y="3895814"/>
            <a:ext cx="2462432" cy="290884"/>
          </a:xfrm>
          <a:prstGeom prst="rect">
            <a:avLst/>
          </a:prstGeom>
        </p:spPr>
      </p:pic>
    </p:spTree>
    <p:extLst>
      <p:ext uri="{BB962C8B-B14F-4D97-AF65-F5344CB8AC3E}">
        <p14:creationId xmlns:p14="http://schemas.microsoft.com/office/powerpoint/2010/main" val="4114815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68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336958" y="1068521"/>
            <a:ext cx="4754237" cy="5646420"/>
          </a:xfrm>
          <a:prstGeom prst="rect">
            <a:avLst/>
          </a:prstGeom>
          <a:blipFill dpi="0" rotWithShape="1">
            <a:blip r:embed="rId4">
              <a:alphaModFix amt="45000"/>
            </a:blip>
            <a:srcRect/>
            <a:tile tx="0" ty="0" sx="100000" sy="100000" flip="none" algn="tl"/>
          </a:blipFill>
        </p:spPr>
      </p:pic>
      <p:sp>
        <p:nvSpPr>
          <p:cNvPr id="47" name="Slide Number Placeholder 1"/>
          <p:cNvSpPr>
            <a:spLocks noGrp="1"/>
          </p:cNvSpPr>
          <p:nvPr>
            <p:ph type="sldNum" sz="quarter" idx="12"/>
          </p:nvPr>
        </p:nvSpPr>
        <p:spPr>
          <a:xfrm>
            <a:off x="11913900" y="6584156"/>
            <a:ext cx="2781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2</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61" name="Rectangle 60">
            <a:extLst>
              <a:ext uri="{FF2B5EF4-FFF2-40B4-BE49-F238E27FC236}">
                <a16:creationId xmlns:a16="http://schemas.microsoft.com/office/drawing/2014/main" xmlns="" id="{A031BE5E-4CCA-4AFC-80A8-F32892D05C01}"/>
              </a:ext>
            </a:extLst>
          </p:cNvPr>
          <p:cNvSpPr/>
          <p:nvPr/>
        </p:nvSpPr>
        <p:spPr>
          <a:xfrm>
            <a:off x="564938" y="0"/>
            <a:ext cx="446567" cy="6858000"/>
          </a:xfrm>
          <a:prstGeom prst="rect">
            <a:avLst/>
          </a:prstGeom>
          <a:solidFill>
            <a:schemeClr val="accent4">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defRPr sz="1440" b="1" i="0" u="none" strike="noStrike" kern="1200" spc="0" baseline="0">
                <a:solidFill>
                  <a:sysClr val="windowText" lastClr="000000"/>
                </a:solidFill>
                <a:latin typeface="+mn-lt"/>
                <a:ea typeface="+mn-ea"/>
                <a:cs typeface="+mn-cs"/>
              </a:defRPr>
            </a:pP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GOLD</a:t>
            </a:r>
          </a:p>
        </p:txBody>
      </p:sp>
      <p:sp>
        <p:nvSpPr>
          <p:cNvPr id="5" name="TextBox 4"/>
          <p:cNvSpPr txBox="1"/>
          <p:nvPr/>
        </p:nvSpPr>
        <p:spPr>
          <a:xfrm>
            <a:off x="1208499" y="1423214"/>
            <a:ext cx="6362733" cy="5416868"/>
          </a:xfrm>
          <a:prstGeom prst="rect">
            <a:avLst/>
          </a:prstGeom>
          <a:noFill/>
        </p:spPr>
        <p:txBody>
          <a:bodyPr wrap="square" rtlCol="0">
            <a:spAutoFit/>
          </a:bodyPr>
          <a:lstStyle/>
          <a:p>
            <a:pPr algn="just"/>
            <a:endParaRPr lang="en-GB" sz="800" b="1" dirty="0">
              <a:solidFill>
                <a:srgbClr val="BF9000"/>
              </a:solidFill>
              <a:latin typeface="Segoe UI" panose="020B0502040204020203" pitchFamily="34" charset="0"/>
              <a:ea typeface="Segoe UI" panose="020B0502040204020203" pitchFamily="34" charset="0"/>
              <a:cs typeface="Segoe UI" panose="020B0502040204020203" pitchFamily="34" charset="0"/>
            </a:endParaRPr>
          </a:p>
          <a:p>
            <a:pPr algn="just"/>
            <a:r>
              <a:rPr lang="en-GB" b="1" dirty="0">
                <a:solidFill>
                  <a:srgbClr val="BF9000"/>
                </a:solidFill>
                <a:latin typeface="Segoe UI" panose="020B0502040204020203" pitchFamily="34" charset="0"/>
                <a:ea typeface="Segoe UI" panose="020B0502040204020203" pitchFamily="34" charset="0"/>
                <a:cs typeface="Segoe UI" panose="020B0502040204020203" pitchFamily="34" charset="0"/>
              </a:rPr>
              <a:t>Introduction</a:t>
            </a:r>
          </a:p>
          <a:p>
            <a:pPr algn="just"/>
            <a:endParaRPr lang="en-GB" sz="1200" dirty="0">
              <a:solidFill>
                <a:srgbClr val="BF9000"/>
              </a:solidFill>
              <a:latin typeface="Segoe UI" panose="020B0502040204020203" pitchFamily="34" charset="0"/>
              <a:ea typeface="Segoe UI" panose="020B0502040204020203" pitchFamily="34" charset="0"/>
              <a:cs typeface="Segoe UI" panose="020B0502040204020203" pitchFamily="34" charset="0"/>
            </a:endParaRPr>
          </a:p>
          <a:p>
            <a:pPr algn="just">
              <a:spcBef>
                <a:spcPts val="600"/>
              </a:spcBef>
            </a:pPr>
            <a:r>
              <a:rPr lang="en-GB" sz="1100" dirty="0">
                <a:latin typeface="Segoe UI" panose="020B0502040204020203" pitchFamily="34" charset="0"/>
                <a:ea typeface="Segoe UI" panose="020B0502040204020203" pitchFamily="34" charset="0"/>
                <a:cs typeface="Segoe UI" panose="020B0502040204020203" pitchFamily="34" charset="0"/>
              </a:rPr>
              <a:t>This is the </a:t>
            </a:r>
            <a:r>
              <a:rPr lang="en-GB" sz="1100" dirty="0" smtClean="0">
                <a:latin typeface="Segoe UI" panose="020B0502040204020203" pitchFamily="34" charset="0"/>
                <a:ea typeface="Segoe UI" panose="020B0502040204020203" pitchFamily="34" charset="0"/>
                <a:cs typeface="Segoe UI" panose="020B0502040204020203" pitchFamily="34" charset="0"/>
              </a:rPr>
              <a:t>Q2 </a:t>
            </a:r>
            <a:r>
              <a:rPr lang="en-GB" sz="1100" dirty="0">
                <a:latin typeface="Segoe UI" panose="020B0502040204020203" pitchFamily="34" charset="0"/>
                <a:ea typeface="Segoe UI" panose="020B0502040204020203" pitchFamily="34" charset="0"/>
                <a:cs typeface="Segoe UI" panose="020B0502040204020203" pitchFamily="34" charset="0"/>
              </a:rPr>
              <a:t>Performance Report reviewing activity between </a:t>
            </a:r>
            <a:r>
              <a:rPr lang="en-GB" sz="1100" dirty="0" smtClean="0">
                <a:latin typeface="Segoe UI" panose="020B0502040204020203" pitchFamily="34" charset="0"/>
                <a:ea typeface="Segoe UI" panose="020B0502040204020203" pitchFamily="34" charset="0"/>
                <a:cs typeface="Segoe UI" panose="020B0502040204020203" pitchFamily="34" charset="0"/>
              </a:rPr>
              <a:t>July to Sept 2021</a:t>
            </a:r>
            <a:r>
              <a:rPr lang="en-GB" sz="1100" dirty="0">
                <a:latin typeface="Segoe UI" panose="020B0502040204020203" pitchFamily="34" charset="0"/>
                <a:ea typeface="Segoe UI" panose="020B0502040204020203" pitchFamily="34" charset="0"/>
                <a:cs typeface="Segoe UI" panose="020B0502040204020203" pitchFamily="34" charset="0"/>
              </a:rPr>
              <a:t>. </a:t>
            </a:r>
            <a:r>
              <a:rPr lang="en-GB" sz="1100" dirty="0" smtClean="0">
                <a:latin typeface="Segoe UI" panose="020B0502040204020203" pitchFamily="34" charset="0"/>
                <a:ea typeface="Segoe UI" panose="020B0502040204020203" pitchFamily="34" charset="0"/>
                <a:cs typeface="Segoe UI" panose="020B0502040204020203" pitchFamily="34" charset="0"/>
              </a:rPr>
              <a:t>The </a:t>
            </a:r>
            <a:r>
              <a:rPr lang="en-GB" sz="1100" dirty="0">
                <a:latin typeface="Segoe UI" panose="020B0502040204020203" pitchFamily="34" charset="0"/>
                <a:ea typeface="Segoe UI" panose="020B0502040204020203" pitchFamily="34" charset="0"/>
                <a:cs typeface="Segoe UI" panose="020B0502040204020203" pitchFamily="34" charset="0"/>
              </a:rPr>
              <a:t>purpose of this report is to inform the Force Delivery Group meeting on </a:t>
            </a:r>
            <a:r>
              <a:rPr lang="en-GB" sz="1100" dirty="0" smtClean="0">
                <a:latin typeface="Segoe UI" panose="020B0502040204020203" pitchFamily="34" charset="0"/>
                <a:ea typeface="Segoe UI" panose="020B0502040204020203" pitchFamily="34" charset="0"/>
                <a:cs typeface="Segoe UI" panose="020B0502040204020203" pitchFamily="34" charset="0"/>
              </a:rPr>
              <a:t>3</a:t>
            </a:r>
            <a:r>
              <a:rPr lang="en-GB" sz="1100" baseline="30000" dirty="0" smtClean="0">
                <a:latin typeface="Segoe UI" panose="020B0502040204020203" pitchFamily="34" charset="0"/>
                <a:ea typeface="Segoe UI" panose="020B0502040204020203" pitchFamily="34" charset="0"/>
                <a:cs typeface="Segoe UI" panose="020B0502040204020203" pitchFamily="34" charset="0"/>
              </a:rPr>
              <a:t>rd</a:t>
            </a:r>
            <a:r>
              <a:rPr lang="en-GB" sz="1100" dirty="0" smtClean="0">
                <a:latin typeface="Segoe UI" panose="020B0502040204020203" pitchFamily="34" charset="0"/>
                <a:ea typeface="Segoe UI" panose="020B0502040204020203" pitchFamily="34" charset="0"/>
                <a:cs typeface="Segoe UI" panose="020B0502040204020203" pitchFamily="34" charset="0"/>
              </a:rPr>
              <a:t> November with </a:t>
            </a:r>
            <a:r>
              <a:rPr lang="en-GB" sz="1100" dirty="0">
                <a:latin typeface="Segoe UI" panose="020B0502040204020203" pitchFamily="34" charset="0"/>
                <a:ea typeface="Segoe UI" panose="020B0502040204020203" pitchFamily="34" charset="0"/>
                <a:cs typeface="Segoe UI" panose="020B0502040204020203" pitchFamily="34" charset="0"/>
              </a:rPr>
              <a:t>a force wide picture of performance, however this report is looking to draw particularly on the keys issues faced by the force, particularly in relation to force priorities and key practices. </a:t>
            </a:r>
            <a:endParaRPr lang="en-GB" sz="1100" dirty="0" smtClean="0">
              <a:latin typeface="Segoe UI" panose="020B0502040204020203" pitchFamily="34" charset="0"/>
              <a:ea typeface="Segoe UI" panose="020B0502040204020203" pitchFamily="34" charset="0"/>
              <a:cs typeface="Segoe UI" panose="020B0502040204020203" pitchFamily="34" charset="0"/>
            </a:endParaRPr>
          </a:p>
          <a:p>
            <a:pPr algn="just">
              <a:spcBef>
                <a:spcPts val="600"/>
              </a:spcBef>
            </a:pPr>
            <a:endParaRPr lang="en-GB" sz="1100" dirty="0">
              <a:latin typeface="Segoe UI" panose="020B0502040204020203" pitchFamily="34" charset="0"/>
              <a:ea typeface="Segoe UI" panose="020B0502040204020203" pitchFamily="34" charset="0"/>
              <a:cs typeface="Segoe UI" panose="020B0502040204020203" pitchFamily="34" charset="0"/>
            </a:endParaRPr>
          </a:p>
          <a:p>
            <a:pPr algn="just">
              <a:spcBef>
                <a:spcPts val="600"/>
              </a:spcBef>
            </a:pPr>
            <a:r>
              <a:rPr lang="en-GB" sz="1100" dirty="0">
                <a:latin typeface="Segoe UI" panose="020B0502040204020203" pitchFamily="34" charset="0"/>
                <a:ea typeface="Segoe UI" panose="020B0502040204020203" pitchFamily="34" charset="0"/>
                <a:cs typeface="Segoe UI" panose="020B0502040204020203" pitchFamily="34" charset="0"/>
              </a:rPr>
              <a:t>This report focusses on Gold level Key Performance Indicators (KPI), however, there are also some measures included at a Silver level to create a comprehensive picture across the force. The number of measures in this report will continue to be refined to ensure that they are </a:t>
            </a:r>
            <a:r>
              <a:rPr lang="en-GB" sz="1100" i="1" dirty="0">
                <a:latin typeface="Segoe UI" panose="020B0502040204020203" pitchFamily="34" charset="0"/>
                <a:ea typeface="Segoe UI" panose="020B0502040204020203" pitchFamily="34" charset="0"/>
                <a:cs typeface="Segoe UI" panose="020B0502040204020203" pitchFamily="34" charset="0"/>
              </a:rPr>
              <a:t>key</a:t>
            </a:r>
            <a:r>
              <a:rPr lang="en-GB" sz="1100" dirty="0">
                <a:latin typeface="Segoe UI" panose="020B0502040204020203" pitchFamily="34" charset="0"/>
                <a:ea typeface="Segoe UI" panose="020B0502040204020203" pitchFamily="34" charset="0"/>
                <a:cs typeface="Segoe UI" panose="020B0502040204020203" pitchFamily="34" charset="0"/>
              </a:rPr>
              <a:t> performance indicators.</a:t>
            </a:r>
          </a:p>
          <a:p>
            <a:pPr algn="just">
              <a:spcBef>
                <a:spcPts val="600"/>
              </a:spcBef>
            </a:pPr>
            <a:endParaRPr lang="en-GB" sz="1100" dirty="0">
              <a:latin typeface="Segoe UI" panose="020B0502040204020203" pitchFamily="34" charset="0"/>
              <a:ea typeface="Segoe UI" panose="020B0502040204020203" pitchFamily="34" charset="0"/>
              <a:cs typeface="Segoe UI" panose="020B0502040204020203" pitchFamily="34" charset="0"/>
            </a:endParaRPr>
          </a:p>
          <a:p>
            <a:pPr algn="just">
              <a:spcBef>
                <a:spcPts val="600"/>
              </a:spcBef>
            </a:pPr>
            <a:r>
              <a:rPr lang="en-GB" sz="1100" dirty="0" smtClean="0">
                <a:latin typeface="Segoe UI" panose="020B0502040204020203" pitchFamily="34" charset="0"/>
                <a:ea typeface="Segoe UI" panose="020B0502040204020203" pitchFamily="34" charset="0"/>
                <a:cs typeface="Segoe UI" panose="020B0502040204020203" pitchFamily="34" charset="0"/>
              </a:rPr>
              <a:t>Overall crime offences have stabilised in the previous 3 months although there has still be a 5% (1091) increase on the previous quarter and a 7% decrease on the same quarter in 2019/20.</a:t>
            </a:r>
          </a:p>
          <a:p>
            <a:pPr algn="just">
              <a:spcBef>
                <a:spcPts val="600"/>
              </a:spcBef>
            </a:pPr>
            <a:endParaRPr lang="en-GB" sz="1100" dirty="0">
              <a:latin typeface="Segoe UI" panose="020B0502040204020203" pitchFamily="34" charset="0"/>
              <a:ea typeface="Segoe UI" panose="020B0502040204020203" pitchFamily="34" charset="0"/>
              <a:cs typeface="Segoe UI" panose="020B0502040204020203" pitchFamily="34" charset="0"/>
            </a:endParaRPr>
          </a:p>
          <a:p>
            <a:pPr algn="just">
              <a:spcBef>
                <a:spcPts val="600"/>
              </a:spcBef>
            </a:pPr>
            <a:r>
              <a:rPr lang="en-GB" sz="1100" dirty="0">
                <a:latin typeface="Segoe UI" panose="020B0502040204020203" pitchFamily="34" charset="0"/>
                <a:ea typeface="Segoe UI" panose="020B0502040204020203" pitchFamily="34" charset="0"/>
                <a:cs typeface="Segoe UI" panose="020B0502040204020203" pitchFamily="34" charset="0"/>
              </a:rPr>
              <a:t>The OCC performance </a:t>
            </a:r>
            <a:r>
              <a:rPr lang="en-GB" sz="1100" dirty="0" smtClean="0">
                <a:latin typeface="Segoe UI" panose="020B0502040204020203" pitchFamily="34" charset="0"/>
                <a:ea typeface="Segoe UI" panose="020B0502040204020203" pitchFamily="34" charset="0"/>
                <a:cs typeface="Segoe UI" panose="020B0502040204020203" pitchFamily="34" charset="0"/>
              </a:rPr>
              <a:t>has decreased in the previous quarter </a:t>
            </a:r>
            <a:r>
              <a:rPr lang="en-GB" sz="1100" dirty="0">
                <a:latin typeface="Segoe UI" panose="020B0502040204020203" pitchFamily="34" charset="0"/>
                <a:ea typeface="Segoe UI" panose="020B0502040204020203" pitchFamily="34" charset="0"/>
                <a:cs typeface="Segoe UI" panose="020B0502040204020203" pitchFamily="34" charset="0"/>
              </a:rPr>
              <a:t>partly driven by ICT and power failures </a:t>
            </a:r>
            <a:r>
              <a:rPr lang="en-GB" sz="1100" dirty="0" smtClean="0">
                <a:latin typeface="Segoe UI" panose="020B0502040204020203" pitchFamily="34" charset="0"/>
                <a:ea typeface="Segoe UI" panose="020B0502040204020203" pitchFamily="34" charset="0"/>
                <a:cs typeface="Segoe UI" panose="020B0502040204020203" pitchFamily="34" charset="0"/>
              </a:rPr>
              <a:t>rendering </a:t>
            </a:r>
            <a:r>
              <a:rPr lang="en-GB" sz="1100" dirty="0">
                <a:latin typeface="Segoe UI" panose="020B0502040204020203" pitchFamily="34" charset="0"/>
                <a:ea typeface="Segoe UI" panose="020B0502040204020203" pitchFamily="34" charset="0"/>
                <a:cs typeface="Segoe UI" panose="020B0502040204020203" pitchFamily="34" charset="0"/>
              </a:rPr>
              <a:t>core OCC </a:t>
            </a:r>
            <a:r>
              <a:rPr lang="en-GB" sz="1100" dirty="0" smtClean="0">
                <a:latin typeface="Segoe UI" panose="020B0502040204020203" pitchFamily="34" charset="0"/>
                <a:ea typeface="Segoe UI" panose="020B0502040204020203" pitchFamily="34" charset="0"/>
                <a:cs typeface="Segoe UI" panose="020B0502040204020203" pitchFamily="34" charset="0"/>
              </a:rPr>
              <a:t>systems inoperable.</a:t>
            </a:r>
            <a:endParaRPr lang="en-GB" sz="1100" dirty="0">
              <a:latin typeface="Segoe UI" panose="020B0502040204020203" pitchFamily="34" charset="0"/>
              <a:ea typeface="Segoe UI" panose="020B0502040204020203" pitchFamily="34" charset="0"/>
              <a:cs typeface="Segoe UI" panose="020B0502040204020203" pitchFamily="34" charset="0"/>
            </a:endParaRPr>
          </a:p>
          <a:p>
            <a:pPr algn="just">
              <a:spcBef>
                <a:spcPts val="600"/>
              </a:spcBef>
            </a:pPr>
            <a:endParaRPr lang="en-GB" sz="1100" dirty="0">
              <a:latin typeface="Segoe UI" panose="020B0502040204020203" pitchFamily="34" charset="0"/>
              <a:ea typeface="Segoe UI" panose="020B0502040204020203" pitchFamily="34" charset="0"/>
              <a:cs typeface="Segoe UI" panose="020B0502040204020203" pitchFamily="34" charset="0"/>
            </a:endParaRPr>
          </a:p>
          <a:p>
            <a:pPr algn="just">
              <a:spcBef>
                <a:spcPts val="600"/>
              </a:spcBef>
            </a:pPr>
            <a:r>
              <a:rPr lang="en-GB" sz="1100" dirty="0">
                <a:latin typeface="Segoe UI" panose="020B0502040204020203" pitchFamily="34" charset="0"/>
                <a:ea typeface="Segoe UI" panose="020B0502040204020203" pitchFamily="34" charset="0"/>
                <a:cs typeface="Segoe UI" panose="020B0502040204020203" pitchFamily="34" charset="0"/>
              </a:rPr>
              <a:t>Due to the impact of COVID-19 on crime in 2020/21, the upper and lower control limits for 21/22 are set against 19/20 figures.  It is intended that this will provide more realistic limits than if the normal practise of the previous financial year was used</a:t>
            </a:r>
            <a:r>
              <a:rPr lang="en-GB" sz="1100" dirty="0" smtClean="0">
                <a:latin typeface="Segoe UI" panose="020B0502040204020203" pitchFamily="34" charset="0"/>
                <a:ea typeface="Segoe UI" panose="020B0502040204020203" pitchFamily="34" charset="0"/>
                <a:cs typeface="Segoe UI" panose="020B0502040204020203" pitchFamily="34" charset="0"/>
              </a:rPr>
              <a:t>.</a:t>
            </a:r>
          </a:p>
          <a:p>
            <a:pPr algn="just">
              <a:spcBef>
                <a:spcPts val="600"/>
              </a:spcBef>
            </a:pPr>
            <a:endParaRPr lang="en-GB" sz="1100" dirty="0">
              <a:latin typeface="Segoe UI" panose="020B0502040204020203" pitchFamily="34" charset="0"/>
              <a:ea typeface="Segoe UI" panose="020B0502040204020203" pitchFamily="34" charset="0"/>
              <a:cs typeface="Segoe UI" panose="020B0502040204020203" pitchFamily="34" charset="0"/>
            </a:endParaRPr>
          </a:p>
          <a:p>
            <a:pPr algn="just">
              <a:spcBef>
                <a:spcPts val="600"/>
              </a:spcBef>
            </a:pPr>
            <a:r>
              <a:rPr lang="en-GB" sz="1100" dirty="0">
                <a:latin typeface="Segoe UI" panose="020B0502040204020203" pitchFamily="34" charset="0"/>
                <a:ea typeface="Segoe UI" panose="020B0502040204020203" pitchFamily="34" charset="0"/>
                <a:cs typeface="Segoe UI" panose="020B0502040204020203" pitchFamily="34" charset="0"/>
              </a:rPr>
              <a:t>Projections have been included in this report, however, it should be noted that due to their basis on volumes in previous years the impact of COVID-19 is likely to distort the projections. Factoring the impact of COVID-19 within projections continues to be reviewed.   </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8499" y="290392"/>
            <a:ext cx="962514" cy="978390"/>
          </a:xfrm>
          <a:prstGeom prst="rect">
            <a:avLst/>
          </a:prstGeom>
        </p:spPr>
      </p:pic>
      <p:sp>
        <p:nvSpPr>
          <p:cNvPr id="12" name="TextBox 11"/>
          <p:cNvSpPr txBox="1"/>
          <p:nvPr/>
        </p:nvSpPr>
        <p:spPr>
          <a:xfrm>
            <a:off x="3101156" y="463271"/>
            <a:ext cx="3374860" cy="611386"/>
          </a:xfrm>
          <a:prstGeom prst="rightArrow">
            <a:avLst/>
          </a:prstGeom>
          <a:solidFill>
            <a:schemeClr val="accent1">
              <a:lumMod val="75000"/>
            </a:schemeClr>
          </a:solidFill>
        </p:spPr>
        <p:txBody>
          <a:bodyPr wrap="square" rtlCol="0">
            <a:spAutoFit/>
          </a:bodyPr>
          <a:lstStyle/>
          <a:p>
            <a:r>
              <a:rPr lang="en-GB" sz="1400" dirty="0">
                <a:solidFill>
                  <a:schemeClr val="bg1"/>
                </a:solidFill>
                <a:latin typeface="Segoe UI" panose="020B0502040204020203" pitchFamily="34" charset="0"/>
                <a:ea typeface="Segoe UI" panose="020B0502040204020203" pitchFamily="34" charset="0"/>
                <a:cs typeface="Segoe UI" panose="020B0502040204020203" pitchFamily="34" charset="0"/>
              </a:rPr>
              <a:t>Our values drive our approach </a:t>
            </a:r>
          </a:p>
        </p:txBody>
      </p:sp>
      <p:pic>
        <p:nvPicPr>
          <p:cNvPr id="13" name="Picture 12"/>
          <p:cNvPicPr>
            <a:picLocks/>
          </p:cNvPicPr>
          <p:nvPr/>
        </p:nvPicPr>
        <p:blipFill rotWithShape="1">
          <a:blip r:embed="rId6"/>
          <a:srcRect l="4954" t="2409" r="2705" b="3426"/>
          <a:stretch/>
        </p:blipFill>
        <p:spPr>
          <a:xfrm>
            <a:off x="2187237" y="279364"/>
            <a:ext cx="979200" cy="979200"/>
          </a:xfrm>
          <a:prstGeom prst="ellipse">
            <a:avLst/>
          </a:prstGeom>
        </p:spPr>
      </p:pic>
    </p:spTree>
    <p:extLst>
      <p:ext uri="{BB962C8B-B14F-4D97-AF65-F5344CB8AC3E}">
        <p14:creationId xmlns:p14="http://schemas.microsoft.com/office/powerpoint/2010/main" val="2599371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7092242" y="4303104"/>
            <a:ext cx="4739758" cy="2097696"/>
          </a:xfrm>
          <a:prstGeom prst="roundRect">
            <a:avLst>
              <a:gd name="adj" fmla="val 17288"/>
            </a:avLst>
          </a:prstGeom>
          <a:solidFill>
            <a:srgbClr val="F5F5F5"/>
          </a:solid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47" name="Slide Number Placeholder 1"/>
          <p:cNvSpPr>
            <a:spLocks noGrp="1"/>
          </p:cNvSpPr>
          <p:nvPr>
            <p:ph type="sldNum" sz="quarter" idx="12"/>
          </p:nvPr>
        </p:nvSpPr>
        <p:spPr>
          <a:xfrm>
            <a:off x="11832000"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20</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Rectangle 24"/>
          <p:cNvSpPr/>
          <p:nvPr/>
        </p:nvSpPr>
        <p:spPr>
          <a:xfrm>
            <a:off x="841248" y="666792"/>
            <a:ext cx="1210421" cy="307777"/>
          </a:xfrm>
          <a:prstGeom prst="rect">
            <a:avLst/>
          </a:prstGeom>
        </p:spPr>
        <p:txBody>
          <a:bodyPr wrap="square">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Outcomes</a:t>
            </a:r>
          </a:p>
        </p:txBody>
      </p:sp>
      <p:sp>
        <p:nvSpPr>
          <p:cNvPr id="16" name="TextBox 15"/>
          <p:cNvSpPr txBox="1"/>
          <p:nvPr/>
        </p:nvSpPr>
        <p:spPr>
          <a:xfrm>
            <a:off x="748800" y="144000"/>
            <a:ext cx="4899720"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4.1 Delivering effective core practices</a:t>
            </a:r>
          </a:p>
        </p:txBody>
      </p:sp>
      <p:sp>
        <p:nvSpPr>
          <p:cNvPr id="12" name="Rectangle 11"/>
          <p:cNvSpPr/>
          <p:nvPr/>
        </p:nvSpPr>
        <p:spPr>
          <a:xfrm>
            <a:off x="7092242" y="414341"/>
            <a:ext cx="4739758" cy="3709800"/>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pPr marL="171450" indent="-171450">
              <a:spcAft>
                <a:spcPts val="600"/>
              </a:spcAft>
              <a:buFont typeface="Arial" panose="020B0604020202020204" pitchFamily="34" charset="0"/>
              <a:buChar char="•"/>
            </a:pP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Since the growth peak in June 2021, there has been a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reduction</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in the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monthly proportion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of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Outcome 16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offences, although the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volume of Outcome 16 offences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has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remained relatively stable</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p>
          <a:p>
            <a:pPr marL="171450" indent="-171450">
              <a:spcAft>
                <a:spcPts val="600"/>
              </a:spcAft>
              <a:buFont typeface="Arial" panose="020B0604020202020204" pitchFamily="34" charset="0"/>
              <a:buChar char="•"/>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Based on current levels, it is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probable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that the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monthly proportion rate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for Outcome 16 offences will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remain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between 34 – 36%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over the coming months. </a:t>
            </a:r>
            <a:endPar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spcAft>
                <a:spcPts val="600"/>
              </a:spcAft>
              <a:buFont typeface="Arial" panose="020B0604020202020204" pitchFamily="34" charset="0"/>
              <a:buChar char="•"/>
            </a:pPr>
            <a:endParaRPr lang="en-GB" sz="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spcAft>
                <a:spcPts val="600"/>
              </a:spcAft>
              <a:buFont typeface="Arial" panose="020B0604020202020204" pitchFamily="34" charset="0"/>
              <a:buChar char="•"/>
            </a:pP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Outcome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17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100" b="1" i="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Prosecution </a:t>
            </a:r>
            <a:r>
              <a:rPr lang="en-GB" sz="1100" b="1" i="1" dirty="0">
                <a:solidFill>
                  <a:schemeClr val="tx1"/>
                </a:solidFill>
                <a:latin typeface="Segoe UI" panose="020B0502040204020203" pitchFamily="34" charset="0"/>
                <a:ea typeface="Segoe UI" panose="020B0502040204020203" pitchFamily="34" charset="0"/>
                <a:cs typeface="Segoe UI" panose="020B0502040204020203" pitchFamily="34" charset="0"/>
              </a:rPr>
              <a:t>time limit </a:t>
            </a:r>
            <a:r>
              <a:rPr lang="en-GB" sz="1100" b="1" i="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expired: Suspect identified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remains a cause for concern due to a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39% increase (+31)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in offences in Q2 2021/22 when compared to the same quarter two years ago (refer to Appendix One).</a:t>
            </a:r>
          </a:p>
          <a:p>
            <a:pPr marL="628650" lvl="1" indent="-171450">
              <a:spcAft>
                <a:spcPts val="600"/>
              </a:spcAft>
              <a:buFont typeface="Segoe UI" panose="020B0502040204020203" pitchFamily="34" charset="0"/>
              <a:buChar char="–"/>
            </a:pP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An Outcome audit has been commissioned which will include a review of Outcome 17 offences.</a:t>
            </a:r>
          </a:p>
          <a:p>
            <a:pPr marL="171450" indent="-171450">
              <a:spcAft>
                <a:spcPts val="600"/>
              </a:spcAft>
              <a:buFont typeface="Arial" panose="020B0604020202020204" pitchFamily="34" charset="0"/>
              <a:buChar char="•"/>
            </a:pPr>
            <a:endParaRPr lang="en-GB" sz="1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spcAft>
                <a:spcPts val="600"/>
              </a:spcAft>
              <a:buFont typeface="Arial" panose="020B0604020202020204" pitchFamily="34" charset="0"/>
              <a:buChar char="•"/>
            </a:pP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Outcome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12 - </a:t>
            </a:r>
            <a:r>
              <a:rPr lang="en-GB" sz="1100" b="1" i="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Prosecution </a:t>
            </a:r>
            <a:r>
              <a:rPr lang="en-GB" sz="1100" b="1" i="1" dirty="0">
                <a:solidFill>
                  <a:schemeClr val="tx1"/>
                </a:solidFill>
                <a:latin typeface="Segoe UI" panose="020B0502040204020203" pitchFamily="34" charset="0"/>
                <a:ea typeface="Segoe UI" panose="020B0502040204020203" pitchFamily="34" charset="0"/>
                <a:cs typeface="Segoe UI" panose="020B0502040204020203" pitchFamily="34" charset="0"/>
              </a:rPr>
              <a:t>prevented – Named suspect identified but is too ill (physical or mental health) to </a:t>
            </a:r>
            <a:r>
              <a:rPr lang="en-GB" sz="1100" b="1" i="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prosecute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remains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a cause for concern due to a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57%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increase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(+48)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in offences in Q2 2021/22 when compared to the same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period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two years ago (refer to Appendix One).</a:t>
            </a:r>
          </a:p>
          <a:p>
            <a:pPr marL="171450" indent="-171450">
              <a:spcAft>
                <a:spcPts val="600"/>
              </a:spcAft>
              <a:buFont typeface="Arial" panose="020B0604020202020204" pitchFamily="34" charset="0"/>
              <a:buChar char="•"/>
            </a:pPr>
            <a:endPar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spcAft>
                <a:spcPts val="600"/>
              </a:spcAft>
              <a:buFont typeface="Arial" panose="020B0604020202020204" pitchFamily="34" charset="0"/>
              <a:buChar char="•"/>
            </a:pPr>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spcAft>
                <a:spcPts val="600"/>
              </a:spcAft>
              <a:buFont typeface="Arial" panose="020B0604020202020204" pitchFamily="34" charset="0"/>
              <a:buChar char="•"/>
            </a:pPr>
            <a:endPar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TextBox 13"/>
          <p:cNvSpPr txBox="1"/>
          <p:nvPr/>
        </p:nvSpPr>
        <p:spPr>
          <a:xfrm>
            <a:off x="7674387" y="5028787"/>
            <a:ext cx="723323" cy="646331"/>
          </a:xfrm>
          <a:prstGeom prst="rect">
            <a:avLst/>
          </a:prstGeom>
          <a:noFill/>
        </p:spPr>
        <p:txBody>
          <a:bodyPr wrap="square" rtlCol="0">
            <a:spAutoFit/>
          </a:bodyPr>
          <a:lstStyle/>
          <a:p>
            <a:r>
              <a:rPr lang="en-GB" sz="1200" dirty="0">
                <a:solidFill>
                  <a:srgbClr val="009B3A"/>
                </a:solidFill>
                <a:latin typeface="Arial Black" panose="020B0A04020102020204" pitchFamily="34" charset="0"/>
                <a:cs typeface="Aharoni" panose="02010803020104030203" pitchFamily="2" charset="-79"/>
              </a:rPr>
              <a:t>Good </a:t>
            </a:r>
            <a:endParaRPr lang="en-GB" sz="1200" dirty="0" smtClean="0">
              <a:solidFill>
                <a:srgbClr val="009B3A"/>
              </a:solidFill>
              <a:latin typeface="Arial Black" panose="020B0A04020102020204" pitchFamily="34" charset="0"/>
              <a:cs typeface="Aharoni" panose="02010803020104030203" pitchFamily="2" charset="-79"/>
            </a:endParaRPr>
          </a:p>
          <a:p>
            <a:r>
              <a:rPr lang="en-GB" sz="1200" dirty="0" smtClean="0">
                <a:solidFill>
                  <a:srgbClr val="009B3A"/>
                </a:solidFill>
                <a:latin typeface="Arial Black" panose="020B0A04020102020204" pitchFamily="34" charset="0"/>
                <a:cs typeface="Aharoni" panose="02010803020104030203" pitchFamily="2" charset="-79"/>
              </a:rPr>
              <a:t>looks </a:t>
            </a:r>
          </a:p>
          <a:p>
            <a:r>
              <a:rPr lang="en-GB" sz="1200" dirty="0" smtClean="0">
                <a:solidFill>
                  <a:srgbClr val="009B3A"/>
                </a:solidFill>
                <a:latin typeface="Arial Black" panose="020B0A04020102020204" pitchFamily="34" charset="0"/>
                <a:cs typeface="Aharoni" panose="02010803020104030203" pitchFamily="2" charset="-79"/>
              </a:rPr>
              <a:t>like</a:t>
            </a:r>
            <a:r>
              <a:rPr lang="en-GB" sz="1200" dirty="0">
                <a:solidFill>
                  <a:srgbClr val="009B3A"/>
                </a:solidFill>
                <a:latin typeface="Arial Black" panose="020B0A04020102020204" pitchFamily="34" charset="0"/>
                <a:cs typeface="Aharoni" panose="02010803020104030203" pitchFamily="2" charset="-79"/>
              </a:rPr>
              <a:t>:</a:t>
            </a:r>
          </a:p>
        </p:txBody>
      </p:sp>
      <p:sp>
        <p:nvSpPr>
          <p:cNvPr id="15" name="Rectangle 14"/>
          <p:cNvSpPr/>
          <p:nvPr/>
        </p:nvSpPr>
        <p:spPr>
          <a:xfrm>
            <a:off x="8397710" y="5255047"/>
            <a:ext cx="3057813" cy="615553"/>
          </a:xfrm>
          <a:prstGeom prst="rect">
            <a:avLst/>
          </a:prstGeom>
        </p:spPr>
        <p:txBody>
          <a:bodyPr wrap="square">
            <a:spAutoFit/>
          </a:bodyPr>
          <a:lstStyle/>
          <a:p>
            <a:r>
              <a:rPr lang="en-GB" sz="1200" b="1" i="1" dirty="0">
                <a:solidFill>
                  <a:srgbClr val="0000FF"/>
                </a:solidFill>
                <a:latin typeface="Segoe UI" panose="020B0502040204020203" pitchFamily="34" charset="0"/>
                <a:ea typeface="Segoe UI" panose="020B0502040204020203" pitchFamily="34" charset="0"/>
                <a:cs typeface="Segoe UI" panose="020B0502040204020203" pitchFamily="34" charset="0"/>
              </a:rPr>
              <a:t>Prosecution time limit </a:t>
            </a:r>
            <a:r>
              <a:rPr lang="en-GB" sz="1200" b="1" i="1" dirty="0" smtClean="0">
                <a:solidFill>
                  <a:srgbClr val="0000FF"/>
                </a:solidFill>
                <a:latin typeface="Segoe UI" panose="020B0502040204020203" pitchFamily="34" charset="0"/>
                <a:ea typeface="Segoe UI" panose="020B0502040204020203" pitchFamily="34" charset="0"/>
                <a:cs typeface="Segoe UI" panose="020B0502040204020203" pitchFamily="34" charset="0"/>
              </a:rPr>
              <a:t>expired offences</a:t>
            </a:r>
          </a:p>
          <a:p>
            <a:r>
              <a:rPr lang="en-GB" sz="1100" b="1" i="1" dirty="0" smtClean="0">
                <a:latin typeface="Segoe UI" panose="020B0502040204020203" pitchFamily="34" charset="0"/>
                <a:ea typeface="Segoe UI" panose="020B0502040204020203" pitchFamily="34" charset="0"/>
                <a:cs typeface="Segoe UI" panose="020B0502040204020203" pitchFamily="34" charset="0"/>
              </a:rPr>
              <a:t>A </a:t>
            </a:r>
            <a:r>
              <a:rPr lang="en-GB" sz="1100" b="1" i="1" dirty="0">
                <a:latin typeface="Segoe UI" panose="020B0502040204020203" pitchFamily="34" charset="0"/>
                <a:ea typeface="Segoe UI" panose="020B0502040204020203" pitchFamily="34" charset="0"/>
                <a:cs typeface="Segoe UI" panose="020B0502040204020203" pitchFamily="34" charset="0"/>
              </a:rPr>
              <a:t>reduction in </a:t>
            </a:r>
            <a:r>
              <a:rPr lang="en-GB" sz="1100" b="1" i="1" dirty="0" smtClean="0">
                <a:latin typeface="Segoe UI" panose="020B0502040204020203" pitchFamily="34" charset="0"/>
                <a:ea typeface="Segoe UI" panose="020B0502040204020203" pitchFamily="34" charset="0"/>
                <a:cs typeface="Segoe UI" panose="020B0502040204020203" pitchFamily="34" charset="0"/>
              </a:rPr>
              <a:t>the volume and proportion of offences assigned an Outcome 17 result.</a:t>
            </a:r>
            <a:endParaRPr lang="en-GB" sz="1100" b="1" i="1" dirty="0">
              <a:latin typeface="Segoe UI" panose="020B0502040204020203" pitchFamily="34" charset="0"/>
              <a:ea typeface="Segoe UI" panose="020B0502040204020203" pitchFamily="34" charset="0"/>
              <a:cs typeface="Segoe UI" panose="020B0502040204020203" pitchFamily="34" charset="0"/>
            </a:endParaRPr>
          </a:p>
        </p:txBody>
      </p:sp>
      <p:pic>
        <p:nvPicPr>
          <p:cNvPr id="17" name="Picture 16"/>
          <p:cNvPicPr>
            <a:picLocks noChangeAspect="1"/>
          </p:cNvPicPr>
          <p:nvPr/>
        </p:nvPicPr>
        <p:blipFill>
          <a:blip r:embed="rId3"/>
          <a:stretch>
            <a:fillRect/>
          </a:stretch>
        </p:blipFill>
        <p:spPr>
          <a:xfrm>
            <a:off x="7160450" y="5184603"/>
            <a:ext cx="513937" cy="334699"/>
          </a:xfrm>
          <a:prstGeom prst="rect">
            <a:avLst/>
          </a:prstGeom>
        </p:spPr>
      </p:pic>
      <p:sp>
        <p:nvSpPr>
          <p:cNvPr id="22" name="Rectangle 21"/>
          <p:cNvSpPr/>
          <p:nvPr/>
        </p:nvSpPr>
        <p:spPr>
          <a:xfrm>
            <a:off x="8397710" y="4413921"/>
            <a:ext cx="3332264" cy="969496"/>
          </a:xfrm>
          <a:prstGeom prst="rect">
            <a:avLst/>
          </a:prstGeom>
        </p:spPr>
        <p:txBody>
          <a:bodyPr wrap="square">
            <a:spAutoFit/>
          </a:bodyPr>
          <a:lstStyle/>
          <a:p>
            <a:r>
              <a:rPr lang="en-GB" sz="1200" b="1" i="1"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Evidential </a:t>
            </a:r>
            <a:r>
              <a:rPr lang="en-GB" sz="1200" b="1" i="1" dirty="0">
                <a:solidFill>
                  <a:schemeClr val="accent2"/>
                </a:solidFill>
                <a:latin typeface="Segoe UI" panose="020B0502040204020203" pitchFamily="34" charset="0"/>
                <a:ea typeface="Segoe UI" panose="020B0502040204020203" pitchFamily="34" charset="0"/>
                <a:cs typeface="Segoe UI" panose="020B0502040204020203" pitchFamily="34" charset="0"/>
              </a:rPr>
              <a:t>difficulties prevent further action; victim does not support </a:t>
            </a:r>
            <a:r>
              <a:rPr lang="en-GB" sz="1200" b="1" i="1"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police action </a:t>
            </a:r>
          </a:p>
          <a:p>
            <a:r>
              <a:rPr lang="en-GB" sz="1100" b="1" i="1" dirty="0" smtClean="0">
                <a:latin typeface="Segoe UI" panose="020B0502040204020203" pitchFamily="34" charset="0"/>
                <a:ea typeface="Segoe UI" panose="020B0502040204020203" pitchFamily="34" charset="0"/>
                <a:cs typeface="Segoe UI" panose="020B0502040204020203" pitchFamily="34" charset="0"/>
              </a:rPr>
              <a:t>A </a:t>
            </a:r>
            <a:r>
              <a:rPr lang="en-GB" sz="1100" b="1" i="1" dirty="0">
                <a:latin typeface="Segoe UI" panose="020B0502040204020203" pitchFamily="34" charset="0"/>
                <a:ea typeface="Segoe UI" panose="020B0502040204020203" pitchFamily="34" charset="0"/>
                <a:cs typeface="Segoe UI" panose="020B0502040204020203" pitchFamily="34" charset="0"/>
              </a:rPr>
              <a:t>reduction in </a:t>
            </a:r>
            <a:r>
              <a:rPr lang="en-GB" sz="1100" b="1" i="1" dirty="0" smtClean="0">
                <a:latin typeface="Segoe UI" panose="020B0502040204020203" pitchFamily="34" charset="0"/>
                <a:ea typeface="Segoe UI" panose="020B0502040204020203" pitchFamily="34" charset="0"/>
                <a:cs typeface="Segoe UI" panose="020B0502040204020203" pitchFamily="34" charset="0"/>
              </a:rPr>
              <a:t>the volume and proportion of offences assigned an Outcome 16 result.</a:t>
            </a:r>
          </a:p>
          <a:p>
            <a:endParaRPr lang="en-GB" sz="1100" b="1" i="1" dirty="0">
              <a:latin typeface="Segoe UI" panose="020B0502040204020203" pitchFamily="34" charset="0"/>
              <a:ea typeface="Segoe UI" panose="020B0502040204020203" pitchFamily="34" charset="0"/>
              <a:cs typeface="Segoe UI" panose="020B0502040204020203" pitchFamily="34" charset="0"/>
            </a:endParaRPr>
          </a:p>
        </p:txBody>
      </p:sp>
      <p:sp>
        <p:nvSpPr>
          <p:cNvPr id="23" name="TextBox 22"/>
          <p:cNvSpPr txBox="1"/>
          <p:nvPr/>
        </p:nvSpPr>
        <p:spPr>
          <a:xfrm>
            <a:off x="1820824" y="1680315"/>
            <a:ext cx="4134709" cy="600164"/>
          </a:xfrm>
          <a:prstGeom prst="rect">
            <a:avLst/>
          </a:prstGeom>
          <a:solidFill>
            <a:schemeClr val="bg1"/>
          </a:solidFill>
        </p:spPr>
        <p:txBody>
          <a:bodyPr wrap="square" rtlCol="0">
            <a:spAutoFit/>
          </a:bodyPr>
          <a:lstStyle>
            <a:defPPr>
              <a:defRPr lang="en-US"/>
            </a:defPPr>
            <a:lvl1pPr algn="ctr">
              <a:defRPr sz="1200" b="1" u="sng">
                <a:solidFill>
                  <a:srgbClr val="002060"/>
                </a:solidFill>
              </a:defRPr>
            </a:lvl1pPr>
          </a:lstStyle>
          <a:p>
            <a:r>
              <a:rPr lang="en-GB" sz="1100"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‘Evidential </a:t>
            </a:r>
            <a:r>
              <a:rPr lang="en-GB" sz="1100" u="none" dirty="0">
                <a:solidFill>
                  <a:schemeClr val="tx1"/>
                </a:solidFill>
                <a:latin typeface="Segoe UI" panose="020B0502040204020203" pitchFamily="34" charset="0"/>
                <a:ea typeface="Segoe UI" panose="020B0502040204020203" pitchFamily="34" charset="0"/>
                <a:cs typeface="Segoe UI" panose="020B0502040204020203" pitchFamily="34" charset="0"/>
              </a:rPr>
              <a:t>difficulties prevent further action; victim does not support police </a:t>
            </a:r>
            <a:r>
              <a:rPr lang="en-GB" sz="1100"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action’ Outcomed Offences (OC16)</a:t>
            </a:r>
          </a:p>
          <a:p>
            <a:r>
              <a:rPr lang="en-GB" sz="1100" b="0" i="1"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(regardless of when recorded)</a:t>
            </a:r>
            <a:endParaRPr lang="en-GB" sz="900" b="0" i="1" u="none"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8" name="Rectangle 17"/>
          <p:cNvSpPr/>
          <p:nvPr/>
        </p:nvSpPr>
        <p:spPr>
          <a:xfrm>
            <a:off x="8397710" y="5954097"/>
            <a:ext cx="3317385" cy="400110"/>
          </a:xfrm>
          <a:prstGeom prst="rect">
            <a:avLst/>
          </a:prstGeom>
          <a:noFill/>
        </p:spPr>
        <p:txBody>
          <a:bodyPr wrap="square" rtlCol="0">
            <a:spAutoFit/>
          </a:bodyPr>
          <a:lstStyle/>
          <a:p>
            <a:r>
              <a:rPr lang="en-GB" sz="100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WDGLL has been reviewed and agreed by the subject lead.</a:t>
            </a:r>
            <a:endParaRPr lang="en-GB" sz="1000" b="1"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p:txBody>
      </p:sp>
      <p:sp>
        <p:nvSpPr>
          <p:cNvPr id="19" name="Rectangle 18"/>
          <p:cNvSpPr/>
          <p:nvPr/>
        </p:nvSpPr>
        <p:spPr>
          <a:xfrm>
            <a:off x="1400332" y="5791503"/>
            <a:ext cx="4975694" cy="324000"/>
          </a:xfrm>
          <a:prstGeom prst="rect">
            <a:avLst/>
          </a:prstGeom>
          <a:noFill/>
          <a:ln w="38100">
            <a:solidFill>
              <a:srgbClr val="005B97"/>
            </a:solidFill>
          </a:ln>
        </p:spPr>
        <p:txBody>
          <a:bodyPr wrap="square" rtlCol="0" anchor="ctr">
            <a:spAutoFit/>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Quarterly results for all Outcomes types are featured in Appendix One</a:t>
            </a:r>
            <a:r>
              <a:rPr lang="en-GB" sz="900" dirty="0" smtClean="0">
                <a:latin typeface="Segoe UI" panose="020B0502040204020203" pitchFamily="34" charset="0"/>
                <a:ea typeface="Segoe UI" panose="020B0502040204020203" pitchFamily="34" charset="0"/>
                <a:cs typeface="Segoe UI" panose="020B0502040204020203" pitchFamily="34" charset="0"/>
              </a:rPr>
              <a:t>.</a:t>
            </a:r>
            <a:endParaRPr lang="en-GB" sz="9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4"/>
          <p:cNvPicPr>
            <a:picLocks noChangeAspect="1"/>
          </p:cNvPicPr>
          <p:nvPr/>
        </p:nvPicPr>
        <p:blipFill rotWithShape="1">
          <a:blip r:embed="rId4"/>
          <a:srcRect l="7432" t="87681" r="5210" b="587"/>
          <a:stretch/>
        </p:blipFill>
        <p:spPr>
          <a:xfrm>
            <a:off x="1045777" y="5094802"/>
            <a:ext cx="5684804" cy="499064"/>
          </a:xfrm>
          <a:prstGeom prst="rect">
            <a:avLst/>
          </a:prstGeom>
        </p:spPr>
      </p:pic>
      <p:pic>
        <p:nvPicPr>
          <p:cNvPr id="20" name="Picture 19"/>
          <p:cNvPicPr>
            <a:picLocks noChangeAspect="1"/>
          </p:cNvPicPr>
          <p:nvPr/>
        </p:nvPicPr>
        <p:blipFill rotWithShape="1">
          <a:blip r:embed="rId5"/>
          <a:srcRect l="283" t="5715" r="305" b="11681"/>
          <a:stretch/>
        </p:blipFill>
        <p:spPr>
          <a:xfrm>
            <a:off x="1344097" y="2294035"/>
            <a:ext cx="5088163" cy="2760892"/>
          </a:xfrm>
          <a:prstGeom prst="rect">
            <a:avLst/>
          </a:prstGeom>
        </p:spPr>
      </p:pic>
    </p:spTree>
    <p:extLst>
      <p:ext uri="{BB962C8B-B14F-4D97-AF65-F5344CB8AC3E}">
        <p14:creationId xmlns:p14="http://schemas.microsoft.com/office/powerpoint/2010/main" val="3930930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5193649" y="6505870"/>
            <a:ext cx="1856499" cy="261610"/>
          </a:xfrm>
          <a:prstGeom prst="rect">
            <a:avLst/>
          </a:prstGeom>
        </p:spPr>
        <p:txBody>
          <a:bodyPr wrap="square">
            <a:spAutoFit/>
          </a:bodyPr>
          <a:lstStyle/>
          <a:p>
            <a:pPr algn="ctr"/>
            <a:r>
              <a:rPr lang="en-GB" sz="1100" b="1" i="1" dirty="0">
                <a:latin typeface="Segoe UI" panose="020B0502040204020203" pitchFamily="34" charset="0"/>
                <a:ea typeface="Segoe UI" panose="020B0502040204020203" pitchFamily="34" charset="0"/>
                <a:cs typeface="Segoe UI" panose="020B0502040204020203" pitchFamily="34" charset="0"/>
              </a:rPr>
              <a:t>Higher % is better</a:t>
            </a:r>
          </a:p>
        </p:txBody>
      </p:sp>
      <p:sp>
        <p:nvSpPr>
          <p:cNvPr id="47" name="Slide Number Placeholder 1"/>
          <p:cNvSpPr>
            <a:spLocks noGrp="1"/>
          </p:cNvSpPr>
          <p:nvPr>
            <p:ph type="sldNum" sz="quarter" idx="12"/>
          </p:nvPr>
        </p:nvSpPr>
        <p:spPr>
          <a:xfrm>
            <a:off x="11832000" y="6591600"/>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21</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8" name="TextBox 17"/>
          <p:cNvSpPr txBox="1"/>
          <p:nvPr/>
        </p:nvSpPr>
        <p:spPr>
          <a:xfrm>
            <a:off x="751823" y="1876228"/>
            <a:ext cx="4285382" cy="253916"/>
          </a:xfrm>
          <a:prstGeom prst="rect">
            <a:avLst/>
          </a:prstGeom>
          <a:solidFill>
            <a:schemeClr val="accent4">
              <a:lumMod val="75000"/>
              <a:alpha val="57000"/>
            </a:schemeClr>
          </a:solidFill>
        </p:spPr>
        <p:txBody>
          <a:bodyPr wrap="square" rtlCol="0">
            <a:spAutoFit/>
          </a:bodyPr>
          <a:lstStyle/>
          <a:p>
            <a:r>
              <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rPr>
              <a:t>Outcome 16 – </a:t>
            </a:r>
            <a:r>
              <a:rPr lang="en-GB" sz="1050" b="1" i="1" dirty="0">
                <a:solidFill>
                  <a:schemeClr val="bg1"/>
                </a:solidFill>
                <a:latin typeface="Segoe UI" panose="020B0502040204020203" pitchFamily="34" charset="0"/>
                <a:ea typeface="Segoe UI" panose="020B0502040204020203" pitchFamily="34" charset="0"/>
                <a:cs typeface="Segoe UI" panose="020B0502040204020203" pitchFamily="34" charset="0"/>
              </a:rPr>
              <a:t>Victim does not support action</a:t>
            </a:r>
          </a:p>
        </p:txBody>
      </p:sp>
      <p:sp>
        <p:nvSpPr>
          <p:cNvPr id="21" name="TextBox 20"/>
          <p:cNvSpPr txBox="1"/>
          <p:nvPr/>
        </p:nvSpPr>
        <p:spPr>
          <a:xfrm>
            <a:off x="751823" y="1168553"/>
            <a:ext cx="4285382" cy="577081"/>
          </a:xfrm>
          <a:prstGeom prst="rect">
            <a:avLst/>
          </a:prstGeom>
          <a:solidFill>
            <a:schemeClr val="accent4">
              <a:lumMod val="75000"/>
              <a:alpha val="57000"/>
            </a:schemeClr>
          </a:solidFill>
        </p:spPr>
        <p:txBody>
          <a:bodyPr wrap="square" rtlCol="0">
            <a:spAutoFit/>
          </a:bodyPr>
          <a:lstStyle/>
          <a:p>
            <a:r>
              <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rPr>
              <a:t>Outcome 14 – </a:t>
            </a:r>
            <a:r>
              <a:rPr lang="en-GB" sz="1050" b="1" i="1" dirty="0">
                <a:solidFill>
                  <a:schemeClr val="bg1"/>
                </a:solidFill>
                <a:latin typeface="Segoe UI" panose="020B0502040204020203" pitchFamily="34" charset="0"/>
                <a:ea typeface="Segoe UI" panose="020B0502040204020203" pitchFamily="34" charset="0"/>
                <a:cs typeface="Segoe UI" panose="020B0502040204020203" pitchFamily="34" charset="0"/>
              </a:rPr>
              <a:t>Evidential Difficulties Victim Based – Named suspect not identified: Victim either declines/ or is unable to support further police investigation</a:t>
            </a:r>
          </a:p>
        </p:txBody>
      </p:sp>
      <p:sp>
        <p:nvSpPr>
          <p:cNvPr id="22" name="Rounded Rectangle 21"/>
          <p:cNvSpPr/>
          <p:nvPr/>
        </p:nvSpPr>
        <p:spPr>
          <a:xfrm>
            <a:off x="6067168" y="268616"/>
            <a:ext cx="5764831" cy="778714"/>
          </a:xfrm>
          <a:prstGeom prst="roundRect">
            <a:avLst/>
          </a:prstGeom>
          <a:solidFill>
            <a:srgbClr val="F5F5F5"/>
          </a:solid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schemeClr val="tx1"/>
              </a:solidFill>
            </a:endParaRPr>
          </a:p>
        </p:txBody>
      </p:sp>
      <p:sp>
        <p:nvSpPr>
          <p:cNvPr id="23" name="TextBox 22"/>
          <p:cNvSpPr txBox="1"/>
          <p:nvPr/>
        </p:nvSpPr>
        <p:spPr>
          <a:xfrm>
            <a:off x="6683843" y="323758"/>
            <a:ext cx="805716" cy="646331"/>
          </a:xfrm>
          <a:prstGeom prst="rect">
            <a:avLst/>
          </a:prstGeom>
          <a:noFill/>
        </p:spPr>
        <p:txBody>
          <a:bodyPr wrap="square" rtlCol="0">
            <a:spAutoFit/>
          </a:bodyPr>
          <a:lstStyle/>
          <a:p>
            <a:r>
              <a:rPr lang="en-GB" sz="1200" b="1" dirty="0">
                <a:solidFill>
                  <a:srgbClr val="009B3A"/>
                </a:solidFill>
                <a:latin typeface="Segoe UI" panose="020B0502040204020203" pitchFamily="34" charset="0"/>
                <a:ea typeface="Segoe UI" panose="020B0502040204020203" pitchFamily="34" charset="0"/>
                <a:cs typeface="Segoe UI" panose="020B0502040204020203" pitchFamily="34" charset="0"/>
              </a:rPr>
              <a:t>Good looks like:</a:t>
            </a:r>
          </a:p>
        </p:txBody>
      </p:sp>
      <p:sp>
        <p:nvSpPr>
          <p:cNvPr id="26" name="Rectangle 25"/>
          <p:cNvSpPr/>
          <p:nvPr/>
        </p:nvSpPr>
        <p:spPr>
          <a:xfrm>
            <a:off x="7263875" y="423785"/>
            <a:ext cx="3111859" cy="446276"/>
          </a:xfrm>
          <a:prstGeom prst="rect">
            <a:avLst/>
          </a:prstGeom>
        </p:spPr>
        <p:txBody>
          <a:bodyPr wrap="square">
            <a:spAutoFit/>
          </a:bodyPr>
          <a:lstStyle/>
          <a:p>
            <a:r>
              <a:rPr lang="en-GB" sz="1200" b="1" i="1" dirty="0">
                <a:solidFill>
                  <a:srgbClr val="009B3A"/>
                </a:solidFill>
                <a:latin typeface="Segoe UI" panose="020B0502040204020203" pitchFamily="34" charset="0"/>
                <a:ea typeface="Segoe UI" panose="020B0502040204020203" pitchFamily="34" charset="0"/>
                <a:cs typeface="Segoe UI" panose="020B0502040204020203" pitchFamily="34" charset="0"/>
              </a:rPr>
              <a:t>100%</a:t>
            </a:r>
            <a:r>
              <a:rPr lang="en-GB" sz="1100" b="1" i="1" dirty="0">
                <a:solidFill>
                  <a:srgbClr val="009B3A"/>
                </a:solidFill>
                <a:latin typeface="Segoe UI" panose="020B0502040204020203" pitchFamily="34" charset="0"/>
                <a:ea typeface="Segoe UI" panose="020B0502040204020203" pitchFamily="34" charset="0"/>
                <a:cs typeface="Segoe UI" panose="020B0502040204020203" pitchFamily="34" charset="0"/>
              </a:rPr>
              <a:t> </a:t>
            </a:r>
            <a:r>
              <a:rPr lang="en-GB" sz="1100" b="1" i="1" dirty="0">
                <a:latin typeface="Segoe UI" panose="020B0502040204020203" pitchFamily="34" charset="0"/>
                <a:ea typeface="Segoe UI" panose="020B0502040204020203" pitchFamily="34" charset="0"/>
                <a:cs typeface="Segoe UI" panose="020B0502040204020203" pitchFamily="34" charset="0"/>
              </a:rPr>
              <a:t>of Outcome 14 and 16 offences should have a victim linked to the offence.</a:t>
            </a:r>
          </a:p>
        </p:txBody>
      </p:sp>
      <p:sp>
        <p:nvSpPr>
          <p:cNvPr id="27" name="Rectangle 26"/>
          <p:cNvSpPr/>
          <p:nvPr/>
        </p:nvSpPr>
        <p:spPr>
          <a:xfrm>
            <a:off x="4192383" y="2648424"/>
            <a:ext cx="3859031" cy="415498"/>
          </a:xfrm>
          <a:prstGeom prst="rect">
            <a:avLst/>
          </a:prstGeom>
        </p:spPr>
        <p:txBody>
          <a:bodyPr wrap="square">
            <a:spAutoFit/>
          </a:bodyPr>
          <a:lstStyle/>
          <a:p>
            <a:pPr algn="ctr"/>
            <a:r>
              <a:rPr lang="en-GB" sz="1050" i="1" dirty="0">
                <a:latin typeface="Segoe UI" panose="020B0502040204020203" pitchFamily="34" charset="0"/>
                <a:ea typeface="Segoe UI" panose="020B0502040204020203" pitchFamily="34" charset="0"/>
                <a:cs typeface="Segoe UI" panose="020B0502040204020203" pitchFamily="34" charset="0"/>
              </a:rPr>
              <a:t>Based on Offences outcomed during the 3 month periods regardless of when they were recorded</a:t>
            </a:r>
          </a:p>
        </p:txBody>
      </p:sp>
      <p:sp>
        <p:nvSpPr>
          <p:cNvPr id="53" name="Rectangle 52"/>
          <p:cNvSpPr/>
          <p:nvPr/>
        </p:nvSpPr>
        <p:spPr>
          <a:xfrm>
            <a:off x="797934" y="753645"/>
            <a:ext cx="1210421" cy="307777"/>
          </a:xfrm>
          <a:prstGeom prst="rect">
            <a:avLst/>
          </a:prstGeom>
        </p:spPr>
        <p:txBody>
          <a:bodyPr wrap="square">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Outcomes</a:t>
            </a:r>
          </a:p>
        </p:txBody>
      </p:sp>
      <p:sp>
        <p:nvSpPr>
          <p:cNvPr id="28" name="TextBox 27"/>
          <p:cNvSpPr txBox="1"/>
          <p:nvPr/>
        </p:nvSpPr>
        <p:spPr>
          <a:xfrm>
            <a:off x="748800" y="144000"/>
            <a:ext cx="4899720"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4.1 Delivering effective core practices</a:t>
            </a:r>
          </a:p>
        </p:txBody>
      </p:sp>
      <p:pic>
        <p:nvPicPr>
          <p:cNvPr id="17" name="Picture 16"/>
          <p:cNvPicPr>
            <a:picLocks noChangeAspect="1"/>
          </p:cNvPicPr>
          <p:nvPr/>
        </p:nvPicPr>
        <p:blipFill>
          <a:blip r:embed="rId3"/>
          <a:stretch>
            <a:fillRect/>
          </a:stretch>
        </p:blipFill>
        <p:spPr>
          <a:xfrm>
            <a:off x="6123928" y="458052"/>
            <a:ext cx="580032" cy="377743"/>
          </a:xfrm>
          <a:prstGeom prst="rect">
            <a:avLst/>
          </a:prstGeom>
        </p:spPr>
      </p:pic>
      <p:sp>
        <p:nvSpPr>
          <p:cNvPr id="20" name="Rectangle 19"/>
          <p:cNvSpPr/>
          <p:nvPr/>
        </p:nvSpPr>
        <p:spPr>
          <a:xfrm>
            <a:off x="6067168" y="1146712"/>
            <a:ext cx="5764831" cy="972000"/>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endParaRPr lang="en-GB" sz="5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Whilst there is </a:t>
            </a:r>
            <a:r>
              <a:rPr lang="en-GB" sz="10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an improvement</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1" dirty="0">
                <a:solidFill>
                  <a:schemeClr val="tx1"/>
                </a:solidFill>
                <a:latin typeface="Segoe UI" panose="020B0502040204020203" pitchFamily="34" charset="0"/>
                <a:ea typeface="Segoe UI" panose="020B0502040204020203" pitchFamily="34" charset="0"/>
                <a:cs typeface="Segoe UI" panose="020B0502040204020203" pitchFamily="34" charset="0"/>
              </a:rPr>
              <a:t>neither</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1" dirty="0">
                <a:solidFill>
                  <a:schemeClr val="tx1"/>
                </a:solidFill>
                <a:latin typeface="Segoe UI" panose="020B0502040204020203" pitchFamily="34" charset="0"/>
                <a:ea typeface="Segoe UI" panose="020B0502040204020203" pitchFamily="34" charset="0"/>
                <a:cs typeface="Segoe UI" panose="020B0502040204020203" pitchFamily="34" charset="0"/>
              </a:rPr>
              <a:t>O</a:t>
            </a:r>
            <a:r>
              <a:rPr lang="en-GB" sz="10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utcome </a:t>
            </a:r>
            <a:r>
              <a:rPr lang="en-GB" sz="1000" b="1" dirty="0">
                <a:solidFill>
                  <a:schemeClr val="tx1"/>
                </a:solidFill>
                <a:latin typeface="Segoe UI" panose="020B0502040204020203" pitchFamily="34" charset="0"/>
                <a:ea typeface="Segoe UI" panose="020B0502040204020203" pitchFamily="34" charset="0"/>
                <a:cs typeface="Segoe UI" panose="020B0502040204020203" pitchFamily="34" charset="0"/>
              </a:rPr>
              <a:t>14 </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or </a:t>
            </a:r>
            <a:r>
              <a:rPr lang="en-GB" sz="1000" b="1" dirty="0">
                <a:solidFill>
                  <a:schemeClr val="tx1"/>
                </a:solidFill>
                <a:latin typeface="Segoe UI" panose="020B0502040204020203" pitchFamily="34" charset="0"/>
                <a:ea typeface="Segoe UI" panose="020B0502040204020203" pitchFamily="34" charset="0"/>
                <a:cs typeface="Segoe UI" panose="020B0502040204020203" pitchFamily="34" charset="0"/>
              </a:rPr>
              <a:t>16</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 offences have a victim assigned </a:t>
            </a:r>
            <a:r>
              <a:rPr lang="en-GB" sz="1000" b="1" dirty="0">
                <a:solidFill>
                  <a:schemeClr val="tx1"/>
                </a:solidFill>
                <a:latin typeface="Segoe UI" panose="020B0502040204020203" pitchFamily="34" charset="0"/>
                <a:ea typeface="Segoe UI" panose="020B0502040204020203" pitchFamily="34" charset="0"/>
                <a:cs typeface="Segoe UI" panose="020B0502040204020203" pitchFamily="34" charset="0"/>
              </a:rPr>
              <a:t>100% </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of the </a:t>
            </a:r>
            <a:r>
              <a:rPr lang="en-GB" sz="10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time.</a:t>
            </a:r>
          </a:p>
          <a:p>
            <a:pPr marL="171450" indent="-171450">
              <a:buFont typeface="Arial" panose="020B0604020202020204" pitchFamily="34" charset="0"/>
              <a:buChar char="•"/>
            </a:pPr>
            <a:r>
              <a:rPr lang="en-GB" sz="10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Small proportion </a:t>
            </a:r>
            <a:r>
              <a:rPr lang="en-GB" sz="10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of ‘victimless’ offences could relate to </a:t>
            </a:r>
            <a:r>
              <a:rPr lang="en-GB" sz="10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Involved Party roles </a:t>
            </a:r>
            <a:r>
              <a:rPr lang="en-GB" sz="10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this being reviewed moving forward.</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Rectangle 14"/>
          <p:cNvSpPr/>
          <p:nvPr/>
        </p:nvSpPr>
        <p:spPr>
          <a:xfrm>
            <a:off x="10145302" y="369924"/>
            <a:ext cx="1686697" cy="553998"/>
          </a:xfrm>
          <a:prstGeom prst="rect">
            <a:avLst/>
          </a:prstGeom>
          <a:noFill/>
        </p:spPr>
        <p:txBody>
          <a:bodyPr wrap="square" rtlCol="0">
            <a:spAutoFit/>
          </a:bodyPr>
          <a:lstStyle/>
          <a:p>
            <a:pPr algn="ctr"/>
            <a:r>
              <a:rPr lang="en-GB" sz="100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WDGLL has been reviewed and agreed by the subject lead.</a:t>
            </a:r>
            <a:endParaRPr lang="en-GB" sz="1000" b="1"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p:txBody>
      </p:sp>
      <p:pic>
        <p:nvPicPr>
          <p:cNvPr id="19" name="Picture 18"/>
          <p:cNvPicPr>
            <a:picLocks noChangeAspect="1"/>
          </p:cNvPicPr>
          <p:nvPr/>
        </p:nvPicPr>
        <p:blipFill rotWithShape="1">
          <a:blip r:embed="rId4"/>
          <a:srcRect l="481" t="6436" r="1209" b="1038"/>
          <a:stretch/>
        </p:blipFill>
        <p:spPr>
          <a:xfrm>
            <a:off x="3285829" y="2998849"/>
            <a:ext cx="5672138" cy="3486150"/>
          </a:xfrm>
          <a:prstGeom prst="rect">
            <a:avLst/>
          </a:prstGeom>
        </p:spPr>
      </p:pic>
      <p:sp>
        <p:nvSpPr>
          <p:cNvPr id="24" name="TextBox 23"/>
          <p:cNvSpPr txBox="1"/>
          <p:nvPr/>
        </p:nvSpPr>
        <p:spPr>
          <a:xfrm>
            <a:off x="4054544" y="2435601"/>
            <a:ext cx="4134709" cy="261610"/>
          </a:xfrm>
          <a:prstGeom prst="rect">
            <a:avLst/>
          </a:prstGeom>
          <a:solidFill>
            <a:schemeClr val="bg1"/>
          </a:solidFill>
        </p:spPr>
        <p:txBody>
          <a:bodyPr wrap="square" rtlCol="0">
            <a:spAutoFit/>
          </a:bodyPr>
          <a:lstStyle>
            <a:defPPr>
              <a:defRPr lang="en-US"/>
            </a:defPPr>
            <a:lvl1pPr algn="ctr">
              <a:defRPr sz="1200" b="1" u="sng">
                <a:solidFill>
                  <a:srgbClr val="002060"/>
                </a:solidFill>
              </a:defRPr>
            </a:lvl1pPr>
          </a:lstStyle>
          <a:p>
            <a:r>
              <a:rPr lang="en-GB" sz="1100"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Proportion of Outcome 14 and 16 offences with a Victim/s</a:t>
            </a:r>
            <a:endParaRPr lang="en-GB" sz="900" b="0" i="1" u="none"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530764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22</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Rectangle 11"/>
          <p:cNvSpPr/>
          <p:nvPr/>
        </p:nvSpPr>
        <p:spPr>
          <a:xfrm>
            <a:off x="812623" y="647343"/>
            <a:ext cx="973343" cy="307777"/>
          </a:xfrm>
          <a:prstGeom prst="rect">
            <a:avLst/>
          </a:prstGeom>
        </p:spPr>
        <p:txBody>
          <a:bodyPr wrap="none">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All Crime</a:t>
            </a:r>
          </a:p>
        </p:txBody>
      </p:sp>
      <p:sp>
        <p:nvSpPr>
          <p:cNvPr id="16" name="TextBox 15"/>
          <p:cNvSpPr txBox="1"/>
          <p:nvPr/>
        </p:nvSpPr>
        <p:spPr>
          <a:xfrm>
            <a:off x="748800" y="144000"/>
            <a:ext cx="4908263" cy="461665"/>
          </a:xfrm>
          <a:prstGeom prst="rect">
            <a:avLst/>
          </a:prstGeom>
          <a:solidFill>
            <a:schemeClr val="accent4">
              <a:lumMod val="75000"/>
            </a:schemeClr>
          </a:solidFill>
        </p:spPr>
        <p:txBody>
          <a:bodyPr wrap="square" rtlCol="0">
            <a:spAutoFit/>
          </a:bodyPr>
          <a:lstStyle>
            <a:defPPr>
              <a:defRPr lang="en-US"/>
            </a:defPPr>
            <a:lvl1pPr>
              <a:defRPr sz="1200" b="1">
                <a:solidFill>
                  <a:schemeClr val="bg1"/>
                </a:solidFill>
                <a:latin typeface="Arial Black" panose="020B0A04020102020204" pitchFamily="34" charset="0"/>
                <a:cs typeface="Arial" panose="020B0604020202020204" pitchFamily="34" charset="0"/>
              </a:defRPr>
            </a:lvl1pPr>
          </a:lstStyle>
          <a:p>
            <a:r>
              <a:rPr lang="en-GB" dirty="0">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dirty="0">
                <a:latin typeface="Segoe UI" panose="020B0502040204020203" pitchFamily="34" charset="0"/>
                <a:ea typeface="Segoe UI" panose="020B0502040204020203" pitchFamily="34" charset="0"/>
                <a:cs typeface="Segoe UI" panose="020B0502040204020203" pitchFamily="34" charset="0"/>
              </a:rPr>
              <a:t>4.2 Managing demand – policing priorities</a:t>
            </a:r>
          </a:p>
        </p:txBody>
      </p:sp>
      <p:sp>
        <p:nvSpPr>
          <p:cNvPr id="11" name="Rectangle 10"/>
          <p:cNvSpPr/>
          <p:nvPr/>
        </p:nvSpPr>
        <p:spPr>
          <a:xfrm>
            <a:off x="4772917" y="1095994"/>
            <a:ext cx="1636876" cy="21481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Does </a:t>
            </a:r>
            <a:r>
              <a:rPr lang="en-GB" sz="800" b="1" u="sng"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not</a:t>
            </a:r>
            <a:r>
              <a:rPr lang="en-GB" sz="8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directly relate to crime recorded in the quarter.</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3" name="Rectangle 12"/>
          <p:cNvSpPr/>
          <p:nvPr/>
        </p:nvSpPr>
        <p:spPr>
          <a:xfrm>
            <a:off x="10556334" y="1097873"/>
            <a:ext cx="1586238" cy="21481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Does </a:t>
            </a:r>
            <a:r>
              <a:rPr lang="en-GB" sz="800" b="1" u="sng"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not</a:t>
            </a:r>
            <a:r>
              <a:rPr lang="en-GB" sz="8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directly relate to crime recorded in the quarter.</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 name="Picture 1"/>
          <p:cNvPicPr>
            <a:picLocks noChangeAspect="1"/>
          </p:cNvPicPr>
          <p:nvPr/>
        </p:nvPicPr>
        <p:blipFill>
          <a:blip r:embed="rId3"/>
          <a:stretch>
            <a:fillRect/>
          </a:stretch>
        </p:blipFill>
        <p:spPr>
          <a:xfrm>
            <a:off x="838305" y="1324676"/>
            <a:ext cx="11341337" cy="5116727"/>
          </a:xfrm>
          <a:prstGeom prst="rect">
            <a:avLst/>
          </a:prstGeom>
        </p:spPr>
      </p:pic>
      <p:sp>
        <p:nvSpPr>
          <p:cNvPr id="9" name="Rectangle 8"/>
          <p:cNvSpPr/>
          <p:nvPr/>
        </p:nvSpPr>
        <p:spPr>
          <a:xfrm>
            <a:off x="850663" y="6007899"/>
            <a:ext cx="11183219" cy="95355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Overall crime offences have stabilised in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the last quarter although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there has still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been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a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5%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(1091)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increase</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 on the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previous quarter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and a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7%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1379)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decrease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on the same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quarter in 2019/20</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a:t>
            </a:r>
          </a:p>
          <a:p>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Rectangle 9"/>
          <p:cNvSpPr/>
          <p:nvPr/>
        </p:nvSpPr>
        <p:spPr>
          <a:xfrm>
            <a:off x="6409793" y="1564"/>
            <a:ext cx="5624089" cy="95355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Crime </a:t>
            </a:r>
            <a:r>
              <a:rPr lang="en-GB" sz="1050" dirty="0">
                <a:solidFill>
                  <a:schemeClr val="tx1"/>
                </a:solidFill>
                <a:latin typeface="Segoe UI" panose="020B0502040204020203" pitchFamily="34" charset="0"/>
                <a:ea typeface="Segoe UI" panose="020B0502040204020203" pitchFamily="34" charset="0"/>
                <a:cs typeface="Segoe UI" panose="020B0502040204020203" pitchFamily="34" charset="0"/>
              </a:rPr>
              <a:t>types whose volumes are shown in a grey box have exceeded the upper control </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limit.  If they are considered to require further investigation they feature </a:t>
            </a:r>
            <a:r>
              <a:rPr lang="en-GB" sz="1050" dirty="0">
                <a:solidFill>
                  <a:schemeClr val="tx1"/>
                </a:solidFill>
                <a:latin typeface="Segoe UI" panose="020B0502040204020203" pitchFamily="34" charset="0"/>
                <a:ea typeface="Segoe UI" panose="020B0502040204020203" pitchFamily="34" charset="0"/>
                <a:cs typeface="Segoe UI" panose="020B0502040204020203" pitchFamily="34" charset="0"/>
              </a:rPr>
              <a:t>later in the report. </a:t>
            </a:r>
            <a:endPar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endPar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All crime types featured in the table below are also monitored weekly and monthly.</a:t>
            </a:r>
          </a:p>
          <a:p>
            <a:endParaRPr lang="en-GB" sz="105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467103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3200" y="6591600"/>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23</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3" name="TextBox 44"/>
          <p:cNvSpPr txBox="1"/>
          <p:nvPr/>
        </p:nvSpPr>
        <p:spPr>
          <a:xfrm>
            <a:off x="1933458" y="5805192"/>
            <a:ext cx="5071731" cy="504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GB" sz="900" dirty="0">
                <a:latin typeface="Segoe UI" panose="020B0502040204020203" pitchFamily="34" charset="0"/>
                <a:ea typeface="Segoe UI" panose="020B0502040204020203" pitchFamily="34" charset="0"/>
                <a:cs typeface="Segoe UI" panose="020B0502040204020203" pitchFamily="34" charset="0"/>
              </a:rPr>
              <a:t>The upper and lower control limits are derived by calculating 2 points of Standard Deviation from the mean.  The mean is fixed for the year and is based on volumes recorded in the previous financial year. </a:t>
            </a:r>
          </a:p>
          <a:p>
            <a:pPr lvl="0">
              <a:defRPr/>
            </a:pPr>
            <a:endParaRPr lang="en-GB" sz="900" dirty="0">
              <a:latin typeface="Segoe UI" panose="020B0502040204020203" pitchFamily="34" charset="0"/>
              <a:ea typeface="Segoe UI" panose="020B0502040204020203" pitchFamily="34" charset="0"/>
              <a:cs typeface="Segoe UI" panose="020B0502040204020203" pitchFamily="34" charset="0"/>
            </a:endParaRPr>
          </a:p>
          <a:p>
            <a:pPr lvl="0">
              <a:defRPr/>
            </a:pPr>
            <a:r>
              <a:rPr lang="en-GB" sz="900" dirty="0">
                <a:latin typeface="Segoe UI" panose="020B0502040204020203" pitchFamily="34" charset="0"/>
                <a:ea typeface="Segoe UI" panose="020B0502040204020203" pitchFamily="34" charset="0"/>
                <a:cs typeface="Segoe UI" panose="020B0502040204020203" pitchFamily="34" charset="0"/>
              </a:rPr>
              <a:t>             denotes above the upper control limit.                 denotes below the lower control limit.</a:t>
            </a:r>
          </a:p>
        </p:txBody>
      </p:sp>
      <p:pic>
        <p:nvPicPr>
          <p:cNvPr id="14" name="Picture 13"/>
          <p:cNvPicPr>
            <a:picLocks noChangeAspect="1"/>
          </p:cNvPicPr>
          <p:nvPr/>
        </p:nvPicPr>
        <p:blipFill>
          <a:blip r:embed="rId3"/>
          <a:stretch>
            <a:fillRect/>
          </a:stretch>
        </p:blipFill>
        <p:spPr>
          <a:xfrm>
            <a:off x="1933458" y="6333647"/>
            <a:ext cx="489207" cy="240721"/>
          </a:xfrm>
          <a:prstGeom prst="rect">
            <a:avLst/>
          </a:prstGeom>
        </p:spPr>
      </p:pic>
      <p:pic>
        <p:nvPicPr>
          <p:cNvPr id="15"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2081" y="6338868"/>
            <a:ext cx="484973" cy="25273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48800" y="144000"/>
            <a:ext cx="4908263" cy="461665"/>
          </a:xfrm>
          <a:prstGeom prst="rect">
            <a:avLst/>
          </a:prstGeom>
          <a:solidFill>
            <a:schemeClr val="accent4">
              <a:lumMod val="75000"/>
            </a:schemeClr>
          </a:solidFill>
        </p:spPr>
        <p:txBody>
          <a:bodyPr wrap="square" rtlCol="0">
            <a:spAutoFit/>
          </a:bodyPr>
          <a:lstStyle>
            <a:defPPr>
              <a:defRPr lang="en-US"/>
            </a:defPPr>
            <a:lvl1pPr>
              <a:defRPr sz="1200" b="1">
                <a:solidFill>
                  <a:schemeClr val="bg1"/>
                </a:solidFill>
                <a:latin typeface="Arial Black" panose="020B0A04020102020204" pitchFamily="34" charset="0"/>
                <a:cs typeface="Arial" panose="020B0604020202020204" pitchFamily="34" charset="0"/>
              </a:defRPr>
            </a:lvl1pPr>
          </a:lstStyle>
          <a:p>
            <a:r>
              <a:rPr lang="en-GB" dirty="0">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dirty="0">
                <a:latin typeface="Segoe UI" panose="020B0502040204020203" pitchFamily="34" charset="0"/>
                <a:ea typeface="Segoe UI" panose="020B0502040204020203" pitchFamily="34" charset="0"/>
                <a:cs typeface="Segoe UI" panose="020B0502040204020203" pitchFamily="34" charset="0"/>
              </a:rPr>
              <a:t>4.2 Managing demand – policing priorities</a:t>
            </a:r>
          </a:p>
        </p:txBody>
      </p:sp>
      <p:pic>
        <p:nvPicPr>
          <p:cNvPr id="12" name="Picture 11"/>
          <p:cNvPicPr>
            <a:picLocks noChangeAspect="1"/>
          </p:cNvPicPr>
          <p:nvPr/>
        </p:nvPicPr>
        <p:blipFill rotWithShape="1">
          <a:blip r:embed="rId5"/>
          <a:srcRect l="378" t="6230" r="4391" b="6542"/>
          <a:stretch/>
        </p:blipFill>
        <p:spPr>
          <a:xfrm>
            <a:off x="1073523" y="956034"/>
            <a:ext cx="8890875" cy="4711288"/>
          </a:xfrm>
          <a:prstGeom prst="rect">
            <a:avLst/>
          </a:prstGeom>
        </p:spPr>
      </p:pic>
      <p:sp>
        <p:nvSpPr>
          <p:cNvPr id="10" name="Rectangle 9"/>
          <p:cNvSpPr/>
          <p:nvPr/>
        </p:nvSpPr>
        <p:spPr>
          <a:xfrm>
            <a:off x="7005189" y="77123"/>
            <a:ext cx="5247640" cy="45279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The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Policing Priorities are reported on as standard each month and quarter. </a:t>
            </a:r>
          </a:p>
          <a:p>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They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are reported on in further detail on following slides.</a:t>
            </a:r>
          </a:p>
        </p:txBody>
      </p:sp>
    </p:spTree>
    <p:extLst>
      <p:ext uri="{BB962C8B-B14F-4D97-AF65-F5344CB8AC3E}">
        <p14:creationId xmlns:p14="http://schemas.microsoft.com/office/powerpoint/2010/main" val="33942679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5911403" y="952177"/>
            <a:ext cx="6007547" cy="3168767"/>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In the last quarter, Killed or Seriously Injured (KSI) casualties saw a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30% (36) increase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compared to the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previous</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quarter</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However figures remain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similar to same quarter in 19/20</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and YTD figures. This suggests some return to pre-lockdown figures but the sharp increase needs to be considered. It is probable that that this is driven by drivers who are out of practice and much larger numbers due to lockdown easing. </a:t>
            </a:r>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However, it is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highly probable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that KSI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and collision volumes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will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increase over the coming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months</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due to lockdown restrictions easing, increased alcohol consumption that comes with Christmas and the darker mornings/nights. </a:t>
            </a:r>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Pedal cyclist casualties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continue to remain an area of concern due to an increase in new/inexperienced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cyclists. In the last quarter cyclists accounted for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16% (25)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of KSI casualties. Op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Close Pass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engaged 42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cyclists to press home safety messages with them</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This will continue with ‘Be Safe, Be Seen’ campaigns in the coming months. Considering the potential issues with drivers could they be engaged with too?</a:t>
            </a:r>
          </a:p>
          <a:p>
            <a:pPr marL="171450" indent="-171450">
              <a:buFont typeface="Arial" panose="020B0604020202020204" pitchFamily="34" charset="0"/>
              <a:buChar char="•"/>
            </a:pP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Collisions on National speed limit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roads for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Q2 are at the highest level since 2017.</a:t>
            </a:r>
          </a:p>
          <a:p>
            <a:pPr marL="171450" indent="-171450">
              <a:buFont typeface="Arial" panose="020B0604020202020204" pitchFamily="34" charset="0"/>
              <a:buChar char="•"/>
            </a:pP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47" name="Slide Number Placeholder 1"/>
          <p:cNvSpPr>
            <a:spLocks noGrp="1"/>
          </p:cNvSpPr>
          <p:nvPr>
            <p:ph type="sldNum" sz="quarter" idx="12"/>
          </p:nvPr>
        </p:nvSpPr>
        <p:spPr>
          <a:xfrm>
            <a:off x="11832000" y="6591600"/>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24</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TextBox 11"/>
          <p:cNvSpPr txBox="1"/>
          <p:nvPr/>
        </p:nvSpPr>
        <p:spPr>
          <a:xfrm>
            <a:off x="813087" y="691785"/>
            <a:ext cx="3399469" cy="307777"/>
          </a:xfrm>
          <a:prstGeom prst="rect">
            <a:avLst/>
          </a:prstGeom>
          <a:noFill/>
        </p:spPr>
        <p:txBody>
          <a:bodyPr wrap="square" rtlCol="0">
            <a:spAutoFit/>
          </a:bodyPr>
          <a:lstStyle/>
          <a:p>
            <a:r>
              <a:rPr lang="en-GB" sz="1400" b="1" dirty="0">
                <a:solidFill>
                  <a:schemeClr val="accent4">
                    <a:lumMod val="75000"/>
                  </a:schemeClr>
                </a:solidFill>
                <a:latin typeface="Arial" panose="020B0604020202020204" pitchFamily="34" charset="0"/>
                <a:cs typeface="Arial" panose="020B0604020202020204" pitchFamily="34" charset="0"/>
              </a:rPr>
              <a:t>Safer Roads </a:t>
            </a:r>
          </a:p>
        </p:txBody>
      </p:sp>
      <p:sp>
        <p:nvSpPr>
          <p:cNvPr id="19" name="Rounded Rectangle 18"/>
          <p:cNvSpPr/>
          <p:nvPr/>
        </p:nvSpPr>
        <p:spPr>
          <a:xfrm>
            <a:off x="7044072" y="150898"/>
            <a:ext cx="4874878" cy="711744"/>
          </a:xfrm>
          <a:prstGeom prst="roundRect">
            <a:avLst/>
          </a:prstGeom>
          <a:no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p:cNvSpPr/>
          <p:nvPr/>
        </p:nvSpPr>
        <p:spPr>
          <a:xfrm>
            <a:off x="9168690" y="254788"/>
            <a:ext cx="2831749" cy="253916"/>
          </a:xfrm>
          <a:prstGeom prst="rect">
            <a:avLst/>
          </a:prstGeom>
        </p:spPr>
        <p:txBody>
          <a:bodyPr wrap="square">
            <a:spAutoFit/>
          </a:bodyPr>
          <a:lstStyle/>
          <a:p>
            <a:r>
              <a:rPr lang="en-GB" sz="1050" b="1" dirty="0">
                <a:latin typeface="Segoe UI" panose="020B0502040204020203" pitchFamily="34" charset="0"/>
                <a:ea typeface="Segoe UI" panose="020B0502040204020203" pitchFamily="34" charset="0"/>
                <a:cs typeface="Segoe UI" panose="020B0502040204020203" pitchFamily="34" charset="0"/>
              </a:rPr>
              <a:t>KSI:</a:t>
            </a:r>
            <a:r>
              <a:rPr lang="en-GB" sz="1050" dirty="0">
                <a:latin typeface="Segoe UI" panose="020B0502040204020203" pitchFamily="34" charset="0"/>
                <a:ea typeface="Segoe UI" panose="020B0502040204020203" pitchFamily="34" charset="0"/>
                <a:cs typeface="Segoe UI" panose="020B0502040204020203" pitchFamily="34" charset="0"/>
              </a:rPr>
              <a:t> A sustained </a:t>
            </a:r>
            <a:r>
              <a:rPr lang="en-GB" sz="1050" b="1" i="1" dirty="0" smtClean="0">
                <a:latin typeface="Segoe UI" panose="020B0502040204020203" pitchFamily="34" charset="0"/>
                <a:ea typeface="Segoe UI" panose="020B0502040204020203" pitchFamily="34" charset="0"/>
                <a:cs typeface="Segoe UI" panose="020B0502040204020203" pitchFamily="34" charset="0"/>
              </a:rPr>
              <a:t>5% reduction on 19/20</a:t>
            </a:r>
            <a:endParaRPr lang="en-GB" sz="1050" b="1" i="1" dirty="0">
              <a:latin typeface="Segoe UI" panose="020B0502040204020203" pitchFamily="34" charset="0"/>
              <a:ea typeface="Segoe UI" panose="020B0502040204020203" pitchFamily="34" charset="0"/>
              <a:cs typeface="Segoe UI" panose="020B0502040204020203" pitchFamily="34" charset="0"/>
            </a:endParaRPr>
          </a:p>
        </p:txBody>
      </p:sp>
      <p:sp>
        <p:nvSpPr>
          <p:cNvPr id="24" name="TextBox 23"/>
          <p:cNvSpPr txBox="1"/>
          <p:nvPr/>
        </p:nvSpPr>
        <p:spPr>
          <a:xfrm>
            <a:off x="7752576" y="216428"/>
            <a:ext cx="1964439" cy="307777"/>
          </a:xfrm>
          <a:prstGeom prst="rect">
            <a:avLst/>
          </a:prstGeom>
          <a:noFill/>
        </p:spPr>
        <p:txBody>
          <a:bodyPr wrap="square" rtlCol="0">
            <a:spAutoFit/>
          </a:bodyPr>
          <a:lstStyle/>
          <a:p>
            <a:r>
              <a:rPr lang="en-GB" sz="1400" b="1" dirty="0">
                <a:solidFill>
                  <a:srgbClr val="009B3A"/>
                </a:solidFill>
                <a:latin typeface="Segoe UI" panose="020B0502040204020203" pitchFamily="34" charset="0"/>
                <a:ea typeface="Segoe UI" panose="020B0502040204020203" pitchFamily="34" charset="0"/>
                <a:cs typeface="Segoe UI" panose="020B0502040204020203" pitchFamily="34" charset="0"/>
              </a:rPr>
              <a:t>Good looks like:</a:t>
            </a:r>
          </a:p>
        </p:txBody>
      </p:sp>
      <p:sp>
        <p:nvSpPr>
          <p:cNvPr id="35" name="TextBox 34"/>
          <p:cNvSpPr txBox="1"/>
          <p:nvPr/>
        </p:nvSpPr>
        <p:spPr>
          <a:xfrm>
            <a:off x="8667482" y="4402800"/>
            <a:ext cx="3142445" cy="2430000"/>
          </a:xfrm>
          <a:prstGeom prst="rect">
            <a:avLst/>
          </a:prstGeom>
          <a:solidFill>
            <a:srgbClr val="A1DCDB"/>
          </a:solidFill>
          <a:ln w="3175">
            <a:solidFill>
              <a:schemeClr val="tx1"/>
            </a:solidFill>
          </a:ln>
        </p:spPr>
        <p:txBody>
          <a:bodyPr wrap="square" rtlCol="0">
            <a:spAutoFit/>
          </a:bodyPr>
          <a:lstStyle/>
          <a:p>
            <a:r>
              <a:rPr lang="en-GB" sz="1200" b="1" dirty="0">
                <a:latin typeface="Segoe UI" panose="020B0502040204020203" pitchFamily="34" charset="0"/>
                <a:ea typeface="Segoe UI" panose="020B0502040204020203" pitchFamily="34" charset="0"/>
                <a:cs typeface="Segoe UI" panose="020B0502040204020203" pitchFamily="34" charset="0"/>
              </a:rPr>
              <a:t>West Mercia Initiatives</a:t>
            </a:r>
          </a:p>
          <a:p>
            <a:endParaRPr lang="en-GB" sz="300" b="1" dirty="0">
              <a:latin typeface="Segoe UI" panose="020B0502040204020203" pitchFamily="34" charset="0"/>
              <a:ea typeface="Segoe UI" panose="020B0502040204020203" pitchFamily="34" charset="0"/>
              <a:cs typeface="Segoe UI" panose="020B0502040204020203" pitchFamily="34" charset="0"/>
            </a:endParaRPr>
          </a:p>
          <a:p>
            <a:pPr fontAlgn="base"/>
            <a:r>
              <a:rPr lang="en-GB" sz="1050" b="1" dirty="0" smtClean="0">
                <a:latin typeface="Segoe UI" panose="020B0502040204020203" pitchFamily="34" charset="0"/>
                <a:ea typeface="Segoe UI" panose="020B0502040204020203" pitchFamily="34" charset="0"/>
                <a:cs typeface="Segoe UI" panose="020B0502040204020203" pitchFamily="34" charset="0"/>
              </a:rPr>
              <a:t>October</a:t>
            </a:r>
            <a:endParaRPr lang="en-GB" sz="1050" dirty="0">
              <a:latin typeface="Segoe UI" panose="020B0502040204020203" pitchFamily="34" charset="0"/>
              <a:ea typeface="Segoe UI" panose="020B0502040204020203" pitchFamily="34" charset="0"/>
              <a:cs typeface="Segoe UI" panose="020B0502040204020203" pitchFamily="34" charset="0"/>
            </a:endParaRPr>
          </a:p>
          <a:p>
            <a:pPr fontAlgn="base"/>
            <a:r>
              <a:rPr lang="en-GB" sz="1050" dirty="0">
                <a:latin typeface="Segoe UI" panose="020B0502040204020203" pitchFamily="34" charset="0"/>
                <a:ea typeface="Segoe UI" panose="020B0502040204020203" pitchFamily="34" charset="0"/>
                <a:cs typeface="Segoe UI" panose="020B0502040204020203" pitchFamily="34" charset="0"/>
              </a:rPr>
              <a:t>NPCC Commercial Vehicle Week</a:t>
            </a:r>
          </a:p>
          <a:p>
            <a:pPr fontAlgn="base"/>
            <a:r>
              <a:rPr lang="en-GB" sz="1050" dirty="0">
                <a:latin typeface="Segoe UI" panose="020B0502040204020203" pitchFamily="34" charset="0"/>
                <a:ea typeface="Segoe UI" panose="020B0502040204020203" pitchFamily="34" charset="0"/>
                <a:cs typeface="Segoe UI" panose="020B0502040204020203" pitchFamily="34" charset="0"/>
              </a:rPr>
              <a:t>Tyre Safety Month</a:t>
            </a:r>
          </a:p>
          <a:p>
            <a:pPr fontAlgn="base"/>
            <a:r>
              <a:rPr lang="en-GB" sz="1050" dirty="0">
                <a:latin typeface="Segoe UI" panose="020B0502040204020203" pitchFamily="34" charset="0"/>
                <a:ea typeface="Segoe UI" panose="020B0502040204020203" pitchFamily="34" charset="0"/>
                <a:cs typeface="Segoe UI" panose="020B0502040204020203" pitchFamily="34" charset="0"/>
              </a:rPr>
              <a:t>A449 Average Speed Cameras Go Live</a:t>
            </a:r>
          </a:p>
          <a:p>
            <a:pPr fontAlgn="base"/>
            <a:r>
              <a:rPr lang="en-GB" sz="1050" b="1" dirty="0">
                <a:latin typeface="Segoe UI" panose="020B0502040204020203" pitchFamily="34" charset="0"/>
                <a:ea typeface="Segoe UI" panose="020B0502040204020203" pitchFamily="34" charset="0"/>
                <a:cs typeface="Segoe UI" panose="020B0502040204020203" pitchFamily="34" charset="0"/>
              </a:rPr>
              <a:t> </a:t>
            </a:r>
            <a:endParaRPr lang="en-GB" sz="1050" dirty="0">
              <a:latin typeface="Segoe UI" panose="020B0502040204020203" pitchFamily="34" charset="0"/>
              <a:ea typeface="Segoe UI" panose="020B0502040204020203" pitchFamily="34" charset="0"/>
              <a:cs typeface="Segoe UI" panose="020B0502040204020203" pitchFamily="34" charset="0"/>
            </a:endParaRPr>
          </a:p>
          <a:p>
            <a:pPr fontAlgn="base"/>
            <a:r>
              <a:rPr lang="en-GB" sz="1050" b="1" dirty="0">
                <a:latin typeface="Segoe UI" panose="020B0502040204020203" pitchFamily="34" charset="0"/>
                <a:ea typeface="Segoe UI" panose="020B0502040204020203" pitchFamily="34" charset="0"/>
                <a:cs typeface="Segoe UI" panose="020B0502040204020203" pitchFamily="34" charset="0"/>
              </a:rPr>
              <a:t>November</a:t>
            </a:r>
            <a:endParaRPr lang="en-GB" sz="1050" dirty="0">
              <a:latin typeface="Segoe UI" panose="020B0502040204020203" pitchFamily="34" charset="0"/>
              <a:ea typeface="Segoe UI" panose="020B0502040204020203" pitchFamily="34" charset="0"/>
              <a:cs typeface="Segoe UI" panose="020B0502040204020203" pitchFamily="34" charset="0"/>
            </a:endParaRPr>
          </a:p>
          <a:p>
            <a:pPr fontAlgn="base"/>
            <a:r>
              <a:rPr lang="en-GB" sz="1050" dirty="0">
                <a:latin typeface="Segoe UI" panose="020B0502040204020203" pitchFamily="34" charset="0"/>
                <a:ea typeface="Segoe UI" panose="020B0502040204020203" pitchFamily="34" charset="0"/>
                <a:cs typeface="Segoe UI" panose="020B0502040204020203" pitchFamily="34" charset="0"/>
              </a:rPr>
              <a:t>NPCC Operation Drive Insured</a:t>
            </a:r>
          </a:p>
          <a:p>
            <a:pPr fontAlgn="base"/>
            <a:r>
              <a:rPr lang="en-GB" sz="1050" dirty="0">
                <a:latin typeface="Segoe UI" panose="020B0502040204020203" pitchFamily="34" charset="0"/>
                <a:ea typeface="Segoe UI" panose="020B0502040204020203" pitchFamily="34" charset="0"/>
                <a:cs typeface="Segoe UI" panose="020B0502040204020203" pitchFamily="34" charset="0"/>
              </a:rPr>
              <a:t>Road Safety Week</a:t>
            </a:r>
          </a:p>
          <a:p>
            <a:pPr fontAlgn="base"/>
            <a:r>
              <a:rPr lang="en-GB" sz="1050" dirty="0">
                <a:latin typeface="Segoe UI" panose="020B0502040204020203" pitchFamily="34" charset="0"/>
                <a:ea typeface="Segoe UI" panose="020B0502040204020203" pitchFamily="34" charset="0"/>
                <a:cs typeface="Segoe UI" panose="020B0502040204020203" pitchFamily="34" charset="0"/>
              </a:rPr>
              <a:t>Be Safe Be Seen vulnerable road users</a:t>
            </a:r>
          </a:p>
          <a:p>
            <a:pPr fontAlgn="base"/>
            <a:r>
              <a:rPr lang="en-GB" sz="1050" b="1" dirty="0">
                <a:latin typeface="Segoe UI" panose="020B0502040204020203" pitchFamily="34" charset="0"/>
                <a:ea typeface="Segoe UI" panose="020B0502040204020203" pitchFamily="34" charset="0"/>
                <a:cs typeface="Segoe UI" panose="020B0502040204020203" pitchFamily="34" charset="0"/>
              </a:rPr>
              <a:t> </a:t>
            </a:r>
            <a:endParaRPr lang="en-GB" sz="1050" dirty="0">
              <a:latin typeface="Segoe UI" panose="020B0502040204020203" pitchFamily="34" charset="0"/>
              <a:ea typeface="Segoe UI" panose="020B0502040204020203" pitchFamily="34" charset="0"/>
              <a:cs typeface="Segoe UI" panose="020B0502040204020203" pitchFamily="34" charset="0"/>
            </a:endParaRPr>
          </a:p>
          <a:p>
            <a:pPr fontAlgn="base"/>
            <a:r>
              <a:rPr lang="en-GB" sz="1050" b="1" dirty="0">
                <a:latin typeface="Segoe UI" panose="020B0502040204020203" pitchFamily="34" charset="0"/>
                <a:ea typeface="Segoe UI" panose="020B0502040204020203" pitchFamily="34" charset="0"/>
                <a:cs typeface="Segoe UI" panose="020B0502040204020203" pitchFamily="34" charset="0"/>
              </a:rPr>
              <a:t>December</a:t>
            </a:r>
            <a:endParaRPr lang="en-GB" sz="1050" dirty="0">
              <a:latin typeface="Segoe UI" panose="020B0502040204020203" pitchFamily="34" charset="0"/>
              <a:ea typeface="Segoe UI" panose="020B0502040204020203" pitchFamily="34" charset="0"/>
              <a:cs typeface="Segoe UI" panose="020B0502040204020203" pitchFamily="34" charset="0"/>
            </a:endParaRPr>
          </a:p>
          <a:p>
            <a:pPr fontAlgn="base"/>
            <a:r>
              <a:rPr lang="en-GB" sz="1050" dirty="0">
                <a:latin typeface="Segoe UI" panose="020B0502040204020203" pitchFamily="34" charset="0"/>
                <a:ea typeface="Segoe UI" panose="020B0502040204020203" pitchFamily="34" charset="0"/>
                <a:cs typeface="Segoe UI" panose="020B0502040204020203" pitchFamily="34" charset="0"/>
              </a:rPr>
              <a:t>NPCC Alcohol &amp; Drugs</a:t>
            </a:r>
          </a:p>
          <a:p>
            <a:pPr fontAlgn="base"/>
            <a:r>
              <a:rPr lang="en-GB" sz="1050" dirty="0">
                <a:latin typeface="Segoe UI" panose="020B0502040204020203" pitchFamily="34" charset="0"/>
                <a:ea typeface="Segoe UI" panose="020B0502040204020203" pitchFamily="34" charset="0"/>
                <a:cs typeface="Segoe UI" panose="020B0502040204020203" pitchFamily="34" charset="0"/>
              </a:rPr>
              <a:t>Be Safe Be Seen vulnerable road users</a:t>
            </a:r>
          </a:p>
        </p:txBody>
      </p:sp>
      <p:sp>
        <p:nvSpPr>
          <p:cNvPr id="36" name="TextBox 35"/>
          <p:cNvSpPr txBox="1"/>
          <p:nvPr/>
        </p:nvSpPr>
        <p:spPr>
          <a:xfrm>
            <a:off x="5911403" y="4402781"/>
            <a:ext cx="2704563" cy="2431435"/>
          </a:xfrm>
          <a:prstGeom prst="rect">
            <a:avLst/>
          </a:prstGeom>
          <a:solidFill>
            <a:srgbClr val="A1DCDB"/>
          </a:solidFill>
          <a:ln w="3175">
            <a:solidFill>
              <a:schemeClr val="tx1"/>
            </a:solidFill>
          </a:ln>
        </p:spPr>
        <p:txBody>
          <a:bodyPr wrap="square" rtlCol="0">
            <a:spAutoFit/>
          </a:bodyPr>
          <a:lstStyle/>
          <a:p>
            <a:r>
              <a:rPr lang="en-GB" sz="1200" b="1" dirty="0">
                <a:latin typeface="Segoe UI" panose="020B0502040204020203" pitchFamily="34" charset="0"/>
                <a:ea typeface="Segoe UI" panose="020B0502040204020203" pitchFamily="34" charset="0"/>
                <a:cs typeface="Segoe UI" panose="020B0502040204020203" pitchFamily="34" charset="0"/>
              </a:rPr>
              <a:t>National NPCC </a:t>
            </a:r>
          </a:p>
          <a:p>
            <a:r>
              <a:rPr lang="en-GB" sz="1200" b="1" dirty="0">
                <a:latin typeface="Segoe UI" panose="020B0502040204020203" pitchFamily="34" charset="0"/>
                <a:ea typeface="Segoe UI" panose="020B0502040204020203" pitchFamily="34" charset="0"/>
                <a:cs typeface="Segoe UI" panose="020B0502040204020203" pitchFamily="34" charset="0"/>
              </a:rPr>
              <a:t>campaigns</a:t>
            </a:r>
          </a:p>
          <a:p>
            <a:r>
              <a:rPr lang="en-GB" sz="800" b="1" i="1" dirty="0">
                <a:latin typeface="Segoe UI" panose="020B0502040204020203" pitchFamily="34" charset="0"/>
                <a:ea typeface="Segoe UI" panose="020B0502040204020203" pitchFamily="34" charset="0"/>
                <a:cs typeface="Segoe UI" panose="020B0502040204020203" pitchFamily="34" charset="0"/>
              </a:rPr>
              <a:t>Time period covering </a:t>
            </a:r>
          </a:p>
          <a:p>
            <a:r>
              <a:rPr lang="en-GB" sz="800" b="1" i="1" dirty="0">
                <a:latin typeface="Segoe UI" panose="020B0502040204020203" pitchFamily="34" charset="0"/>
                <a:ea typeface="Segoe UI" panose="020B0502040204020203" pitchFamily="34" charset="0"/>
                <a:cs typeface="Segoe UI" panose="020B0502040204020203" pitchFamily="34" charset="0"/>
              </a:rPr>
              <a:t>communications </a:t>
            </a:r>
          </a:p>
          <a:p>
            <a:r>
              <a:rPr lang="en-GB" sz="800" b="1" i="1" dirty="0">
                <a:latin typeface="Segoe UI" panose="020B0502040204020203" pitchFamily="34" charset="0"/>
                <a:ea typeface="Segoe UI" panose="020B0502040204020203" pitchFamily="34" charset="0"/>
                <a:cs typeface="Segoe UI" panose="020B0502040204020203" pitchFamily="34" charset="0"/>
              </a:rPr>
              <a:t>and enforcement</a:t>
            </a:r>
          </a:p>
          <a:p>
            <a:endParaRPr lang="en-GB" sz="1000" b="1" dirty="0">
              <a:latin typeface="Segoe UI" panose="020B0502040204020203" pitchFamily="34" charset="0"/>
              <a:ea typeface="Segoe UI" panose="020B0502040204020203" pitchFamily="34" charset="0"/>
              <a:cs typeface="Segoe UI" panose="020B0502040204020203" pitchFamily="34" charset="0"/>
            </a:endParaRPr>
          </a:p>
          <a:p>
            <a:r>
              <a:rPr lang="en-GB" sz="1000" b="1" u="sng" dirty="0" smtClean="0">
                <a:latin typeface="Segoe UI" panose="020B0502040204020203" pitchFamily="34" charset="0"/>
                <a:ea typeface="Segoe UI" panose="020B0502040204020203" pitchFamily="34" charset="0"/>
                <a:cs typeface="Segoe UI" panose="020B0502040204020203" pitchFamily="34" charset="0"/>
              </a:rPr>
              <a:t>October</a:t>
            </a:r>
            <a:endParaRPr lang="en-GB" sz="1000" b="1" u="sng" dirty="0">
              <a:latin typeface="Segoe UI" panose="020B0502040204020203" pitchFamily="34" charset="0"/>
              <a:ea typeface="Segoe UI" panose="020B0502040204020203" pitchFamily="34" charset="0"/>
              <a:cs typeface="Segoe UI" panose="020B0502040204020203" pitchFamily="34" charset="0"/>
            </a:endParaRPr>
          </a:p>
          <a:p>
            <a:r>
              <a:rPr lang="en-GB" sz="1000" dirty="0" smtClean="0">
                <a:latin typeface="Segoe UI" panose="020B0502040204020203" pitchFamily="34" charset="0"/>
                <a:ea typeface="Segoe UI" panose="020B0502040204020203" pitchFamily="34" charset="0"/>
                <a:cs typeface="Segoe UI" panose="020B0502040204020203" pitchFamily="34" charset="0"/>
              </a:rPr>
              <a:t>Tyre Safety Week TBC</a:t>
            </a:r>
            <a:endParaRPr lang="en-GB" sz="1000" dirty="0">
              <a:latin typeface="Segoe UI" panose="020B0502040204020203" pitchFamily="34" charset="0"/>
              <a:ea typeface="Segoe UI" panose="020B0502040204020203" pitchFamily="34" charset="0"/>
              <a:cs typeface="Segoe UI" panose="020B0502040204020203" pitchFamily="34" charset="0"/>
            </a:endParaRPr>
          </a:p>
          <a:p>
            <a:endParaRPr lang="en-GB" sz="400" b="1" dirty="0">
              <a:latin typeface="Segoe UI" panose="020B0502040204020203" pitchFamily="34" charset="0"/>
              <a:ea typeface="Segoe UI" panose="020B0502040204020203" pitchFamily="34" charset="0"/>
              <a:cs typeface="Segoe UI" panose="020B0502040204020203" pitchFamily="34" charset="0"/>
            </a:endParaRPr>
          </a:p>
          <a:p>
            <a:r>
              <a:rPr lang="en-GB" sz="1000" b="1" u="sng" dirty="0" smtClean="0">
                <a:latin typeface="Segoe UI" panose="020B0502040204020203" pitchFamily="34" charset="0"/>
                <a:ea typeface="Segoe UI" panose="020B0502040204020203" pitchFamily="34" charset="0"/>
                <a:cs typeface="Segoe UI" panose="020B0502040204020203" pitchFamily="34" charset="0"/>
              </a:rPr>
              <a:t>November</a:t>
            </a:r>
            <a:endParaRPr lang="en-GB" sz="1000" b="1" u="sng" dirty="0">
              <a:latin typeface="Segoe UI" panose="020B0502040204020203" pitchFamily="34" charset="0"/>
              <a:ea typeface="Segoe UI" panose="020B0502040204020203" pitchFamily="34" charset="0"/>
              <a:cs typeface="Segoe UI" panose="020B0502040204020203" pitchFamily="34" charset="0"/>
            </a:endParaRPr>
          </a:p>
          <a:p>
            <a:r>
              <a:rPr lang="en-GB" sz="1000" dirty="0">
                <a:latin typeface="Segoe UI" panose="020B0502040204020203" pitchFamily="34" charset="0"/>
                <a:ea typeface="Segoe UI" panose="020B0502040204020203" pitchFamily="34" charset="0"/>
                <a:cs typeface="Segoe UI" panose="020B0502040204020203" pitchFamily="34" charset="0"/>
              </a:rPr>
              <a:t>B</a:t>
            </a:r>
            <a:r>
              <a:rPr lang="en-GB" sz="1000" dirty="0" smtClean="0">
                <a:latin typeface="Segoe UI" panose="020B0502040204020203" pitchFamily="34" charset="0"/>
                <a:ea typeface="Segoe UI" panose="020B0502040204020203" pitchFamily="34" charset="0"/>
                <a:cs typeface="Segoe UI" panose="020B0502040204020203" pitchFamily="34" charset="0"/>
              </a:rPr>
              <a:t>rake Road Safety Week – 16th Nov – 21</a:t>
            </a:r>
            <a:r>
              <a:rPr lang="en-GB" sz="1000" baseline="30000" dirty="0" smtClean="0">
                <a:latin typeface="Segoe UI" panose="020B0502040204020203" pitchFamily="34" charset="0"/>
                <a:ea typeface="Segoe UI" panose="020B0502040204020203" pitchFamily="34" charset="0"/>
                <a:cs typeface="Segoe UI" panose="020B0502040204020203" pitchFamily="34" charset="0"/>
              </a:rPr>
              <a:t>st</a:t>
            </a:r>
            <a:r>
              <a:rPr lang="en-GB" sz="1000" dirty="0" smtClean="0">
                <a:latin typeface="Segoe UI" panose="020B0502040204020203" pitchFamily="34" charset="0"/>
                <a:ea typeface="Segoe UI" panose="020B0502040204020203" pitchFamily="34" charset="0"/>
                <a:cs typeface="Segoe UI" panose="020B0502040204020203" pitchFamily="34" charset="0"/>
              </a:rPr>
              <a:t> Nov</a:t>
            </a:r>
          </a:p>
          <a:p>
            <a:pPr marL="177800" indent="-177800">
              <a:buFont typeface="Arial" panose="020B0604020202020204" pitchFamily="34" charset="0"/>
              <a:buChar char="•"/>
            </a:pPr>
            <a:endParaRPr lang="en-GB" sz="1000" dirty="0">
              <a:latin typeface="Segoe UI" panose="020B0502040204020203" pitchFamily="34" charset="0"/>
              <a:ea typeface="Segoe UI" panose="020B0502040204020203" pitchFamily="34" charset="0"/>
              <a:cs typeface="Segoe UI" panose="020B0502040204020203" pitchFamily="34" charset="0"/>
            </a:endParaRPr>
          </a:p>
          <a:p>
            <a:r>
              <a:rPr lang="en-GB" sz="1000" b="1" u="sng" dirty="0" smtClean="0">
                <a:latin typeface="Segoe UI" panose="020B0502040204020203" pitchFamily="34" charset="0"/>
                <a:ea typeface="Segoe UI" panose="020B0502040204020203" pitchFamily="34" charset="0"/>
                <a:cs typeface="Segoe UI" panose="020B0502040204020203" pitchFamily="34" charset="0"/>
              </a:rPr>
              <a:t>December</a:t>
            </a:r>
          </a:p>
          <a:p>
            <a:r>
              <a:rPr lang="en-GB" sz="1000" dirty="0">
                <a:latin typeface="Segoe UI" panose="020B0502040204020203" pitchFamily="34" charset="0"/>
                <a:ea typeface="Segoe UI" panose="020B0502040204020203" pitchFamily="34" charset="0"/>
                <a:cs typeface="Segoe UI" panose="020B0502040204020203" pitchFamily="34" charset="0"/>
              </a:rPr>
              <a:t>National Alcohol and </a:t>
            </a:r>
            <a:r>
              <a:rPr lang="en-GB" sz="1000" dirty="0" smtClean="0">
                <a:latin typeface="Segoe UI" panose="020B0502040204020203" pitchFamily="34" charset="0"/>
                <a:ea typeface="Segoe UI" panose="020B0502040204020203" pitchFamily="34" charset="0"/>
                <a:cs typeface="Segoe UI" panose="020B0502040204020203" pitchFamily="34" charset="0"/>
              </a:rPr>
              <a:t>Drugs Operation 1</a:t>
            </a:r>
            <a:r>
              <a:rPr lang="en-GB" sz="1000" baseline="30000" dirty="0" smtClean="0">
                <a:latin typeface="Segoe UI" panose="020B0502040204020203" pitchFamily="34" charset="0"/>
                <a:ea typeface="Segoe UI" panose="020B0502040204020203" pitchFamily="34" charset="0"/>
                <a:cs typeface="Segoe UI" panose="020B0502040204020203" pitchFamily="34" charset="0"/>
              </a:rPr>
              <a:t>st</a:t>
            </a:r>
            <a:r>
              <a:rPr lang="en-GB" sz="1000" dirty="0" smtClean="0">
                <a:latin typeface="Segoe UI" panose="020B0502040204020203" pitchFamily="34" charset="0"/>
                <a:ea typeface="Segoe UI" panose="020B0502040204020203" pitchFamily="34" charset="0"/>
                <a:cs typeface="Segoe UI" panose="020B0502040204020203" pitchFamily="34" charset="0"/>
              </a:rPr>
              <a:t> Dec – 1</a:t>
            </a:r>
            <a:r>
              <a:rPr lang="en-GB" sz="1000" baseline="30000" dirty="0" smtClean="0">
                <a:latin typeface="Segoe UI" panose="020B0502040204020203" pitchFamily="34" charset="0"/>
                <a:ea typeface="Segoe UI" panose="020B0502040204020203" pitchFamily="34" charset="0"/>
                <a:cs typeface="Segoe UI" panose="020B0502040204020203" pitchFamily="34" charset="0"/>
              </a:rPr>
              <a:t>st</a:t>
            </a:r>
            <a:r>
              <a:rPr lang="en-GB" sz="1000" dirty="0" smtClean="0">
                <a:latin typeface="Segoe UI" panose="020B0502040204020203" pitchFamily="34" charset="0"/>
                <a:ea typeface="Segoe UI" panose="020B0502040204020203" pitchFamily="34" charset="0"/>
                <a:cs typeface="Segoe UI" panose="020B0502040204020203" pitchFamily="34" charset="0"/>
              </a:rPr>
              <a:t> Jan</a:t>
            </a:r>
          </a:p>
        </p:txBody>
      </p:sp>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3253" y="4421282"/>
            <a:ext cx="1091098" cy="452026"/>
          </a:xfrm>
          <a:prstGeom prst="rect">
            <a:avLst/>
          </a:prstGeom>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7311" y="4421282"/>
            <a:ext cx="1209294" cy="411064"/>
          </a:xfrm>
          <a:prstGeom prst="rect">
            <a:avLst/>
          </a:prstGeom>
        </p:spPr>
      </p:pic>
      <p:sp>
        <p:nvSpPr>
          <p:cNvPr id="40" name="TextBox 39"/>
          <p:cNvSpPr txBox="1"/>
          <p:nvPr/>
        </p:nvSpPr>
        <p:spPr>
          <a:xfrm>
            <a:off x="6508683" y="4091091"/>
            <a:ext cx="3948962" cy="276999"/>
          </a:xfrm>
          <a:prstGeom prst="rect">
            <a:avLst/>
          </a:prstGeom>
          <a:noFill/>
        </p:spPr>
        <p:txBody>
          <a:bodyPr wrap="square" rtlCol="0">
            <a:spAutoFit/>
          </a:bodyPr>
          <a:lstStyle/>
          <a:p>
            <a:r>
              <a:rPr lang="en-GB" sz="1200" b="1" u="sng" dirty="0">
                <a:latin typeface="Segoe UI" panose="020B0502040204020203" pitchFamily="34" charset="0"/>
                <a:ea typeface="Segoe UI" panose="020B0502040204020203" pitchFamily="34" charset="0"/>
                <a:cs typeface="Segoe UI" panose="020B0502040204020203" pitchFamily="34" charset="0"/>
              </a:rPr>
              <a:t>Upcoming Campaigns: </a:t>
            </a:r>
            <a:r>
              <a:rPr lang="en-GB" sz="1200" b="1" u="sng" dirty="0" smtClean="0">
                <a:latin typeface="Segoe UI" panose="020B0502040204020203" pitchFamily="34" charset="0"/>
                <a:ea typeface="Segoe UI" panose="020B0502040204020203" pitchFamily="34" charset="0"/>
                <a:cs typeface="Segoe UI" panose="020B0502040204020203" pitchFamily="34" charset="0"/>
              </a:rPr>
              <a:t>October </a:t>
            </a:r>
            <a:r>
              <a:rPr lang="en-GB" sz="1200" b="1" u="sng" dirty="0">
                <a:latin typeface="Segoe UI" panose="020B0502040204020203" pitchFamily="34" charset="0"/>
                <a:ea typeface="Segoe UI" panose="020B0502040204020203" pitchFamily="34" charset="0"/>
                <a:cs typeface="Segoe UI" panose="020B0502040204020203" pitchFamily="34" charset="0"/>
              </a:rPr>
              <a:t>– </a:t>
            </a:r>
            <a:r>
              <a:rPr lang="en-GB" sz="1200" b="1" u="sng" dirty="0" smtClean="0">
                <a:latin typeface="Segoe UI" panose="020B0502040204020203" pitchFamily="34" charset="0"/>
                <a:ea typeface="Segoe UI" panose="020B0502040204020203" pitchFamily="34" charset="0"/>
                <a:cs typeface="Segoe UI" panose="020B0502040204020203" pitchFamily="34" charset="0"/>
              </a:rPr>
              <a:t>December </a:t>
            </a:r>
            <a:r>
              <a:rPr lang="en-GB" sz="1200" b="1" u="sng" dirty="0">
                <a:latin typeface="Segoe UI" panose="020B0502040204020203" pitchFamily="34" charset="0"/>
                <a:ea typeface="Segoe UI" panose="020B0502040204020203" pitchFamily="34" charset="0"/>
                <a:cs typeface="Segoe UI" panose="020B0502040204020203" pitchFamily="34" charset="0"/>
              </a:rPr>
              <a:t>2021</a:t>
            </a:r>
          </a:p>
        </p:txBody>
      </p:sp>
      <p:sp>
        <p:nvSpPr>
          <p:cNvPr id="20" name="TextBox 19"/>
          <p:cNvSpPr txBox="1"/>
          <p:nvPr/>
        </p:nvSpPr>
        <p:spPr>
          <a:xfrm>
            <a:off x="748800" y="144000"/>
            <a:ext cx="4908263" cy="461665"/>
          </a:xfrm>
          <a:prstGeom prst="rect">
            <a:avLst/>
          </a:prstGeom>
          <a:solidFill>
            <a:schemeClr val="accent4">
              <a:lumMod val="75000"/>
            </a:schemeClr>
          </a:solidFill>
        </p:spPr>
        <p:txBody>
          <a:bodyPr wrap="square" rtlCol="0">
            <a:spAutoFit/>
          </a:bodyPr>
          <a:lstStyle>
            <a:defPPr>
              <a:defRPr lang="en-US"/>
            </a:defPPr>
            <a:lvl1pPr>
              <a:defRPr sz="1200" b="1">
                <a:solidFill>
                  <a:schemeClr val="bg1"/>
                </a:solidFill>
                <a:latin typeface="Arial Black" panose="020B0A04020102020204" pitchFamily="34" charset="0"/>
                <a:cs typeface="Arial" panose="020B0604020202020204" pitchFamily="34" charset="0"/>
              </a:defRPr>
            </a:lvl1pPr>
          </a:lstStyle>
          <a:p>
            <a:r>
              <a:rPr lang="en-GB" dirty="0">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dirty="0">
                <a:latin typeface="Segoe UI" panose="020B0502040204020203" pitchFamily="34" charset="0"/>
                <a:ea typeface="Segoe UI" panose="020B0502040204020203" pitchFamily="34" charset="0"/>
                <a:cs typeface="Segoe UI" panose="020B0502040204020203" pitchFamily="34" charset="0"/>
              </a:rPr>
              <a:t>4.2 Managing demand – policing priorities</a:t>
            </a:r>
          </a:p>
        </p:txBody>
      </p:sp>
      <p:pic>
        <p:nvPicPr>
          <p:cNvPr id="18" name="Picture 17"/>
          <p:cNvPicPr>
            <a:picLocks noChangeAspect="1"/>
          </p:cNvPicPr>
          <p:nvPr/>
        </p:nvPicPr>
        <p:blipFill>
          <a:blip r:embed="rId5"/>
          <a:stretch>
            <a:fillRect/>
          </a:stretch>
        </p:blipFill>
        <p:spPr>
          <a:xfrm>
            <a:off x="7108308" y="194717"/>
            <a:ext cx="580032" cy="377743"/>
          </a:xfrm>
          <a:prstGeom prst="rect">
            <a:avLst/>
          </a:prstGeom>
        </p:spPr>
      </p:pic>
      <p:pic>
        <p:nvPicPr>
          <p:cNvPr id="3" name="Picture 2"/>
          <p:cNvPicPr>
            <a:picLocks noChangeAspect="1"/>
          </p:cNvPicPr>
          <p:nvPr/>
        </p:nvPicPr>
        <p:blipFill>
          <a:blip r:embed="rId6"/>
          <a:stretch>
            <a:fillRect/>
          </a:stretch>
        </p:blipFill>
        <p:spPr>
          <a:xfrm>
            <a:off x="841935" y="925998"/>
            <a:ext cx="4423335" cy="1416103"/>
          </a:xfrm>
          <a:prstGeom prst="rect">
            <a:avLst/>
          </a:prstGeom>
        </p:spPr>
      </p:pic>
      <p:pic>
        <p:nvPicPr>
          <p:cNvPr id="5" name="Picture 4"/>
          <p:cNvPicPr>
            <a:picLocks noChangeAspect="1"/>
          </p:cNvPicPr>
          <p:nvPr/>
        </p:nvPicPr>
        <p:blipFill>
          <a:blip r:embed="rId7"/>
          <a:stretch>
            <a:fillRect/>
          </a:stretch>
        </p:blipFill>
        <p:spPr>
          <a:xfrm>
            <a:off x="938305" y="2358951"/>
            <a:ext cx="3538071" cy="2267863"/>
          </a:xfrm>
          <a:prstGeom prst="rect">
            <a:avLst/>
          </a:prstGeom>
        </p:spPr>
      </p:pic>
      <p:pic>
        <p:nvPicPr>
          <p:cNvPr id="6" name="Picture 5"/>
          <p:cNvPicPr>
            <a:picLocks noChangeAspect="1"/>
          </p:cNvPicPr>
          <p:nvPr/>
        </p:nvPicPr>
        <p:blipFill>
          <a:blip r:embed="rId8"/>
          <a:stretch>
            <a:fillRect/>
          </a:stretch>
        </p:blipFill>
        <p:spPr>
          <a:xfrm>
            <a:off x="879676" y="4687709"/>
            <a:ext cx="3650489" cy="2170291"/>
          </a:xfrm>
          <a:prstGeom prst="rect">
            <a:avLst/>
          </a:prstGeom>
        </p:spPr>
      </p:pic>
      <p:sp>
        <p:nvSpPr>
          <p:cNvPr id="25" name="Rectangle 24"/>
          <p:cNvSpPr/>
          <p:nvPr/>
        </p:nvSpPr>
        <p:spPr>
          <a:xfrm>
            <a:off x="7707597" y="467697"/>
            <a:ext cx="4007075" cy="246221"/>
          </a:xfrm>
          <a:prstGeom prst="rect">
            <a:avLst/>
          </a:prstGeom>
          <a:noFill/>
        </p:spPr>
        <p:txBody>
          <a:bodyPr wrap="square" rtlCol="0">
            <a:spAutoFit/>
          </a:bodyPr>
          <a:lstStyle/>
          <a:p>
            <a:r>
              <a:rPr lang="en-GB" sz="100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WDGLL has been reviewed and agreed by the subject lead.</a:t>
            </a:r>
            <a:endParaRPr lang="en-GB" sz="1000" b="1"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35122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58252" y="1569950"/>
            <a:ext cx="6720093" cy="4396446"/>
          </a:xfrm>
          <a:prstGeom prst="rect">
            <a:avLst/>
          </a:prstGeom>
        </p:spPr>
      </p:pic>
      <p:sp>
        <p:nvSpPr>
          <p:cNvPr id="47" name="Slide Number Placeholder 1"/>
          <p:cNvSpPr>
            <a:spLocks noGrp="1"/>
          </p:cNvSpPr>
          <p:nvPr>
            <p:ph type="sldNum" sz="quarter" idx="12"/>
          </p:nvPr>
        </p:nvSpPr>
        <p:spPr>
          <a:xfrm>
            <a:off x="11832000" y="6591600"/>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25</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TextBox 11"/>
          <p:cNvSpPr txBox="1"/>
          <p:nvPr/>
        </p:nvSpPr>
        <p:spPr>
          <a:xfrm>
            <a:off x="813087" y="691785"/>
            <a:ext cx="4630355" cy="307777"/>
          </a:xfrm>
          <a:prstGeom prst="rect">
            <a:avLst/>
          </a:prstGeom>
          <a:noFill/>
        </p:spPr>
        <p:txBody>
          <a:bodyPr wrap="square" rtlCol="0">
            <a:spAutoFit/>
          </a:bodyPr>
          <a:lstStyle/>
          <a:p>
            <a:r>
              <a:rPr lang="en-GB" sz="1400" b="1" dirty="0">
                <a:solidFill>
                  <a:schemeClr val="accent4">
                    <a:lumMod val="75000"/>
                  </a:schemeClr>
                </a:solidFill>
                <a:latin typeface="Arial" panose="020B0604020202020204" pitchFamily="34" charset="0"/>
                <a:cs typeface="Arial" panose="020B0604020202020204" pitchFamily="34" charset="0"/>
              </a:rPr>
              <a:t>Killed &amp; Seriously Injured – Submission Times</a:t>
            </a:r>
          </a:p>
        </p:txBody>
      </p:sp>
      <p:sp>
        <p:nvSpPr>
          <p:cNvPr id="20" name="TextBox 19"/>
          <p:cNvSpPr txBox="1"/>
          <p:nvPr/>
        </p:nvSpPr>
        <p:spPr>
          <a:xfrm>
            <a:off x="748800" y="144000"/>
            <a:ext cx="4908263" cy="461665"/>
          </a:xfrm>
          <a:prstGeom prst="rect">
            <a:avLst/>
          </a:prstGeom>
          <a:solidFill>
            <a:schemeClr val="accent4">
              <a:lumMod val="75000"/>
            </a:schemeClr>
          </a:solidFill>
        </p:spPr>
        <p:txBody>
          <a:bodyPr wrap="square" rtlCol="0">
            <a:spAutoFit/>
          </a:bodyPr>
          <a:lstStyle>
            <a:defPPr>
              <a:defRPr lang="en-US"/>
            </a:defPPr>
            <a:lvl1pPr>
              <a:defRPr sz="1200" b="1">
                <a:solidFill>
                  <a:schemeClr val="bg1"/>
                </a:solidFill>
                <a:latin typeface="Arial Black" panose="020B0A04020102020204" pitchFamily="34" charset="0"/>
                <a:cs typeface="Arial" panose="020B0604020202020204" pitchFamily="34" charset="0"/>
              </a:defRPr>
            </a:lvl1pPr>
          </a:lstStyle>
          <a:p>
            <a:r>
              <a:rPr lang="en-GB" dirty="0">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dirty="0">
                <a:latin typeface="Segoe UI" panose="020B0502040204020203" pitchFamily="34" charset="0"/>
                <a:ea typeface="Segoe UI" panose="020B0502040204020203" pitchFamily="34" charset="0"/>
                <a:cs typeface="Segoe UI" panose="020B0502040204020203" pitchFamily="34" charset="0"/>
              </a:rPr>
              <a:t>4.2 Managing demand – policing priorities</a:t>
            </a:r>
          </a:p>
        </p:txBody>
      </p:sp>
      <p:sp>
        <p:nvSpPr>
          <p:cNvPr id="25" name="Rectangle 24"/>
          <p:cNvSpPr/>
          <p:nvPr/>
        </p:nvSpPr>
        <p:spPr>
          <a:xfrm>
            <a:off x="7760971" y="3414878"/>
            <a:ext cx="4154661" cy="1953828"/>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endParaRPr lang="en-GB" sz="6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In August </a:t>
            </a:r>
            <a:r>
              <a:rPr lang="en-GB" sz="12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76% </a:t>
            </a:r>
            <a:r>
              <a:rPr lang="en-GB" sz="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of submissions were </a:t>
            </a:r>
            <a:r>
              <a:rPr lang="en-GB" sz="12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within 5 days</a:t>
            </a:r>
            <a:r>
              <a:rPr lang="en-GB" sz="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p>
          <a:p>
            <a:endPar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Highest </a:t>
            </a:r>
            <a:r>
              <a:rPr lang="en-GB" sz="1200" b="1" dirty="0">
                <a:solidFill>
                  <a:schemeClr val="tx1"/>
                </a:solidFill>
                <a:latin typeface="Segoe UI" panose="020B0502040204020203" pitchFamily="34" charset="0"/>
                <a:ea typeface="Segoe UI" panose="020B0502040204020203" pitchFamily="34" charset="0"/>
                <a:cs typeface="Segoe UI" panose="020B0502040204020203" pitchFamily="34" charset="0"/>
              </a:rPr>
              <a:t>rate: </a:t>
            </a:r>
            <a:r>
              <a:rPr lang="en-GB" sz="12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100% (2) </a:t>
            </a:r>
            <a:r>
              <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rPr>
              <a:t>of </a:t>
            </a:r>
            <a:r>
              <a:rPr lang="en-GB" sz="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Telford &amp; Wrekin’s reports (2) were </a:t>
            </a:r>
            <a:r>
              <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rPr>
              <a:t>submitted </a:t>
            </a:r>
            <a:r>
              <a:rPr lang="en-GB" sz="1200" b="1" dirty="0">
                <a:solidFill>
                  <a:schemeClr val="tx1"/>
                </a:solidFill>
                <a:latin typeface="Segoe UI" panose="020B0502040204020203" pitchFamily="34" charset="0"/>
                <a:ea typeface="Segoe UI" panose="020B0502040204020203" pitchFamily="34" charset="0"/>
                <a:cs typeface="Segoe UI" panose="020B0502040204020203" pitchFamily="34" charset="0"/>
              </a:rPr>
              <a:t>within 5 days</a:t>
            </a:r>
            <a:r>
              <a:rPr lang="en-GB" sz="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2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endParaRPr lang="en-GB" sz="12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Lowest rate: 66% (21) </a:t>
            </a:r>
            <a:r>
              <a:rPr lang="en-GB" sz="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of South Worcestershire reports (32) were submitted </a:t>
            </a:r>
            <a:r>
              <a:rPr lang="en-GB" sz="12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within 5 days</a:t>
            </a:r>
            <a:r>
              <a:rPr lang="en-GB" sz="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26" name="Rounded Rectangle 25"/>
          <p:cNvSpPr/>
          <p:nvPr/>
        </p:nvSpPr>
        <p:spPr>
          <a:xfrm>
            <a:off x="7760971" y="153481"/>
            <a:ext cx="4211302" cy="2655576"/>
          </a:xfrm>
          <a:prstGeom prst="roundRect">
            <a:avLst/>
          </a:prstGeom>
          <a:no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endPar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r>
              <a:rPr lang="en-GB" sz="1100" b="1" dirty="0" smtClean="0">
                <a:solidFill>
                  <a:srgbClr val="48BAB9"/>
                </a:solidFill>
                <a:latin typeface="Segoe UI" panose="020B0502040204020203" pitchFamily="34" charset="0"/>
                <a:ea typeface="Segoe UI" panose="020B0502040204020203" pitchFamily="34" charset="0"/>
                <a:cs typeface="Segoe UI" panose="020B0502040204020203" pitchFamily="34" charset="0"/>
              </a:rPr>
              <a:t>Force </a:t>
            </a:r>
            <a:r>
              <a:rPr lang="en-GB" sz="1100" b="1" dirty="0">
                <a:solidFill>
                  <a:srgbClr val="48BAB9"/>
                </a:solidFill>
                <a:latin typeface="Segoe UI" panose="020B0502040204020203" pitchFamily="34" charset="0"/>
                <a:ea typeface="Segoe UI" panose="020B0502040204020203" pitchFamily="34" charset="0"/>
                <a:cs typeface="Segoe UI" panose="020B0502040204020203" pitchFamily="34" charset="0"/>
              </a:rPr>
              <a:t>policy and procedure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requires collisions to be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submitted to Criminal justice (TPU)</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 for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recording </a:t>
            </a:r>
            <a:r>
              <a:rPr lang="en-GB" sz="1100" b="1" dirty="0" smtClean="0">
                <a:solidFill>
                  <a:srgbClr val="48BAB9"/>
                </a:solidFill>
                <a:latin typeface="Segoe UI" panose="020B0502040204020203" pitchFamily="34" charset="0"/>
                <a:ea typeface="Segoe UI" panose="020B0502040204020203" pitchFamily="34" charset="0"/>
                <a:cs typeface="Segoe UI" panose="020B0502040204020203" pitchFamily="34" charset="0"/>
              </a:rPr>
              <a:t>within </a:t>
            </a:r>
            <a:r>
              <a:rPr lang="en-GB" sz="1100" b="1" dirty="0">
                <a:solidFill>
                  <a:srgbClr val="48BAB9"/>
                </a:solidFill>
                <a:latin typeface="Segoe UI" panose="020B0502040204020203" pitchFamily="34" charset="0"/>
                <a:ea typeface="Segoe UI" panose="020B0502040204020203" pitchFamily="34" charset="0"/>
                <a:cs typeface="Segoe UI" panose="020B0502040204020203" pitchFamily="34" charset="0"/>
              </a:rPr>
              <a:t>24 hours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of attending the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incident however;</a:t>
            </a:r>
          </a:p>
          <a:p>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r>
              <a:rPr lang="en-GB" sz="900" i="1" dirty="0">
                <a:solidFill>
                  <a:schemeClr val="tx1"/>
                </a:solidFill>
                <a:latin typeface="Segoe UI" panose="020B0502040204020203" pitchFamily="34" charset="0"/>
                <a:ea typeface="Segoe UI" panose="020B0502040204020203" pitchFamily="34" charset="0"/>
                <a:cs typeface="Segoe UI" panose="020B0502040204020203" pitchFamily="34" charset="0"/>
              </a:rPr>
              <a:t>Many officers will attend a collision prior to them starting their 4 rest days. Allowing 5 days makes the 80% target achievable</a:t>
            </a:r>
            <a:r>
              <a:rPr lang="en-GB" sz="900" i="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p>
          <a:p>
            <a:endParaRPr lang="en-GB" sz="900" i="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r>
              <a:rPr lang="en-GB" sz="900" i="1" dirty="0">
                <a:solidFill>
                  <a:schemeClr val="tx1"/>
                </a:solidFill>
                <a:latin typeface="Segoe UI" panose="020B0502040204020203" pitchFamily="34" charset="0"/>
                <a:ea typeface="Segoe UI" panose="020B0502040204020203" pitchFamily="34" charset="0"/>
                <a:cs typeface="Segoe UI" panose="020B0502040204020203" pitchFamily="34" charset="0"/>
              </a:rPr>
              <a:t>Criminal justice staff do not work weekends. This makes it impossible for collisions occurring between Friday afternoon and Monday morning to be recorded within 24 hours unless entered onto CRASH.</a:t>
            </a:r>
          </a:p>
          <a:p>
            <a:endParaRPr lang="en-GB" sz="900" i="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endParaRPr lang="en-GB" sz="5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27" name="Rectangle 26"/>
          <p:cNvSpPr/>
          <p:nvPr/>
        </p:nvSpPr>
        <p:spPr>
          <a:xfrm>
            <a:off x="9519877" y="290782"/>
            <a:ext cx="2538126" cy="492443"/>
          </a:xfrm>
          <a:prstGeom prst="rect">
            <a:avLst/>
          </a:prstGeom>
        </p:spPr>
        <p:txBody>
          <a:bodyPr wrap="square">
            <a:spAutoFit/>
          </a:bodyPr>
          <a:lstStyle/>
          <a:p>
            <a:r>
              <a:rPr lang="en-GB" sz="1050" b="1" dirty="0" smtClean="0">
                <a:latin typeface="Segoe UI" panose="020B0502040204020203" pitchFamily="34" charset="0"/>
                <a:ea typeface="Segoe UI" panose="020B0502040204020203" pitchFamily="34" charset="0"/>
                <a:cs typeface="Segoe UI" panose="020B0502040204020203" pitchFamily="34" charset="0"/>
              </a:rPr>
              <a:t>Collision Submission Times: </a:t>
            </a:r>
          </a:p>
          <a:p>
            <a:r>
              <a:rPr lang="en-GB" sz="500" b="1" dirty="0" smtClean="0">
                <a:solidFill>
                  <a:srgbClr val="48BAB9"/>
                </a:solidFill>
                <a:latin typeface="Segoe UI" panose="020B0502040204020203" pitchFamily="34" charset="0"/>
                <a:ea typeface="Segoe UI" panose="020B0502040204020203" pitchFamily="34" charset="0"/>
                <a:cs typeface="Segoe UI" panose="020B0502040204020203" pitchFamily="34" charset="0"/>
              </a:rPr>
              <a:t>80% </a:t>
            </a:r>
            <a:endParaRPr lang="en-GB" sz="100" b="1" dirty="0" smtClean="0">
              <a:solidFill>
                <a:srgbClr val="48BAB9"/>
              </a:solidFill>
              <a:latin typeface="Segoe UI" panose="020B0502040204020203" pitchFamily="34" charset="0"/>
              <a:ea typeface="Segoe UI" panose="020B0502040204020203" pitchFamily="34" charset="0"/>
              <a:cs typeface="Segoe UI" panose="020B0502040204020203" pitchFamily="34" charset="0"/>
            </a:endParaRPr>
          </a:p>
          <a:p>
            <a:r>
              <a:rPr lang="en-GB" sz="1050" dirty="0" smtClean="0">
                <a:latin typeface="Segoe UI" panose="020B0502040204020203" pitchFamily="34" charset="0"/>
                <a:ea typeface="Segoe UI" panose="020B0502040204020203" pitchFamily="34" charset="0"/>
                <a:cs typeface="Segoe UI" panose="020B0502040204020203" pitchFamily="34" charset="0"/>
              </a:rPr>
              <a:t>      of Submissions within </a:t>
            </a:r>
            <a:r>
              <a:rPr lang="en-GB" sz="1050" b="1" dirty="0" smtClean="0">
                <a:solidFill>
                  <a:srgbClr val="48BAB9"/>
                </a:solidFill>
                <a:latin typeface="Segoe UI" panose="020B0502040204020203" pitchFamily="34" charset="0"/>
                <a:ea typeface="Segoe UI" panose="020B0502040204020203" pitchFamily="34" charset="0"/>
                <a:cs typeface="Segoe UI" panose="020B0502040204020203" pitchFamily="34" charset="0"/>
              </a:rPr>
              <a:t>0 – 5 days</a:t>
            </a:r>
            <a:r>
              <a:rPr lang="en-GB" sz="1050" b="1" dirty="0" smtClean="0">
                <a:latin typeface="Segoe UI" panose="020B0502040204020203" pitchFamily="34" charset="0"/>
                <a:ea typeface="Segoe UI" panose="020B0502040204020203" pitchFamily="34" charset="0"/>
                <a:cs typeface="Segoe UI" panose="020B0502040204020203" pitchFamily="34" charset="0"/>
              </a:rPr>
              <a:t>.</a:t>
            </a:r>
            <a:endParaRPr lang="en-GB" sz="1050" b="1" i="1" dirty="0">
              <a:latin typeface="Segoe UI" panose="020B0502040204020203" pitchFamily="34" charset="0"/>
              <a:ea typeface="Segoe UI" panose="020B0502040204020203" pitchFamily="34" charset="0"/>
              <a:cs typeface="Segoe UI" panose="020B0502040204020203" pitchFamily="34" charset="0"/>
            </a:endParaRPr>
          </a:p>
        </p:txBody>
      </p:sp>
      <p:sp>
        <p:nvSpPr>
          <p:cNvPr id="28" name="TextBox 27"/>
          <p:cNvSpPr txBox="1"/>
          <p:nvPr/>
        </p:nvSpPr>
        <p:spPr>
          <a:xfrm>
            <a:off x="8357876" y="252806"/>
            <a:ext cx="1406299" cy="523220"/>
          </a:xfrm>
          <a:prstGeom prst="rect">
            <a:avLst/>
          </a:prstGeom>
          <a:noFill/>
        </p:spPr>
        <p:txBody>
          <a:bodyPr wrap="square" rtlCol="0">
            <a:spAutoFit/>
          </a:bodyPr>
          <a:lstStyle/>
          <a:p>
            <a:r>
              <a:rPr lang="en-GB" sz="1400" b="1" dirty="0">
                <a:solidFill>
                  <a:srgbClr val="009B3A"/>
                </a:solidFill>
                <a:latin typeface="Segoe UI" panose="020B0502040204020203" pitchFamily="34" charset="0"/>
                <a:ea typeface="Segoe UI" panose="020B0502040204020203" pitchFamily="34" charset="0"/>
                <a:cs typeface="Segoe UI" panose="020B0502040204020203" pitchFamily="34" charset="0"/>
              </a:rPr>
              <a:t>Good looks like:</a:t>
            </a:r>
          </a:p>
        </p:txBody>
      </p:sp>
      <p:pic>
        <p:nvPicPr>
          <p:cNvPr id="29" name="Picture 28"/>
          <p:cNvPicPr>
            <a:picLocks noChangeAspect="1"/>
          </p:cNvPicPr>
          <p:nvPr/>
        </p:nvPicPr>
        <p:blipFill>
          <a:blip r:embed="rId4"/>
          <a:stretch>
            <a:fillRect/>
          </a:stretch>
        </p:blipFill>
        <p:spPr>
          <a:xfrm>
            <a:off x="7777844" y="325544"/>
            <a:ext cx="580032" cy="377743"/>
          </a:xfrm>
          <a:prstGeom prst="rect">
            <a:avLst/>
          </a:prstGeom>
        </p:spPr>
      </p:pic>
      <p:sp>
        <p:nvSpPr>
          <p:cNvPr id="30" name="Oval 29"/>
          <p:cNvSpPr/>
          <p:nvPr/>
        </p:nvSpPr>
        <p:spPr>
          <a:xfrm>
            <a:off x="9436635" y="491862"/>
            <a:ext cx="352714" cy="33887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400" b="1" dirty="0">
              <a:latin typeface="Segoe UI" panose="020B0502040204020203" pitchFamily="34" charset="0"/>
              <a:ea typeface="Segoe UI" panose="020B0502040204020203" pitchFamily="34" charset="0"/>
              <a:cs typeface="Segoe UI" panose="020B0502040204020203" pitchFamily="34" charset="0"/>
            </a:endParaRPr>
          </a:p>
        </p:txBody>
      </p:sp>
      <p:sp>
        <p:nvSpPr>
          <p:cNvPr id="31" name="TextBox 30"/>
          <p:cNvSpPr txBox="1"/>
          <p:nvPr/>
        </p:nvSpPr>
        <p:spPr>
          <a:xfrm>
            <a:off x="9436635" y="540358"/>
            <a:ext cx="461247" cy="230832"/>
          </a:xfrm>
          <a:prstGeom prst="rect">
            <a:avLst/>
          </a:prstGeom>
          <a:noFill/>
        </p:spPr>
        <p:txBody>
          <a:bodyPr wrap="square" rtlCol="0">
            <a:spAutoFit/>
          </a:bodyPr>
          <a:lstStyle/>
          <a:p>
            <a:r>
              <a:rPr lang="en-GB" sz="9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80%</a:t>
            </a:r>
            <a:endParaRPr lang="en-GB" sz="9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8" name="Rectangle 17"/>
          <p:cNvSpPr/>
          <p:nvPr/>
        </p:nvSpPr>
        <p:spPr>
          <a:xfrm>
            <a:off x="8023550" y="2476095"/>
            <a:ext cx="4007075" cy="246221"/>
          </a:xfrm>
          <a:prstGeom prst="rect">
            <a:avLst/>
          </a:prstGeom>
          <a:noFill/>
        </p:spPr>
        <p:txBody>
          <a:bodyPr wrap="square" rtlCol="0">
            <a:spAutoFit/>
          </a:bodyPr>
          <a:lstStyle/>
          <a:p>
            <a:r>
              <a:rPr lang="en-GB" sz="100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WDGLL has been reviewed and agreed by the subject lead.</a:t>
            </a:r>
            <a:endParaRPr lang="en-GB" sz="1000" b="1"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p:txBody>
      </p:sp>
      <p:sp>
        <p:nvSpPr>
          <p:cNvPr id="2" name="TextBox 1"/>
          <p:cNvSpPr txBox="1"/>
          <p:nvPr/>
        </p:nvSpPr>
        <p:spPr>
          <a:xfrm>
            <a:off x="3084576" y="1840736"/>
            <a:ext cx="2231136" cy="246221"/>
          </a:xfrm>
          <a:prstGeom prst="rect">
            <a:avLst/>
          </a:prstGeom>
          <a:solidFill>
            <a:schemeClr val="bg1"/>
          </a:solidFill>
        </p:spPr>
        <p:txBody>
          <a:bodyPr wrap="square" rtlCol="0">
            <a:spAutoFit/>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*Data available one month behind.</a:t>
            </a:r>
            <a:endParaRPr lang="en-GB" sz="10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186820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6591600"/>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26</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TextBox 23"/>
          <p:cNvSpPr txBox="1"/>
          <p:nvPr/>
        </p:nvSpPr>
        <p:spPr>
          <a:xfrm>
            <a:off x="816146" y="705455"/>
            <a:ext cx="4226634" cy="307777"/>
          </a:xfrm>
          <a:prstGeom prst="rect">
            <a:avLst/>
          </a:prstGeom>
          <a:noFill/>
        </p:spPr>
        <p:txBody>
          <a:bodyPr wrap="square" rtlCol="0">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Child Sexual </a:t>
            </a:r>
            <a:r>
              <a:rPr lang="en-GB" sz="1400" b="1" dirty="0" smtClean="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Exploitation – Policing Priority</a:t>
            </a:r>
            <a:endParaRPr lang="en-GB" sz="10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9" name="TextBox 18"/>
          <p:cNvSpPr txBox="1"/>
          <p:nvPr/>
        </p:nvSpPr>
        <p:spPr>
          <a:xfrm>
            <a:off x="748800" y="144000"/>
            <a:ext cx="4908263" cy="461665"/>
          </a:xfrm>
          <a:prstGeom prst="rect">
            <a:avLst/>
          </a:prstGeom>
          <a:solidFill>
            <a:schemeClr val="accent4">
              <a:lumMod val="75000"/>
            </a:schemeClr>
          </a:solidFill>
        </p:spPr>
        <p:txBody>
          <a:bodyPr wrap="square" rtlCol="0">
            <a:spAutoFit/>
          </a:bodyPr>
          <a:lstStyle>
            <a:defPPr>
              <a:defRPr lang="en-US"/>
            </a:defPPr>
            <a:lvl1pPr>
              <a:defRPr sz="1200" b="1">
                <a:solidFill>
                  <a:schemeClr val="bg1"/>
                </a:solidFill>
                <a:latin typeface="Arial Black" panose="020B0A04020102020204" pitchFamily="34" charset="0"/>
                <a:cs typeface="Arial" panose="020B0604020202020204" pitchFamily="34" charset="0"/>
              </a:defRPr>
            </a:lvl1pPr>
          </a:lstStyle>
          <a:p>
            <a:r>
              <a:rPr lang="en-GB" dirty="0">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dirty="0">
                <a:latin typeface="Segoe UI" panose="020B0502040204020203" pitchFamily="34" charset="0"/>
                <a:ea typeface="Segoe UI" panose="020B0502040204020203" pitchFamily="34" charset="0"/>
                <a:cs typeface="Segoe UI" panose="020B0502040204020203" pitchFamily="34" charset="0"/>
              </a:rPr>
              <a:t>4.2 Managing demand – policing priorities</a:t>
            </a:r>
          </a:p>
        </p:txBody>
      </p:sp>
      <p:sp>
        <p:nvSpPr>
          <p:cNvPr id="21" name="Rounded Rectangle 20"/>
          <p:cNvSpPr/>
          <p:nvPr/>
        </p:nvSpPr>
        <p:spPr>
          <a:xfrm>
            <a:off x="8078548" y="3089697"/>
            <a:ext cx="3865801" cy="3155656"/>
          </a:xfrm>
          <a:prstGeom prst="roundRect">
            <a:avLst>
              <a:gd name="adj" fmla="val 6557"/>
            </a:avLst>
          </a:prstGeom>
          <a:solidFill>
            <a:srgbClr val="F7F7F7"/>
          </a:solid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23" name="TextBox 22"/>
          <p:cNvSpPr txBox="1"/>
          <p:nvPr/>
        </p:nvSpPr>
        <p:spPr>
          <a:xfrm>
            <a:off x="9216957" y="3371852"/>
            <a:ext cx="2786387" cy="338554"/>
          </a:xfrm>
          <a:prstGeom prst="rect">
            <a:avLst/>
          </a:prstGeom>
          <a:noFill/>
        </p:spPr>
        <p:txBody>
          <a:bodyPr wrap="square" rtlCol="0">
            <a:spAutoFit/>
          </a:bodyPr>
          <a:lstStyle/>
          <a:p>
            <a:r>
              <a:rPr lang="en-GB" sz="1600" b="1" dirty="0">
                <a:solidFill>
                  <a:srgbClr val="009B3A"/>
                </a:solidFill>
                <a:latin typeface="Segoe UI" panose="020B0502040204020203" pitchFamily="34" charset="0"/>
                <a:ea typeface="Segoe UI" panose="020B0502040204020203" pitchFamily="34" charset="0"/>
                <a:cs typeface="Segoe UI" panose="020B0502040204020203" pitchFamily="34" charset="0"/>
              </a:rPr>
              <a:t>Good looks like:</a:t>
            </a:r>
          </a:p>
        </p:txBody>
      </p:sp>
      <p:sp>
        <p:nvSpPr>
          <p:cNvPr id="26" name="TextBox 25"/>
          <p:cNvSpPr txBox="1"/>
          <p:nvPr/>
        </p:nvSpPr>
        <p:spPr>
          <a:xfrm>
            <a:off x="8292876" y="3870668"/>
            <a:ext cx="2257040" cy="600164"/>
          </a:xfrm>
          <a:prstGeom prst="rect">
            <a:avLst/>
          </a:prstGeom>
          <a:noFill/>
        </p:spPr>
        <p:txBody>
          <a:bodyPr wrap="square" rtlCol="0">
            <a:spAutoFit/>
          </a:bodyPr>
          <a:lstStyle/>
          <a:p>
            <a:r>
              <a:rPr lang="en-GB" sz="1500" b="1" dirty="0">
                <a:solidFill>
                  <a:srgbClr val="FF6600"/>
                </a:solidFill>
              </a:rPr>
              <a:t>CSE:</a:t>
            </a:r>
            <a:r>
              <a:rPr lang="en-GB" sz="1500" dirty="0"/>
              <a:t> </a:t>
            </a:r>
            <a:r>
              <a:rPr lang="en-GB" sz="1500" b="1" i="1" dirty="0"/>
              <a:t>Increased reporting*</a:t>
            </a:r>
          </a:p>
          <a:p>
            <a:endParaRPr lang="en-GB" dirty="0"/>
          </a:p>
        </p:txBody>
      </p:sp>
      <p:sp>
        <p:nvSpPr>
          <p:cNvPr id="27" name="TextBox 26"/>
          <p:cNvSpPr txBox="1"/>
          <p:nvPr/>
        </p:nvSpPr>
        <p:spPr>
          <a:xfrm>
            <a:off x="8200568" y="4140535"/>
            <a:ext cx="3502482" cy="769441"/>
          </a:xfrm>
          <a:prstGeom prst="rect">
            <a:avLst/>
          </a:prstGeom>
          <a:noFill/>
        </p:spPr>
        <p:txBody>
          <a:bodyPr wrap="square" rtlCol="0">
            <a:spAutoFit/>
          </a:bodyPr>
          <a:lstStyle/>
          <a:p>
            <a:r>
              <a:rPr lang="en-GB" sz="1100" b="1" i="1" dirty="0"/>
              <a:t>We also need to use the </a:t>
            </a:r>
            <a:r>
              <a:rPr lang="en-GB" sz="1100" b="1" i="1" dirty="0">
                <a:solidFill>
                  <a:srgbClr val="FF6600"/>
                </a:solidFill>
              </a:rPr>
              <a:t>correct markers</a:t>
            </a:r>
            <a:r>
              <a:rPr lang="en-GB" sz="1100" b="1" i="1" dirty="0"/>
              <a:t> to ensure the right people are directed to these </a:t>
            </a:r>
            <a:r>
              <a:rPr lang="en-GB" sz="1100" b="1" i="1" dirty="0" smtClean="0"/>
              <a:t>incidents </a:t>
            </a:r>
            <a:r>
              <a:rPr lang="en-GB" sz="1100" b="1" i="1" dirty="0"/>
              <a:t>and so dealt with appropriately</a:t>
            </a:r>
          </a:p>
          <a:p>
            <a:endParaRPr lang="en-GB" sz="1100" i="1" dirty="0"/>
          </a:p>
        </p:txBody>
      </p:sp>
      <p:sp>
        <p:nvSpPr>
          <p:cNvPr id="30" name="TextBox 29"/>
          <p:cNvSpPr txBox="1"/>
          <p:nvPr/>
        </p:nvSpPr>
        <p:spPr>
          <a:xfrm>
            <a:off x="8200568" y="4747766"/>
            <a:ext cx="3428763" cy="938719"/>
          </a:xfrm>
          <a:prstGeom prst="rect">
            <a:avLst/>
          </a:prstGeom>
          <a:noFill/>
        </p:spPr>
        <p:txBody>
          <a:bodyPr wrap="square" rtlCol="0">
            <a:spAutoFit/>
          </a:bodyPr>
          <a:lstStyle/>
          <a:p>
            <a:r>
              <a:rPr lang="en-GB" sz="1100" b="1" i="1" dirty="0"/>
              <a:t>The ongoing </a:t>
            </a:r>
            <a:r>
              <a:rPr lang="en-GB" sz="1100" b="1" i="1" dirty="0">
                <a:solidFill>
                  <a:srgbClr val="FF6600"/>
                </a:solidFill>
              </a:rPr>
              <a:t>exploitation training  </a:t>
            </a:r>
            <a:r>
              <a:rPr lang="en-GB" sz="1100" b="1" i="1" dirty="0"/>
              <a:t>should continue to see an increased </a:t>
            </a:r>
            <a:r>
              <a:rPr lang="en-GB" sz="1100" b="1" i="1" dirty="0">
                <a:solidFill>
                  <a:srgbClr val="FF6600"/>
                </a:solidFill>
              </a:rPr>
              <a:t>recognition and reporting of CSE by all partners and agencies </a:t>
            </a:r>
            <a:r>
              <a:rPr lang="en-GB" sz="1100" b="1" i="1" dirty="0"/>
              <a:t>who have undertaken this training.</a:t>
            </a:r>
          </a:p>
          <a:p>
            <a:pPr algn="r"/>
            <a:endParaRPr lang="en-GB" sz="1100" i="1" dirty="0"/>
          </a:p>
        </p:txBody>
      </p:sp>
      <p:sp>
        <p:nvSpPr>
          <p:cNvPr id="36" name="TextBox 35"/>
          <p:cNvSpPr txBox="1"/>
          <p:nvPr/>
        </p:nvSpPr>
        <p:spPr>
          <a:xfrm>
            <a:off x="8311931" y="5556800"/>
            <a:ext cx="3587514" cy="338554"/>
          </a:xfrm>
          <a:prstGeom prst="rect">
            <a:avLst/>
          </a:prstGeom>
          <a:noFill/>
        </p:spPr>
        <p:txBody>
          <a:bodyPr wrap="square" rtlCol="0">
            <a:spAutoFit/>
          </a:bodyPr>
          <a:lstStyle/>
          <a:p>
            <a:r>
              <a:rPr lang="en-GB" sz="800" i="1" dirty="0">
                <a:solidFill>
                  <a:srgbClr val="FF6600"/>
                </a:solidFill>
              </a:rPr>
              <a:t>*Note</a:t>
            </a:r>
            <a:r>
              <a:rPr lang="en-GB" sz="800" i="1" dirty="0"/>
              <a:t>: with the </a:t>
            </a:r>
            <a:r>
              <a:rPr lang="en-GB" sz="800" b="1" i="1" dirty="0"/>
              <a:t>change in use of CSE marker </a:t>
            </a:r>
            <a:r>
              <a:rPr lang="en-GB" sz="800" i="1" dirty="0"/>
              <a:t>(end of 2019), it is </a:t>
            </a:r>
            <a:r>
              <a:rPr lang="en-GB" sz="800" b="1" i="1" dirty="0"/>
              <a:t>not possible to make valid comparisons </a:t>
            </a:r>
            <a:r>
              <a:rPr lang="en-GB" sz="800" i="1" dirty="0"/>
              <a:t>between the previous 12 months.</a:t>
            </a:r>
          </a:p>
        </p:txBody>
      </p:sp>
      <p:pic>
        <p:nvPicPr>
          <p:cNvPr id="37" name="Picture 36"/>
          <p:cNvPicPr>
            <a:picLocks noChangeAspect="1"/>
          </p:cNvPicPr>
          <p:nvPr/>
        </p:nvPicPr>
        <p:blipFill>
          <a:blip r:embed="rId3"/>
          <a:stretch>
            <a:fillRect/>
          </a:stretch>
        </p:blipFill>
        <p:spPr>
          <a:xfrm>
            <a:off x="8292876" y="3242205"/>
            <a:ext cx="865086" cy="563383"/>
          </a:xfrm>
          <a:prstGeom prst="rect">
            <a:avLst/>
          </a:prstGeom>
        </p:spPr>
      </p:pic>
      <p:sp>
        <p:nvSpPr>
          <p:cNvPr id="38" name="TextBox 17"/>
          <p:cNvSpPr txBox="1"/>
          <p:nvPr/>
        </p:nvSpPr>
        <p:spPr>
          <a:xfrm>
            <a:off x="1401679" y="6566344"/>
            <a:ext cx="5627872" cy="252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GB" sz="800" b="1" i="1" dirty="0">
                <a:latin typeface="Segoe UI" panose="020B0502040204020203" pitchFamily="34" charset="0"/>
                <a:ea typeface="Segoe UI" panose="020B0502040204020203" pitchFamily="34" charset="0"/>
                <a:cs typeface="Segoe UI" panose="020B0502040204020203" pitchFamily="34" charset="0"/>
              </a:rPr>
              <a:t>The upper and lower control limits are derived by calculating 2 points of Standard Deviation from the mean. </a:t>
            </a:r>
          </a:p>
        </p:txBody>
      </p:sp>
      <p:sp>
        <p:nvSpPr>
          <p:cNvPr id="39" name="TextBox 38"/>
          <p:cNvSpPr txBox="1"/>
          <p:nvPr/>
        </p:nvSpPr>
        <p:spPr>
          <a:xfrm>
            <a:off x="816146" y="1517976"/>
            <a:ext cx="5861803" cy="1107996"/>
          </a:xfrm>
          <a:prstGeom prst="rect">
            <a:avLst/>
          </a:prstGeom>
          <a:noFill/>
        </p:spPr>
        <p:txBody>
          <a:bodyPr wrap="square" rtlCol="0">
            <a:spAutoFit/>
          </a:bodyPr>
          <a:lstStyle/>
          <a:p>
            <a:r>
              <a:rPr lang="en-GB" sz="1100" dirty="0">
                <a:latin typeface="Segoe UI" panose="020B0502040204020203" pitchFamily="34" charset="0"/>
                <a:ea typeface="Segoe UI" panose="020B0502040204020203" pitchFamily="34" charset="0"/>
                <a:cs typeface="Segoe UI" panose="020B0502040204020203" pitchFamily="34" charset="0"/>
              </a:rPr>
              <a:t>Following the </a:t>
            </a:r>
            <a:r>
              <a:rPr lang="en-GB" sz="1100" b="1" dirty="0">
                <a:latin typeface="Segoe UI" panose="020B0502040204020203" pitchFamily="34" charset="0"/>
                <a:ea typeface="Segoe UI" panose="020B0502040204020203" pitchFamily="34" charset="0"/>
                <a:cs typeface="Segoe UI" panose="020B0502040204020203" pitchFamily="34" charset="0"/>
              </a:rPr>
              <a:t>relaxation of lockdown </a:t>
            </a:r>
            <a:r>
              <a:rPr lang="en-GB" sz="1100" dirty="0">
                <a:latin typeface="Segoe UI" panose="020B0502040204020203" pitchFamily="34" charset="0"/>
                <a:ea typeface="Segoe UI" panose="020B0502040204020203" pitchFamily="34" charset="0"/>
                <a:cs typeface="Segoe UI" panose="020B0502040204020203" pitchFamily="34" charset="0"/>
              </a:rPr>
              <a:t>restrictions, the start of the school term and the </a:t>
            </a:r>
            <a:r>
              <a:rPr lang="en-GB" sz="1100" b="1" dirty="0">
                <a:latin typeface="Segoe UI" panose="020B0502040204020203" pitchFamily="34" charset="0"/>
                <a:ea typeface="Segoe UI" panose="020B0502040204020203" pitchFamily="34" charset="0"/>
                <a:cs typeface="Segoe UI" panose="020B0502040204020203" pitchFamily="34" charset="0"/>
              </a:rPr>
              <a:t>introduction of the government NSPCC helpline</a:t>
            </a:r>
            <a:r>
              <a:rPr lang="en-GB" sz="1100" dirty="0">
                <a:latin typeface="Segoe UI" panose="020B0502040204020203" pitchFamily="34" charset="0"/>
                <a:ea typeface="Segoe UI" panose="020B0502040204020203" pitchFamily="34" charset="0"/>
                <a:cs typeface="Segoe UI" panose="020B0502040204020203" pitchFamily="34" charset="0"/>
              </a:rPr>
              <a:t> on 1</a:t>
            </a:r>
            <a:r>
              <a:rPr lang="en-GB" sz="1100" baseline="30000" dirty="0">
                <a:latin typeface="Segoe UI" panose="020B0502040204020203" pitchFamily="34" charset="0"/>
                <a:ea typeface="Segoe UI" panose="020B0502040204020203" pitchFamily="34" charset="0"/>
                <a:cs typeface="Segoe UI" panose="020B0502040204020203" pitchFamily="34" charset="0"/>
              </a:rPr>
              <a:t>st</a:t>
            </a:r>
            <a:r>
              <a:rPr lang="en-GB" sz="1100" dirty="0">
                <a:latin typeface="Segoe UI" panose="020B0502040204020203" pitchFamily="34" charset="0"/>
                <a:ea typeface="Segoe UI" panose="020B0502040204020203" pitchFamily="34" charset="0"/>
                <a:cs typeface="Segoe UI" panose="020B0502040204020203" pitchFamily="34" charset="0"/>
              </a:rPr>
              <a:t> April, volumes were expected to increase – after an initial increase in Q1 this has now </a:t>
            </a:r>
            <a:r>
              <a:rPr lang="en-GB" sz="1100" b="1" dirty="0">
                <a:latin typeface="Segoe UI" panose="020B0502040204020203" pitchFamily="34" charset="0"/>
                <a:ea typeface="Segoe UI" panose="020B0502040204020203" pitchFamily="34" charset="0"/>
                <a:cs typeface="Segoe UI" panose="020B0502040204020203" pitchFamily="34" charset="0"/>
              </a:rPr>
              <a:t>decreased month on month </a:t>
            </a:r>
            <a:r>
              <a:rPr lang="en-GB" sz="1100" dirty="0">
                <a:latin typeface="Segoe UI" panose="020B0502040204020203" pitchFamily="34" charset="0"/>
                <a:ea typeface="Segoe UI" panose="020B0502040204020203" pitchFamily="34" charset="0"/>
                <a:cs typeface="Segoe UI" panose="020B0502040204020203" pitchFamily="34" charset="0"/>
              </a:rPr>
              <a:t>but with a higher overall figure over the whole quarter; there being no significant increase with the start of the school term. An audit of keyword use may be required to check it is being correctly applied.</a:t>
            </a:r>
          </a:p>
        </p:txBody>
      </p:sp>
      <p:sp>
        <p:nvSpPr>
          <p:cNvPr id="40" name="TextBox 39"/>
          <p:cNvSpPr txBox="1"/>
          <p:nvPr/>
        </p:nvSpPr>
        <p:spPr>
          <a:xfrm>
            <a:off x="816146" y="1136074"/>
            <a:ext cx="5447359" cy="261610"/>
          </a:xfrm>
          <a:prstGeom prst="rect">
            <a:avLst/>
          </a:prstGeom>
          <a:noFill/>
        </p:spPr>
        <p:txBody>
          <a:bodyPr wrap="square" rtlCol="0">
            <a:spAutoFit/>
          </a:bodyPr>
          <a:lstStyle/>
          <a:p>
            <a:pPr algn="just"/>
            <a:r>
              <a:rPr lang="en-GB" sz="1100" dirty="0">
                <a:latin typeface="Segoe UI" panose="020B0502040204020203" pitchFamily="34" charset="0"/>
                <a:ea typeface="Segoe UI" panose="020B0502040204020203" pitchFamily="34" charset="0"/>
                <a:cs typeface="Segoe UI" panose="020B0502040204020203" pitchFamily="34" charset="0"/>
              </a:rPr>
              <a:t>This data is generated from Athena where a ‘CSE’ crime keyword has been applied.</a:t>
            </a:r>
          </a:p>
        </p:txBody>
      </p:sp>
      <p:sp>
        <p:nvSpPr>
          <p:cNvPr id="41" name="Rectangle 40"/>
          <p:cNvSpPr/>
          <p:nvPr/>
        </p:nvSpPr>
        <p:spPr>
          <a:xfrm>
            <a:off x="7108805" y="1485215"/>
            <a:ext cx="4894539" cy="1045743"/>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Overall there was a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12% (17) increase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in CSE related offences and crimed incidents compared to the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previous quarter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and a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7% (11) decrease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on the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same quarter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2019/20</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100" b="1" dirty="0">
              <a:solidFill>
                <a:schemeClr val="tx1"/>
              </a:solidFill>
              <a:latin typeface="Arial" panose="020B0604020202020204" pitchFamily="34" charset="0"/>
              <a:cs typeface="Arial" panose="020B0604020202020204" pitchFamily="34" charset="0"/>
            </a:endParaRPr>
          </a:p>
        </p:txBody>
      </p:sp>
      <p:pic>
        <p:nvPicPr>
          <p:cNvPr id="42" name="Picture 41"/>
          <p:cNvPicPr>
            <a:picLocks noChangeAspect="1"/>
          </p:cNvPicPr>
          <p:nvPr/>
        </p:nvPicPr>
        <p:blipFill>
          <a:blip r:embed="rId4"/>
          <a:stretch>
            <a:fillRect/>
          </a:stretch>
        </p:blipFill>
        <p:spPr>
          <a:xfrm>
            <a:off x="953191" y="2682277"/>
            <a:ext cx="6170280" cy="3866007"/>
          </a:xfrm>
          <a:prstGeom prst="rect">
            <a:avLst/>
          </a:prstGeom>
        </p:spPr>
      </p:pic>
      <p:pic>
        <p:nvPicPr>
          <p:cNvPr id="43" name="Picture 42"/>
          <p:cNvPicPr>
            <a:picLocks noChangeAspect="1"/>
          </p:cNvPicPr>
          <p:nvPr/>
        </p:nvPicPr>
        <p:blipFill>
          <a:blip r:embed="rId5"/>
          <a:stretch>
            <a:fillRect/>
          </a:stretch>
        </p:blipFill>
        <p:spPr>
          <a:xfrm>
            <a:off x="7129668" y="232101"/>
            <a:ext cx="4837576" cy="947770"/>
          </a:xfrm>
          <a:prstGeom prst="rect">
            <a:avLst/>
          </a:prstGeom>
        </p:spPr>
      </p:pic>
      <p:sp>
        <p:nvSpPr>
          <p:cNvPr id="22" name="Rectangle 21"/>
          <p:cNvSpPr/>
          <p:nvPr/>
        </p:nvSpPr>
        <p:spPr>
          <a:xfrm>
            <a:off x="8311447" y="5936845"/>
            <a:ext cx="4007075" cy="246221"/>
          </a:xfrm>
          <a:prstGeom prst="rect">
            <a:avLst/>
          </a:prstGeom>
          <a:noFill/>
        </p:spPr>
        <p:txBody>
          <a:bodyPr wrap="square" rtlCol="0">
            <a:spAutoFit/>
          </a:bodyPr>
          <a:lstStyle/>
          <a:p>
            <a:r>
              <a:rPr lang="en-GB" sz="1000" b="1" dirty="0">
                <a:solidFill>
                  <a:srgbClr val="009B3A"/>
                </a:solidFill>
                <a:latin typeface="Segoe UI" panose="020B0502040204020203" pitchFamily="34" charset="0"/>
                <a:ea typeface="Segoe UI" panose="020B0502040204020203" pitchFamily="34" charset="0"/>
                <a:cs typeface="Segoe UI" panose="020B0502040204020203" pitchFamily="34" charset="0"/>
              </a:rPr>
              <a:t>WDGLL </a:t>
            </a:r>
            <a:r>
              <a:rPr lang="en-GB" sz="100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is being reviewed</a:t>
            </a:r>
            <a:endParaRPr lang="en-GB" sz="1000" b="1"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085163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3441" y="6585680"/>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27</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TextBox 23"/>
          <p:cNvSpPr txBox="1"/>
          <p:nvPr/>
        </p:nvSpPr>
        <p:spPr>
          <a:xfrm>
            <a:off x="846338" y="706658"/>
            <a:ext cx="3399469" cy="307777"/>
          </a:xfrm>
          <a:prstGeom prst="rect">
            <a:avLst/>
          </a:prstGeom>
          <a:noFill/>
        </p:spPr>
        <p:txBody>
          <a:bodyPr wrap="square" rtlCol="0">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Domestic </a:t>
            </a:r>
            <a:r>
              <a:rPr lang="en-GB" sz="1400" b="1" dirty="0" smtClean="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Abuse – Policing Priority</a:t>
            </a:r>
            <a:endParaRPr lang="en-GB" sz="10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2" name="TextBox 21"/>
          <p:cNvSpPr txBox="1"/>
          <p:nvPr/>
        </p:nvSpPr>
        <p:spPr>
          <a:xfrm>
            <a:off x="748800" y="144000"/>
            <a:ext cx="4908263" cy="461665"/>
          </a:xfrm>
          <a:prstGeom prst="rect">
            <a:avLst/>
          </a:prstGeom>
          <a:solidFill>
            <a:schemeClr val="accent4">
              <a:lumMod val="75000"/>
            </a:schemeClr>
          </a:solidFill>
        </p:spPr>
        <p:txBody>
          <a:bodyPr wrap="square" rtlCol="0">
            <a:spAutoFit/>
          </a:bodyPr>
          <a:lstStyle>
            <a:defPPr>
              <a:defRPr lang="en-US"/>
            </a:defPPr>
            <a:lvl1pPr>
              <a:defRPr sz="1200" b="1">
                <a:solidFill>
                  <a:schemeClr val="bg1"/>
                </a:solidFill>
                <a:latin typeface="Arial Black" panose="020B0A04020102020204" pitchFamily="34" charset="0"/>
                <a:cs typeface="Arial" panose="020B0604020202020204" pitchFamily="34" charset="0"/>
              </a:defRPr>
            </a:lvl1pPr>
          </a:lstStyle>
          <a:p>
            <a:r>
              <a:rPr lang="en-GB" dirty="0">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dirty="0">
                <a:latin typeface="Segoe UI" panose="020B0502040204020203" pitchFamily="34" charset="0"/>
                <a:ea typeface="Segoe UI" panose="020B0502040204020203" pitchFamily="34" charset="0"/>
                <a:cs typeface="Segoe UI" panose="020B0502040204020203" pitchFamily="34" charset="0"/>
              </a:rPr>
              <a:t>4.2 Managing demand – policing priorities</a:t>
            </a:r>
          </a:p>
        </p:txBody>
      </p:sp>
      <p:pic>
        <p:nvPicPr>
          <p:cNvPr id="19" name="Picture 18"/>
          <p:cNvPicPr>
            <a:picLocks noChangeAspect="1"/>
          </p:cNvPicPr>
          <p:nvPr/>
        </p:nvPicPr>
        <p:blipFill>
          <a:blip r:embed="rId3"/>
          <a:stretch>
            <a:fillRect/>
          </a:stretch>
        </p:blipFill>
        <p:spPr>
          <a:xfrm>
            <a:off x="886882" y="1002889"/>
            <a:ext cx="5086215" cy="3021767"/>
          </a:xfrm>
          <a:prstGeom prst="rect">
            <a:avLst/>
          </a:prstGeom>
        </p:spPr>
      </p:pic>
      <p:sp>
        <p:nvSpPr>
          <p:cNvPr id="21" name="TextBox 20"/>
          <p:cNvSpPr txBox="1"/>
          <p:nvPr/>
        </p:nvSpPr>
        <p:spPr>
          <a:xfrm>
            <a:off x="6848856" y="4238765"/>
            <a:ext cx="5089144" cy="1938992"/>
          </a:xfrm>
          <a:prstGeom prst="rect">
            <a:avLst/>
          </a:prstGeom>
          <a:noFill/>
        </p:spPr>
        <p:txBody>
          <a:bodyPr wrap="square" rtlCol="0">
            <a:spAutoFit/>
          </a:bodyPr>
          <a:lstStyle/>
          <a:p>
            <a:r>
              <a:rPr lang="en-GB" sz="1100" b="1" dirty="0">
                <a:latin typeface="Segoe UI" panose="020B0502040204020203" pitchFamily="34" charset="0"/>
                <a:ea typeface="Segoe UI" panose="020B0502040204020203" pitchFamily="34" charset="0"/>
                <a:cs typeface="Segoe UI" panose="020B0502040204020203" pitchFamily="34" charset="0"/>
              </a:rPr>
              <a:t>Domestic Abuse Delivery Group (DADG) </a:t>
            </a:r>
            <a:r>
              <a:rPr lang="en-GB" sz="1100" dirty="0">
                <a:latin typeface="Segoe UI" panose="020B0502040204020203" pitchFamily="34" charset="0"/>
                <a:ea typeface="Segoe UI" panose="020B0502040204020203" pitchFamily="34" charset="0"/>
                <a:cs typeface="Segoe UI" panose="020B0502040204020203" pitchFamily="34" charset="0"/>
              </a:rPr>
              <a:t>continues to drive the response to the DA Delivery Plan which is linked to the </a:t>
            </a:r>
            <a:r>
              <a:rPr lang="en-GB" sz="1100" b="1" dirty="0">
                <a:latin typeface="Segoe UI" panose="020B0502040204020203" pitchFamily="34" charset="0"/>
                <a:ea typeface="Segoe UI" panose="020B0502040204020203" pitchFamily="34" charset="0"/>
                <a:cs typeface="Segoe UI" panose="020B0502040204020203" pitchFamily="34" charset="0"/>
              </a:rPr>
              <a:t>National Vulnerability Action Plan (NVAP)</a:t>
            </a:r>
            <a:r>
              <a:rPr lang="en-GB" sz="1100" dirty="0">
                <a:latin typeface="Segoe UI" panose="020B0502040204020203" pitchFamily="34" charset="0"/>
                <a:ea typeface="Segoe UI" panose="020B0502040204020203" pitchFamily="34" charset="0"/>
                <a:cs typeface="Segoe UI" panose="020B0502040204020203" pitchFamily="34" charset="0"/>
              </a:rPr>
              <a:t> perennial issues. The overarching approach to NVAP will sit and report to Crime and Vulnerability and escalate to SIB to drive whole system approaches.</a:t>
            </a:r>
          </a:p>
          <a:p>
            <a:endParaRPr lang="en-GB" sz="500" dirty="0">
              <a:latin typeface="Segoe UI" panose="020B0502040204020203" pitchFamily="34" charset="0"/>
              <a:ea typeface="Segoe UI" panose="020B0502040204020203" pitchFamily="34" charset="0"/>
              <a:cs typeface="Segoe UI" panose="020B0502040204020203" pitchFamily="34" charset="0"/>
            </a:endParaRPr>
          </a:p>
          <a:p>
            <a:r>
              <a:rPr lang="en-GB" sz="1100" b="1" dirty="0">
                <a:latin typeface="Segoe UI" panose="020B0502040204020203" pitchFamily="34" charset="0"/>
                <a:ea typeface="Segoe UI" panose="020B0502040204020203" pitchFamily="34" charset="0"/>
                <a:cs typeface="Segoe UI" panose="020B0502040204020203" pitchFamily="34" charset="0"/>
              </a:rPr>
              <a:t>Strategic Vulnerability and Safeguarding </a:t>
            </a:r>
            <a:r>
              <a:rPr lang="en-GB" sz="1100" dirty="0">
                <a:latin typeface="Segoe UI" panose="020B0502040204020203" pitchFamily="34" charset="0"/>
                <a:ea typeface="Segoe UI" panose="020B0502040204020203" pitchFamily="34" charset="0"/>
                <a:cs typeface="Segoe UI" panose="020B0502040204020203" pitchFamily="34" charset="0"/>
              </a:rPr>
              <a:t>maintain oversight of DA performance following </a:t>
            </a:r>
            <a:r>
              <a:rPr lang="en-GB" sz="1100" b="1" dirty="0">
                <a:latin typeface="Segoe UI" panose="020B0502040204020203" pitchFamily="34" charset="0"/>
                <a:ea typeface="Segoe UI" panose="020B0502040204020203" pitchFamily="34" charset="0"/>
                <a:cs typeface="Segoe UI" panose="020B0502040204020203" pitchFamily="34" charset="0"/>
              </a:rPr>
              <a:t>Domestic Abuse Reality Testing (DART)</a:t>
            </a:r>
            <a:r>
              <a:rPr lang="en-GB" sz="1100" dirty="0">
                <a:latin typeface="Segoe UI" panose="020B0502040204020203" pitchFamily="34" charset="0"/>
                <a:ea typeface="Segoe UI" panose="020B0502040204020203" pitchFamily="34" charset="0"/>
                <a:cs typeface="Segoe UI" panose="020B0502040204020203" pitchFamily="34" charset="0"/>
              </a:rPr>
              <a:t>, via the </a:t>
            </a:r>
            <a:r>
              <a:rPr lang="en-GB" sz="1100" b="1" dirty="0">
                <a:latin typeface="Segoe UI" panose="020B0502040204020203" pitchFamily="34" charset="0"/>
                <a:ea typeface="Segoe UI" panose="020B0502040204020203" pitchFamily="34" charset="0"/>
                <a:cs typeface="Segoe UI" panose="020B0502040204020203" pitchFamily="34" charset="0"/>
              </a:rPr>
              <a:t>DADG.</a:t>
            </a:r>
          </a:p>
          <a:p>
            <a:endParaRPr lang="en-GB" sz="500" b="1" dirty="0">
              <a:latin typeface="Segoe UI" panose="020B0502040204020203" pitchFamily="34" charset="0"/>
              <a:ea typeface="Segoe UI" panose="020B0502040204020203" pitchFamily="34" charset="0"/>
              <a:cs typeface="Segoe UI" panose="020B0502040204020203" pitchFamily="34" charset="0"/>
            </a:endParaRPr>
          </a:p>
          <a:p>
            <a:r>
              <a:rPr lang="en-GB" sz="1100" b="1" dirty="0">
                <a:latin typeface="Segoe UI" panose="020B0502040204020203" pitchFamily="34" charset="0"/>
                <a:ea typeface="Segoe UI" panose="020B0502040204020203" pitchFamily="34" charset="0"/>
                <a:cs typeface="Segoe UI" panose="020B0502040204020203" pitchFamily="34" charset="0"/>
              </a:rPr>
              <a:t>Performance</a:t>
            </a:r>
            <a:r>
              <a:rPr lang="en-GB" sz="1100" dirty="0">
                <a:latin typeface="Segoe UI" panose="020B0502040204020203" pitchFamily="34" charset="0"/>
                <a:ea typeface="Segoe UI" panose="020B0502040204020203" pitchFamily="34" charset="0"/>
                <a:cs typeface="Segoe UI" panose="020B0502040204020203" pitchFamily="34" charset="0"/>
              </a:rPr>
              <a:t> will be assessed through </a:t>
            </a:r>
            <a:r>
              <a:rPr lang="en-GB" sz="1100" b="1" dirty="0">
                <a:latin typeface="Segoe UI" panose="020B0502040204020203" pitchFamily="34" charset="0"/>
                <a:ea typeface="Segoe UI" panose="020B0502040204020203" pitchFamily="34" charset="0"/>
                <a:cs typeface="Segoe UI" panose="020B0502040204020203" pitchFamily="34" charset="0"/>
              </a:rPr>
              <a:t>policy compliance, practice </a:t>
            </a:r>
            <a:r>
              <a:rPr lang="en-GB" sz="1100" dirty="0">
                <a:latin typeface="Segoe UI" panose="020B0502040204020203" pitchFamily="34" charset="0"/>
                <a:ea typeface="Segoe UI" panose="020B0502040204020203" pitchFamily="34" charset="0"/>
                <a:cs typeface="Segoe UI" panose="020B0502040204020203" pitchFamily="34" charset="0"/>
              </a:rPr>
              <a:t>and in </a:t>
            </a:r>
            <a:r>
              <a:rPr lang="en-GB" sz="1100" dirty="0" smtClean="0">
                <a:latin typeface="Segoe UI" panose="020B0502040204020203" pitchFamily="34" charset="0"/>
                <a:ea typeface="Segoe UI" panose="020B0502040204020203" pitchFamily="34" charset="0"/>
                <a:cs typeface="Segoe UI" panose="020B0502040204020203" pitchFamily="34" charset="0"/>
              </a:rPr>
              <a:t>developing </a:t>
            </a:r>
            <a:r>
              <a:rPr lang="en-GB" sz="1100" dirty="0">
                <a:latin typeface="Segoe UI" panose="020B0502040204020203" pitchFamily="34" charset="0"/>
                <a:ea typeface="Segoe UI" panose="020B0502040204020203" pitchFamily="34" charset="0"/>
                <a:cs typeface="Segoe UI" panose="020B0502040204020203" pitchFamily="34" charset="0"/>
              </a:rPr>
              <a:t>the </a:t>
            </a:r>
            <a:r>
              <a:rPr lang="en-GB" sz="1100" b="1" dirty="0">
                <a:latin typeface="Segoe UI" panose="020B0502040204020203" pitchFamily="34" charset="0"/>
                <a:ea typeface="Segoe UI" panose="020B0502040204020203" pitchFamily="34" charset="0"/>
                <a:cs typeface="Segoe UI" panose="020B0502040204020203" pitchFamily="34" charset="0"/>
              </a:rPr>
              <a:t>culture of positive action </a:t>
            </a:r>
            <a:r>
              <a:rPr lang="en-GB" sz="1100" dirty="0">
                <a:latin typeface="Segoe UI" panose="020B0502040204020203" pitchFamily="34" charset="0"/>
                <a:ea typeface="Segoe UI" panose="020B0502040204020203" pitchFamily="34" charset="0"/>
                <a:cs typeface="Segoe UI" panose="020B0502040204020203" pitchFamily="34" charset="0"/>
              </a:rPr>
              <a:t>through the </a:t>
            </a:r>
            <a:r>
              <a:rPr lang="en-GB" sz="1100" b="1" dirty="0">
                <a:latin typeface="Segoe UI" panose="020B0502040204020203" pitchFamily="34" charset="0"/>
                <a:ea typeface="Segoe UI" panose="020B0502040204020203" pitchFamily="34" charset="0"/>
                <a:cs typeface="Segoe UI" panose="020B0502040204020203" pitchFamily="34" charset="0"/>
              </a:rPr>
              <a:t>local policing delivery.</a:t>
            </a:r>
          </a:p>
        </p:txBody>
      </p:sp>
      <p:sp>
        <p:nvSpPr>
          <p:cNvPr id="25" name="Rounded Rectangle 24"/>
          <p:cNvSpPr/>
          <p:nvPr/>
        </p:nvSpPr>
        <p:spPr>
          <a:xfrm>
            <a:off x="7081998" y="267159"/>
            <a:ext cx="4782850" cy="1609380"/>
          </a:xfrm>
          <a:prstGeom prst="roundRect">
            <a:avLst>
              <a:gd name="adj" fmla="val 9546"/>
            </a:avLst>
          </a:prstGeom>
          <a:solidFill>
            <a:srgbClr val="F7F7F7"/>
          </a:solid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26" name="TextBox 25"/>
          <p:cNvSpPr txBox="1"/>
          <p:nvPr/>
        </p:nvSpPr>
        <p:spPr>
          <a:xfrm>
            <a:off x="7261232" y="798949"/>
            <a:ext cx="855010" cy="830997"/>
          </a:xfrm>
          <a:prstGeom prst="rect">
            <a:avLst/>
          </a:prstGeom>
          <a:noFill/>
        </p:spPr>
        <p:txBody>
          <a:bodyPr wrap="square" rtlCol="0">
            <a:spAutoFit/>
          </a:bodyPr>
          <a:lstStyle>
            <a:defPPr>
              <a:defRPr lang="en-US"/>
            </a:defPPr>
            <a:lvl1pPr>
              <a:defRPr sz="1600" b="1">
                <a:solidFill>
                  <a:srgbClr val="009B3A"/>
                </a:solidFill>
                <a:latin typeface="Segoe UI" panose="020B0502040204020203" pitchFamily="34" charset="0"/>
                <a:ea typeface="Segoe UI" panose="020B0502040204020203" pitchFamily="34" charset="0"/>
                <a:cs typeface="Segoe UI" panose="020B0502040204020203" pitchFamily="34" charset="0"/>
              </a:defRPr>
            </a:lvl1pPr>
          </a:lstStyle>
          <a:p>
            <a:r>
              <a:rPr lang="en-GB" dirty="0"/>
              <a:t>Good looks like:</a:t>
            </a:r>
          </a:p>
        </p:txBody>
      </p:sp>
      <p:sp>
        <p:nvSpPr>
          <p:cNvPr id="27" name="TextBox 26"/>
          <p:cNvSpPr txBox="1"/>
          <p:nvPr/>
        </p:nvSpPr>
        <p:spPr>
          <a:xfrm>
            <a:off x="8059282" y="256663"/>
            <a:ext cx="3668357" cy="769441"/>
          </a:xfrm>
          <a:prstGeom prst="rect">
            <a:avLst/>
          </a:prstGeom>
          <a:noFill/>
        </p:spPr>
        <p:txBody>
          <a:bodyPr wrap="square" rtlCol="0">
            <a:spAutoFit/>
          </a:bodyPr>
          <a:lstStyle/>
          <a:p>
            <a:r>
              <a:rPr lang="en-GB" sz="1000" b="1" dirty="0">
                <a:solidFill>
                  <a:srgbClr val="9966FF"/>
                </a:solidFill>
                <a:latin typeface="Segoe UI" panose="020B0502040204020203" pitchFamily="34" charset="0"/>
                <a:ea typeface="Segoe UI" panose="020B0502040204020203" pitchFamily="34" charset="0"/>
                <a:cs typeface="Segoe UI" panose="020B0502040204020203" pitchFamily="34" charset="0"/>
              </a:rPr>
              <a:t>Domestic Abuse:</a:t>
            </a:r>
            <a:endParaRPr lang="en-GB" sz="1000" dirty="0">
              <a:solidFill>
                <a:srgbClr val="9966FF"/>
              </a:solidFill>
              <a:latin typeface="Segoe UI" panose="020B0502040204020203" pitchFamily="34" charset="0"/>
              <a:ea typeface="Segoe UI" panose="020B0502040204020203" pitchFamily="34" charset="0"/>
              <a:cs typeface="Segoe UI" panose="020B0502040204020203" pitchFamily="34" charset="0"/>
            </a:endParaRPr>
          </a:p>
          <a:p>
            <a:r>
              <a:rPr lang="en-GB" sz="1000" b="1" i="1" dirty="0">
                <a:latin typeface="Segoe UI" panose="020B0502040204020203" pitchFamily="34" charset="0"/>
                <a:ea typeface="Segoe UI" panose="020B0502040204020203" pitchFamily="34" charset="0"/>
                <a:cs typeface="Segoe UI" panose="020B0502040204020203" pitchFamily="34" charset="0"/>
              </a:rPr>
              <a:t>Increased reporting; A reduction in DA repeat </a:t>
            </a:r>
            <a:r>
              <a:rPr lang="en-GB" sz="1000" b="1" i="1" dirty="0" smtClean="0">
                <a:latin typeface="Segoe UI" panose="020B0502040204020203" pitchFamily="34" charset="0"/>
                <a:ea typeface="Segoe UI" panose="020B0502040204020203" pitchFamily="34" charset="0"/>
                <a:cs typeface="Segoe UI" panose="020B0502040204020203" pitchFamily="34" charset="0"/>
              </a:rPr>
              <a:t>victims</a:t>
            </a:r>
          </a:p>
          <a:p>
            <a:endParaRPr lang="en-GB" sz="300" b="1" i="1" dirty="0" smtClean="0">
              <a:latin typeface="Segoe UI" panose="020B0502040204020203" pitchFamily="34" charset="0"/>
              <a:ea typeface="Segoe UI" panose="020B0502040204020203" pitchFamily="34" charset="0"/>
              <a:cs typeface="Segoe UI" panose="020B0502040204020203" pitchFamily="34" charset="0"/>
            </a:endParaRPr>
          </a:p>
          <a:p>
            <a:r>
              <a:rPr lang="en-GB" sz="1000" b="1" i="1" dirty="0" smtClean="0">
                <a:latin typeface="Segoe UI" panose="020B0502040204020203" pitchFamily="34" charset="0"/>
                <a:ea typeface="Segoe UI" panose="020B0502040204020203" pitchFamily="34" charset="0"/>
                <a:cs typeface="Segoe UI" panose="020B0502040204020203" pitchFamily="34" charset="0"/>
              </a:rPr>
              <a:t>Provide </a:t>
            </a:r>
            <a:r>
              <a:rPr lang="en-GB" sz="1000" b="1" i="1" dirty="0">
                <a:latin typeface="Segoe UI" panose="020B0502040204020203" pitchFamily="34" charset="0"/>
                <a:ea typeface="Segoe UI" panose="020B0502040204020203" pitchFamily="34" charset="0"/>
                <a:cs typeface="Segoe UI" panose="020B0502040204020203" pitchFamily="34" charset="0"/>
              </a:rPr>
              <a:t>a timely response to all reports of DA.</a:t>
            </a:r>
          </a:p>
          <a:p>
            <a:endParaRPr lang="en-GB" sz="1000" dirty="0"/>
          </a:p>
        </p:txBody>
      </p:sp>
      <p:sp>
        <p:nvSpPr>
          <p:cNvPr id="28" name="TextBox 27"/>
          <p:cNvSpPr txBox="1"/>
          <p:nvPr/>
        </p:nvSpPr>
        <p:spPr>
          <a:xfrm>
            <a:off x="8403838" y="805684"/>
            <a:ext cx="3345450" cy="600164"/>
          </a:xfrm>
          <a:prstGeom prst="rect">
            <a:avLst/>
          </a:prstGeom>
          <a:noFill/>
        </p:spPr>
        <p:txBody>
          <a:bodyPr wrap="square" rtlCol="0">
            <a:spAutoFit/>
          </a:bodyPr>
          <a:lstStyle/>
          <a:p>
            <a:pPr algn="r"/>
            <a:r>
              <a:rPr lang="en-GB" sz="800" b="1" i="1" dirty="0">
                <a:latin typeface="Segoe UI" panose="020B0502040204020203" pitchFamily="34" charset="0"/>
                <a:ea typeface="Segoe UI" panose="020B0502040204020203" pitchFamily="34" charset="0"/>
                <a:cs typeface="Segoe UI" panose="020B0502040204020203" pitchFamily="34" charset="0"/>
              </a:rPr>
              <a:t>“Good” </a:t>
            </a:r>
            <a:r>
              <a:rPr lang="en-GB" sz="800" b="1" i="1" dirty="0">
                <a:solidFill>
                  <a:srgbClr val="9933FF"/>
                </a:solidFill>
                <a:latin typeface="Segoe UI" panose="020B0502040204020203" pitchFamily="34" charset="0"/>
                <a:ea typeface="Segoe UI" panose="020B0502040204020203" pitchFamily="34" charset="0"/>
                <a:cs typeface="Segoe UI" panose="020B0502040204020203" pitchFamily="34" charset="0"/>
              </a:rPr>
              <a:t>is better protection from harm, coupled with the best service we are able to achieve </a:t>
            </a:r>
            <a:r>
              <a:rPr lang="en-GB" sz="800" b="1" i="1" dirty="0">
                <a:latin typeface="Segoe UI" panose="020B0502040204020203" pitchFamily="34" charset="0"/>
                <a:ea typeface="Segoe UI" panose="020B0502040204020203" pitchFamily="34" charset="0"/>
                <a:cs typeface="Segoe UI" panose="020B0502040204020203" pitchFamily="34" charset="0"/>
              </a:rPr>
              <a:t>for victims of DA. Therefore, every DA report must be encouraged.</a:t>
            </a:r>
          </a:p>
          <a:p>
            <a:pPr algn="r"/>
            <a:endParaRPr lang="en-GB" sz="900" i="1" dirty="0"/>
          </a:p>
        </p:txBody>
      </p:sp>
      <p:sp>
        <p:nvSpPr>
          <p:cNvPr id="29" name="TextBox 28"/>
          <p:cNvSpPr txBox="1"/>
          <p:nvPr/>
        </p:nvSpPr>
        <p:spPr>
          <a:xfrm>
            <a:off x="8184846" y="1234097"/>
            <a:ext cx="3611397" cy="477054"/>
          </a:xfrm>
          <a:prstGeom prst="rect">
            <a:avLst/>
          </a:prstGeom>
          <a:noFill/>
        </p:spPr>
        <p:txBody>
          <a:bodyPr wrap="square" rtlCol="0">
            <a:spAutoFit/>
          </a:bodyPr>
          <a:lstStyle/>
          <a:p>
            <a:pPr algn="r"/>
            <a:r>
              <a:rPr lang="en-GB" sz="800" b="1" i="1" dirty="0">
                <a:latin typeface="Segoe UI" panose="020B0502040204020203" pitchFamily="34" charset="0"/>
                <a:ea typeface="Segoe UI" panose="020B0502040204020203" pitchFamily="34" charset="0"/>
                <a:cs typeface="Segoe UI" panose="020B0502040204020203" pitchFamily="34" charset="0"/>
              </a:rPr>
              <a:t>We will </a:t>
            </a:r>
            <a:r>
              <a:rPr lang="en-GB" sz="800" b="1" i="1" dirty="0">
                <a:solidFill>
                  <a:srgbClr val="9933FF"/>
                </a:solidFill>
                <a:latin typeface="Segoe UI" panose="020B0502040204020203" pitchFamily="34" charset="0"/>
                <a:ea typeface="Segoe UI" panose="020B0502040204020203" pitchFamily="34" charset="0"/>
                <a:cs typeface="Segoe UI" panose="020B0502040204020203" pitchFamily="34" charset="0"/>
              </a:rPr>
              <a:t>monitor repeat DA </a:t>
            </a:r>
            <a:r>
              <a:rPr lang="en-GB" sz="800" b="1" i="1" dirty="0">
                <a:latin typeface="Segoe UI" panose="020B0502040204020203" pitchFamily="34" charset="0"/>
                <a:ea typeface="Segoe UI" panose="020B0502040204020203" pitchFamily="34" charset="0"/>
                <a:cs typeface="Segoe UI" panose="020B0502040204020203" pitchFamily="34" charset="0"/>
              </a:rPr>
              <a:t>and, through </a:t>
            </a:r>
            <a:r>
              <a:rPr lang="en-GB" sz="800" b="1" i="1" dirty="0">
                <a:solidFill>
                  <a:srgbClr val="9933FF"/>
                </a:solidFill>
                <a:latin typeface="Segoe UI" panose="020B0502040204020203" pitchFamily="34" charset="0"/>
                <a:ea typeface="Segoe UI" panose="020B0502040204020203" pitchFamily="34" charset="0"/>
                <a:cs typeface="Segoe UI" panose="020B0502040204020203" pitchFamily="34" charset="0"/>
              </a:rPr>
              <a:t>intervening quickly</a:t>
            </a:r>
            <a:r>
              <a:rPr lang="en-GB" sz="800" b="1" i="1" dirty="0">
                <a:latin typeface="Segoe UI" panose="020B0502040204020203" pitchFamily="34" charset="0"/>
                <a:ea typeface="Segoe UI" panose="020B0502040204020203" pitchFamily="34" charset="0"/>
                <a:cs typeface="Segoe UI" panose="020B0502040204020203" pitchFamily="34" charset="0"/>
              </a:rPr>
              <a:t>, making </a:t>
            </a:r>
            <a:r>
              <a:rPr lang="en-GB" sz="800" b="1" i="1" dirty="0">
                <a:solidFill>
                  <a:srgbClr val="9933FF"/>
                </a:solidFill>
                <a:latin typeface="Segoe UI" panose="020B0502040204020203" pitchFamily="34" charset="0"/>
                <a:ea typeface="Segoe UI" panose="020B0502040204020203" pitchFamily="34" charset="0"/>
                <a:cs typeface="Segoe UI" panose="020B0502040204020203" pitchFamily="34" charset="0"/>
              </a:rPr>
              <a:t>proactive arrests </a:t>
            </a:r>
            <a:r>
              <a:rPr lang="en-GB" sz="800" b="1" i="1" dirty="0">
                <a:latin typeface="Segoe UI" panose="020B0502040204020203" pitchFamily="34" charset="0"/>
                <a:ea typeface="Segoe UI" panose="020B0502040204020203" pitchFamily="34" charset="0"/>
                <a:cs typeface="Segoe UI" panose="020B0502040204020203" pitchFamily="34" charset="0"/>
              </a:rPr>
              <a:t>as often as possible, using </a:t>
            </a:r>
            <a:r>
              <a:rPr lang="en-GB" sz="800" b="1" i="1" dirty="0">
                <a:solidFill>
                  <a:srgbClr val="9933FF"/>
                </a:solidFill>
                <a:latin typeface="Segoe UI" panose="020B0502040204020203" pitchFamily="34" charset="0"/>
                <a:ea typeface="Segoe UI" panose="020B0502040204020203" pitchFamily="34" charset="0"/>
                <a:cs typeface="Segoe UI" panose="020B0502040204020203" pitchFamily="34" charset="0"/>
              </a:rPr>
              <a:t>stringent bail and charge </a:t>
            </a:r>
            <a:r>
              <a:rPr lang="en-GB" sz="800" b="1" i="1" dirty="0">
                <a:latin typeface="Segoe UI" panose="020B0502040204020203" pitchFamily="34" charset="0"/>
                <a:ea typeface="Segoe UI" panose="020B0502040204020203" pitchFamily="34" charset="0"/>
                <a:cs typeface="Segoe UI" panose="020B0502040204020203" pitchFamily="34" charset="0"/>
              </a:rPr>
              <a:t>rather than DVPNs, should see a reduction in this metric</a:t>
            </a:r>
            <a:r>
              <a:rPr lang="en-GB" sz="900" b="1" i="1" dirty="0"/>
              <a:t>.</a:t>
            </a:r>
          </a:p>
        </p:txBody>
      </p:sp>
      <p:sp>
        <p:nvSpPr>
          <p:cNvPr id="31" name="Rectangle 30"/>
          <p:cNvSpPr/>
          <p:nvPr/>
        </p:nvSpPr>
        <p:spPr>
          <a:xfrm>
            <a:off x="831590" y="4029271"/>
            <a:ext cx="5751312" cy="2631490"/>
          </a:xfrm>
          <a:prstGeom prst="rect">
            <a:avLst/>
          </a:prstGeom>
        </p:spPr>
        <p:txBody>
          <a:bodyPr wrap="square">
            <a:spAutoFit/>
          </a:bodyPr>
          <a:lstStyle/>
          <a:p>
            <a:r>
              <a:rPr lang="en-GB" sz="1100" dirty="0">
                <a:latin typeface="Segoe UI" panose="020B0502040204020203" pitchFamily="34" charset="0"/>
                <a:ea typeface="Segoe UI" panose="020B0502040204020203" pitchFamily="34" charset="0"/>
                <a:cs typeface="Segoe UI" panose="020B0502040204020203" pitchFamily="34" charset="0"/>
              </a:rPr>
              <a:t>It is </a:t>
            </a:r>
            <a:r>
              <a:rPr lang="en-GB" sz="1100" b="1" dirty="0">
                <a:latin typeface="Segoe UI" panose="020B0502040204020203" pitchFamily="34" charset="0"/>
                <a:ea typeface="Segoe UI" panose="020B0502040204020203" pitchFamily="34" charset="0"/>
                <a:cs typeface="Segoe UI" panose="020B0502040204020203" pitchFamily="34" charset="0"/>
              </a:rPr>
              <a:t>highly probable</a:t>
            </a:r>
            <a:r>
              <a:rPr lang="en-GB" sz="1100" dirty="0">
                <a:latin typeface="Segoe UI" panose="020B0502040204020203" pitchFamily="34" charset="0"/>
                <a:ea typeface="Segoe UI" panose="020B0502040204020203" pitchFamily="34" charset="0"/>
                <a:cs typeface="Segoe UI" panose="020B0502040204020203" pitchFamily="34" charset="0"/>
              </a:rPr>
              <a:t> that volumes have continued to </a:t>
            </a:r>
            <a:r>
              <a:rPr lang="en-GB" sz="1100" b="1" dirty="0">
                <a:latin typeface="Segoe UI" panose="020B0502040204020203" pitchFamily="34" charset="0"/>
                <a:ea typeface="Segoe UI" panose="020B0502040204020203" pitchFamily="34" charset="0"/>
                <a:cs typeface="Segoe UI" panose="020B0502040204020203" pitchFamily="34" charset="0"/>
              </a:rPr>
              <a:t>increase</a:t>
            </a:r>
            <a:r>
              <a:rPr lang="en-GB" sz="1100" dirty="0">
                <a:latin typeface="Segoe UI" panose="020B0502040204020203" pitchFamily="34" charset="0"/>
                <a:ea typeface="Segoe UI" panose="020B0502040204020203" pitchFamily="34" charset="0"/>
                <a:cs typeface="Segoe UI" panose="020B0502040204020203" pitchFamily="34" charset="0"/>
              </a:rPr>
              <a:t> as a result of further easing of Covid restrictions specifically, with outdoor hospitality re-opening on 12</a:t>
            </a:r>
            <a:r>
              <a:rPr lang="en-GB" sz="1100" baseline="30000" dirty="0">
                <a:latin typeface="Segoe UI" panose="020B0502040204020203" pitchFamily="34" charset="0"/>
                <a:ea typeface="Segoe UI" panose="020B0502040204020203" pitchFamily="34" charset="0"/>
                <a:cs typeface="Segoe UI" panose="020B0502040204020203" pitchFamily="34" charset="0"/>
              </a:rPr>
              <a:t>th</a:t>
            </a:r>
            <a:r>
              <a:rPr lang="en-GB" sz="1100" dirty="0">
                <a:latin typeface="Segoe UI" panose="020B0502040204020203" pitchFamily="34" charset="0"/>
                <a:ea typeface="Segoe UI" panose="020B0502040204020203" pitchFamily="34" charset="0"/>
                <a:cs typeface="Segoe UI" panose="020B0502040204020203" pitchFamily="34" charset="0"/>
              </a:rPr>
              <a:t> April</a:t>
            </a:r>
            <a:r>
              <a:rPr lang="en-GB" sz="1100" dirty="0" smtClean="0">
                <a:latin typeface="Segoe UI" panose="020B0502040204020203" pitchFamily="34" charset="0"/>
                <a:ea typeface="Segoe UI" panose="020B0502040204020203" pitchFamily="34" charset="0"/>
                <a:cs typeface="Segoe UI" panose="020B0502040204020203" pitchFamily="34" charset="0"/>
              </a:rPr>
              <a:t>.</a:t>
            </a:r>
          </a:p>
          <a:p>
            <a:endParaRPr lang="en-GB" sz="1100" dirty="0">
              <a:latin typeface="Segoe UI" panose="020B0502040204020203" pitchFamily="34" charset="0"/>
              <a:ea typeface="Segoe UI" panose="020B0502040204020203" pitchFamily="34" charset="0"/>
              <a:cs typeface="Segoe UI" panose="020B0502040204020203" pitchFamily="34" charset="0"/>
            </a:endParaRPr>
          </a:p>
          <a:p>
            <a:r>
              <a:rPr lang="en-GB" sz="1100" b="1" dirty="0" smtClean="0">
                <a:latin typeface="Segoe UI" panose="020B0502040204020203" pitchFamily="34" charset="0"/>
                <a:ea typeface="Segoe UI" panose="020B0502040204020203" pitchFamily="34" charset="0"/>
                <a:cs typeface="Segoe UI" panose="020B0502040204020203" pitchFamily="34" charset="0"/>
              </a:rPr>
              <a:t>Increased </a:t>
            </a:r>
            <a:r>
              <a:rPr lang="en-GB" sz="1100" b="1" dirty="0">
                <a:latin typeface="Segoe UI" panose="020B0502040204020203" pitchFamily="34" charset="0"/>
                <a:ea typeface="Segoe UI" panose="020B0502040204020203" pitchFamily="34" charset="0"/>
                <a:cs typeface="Segoe UI" panose="020B0502040204020203" pitchFamily="34" charset="0"/>
              </a:rPr>
              <a:t>alcohol consumption </a:t>
            </a:r>
            <a:r>
              <a:rPr lang="en-GB" sz="1100" dirty="0">
                <a:latin typeface="Segoe UI" panose="020B0502040204020203" pitchFamily="34" charset="0"/>
                <a:ea typeface="Segoe UI" panose="020B0502040204020203" pitchFamily="34" charset="0"/>
                <a:cs typeface="Segoe UI" panose="020B0502040204020203" pitchFamily="34" charset="0"/>
              </a:rPr>
              <a:t>due to lockdown ending and the warm summer months are likely to have contributed to an increase in incidents. The main increase being June to July with figures falling back to June levels. </a:t>
            </a:r>
            <a:r>
              <a:rPr lang="en-GB" sz="1100" dirty="0" smtClean="0">
                <a:latin typeface="Segoe UI" panose="020B0502040204020203" pitchFamily="34" charset="0"/>
                <a:ea typeface="Segoe UI" panose="020B0502040204020203" pitchFamily="34" charset="0"/>
                <a:cs typeface="Segoe UI" panose="020B0502040204020203" pitchFamily="34" charset="0"/>
              </a:rPr>
              <a:t>It is probable that this is </a:t>
            </a:r>
            <a:r>
              <a:rPr lang="en-GB" sz="1100" dirty="0">
                <a:latin typeface="Segoe UI" panose="020B0502040204020203" pitchFamily="34" charset="0"/>
                <a:ea typeface="Segoe UI" panose="020B0502040204020203" pitchFamily="34" charset="0"/>
                <a:cs typeface="Segoe UI" panose="020B0502040204020203" pitchFamily="34" charset="0"/>
              </a:rPr>
              <a:t>driven by the Euros continuing into July and England losing the final. </a:t>
            </a:r>
            <a:endParaRPr lang="en-GB" sz="1100" dirty="0" smtClean="0">
              <a:latin typeface="Segoe UI" panose="020B0502040204020203" pitchFamily="34" charset="0"/>
              <a:ea typeface="Segoe UI" panose="020B0502040204020203" pitchFamily="34" charset="0"/>
              <a:cs typeface="Segoe UI" panose="020B0502040204020203" pitchFamily="34" charset="0"/>
            </a:endParaRPr>
          </a:p>
          <a:p>
            <a:endParaRPr lang="en-GB" sz="1100" dirty="0">
              <a:latin typeface="Segoe UI" panose="020B0502040204020203" pitchFamily="34" charset="0"/>
              <a:ea typeface="Segoe UI" panose="020B0502040204020203" pitchFamily="34" charset="0"/>
              <a:cs typeface="Segoe UI" panose="020B0502040204020203" pitchFamily="34" charset="0"/>
            </a:endParaRPr>
          </a:p>
          <a:p>
            <a:r>
              <a:rPr lang="en-GB" sz="1100" dirty="0" smtClean="0">
                <a:latin typeface="Segoe UI" panose="020B0502040204020203" pitchFamily="34" charset="0"/>
                <a:ea typeface="Segoe UI" panose="020B0502040204020203" pitchFamily="34" charset="0"/>
                <a:cs typeface="Segoe UI" panose="020B0502040204020203" pitchFamily="34" charset="0"/>
              </a:rPr>
              <a:t>Domestic Abuse crimes and crimed incidents are similar to 19/20 levels. Key aspects to monitor are the end of furlough and the Universal Credit reduction. </a:t>
            </a:r>
          </a:p>
          <a:p>
            <a:endParaRPr lang="en-GB" sz="1100" dirty="0">
              <a:latin typeface="Segoe UI" panose="020B0502040204020203" pitchFamily="34" charset="0"/>
              <a:ea typeface="Segoe UI" panose="020B0502040204020203" pitchFamily="34" charset="0"/>
              <a:cs typeface="Segoe UI" panose="020B0502040204020203" pitchFamily="34" charset="0"/>
            </a:endParaRPr>
          </a:p>
          <a:p>
            <a:r>
              <a:rPr lang="en-GB" sz="1100" b="1" dirty="0">
                <a:latin typeface="Segoe UI" panose="020B0502040204020203" pitchFamily="34" charset="0"/>
                <a:ea typeface="Segoe UI" panose="020B0502040204020203" pitchFamily="34" charset="0"/>
                <a:cs typeface="Segoe UI" panose="020B0502040204020203" pitchFamily="34" charset="0"/>
              </a:rPr>
              <a:t>DVDS Applications </a:t>
            </a:r>
            <a:r>
              <a:rPr lang="en-GB" sz="1100" dirty="0">
                <a:latin typeface="Segoe UI" panose="020B0502040204020203" pitchFamily="34" charset="0"/>
                <a:ea typeface="Segoe UI" panose="020B0502040204020203" pitchFamily="34" charset="0"/>
                <a:cs typeface="Segoe UI" panose="020B0502040204020203" pitchFamily="34" charset="0"/>
              </a:rPr>
              <a:t>have seen an increase of </a:t>
            </a:r>
            <a:r>
              <a:rPr lang="en-GB" sz="1100" b="1" dirty="0">
                <a:latin typeface="Segoe UI" panose="020B0502040204020203" pitchFamily="34" charset="0"/>
                <a:ea typeface="Segoe UI" panose="020B0502040204020203" pitchFamily="34" charset="0"/>
                <a:cs typeface="Segoe UI" panose="020B0502040204020203" pitchFamily="34" charset="0"/>
              </a:rPr>
              <a:t>11% (19) </a:t>
            </a:r>
            <a:r>
              <a:rPr lang="en-GB" sz="1100" dirty="0">
                <a:latin typeface="Segoe UI" panose="020B0502040204020203" pitchFamily="34" charset="0"/>
                <a:ea typeface="Segoe UI" panose="020B0502040204020203" pitchFamily="34" charset="0"/>
                <a:cs typeface="Segoe UI" panose="020B0502040204020203" pitchFamily="34" charset="0"/>
              </a:rPr>
              <a:t>in Q2 driven by Right to Ask with a </a:t>
            </a:r>
            <a:r>
              <a:rPr lang="en-GB" sz="1100" b="1" dirty="0">
                <a:latin typeface="Segoe UI" panose="020B0502040204020203" pitchFamily="34" charset="0"/>
                <a:ea typeface="Segoe UI" panose="020B0502040204020203" pitchFamily="34" charset="0"/>
                <a:cs typeface="Segoe UI" panose="020B0502040204020203" pitchFamily="34" charset="0"/>
              </a:rPr>
              <a:t>18% (22) </a:t>
            </a:r>
            <a:r>
              <a:rPr lang="en-GB" sz="1100" dirty="0">
                <a:latin typeface="Segoe UI" panose="020B0502040204020203" pitchFamily="34" charset="0"/>
                <a:ea typeface="Segoe UI" panose="020B0502040204020203" pitchFamily="34" charset="0"/>
                <a:cs typeface="Segoe UI" panose="020B0502040204020203" pitchFamily="34" charset="0"/>
              </a:rPr>
              <a:t>increase. This suggests that </a:t>
            </a:r>
            <a:r>
              <a:rPr lang="en-GB" sz="1100" dirty="0" smtClean="0">
                <a:latin typeface="Segoe UI" panose="020B0502040204020203" pitchFamily="34" charset="0"/>
                <a:ea typeface="Segoe UI" panose="020B0502040204020203" pitchFamily="34" charset="0"/>
                <a:cs typeface="Segoe UI" panose="020B0502040204020203" pitchFamily="34" charset="0"/>
              </a:rPr>
              <a:t>this service is becoming more widely known or that due to events of the last year there are higher concerns regarding Domestic Abuse.</a:t>
            </a:r>
            <a:endParaRPr lang="en-GB" sz="1100" dirty="0">
              <a:latin typeface="Segoe UI" panose="020B0502040204020203" pitchFamily="34" charset="0"/>
              <a:ea typeface="Segoe UI" panose="020B0502040204020203" pitchFamily="34" charset="0"/>
              <a:cs typeface="Segoe UI" panose="020B0502040204020203" pitchFamily="34" charset="0"/>
            </a:endParaRPr>
          </a:p>
          <a:p>
            <a:endParaRPr lang="en-GB" sz="1100" dirty="0">
              <a:latin typeface="Segoe UI" panose="020B0502040204020203" pitchFamily="34" charset="0"/>
              <a:ea typeface="Segoe UI" panose="020B0502040204020203" pitchFamily="34" charset="0"/>
              <a:cs typeface="Segoe UI" panose="020B0502040204020203" pitchFamily="34" charset="0"/>
            </a:endParaRPr>
          </a:p>
        </p:txBody>
      </p:sp>
      <p:pic>
        <p:nvPicPr>
          <p:cNvPr id="32" name="Picture 31"/>
          <p:cNvPicPr>
            <a:picLocks noChangeAspect="1"/>
          </p:cNvPicPr>
          <p:nvPr/>
        </p:nvPicPr>
        <p:blipFill>
          <a:blip r:embed="rId4"/>
          <a:stretch>
            <a:fillRect/>
          </a:stretch>
        </p:blipFill>
        <p:spPr>
          <a:xfrm>
            <a:off x="7270719" y="393644"/>
            <a:ext cx="580032" cy="377743"/>
          </a:xfrm>
          <a:prstGeom prst="rect">
            <a:avLst/>
          </a:prstGeom>
        </p:spPr>
      </p:pic>
      <p:sp>
        <p:nvSpPr>
          <p:cNvPr id="38" name="TextBox 37"/>
          <p:cNvSpPr txBox="1"/>
          <p:nvPr/>
        </p:nvSpPr>
        <p:spPr>
          <a:xfrm>
            <a:off x="859269" y="6473215"/>
            <a:ext cx="6747141" cy="246221"/>
          </a:xfrm>
          <a:prstGeom prst="rect">
            <a:avLst/>
          </a:prstGeom>
          <a:noFill/>
        </p:spPr>
        <p:txBody>
          <a:bodyPr wrap="square" rtlCol="0">
            <a:spAutoFit/>
          </a:bodyPr>
          <a:lstStyle/>
          <a:p>
            <a:r>
              <a:rPr lang="en-GB" sz="1000" b="1" i="1" dirty="0">
                <a:latin typeface="Segoe UI" panose="020B0502040204020203" pitchFamily="34" charset="0"/>
                <a:ea typeface="Segoe UI" panose="020B0502040204020203" pitchFamily="34" charset="0"/>
                <a:cs typeface="Segoe UI" panose="020B0502040204020203" pitchFamily="34" charset="0"/>
              </a:rPr>
              <a:t>This data is generated from Athena where a ‘Domestic Abuse’ crime keyword has been applied.</a:t>
            </a:r>
          </a:p>
        </p:txBody>
      </p:sp>
      <p:sp>
        <p:nvSpPr>
          <p:cNvPr id="39" name="Rectangle 38"/>
          <p:cNvSpPr/>
          <p:nvPr/>
        </p:nvSpPr>
        <p:spPr>
          <a:xfrm>
            <a:off x="6981593" y="3078883"/>
            <a:ext cx="5022171" cy="951251"/>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just"/>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Domestic abuse crimes and crimed incidents saw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9% (618) increase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on the previous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quarter</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and a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1% (97) decrease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on the same quarter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2019/20.</a:t>
            </a:r>
          </a:p>
        </p:txBody>
      </p:sp>
      <p:pic>
        <p:nvPicPr>
          <p:cNvPr id="40" name="Picture 39"/>
          <p:cNvPicPr>
            <a:picLocks noChangeAspect="1"/>
          </p:cNvPicPr>
          <p:nvPr/>
        </p:nvPicPr>
        <p:blipFill rotWithShape="1">
          <a:blip r:embed="rId5"/>
          <a:srcRect l="7010" r="2570" b="5202"/>
          <a:stretch/>
        </p:blipFill>
        <p:spPr>
          <a:xfrm>
            <a:off x="6981593" y="1933691"/>
            <a:ext cx="5022171" cy="1068931"/>
          </a:xfrm>
          <a:prstGeom prst="rect">
            <a:avLst/>
          </a:prstGeom>
        </p:spPr>
      </p:pic>
      <p:sp>
        <p:nvSpPr>
          <p:cNvPr id="41" name="Rectangle 40"/>
          <p:cNvSpPr/>
          <p:nvPr/>
        </p:nvSpPr>
        <p:spPr>
          <a:xfrm>
            <a:off x="8080205" y="1641579"/>
            <a:ext cx="3753236" cy="246221"/>
          </a:xfrm>
          <a:prstGeom prst="rect">
            <a:avLst/>
          </a:prstGeom>
          <a:noFill/>
        </p:spPr>
        <p:txBody>
          <a:bodyPr wrap="square" rtlCol="0">
            <a:spAutoFit/>
          </a:bodyPr>
          <a:lstStyle/>
          <a:p>
            <a:r>
              <a:rPr lang="en-GB" sz="100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WDGLL has been reviewed and agreed by the subject lead.</a:t>
            </a:r>
            <a:endParaRPr lang="en-GB" sz="1000" b="1"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718662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5307" y="2843532"/>
            <a:ext cx="6959727" cy="4014468"/>
          </a:xfrm>
          <a:prstGeom prst="rect">
            <a:avLst/>
          </a:prstGeom>
        </p:spPr>
      </p:pic>
      <p:sp>
        <p:nvSpPr>
          <p:cNvPr id="6" name="Slide Number Placeholder 1"/>
          <p:cNvSpPr txBox="1">
            <a:spLocks/>
          </p:cNvSpPr>
          <p:nvPr/>
        </p:nvSpPr>
        <p:spPr>
          <a:xfrm>
            <a:off x="11832490" y="6584156"/>
            <a:ext cx="359510" cy="273844"/>
          </a:xfrm>
          <a:prstGeom prst="rect">
            <a:avLst/>
          </a:prstGeom>
          <a:solidFill>
            <a:schemeClr val="accent4">
              <a:lumMod val="75000"/>
            </a:schemeClr>
          </a:solidFill>
        </p:spPr>
        <p:txBody>
          <a:bodyPr vert="horz" lIns="91440" tIns="45720" rIns="91440" bIns="45720" rtlCol="0" anchor="ctr"/>
          <a:lstStyle>
            <a:defPPr>
              <a:defRPr lang="en-US"/>
            </a:defPPr>
            <a:lvl1pPr algn="ctr">
              <a:defRPr sz="1050" b="1">
                <a:solidFill>
                  <a:schemeClr val="bg1"/>
                </a:solidFill>
                <a:latin typeface="Arial" panose="020B0604020202020204" pitchFamily="34" charset="0"/>
                <a:cs typeface="Arial" panose="020B0604020202020204" pitchFamily="34" charset="0"/>
              </a:defRPr>
            </a:lvl1pPr>
          </a:lstStyle>
          <a:p>
            <a:fld id="{CBF90A45-D156-4E37-899C-0FC44A8962F7}" type="slidenum">
              <a:rPr lang="en-GB">
                <a:latin typeface="Segoe UI" panose="020B0502040204020203" pitchFamily="34" charset="0"/>
                <a:ea typeface="Segoe UI" panose="020B0502040204020203" pitchFamily="34" charset="0"/>
                <a:cs typeface="Segoe UI" panose="020B0502040204020203" pitchFamily="34" charset="0"/>
              </a:rPr>
              <a:pPr/>
              <a:t>28</a:t>
            </a:fld>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748800" y="1018136"/>
            <a:ext cx="6104043" cy="938719"/>
          </a:xfrm>
          <a:prstGeom prst="rect">
            <a:avLst/>
          </a:prstGeom>
          <a:noFill/>
        </p:spPr>
        <p:txBody>
          <a:bodyPr wrap="square" rtlCol="0">
            <a:spAutoFit/>
          </a:bodyPr>
          <a:lstStyle/>
          <a:p>
            <a:r>
              <a:rPr lang="en-GB" sz="1100" dirty="0">
                <a:latin typeface="Segoe UI" panose="020B0502040204020203" pitchFamily="34" charset="0"/>
                <a:ea typeface="Segoe UI" panose="020B0502040204020203" pitchFamily="34" charset="0"/>
                <a:cs typeface="Segoe UI" panose="020B0502040204020203" pitchFamily="34" charset="0"/>
              </a:rPr>
              <a:t>Following an </a:t>
            </a:r>
            <a:r>
              <a:rPr lang="en-GB" sz="1100" b="1" dirty="0">
                <a:latin typeface="Segoe UI" panose="020B0502040204020203" pitchFamily="34" charset="0"/>
                <a:ea typeface="Segoe UI" panose="020B0502040204020203" pitchFamily="34" charset="0"/>
                <a:cs typeface="Segoe UI" panose="020B0502040204020203" pitchFamily="34" charset="0"/>
              </a:rPr>
              <a:t>increased volume</a:t>
            </a:r>
            <a:r>
              <a:rPr lang="en-GB" sz="1100" dirty="0">
                <a:latin typeface="Segoe UI" panose="020B0502040204020203" pitchFamily="34" charset="0"/>
                <a:ea typeface="Segoe UI" panose="020B0502040204020203" pitchFamily="34" charset="0"/>
                <a:cs typeface="Segoe UI" panose="020B0502040204020203" pitchFamily="34" charset="0"/>
              </a:rPr>
              <a:t> of DA offences in </a:t>
            </a:r>
            <a:r>
              <a:rPr lang="en-GB" sz="1100" b="1" dirty="0">
                <a:latin typeface="Segoe UI" panose="020B0502040204020203" pitchFamily="34" charset="0"/>
                <a:ea typeface="Segoe UI" panose="020B0502040204020203" pitchFamily="34" charset="0"/>
                <a:cs typeface="Segoe UI" panose="020B0502040204020203" pitchFamily="34" charset="0"/>
              </a:rPr>
              <a:t>July</a:t>
            </a:r>
            <a:r>
              <a:rPr lang="en-GB" sz="1100" dirty="0">
                <a:latin typeface="Segoe UI" panose="020B0502040204020203" pitchFamily="34" charset="0"/>
                <a:ea typeface="Segoe UI" panose="020B0502040204020203" pitchFamily="34" charset="0"/>
                <a:cs typeface="Segoe UI" panose="020B0502040204020203" pitchFamily="34" charset="0"/>
              </a:rPr>
              <a:t>; volumes </a:t>
            </a:r>
            <a:r>
              <a:rPr lang="en-GB" sz="1100" b="1" dirty="0">
                <a:latin typeface="Segoe UI" panose="020B0502040204020203" pitchFamily="34" charset="0"/>
                <a:ea typeface="Segoe UI" panose="020B0502040204020203" pitchFamily="34" charset="0"/>
                <a:cs typeface="Segoe UI" panose="020B0502040204020203" pitchFamily="34" charset="0"/>
              </a:rPr>
              <a:t>decreased gradually throughout the rest of the quarter</a:t>
            </a:r>
            <a:r>
              <a:rPr lang="en-GB" sz="1100" dirty="0">
                <a:latin typeface="Segoe UI" panose="020B0502040204020203" pitchFamily="34" charset="0"/>
                <a:ea typeface="Segoe UI" panose="020B0502040204020203" pitchFamily="34" charset="0"/>
                <a:cs typeface="Segoe UI" panose="020B0502040204020203" pitchFamily="34" charset="0"/>
              </a:rPr>
              <a:t>. Although this is still at an </a:t>
            </a:r>
            <a:r>
              <a:rPr lang="en-GB" sz="1100" b="1" dirty="0">
                <a:latin typeface="Segoe UI" panose="020B0502040204020203" pitchFamily="34" charset="0"/>
                <a:ea typeface="Segoe UI" panose="020B0502040204020203" pitchFamily="34" charset="0"/>
                <a:cs typeface="Segoe UI" panose="020B0502040204020203" pitchFamily="34" charset="0"/>
              </a:rPr>
              <a:t>increase from Q1 of 11% (526). </a:t>
            </a:r>
            <a:r>
              <a:rPr lang="en-GB" sz="1100" dirty="0">
                <a:latin typeface="Segoe UI" panose="020B0502040204020203" pitchFamily="34" charset="0"/>
                <a:ea typeface="Segoe UI" panose="020B0502040204020203" pitchFamily="34" charset="0"/>
                <a:cs typeface="Segoe UI" panose="020B0502040204020203" pitchFamily="34" charset="0"/>
              </a:rPr>
              <a:t>This increase in July was mirrored by a </a:t>
            </a:r>
            <a:r>
              <a:rPr lang="en-GB" sz="1100" b="1" dirty="0">
                <a:latin typeface="Segoe UI" panose="020B0502040204020203" pitchFamily="34" charset="0"/>
                <a:ea typeface="Segoe UI" panose="020B0502040204020203" pitchFamily="34" charset="0"/>
                <a:cs typeface="Segoe UI" panose="020B0502040204020203" pitchFamily="34" charset="0"/>
              </a:rPr>
              <a:t>slight increase </a:t>
            </a:r>
            <a:r>
              <a:rPr lang="en-GB" sz="1100" dirty="0">
                <a:latin typeface="Segoe UI" panose="020B0502040204020203" pitchFamily="34" charset="0"/>
                <a:ea typeface="Segoe UI" panose="020B0502040204020203" pitchFamily="34" charset="0"/>
                <a:cs typeface="Segoe UI" panose="020B0502040204020203" pitchFamily="34" charset="0"/>
              </a:rPr>
              <a:t>in the </a:t>
            </a:r>
            <a:r>
              <a:rPr lang="en-GB" sz="1100" b="1" dirty="0">
                <a:latin typeface="Segoe UI" panose="020B0502040204020203" pitchFamily="34" charset="0"/>
                <a:ea typeface="Segoe UI" panose="020B0502040204020203" pitchFamily="34" charset="0"/>
                <a:cs typeface="Segoe UI" panose="020B0502040204020203" pitchFamily="34" charset="0"/>
              </a:rPr>
              <a:t>number of arrests</a:t>
            </a:r>
            <a:r>
              <a:rPr lang="en-GB" sz="1100" dirty="0">
                <a:latin typeface="Segoe UI" panose="020B0502040204020203" pitchFamily="34" charset="0"/>
                <a:ea typeface="Segoe UI" panose="020B0502040204020203" pitchFamily="34" charset="0"/>
                <a:cs typeface="Segoe UI" panose="020B0502040204020203" pitchFamily="34" charset="0"/>
              </a:rPr>
              <a:t>. The overall </a:t>
            </a:r>
            <a:r>
              <a:rPr lang="en-GB" sz="1100" b="1" dirty="0">
                <a:latin typeface="Segoe UI" panose="020B0502040204020203" pitchFamily="34" charset="0"/>
                <a:ea typeface="Segoe UI" panose="020B0502040204020203" pitchFamily="34" charset="0"/>
                <a:cs typeface="Segoe UI" panose="020B0502040204020203" pitchFamily="34" charset="0"/>
              </a:rPr>
              <a:t>DA arrest rate </a:t>
            </a:r>
            <a:r>
              <a:rPr lang="en-GB" sz="1100" dirty="0">
                <a:latin typeface="Segoe UI" panose="020B0502040204020203" pitchFamily="34" charset="0"/>
                <a:ea typeface="Segoe UI" panose="020B0502040204020203" pitchFamily="34" charset="0"/>
                <a:cs typeface="Segoe UI" panose="020B0502040204020203" pitchFamily="34" charset="0"/>
              </a:rPr>
              <a:t>has </a:t>
            </a:r>
            <a:r>
              <a:rPr lang="en-GB" sz="1100" b="1" dirty="0">
                <a:latin typeface="Segoe UI" panose="020B0502040204020203" pitchFamily="34" charset="0"/>
                <a:ea typeface="Segoe UI" panose="020B0502040204020203" pitchFamily="34" charset="0"/>
                <a:cs typeface="Segoe UI" panose="020B0502040204020203" pitchFamily="34" charset="0"/>
              </a:rPr>
              <a:t>risen with the offence rate by 11% (111)</a:t>
            </a:r>
            <a:r>
              <a:rPr lang="en-GB" sz="1100" dirty="0">
                <a:latin typeface="Segoe UI" panose="020B0502040204020203" pitchFamily="34" charset="0"/>
                <a:ea typeface="Segoe UI" panose="020B0502040204020203" pitchFamily="34" charset="0"/>
                <a:cs typeface="Segoe UI" panose="020B0502040204020203" pitchFamily="34" charset="0"/>
              </a:rPr>
              <a:t>, remaining at the consistent percentage with the rises and falls of DA offences. </a:t>
            </a:r>
          </a:p>
        </p:txBody>
      </p:sp>
      <p:sp>
        <p:nvSpPr>
          <p:cNvPr id="2" name="Rectangle 1"/>
          <p:cNvSpPr/>
          <p:nvPr/>
        </p:nvSpPr>
        <p:spPr>
          <a:xfrm>
            <a:off x="1521894" y="3028799"/>
            <a:ext cx="1086702" cy="547252"/>
          </a:xfrm>
          <a:prstGeom prst="rect">
            <a:avLst/>
          </a:prstGeom>
          <a:solidFill>
            <a:schemeClr val="bg1"/>
          </a:solidFill>
          <a:ln w="19050">
            <a:solidFill>
              <a:srgbClr val="005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solidFill>
                  <a:schemeClr val="tx1"/>
                </a:solidFill>
                <a:latin typeface="Segoe UI" panose="020B0502040204020203" pitchFamily="34" charset="0"/>
                <a:ea typeface="Segoe UI" panose="020B0502040204020203" pitchFamily="34" charset="0"/>
                <a:cs typeface="Segoe UI" panose="020B0502040204020203" pitchFamily="34" charset="0"/>
              </a:rPr>
              <a:t>N.B. Key custody blocks were closed for periods in 2020</a:t>
            </a:r>
          </a:p>
        </p:txBody>
      </p:sp>
      <p:sp>
        <p:nvSpPr>
          <p:cNvPr id="8" name="TextBox 7"/>
          <p:cNvSpPr txBox="1"/>
          <p:nvPr/>
        </p:nvSpPr>
        <p:spPr>
          <a:xfrm>
            <a:off x="830911" y="710359"/>
            <a:ext cx="4195495" cy="307777"/>
          </a:xfrm>
          <a:prstGeom prst="rect">
            <a:avLst/>
          </a:prstGeom>
          <a:noFill/>
        </p:spPr>
        <p:txBody>
          <a:bodyPr wrap="square" rtlCol="0">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Domestic Abuse Crime offences -  Arrest Rates</a:t>
            </a:r>
            <a:endParaRPr lang="en-GB" sz="10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TextBox 9"/>
          <p:cNvSpPr txBox="1"/>
          <p:nvPr/>
        </p:nvSpPr>
        <p:spPr>
          <a:xfrm>
            <a:off x="8217408" y="6074731"/>
            <a:ext cx="3595176" cy="369332"/>
          </a:xfrm>
          <a:prstGeom prst="rect">
            <a:avLst/>
          </a:prstGeom>
          <a:noFill/>
        </p:spPr>
        <p:txBody>
          <a:bodyPr wrap="square" rtlCol="0">
            <a:spAutoFit/>
          </a:bodyPr>
          <a:lstStyle/>
          <a:p>
            <a:r>
              <a:rPr lang="en-GB" sz="900" b="1" i="1" dirty="0">
                <a:latin typeface="Segoe UI" panose="020B0502040204020203" pitchFamily="34" charset="0"/>
                <a:ea typeface="Segoe UI" panose="020B0502040204020203" pitchFamily="34" charset="0"/>
                <a:cs typeface="Segoe UI" panose="020B0502040204020203" pitchFamily="34" charset="0"/>
              </a:rPr>
              <a:t>This data is generated from Athena where a ‘Domestic Abuse’ crime keyword has been applied.</a:t>
            </a:r>
          </a:p>
        </p:txBody>
      </p:sp>
      <p:sp>
        <p:nvSpPr>
          <p:cNvPr id="11" name="TextBox 10"/>
          <p:cNvSpPr txBox="1"/>
          <p:nvPr/>
        </p:nvSpPr>
        <p:spPr>
          <a:xfrm>
            <a:off x="748800" y="144000"/>
            <a:ext cx="4908263" cy="461665"/>
          </a:xfrm>
          <a:prstGeom prst="rect">
            <a:avLst/>
          </a:prstGeom>
          <a:solidFill>
            <a:schemeClr val="accent4">
              <a:lumMod val="75000"/>
            </a:schemeClr>
          </a:solidFill>
        </p:spPr>
        <p:txBody>
          <a:bodyPr wrap="square" rtlCol="0">
            <a:spAutoFit/>
          </a:bodyPr>
          <a:lstStyle>
            <a:defPPr>
              <a:defRPr lang="en-US"/>
            </a:defPPr>
            <a:lvl1pPr>
              <a:defRPr sz="1200" b="1">
                <a:solidFill>
                  <a:schemeClr val="bg1"/>
                </a:solidFill>
                <a:latin typeface="Arial Black" panose="020B0A04020102020204" pitchFamily="34" charset="0"/>
                <a:cs typeface="Arial" panose="020B0604020202020204" pitchFamily="34" charset="0"/>
              </a:defRPr>
            </a:lvl1pPr>
          </a:lstStyle>
          <a:p>
            <a:r>
              <a:rPr lang="en-GB" dirty="0">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dirty="0">
                <a:latin typeface="Segoe UI" panose="020B0502040204020203" pitchFamily="34" charset="0"/>
                <a:ea typeface="Segoe UI" panose="020B0502040204020203" pitchFamily="34" charset="0"/>
                <a:cs typeface="Segoe UI" panose="020B0502040204020203" pitchFamily="34" charset="0"/>
              </a:rPr>
              <a:t>4.2 Managing demand – policing priorities</a:t>
            </a:r>
          </a:p>
        </p:txBody>
      </p:sp>
      <p:sp>
        <p:nvSpPr>
          <p:cNvPr id="9" name="Rectangle 8"/>
          <p:cNvSpPr/>
          <p:nvPr/>
        </p:nvSpPr>
        <p:spPr>
          <a:xfrm>
            <a:off x="7169318" y="153815"/>
            <a:ext cx="4842927" cy="1403382"/>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lgn="just">
              <a:buFont typeface="Arial" panose="020B0604020202020204" pitchFamily="34" charset="0"/>
              <a:buChar char="•"/>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Increase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in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DA offences in the last quarter however a stable proportion when looking at arrest rates. </a:t>
            </a:r>
            <a:endPar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just"/>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How DA arrest rates are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calculated</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 will be</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 reviewed</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 in the coming months when additional data sources are available. </a:t>
            </a:r>
          </a:p>
        </p:txBody>
      </p:sp>
      <p:sp>
        <p:nvSpPr>
          <p:cNvPr id="13" name="TextBox 12"/>
          <p:cNvSpPr txBox="1"/>
          <p:nvPr/>
        </p:nvSpPr>
        <p:spPr>
          <a:xfrm>
            <a:off x="8217408" y="3028799"/>
            <a:ext cx="3595176" cy="2462213"/>
          </a:xfrm>
          <a:prstGeom prst="rect">
            <a:avLst/>
          </a:prstGeom>
          <a:noFill/>
        </p:spPr>
        <p:txBody>
          <a:bodyPr wrap="square" rtlCol="0">
            <a:spAutoFit/>
          </a:bodyPr>
          <a:lstStyle/>
          <a:p>
            <a:r>
              <a:rPr lang="en-GB" sz="1100" dirty="0" smtClean="0">
                <a:latin typeface="Segoe UI" panose="020B0502040204020203" pitchFamily="34" charset="0"/>
                <a:ea typeface="Segoe UI" panose="020B0502040204020203" pitchFamily="34" charset="0"/>
                <a:cs typeface="Segoe UI" panose="020B0502040204020203" pitchFamily="34" charset="0"/>
              </a:rPr>
              <a:t>Offences in the last quarter were driven by:</a:t>
            </a:r>
          </a:p>
          <a:p>
            <a:pPr marL="171450" indent="-171450">
              <a:buFont typeface="Arial" panose="020B0604020202020204" pitchFamily="34" charset="0"/>
              <a:buChar char="•"/>
            </a:pPr>
            <a:r>
              <a:rPr lang="en-GB" sz="1100" dirty="0" smtClean="0">
                <a:latin typeface="Segoe UI" panose="020B0502040204020203" pitchFamily="34" charset="0"/>
                <a:ea typeface="Segoe UI" panose="020B0502040204020203" pitchFamily="34" charset="0"/>
                <a:cs typeface="Segoe UI" panose="020B0502040204020203" pitchFamily="34" charset="0"/>
              </a:rPr>
              <a:t>Assault without Injury – 26% (1237)</a:t>
            </a:r>
          </a:p>
          <a:p>
            <a:pPr marL="171450" indent="-171450">
              <a:buFont typeface="Arial" panose="020B0604020202020204" pitchFamily="34" charset="0"/>
              <a:buChar char="•"/>
            </a:pPr>
            <a:r>
              <a:rPr lang="en-GB" sz="1100" dirty="0" smtClean="0">
                <a:latin typeface="Segoe UI" panose="020B0502040204020203" pitchFamily="34" charset="0"/>
                <a:ea typeface="Segoe UI" panose="020B0502040204020203" pitchFamily="34" charset="0"/>
                <a:cs typeface="Segoe UI" panose="020B0502040204020203" pitchFamily="34" charset="0"/>
              </a:rPr>
              <a:t>Assault with Injury – 20% (920)</a:t>
            </a:r>
          </a:p>
          <a:p>
            <a:pPr marL="171450" indent="-171450">
              <a:buFont typeface="Arial" panose="020B0604020202020204" pitchFamily="34" charset="0"/>
              <a:buChar char="•"/>
            </a:pPr>
            <a:r>
              <a:rPr lang="en-GB" sz="1100" dirty="0" smtClean="0">
                <a:latin typeface="Segoe UI" panose="020B0502040204020203" pitchFamily="34" charset="0"/>
                <a:ea typeface="Segoe UI" panose="020B0502040204020203" pitchFamily="34" charset="0"/>
                <a:cs typeface="Segoe UI" panose="020B0502040204020203" pitchFamily="34" charset="0"/>
              </a:rPr>
              <a:t>Stalking – 13% (625)</a:t>
            </a:r>
          </a:p>
          <a:p>
            <a:pPr marL="171450" indent="-171450">
              <a:buFont typeface="Arial" panose="020B0604020202020204" pitchFamily="34" charset="0"/>
              <a:buChar char="•"/>
            </a:pPr>
            <a:r>
              <a:rPr lang="en-GB" sz="1100" dirty="0" smtClean="0">
                <a:latin typeface="Segoe UI" panose="020B0502040204020203" pitchFamily="34" charset="0"/>
                <a:ea typeface="Segoe UI" panose="020B0502040204020203" pitchFamily="34" charset="0"/>
                <a:cs typeface="Segoe UI" panose="020B0502040204020203" pitchFamily="34" charset="0"/>
              </a:rPr>
              <a:t>Malicious Communications – 10%  (470)</a:t>
            </a:r>
          </a:p>
          <a:p>
            <a:pPr marL="171450" indent="-171450">
              <a:buFont typeface="Arial" panose="020B0604020202020204" pitchFamily="34" charset="0"/>
              <a:buChar char="•"/>
            </a:pPr>
            <a:endParaRPr lang="en-GB" sz="110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1100"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1100" dirty="0">
              <a:latin typeface="Segoe UI" panose="020B0502040204020203" pitchFamily="34" charset="0"/>
              <a:ea typeface="Segoe UI" panose="020B0502040204020203" pitchFamily="34" charset="0"/>
              <a:cs typeface="Segoe UI" panose="020B0502040204020203" pitchFamily="34" charset="0"/>
            </a:endParaRPr>
          </a:p>
          <a:p>
            <a:r>
              <a:rPr lang="en-GB" sz="1100" dirty="0" smtClean="0">
                <a:latin typeface="Segoe UI" panose="020B0502040204020203" pitchFamily="34" charset="0"/>
                <a:ea typeface="Segoe UI" panose="020B0502040204020203" pitchFamily="34" charset="0"/>
                <a:cs typeface="Segoe UI" panose="020B0502040204020203" pitchFamily="34" charset="0"/>
              </a:rPr>
              <a:t>Arrest Rate is calculated by dividing DA arrests by the number of DA offences. We are currently unable to link offences and arrests using Athena. This can present an issue at the local level which uses the detention location as suspects can be taken to a detention location outside their LPA due to the proximity. </a:t>
            </a:r>
          </a:p>
        </p:txBody>
      </p:sp>
      <p:sp>
        <p:nvSpPr>
          <p:cNvPr id="12" name="TextBox 11"/>
          <p:cNvSpPr txBox="1"/>
          <p:nvPr/>
        </p:nvSpPr>
        <p:spPr>
          <a:xfrm>
            <a:off x="748800" y="1937248"/>
            <a:ext cx="11107089" cy="846386"/>
          </a:xfrm>
          <a:prstGeom prst="rect">
            <a:avLst/>
          </a:prstGeom>
          <a:noFill/>
        </p:spPr>
        <p:txBody>
          <a:bodyPr wrap="square" rtlCol="0">
            <a:spAutoFit/>
          </a:bodyPr>
          <a:lstStyle/>
          <a:p>
            <a:r>
              <a:rPr lang="en-GB" sz="1100" dirty="0" smtClean="0">
                <a:latin typeface="Segoe UI" panose="020B0502040204020203" pitchFamily="34" charset="0"/>
                <a:ea typeface="Segoe UI" panose="020B0502040204020203" pitchFamily="34" charset="0"/>
                <a:cs typeface="Segoe UI" panose="020B0502040204020203" pitchFamily="34" charset="0"/>
              </a:rPr>
              <a:t>This </a:t>
            </a:r>
            <a:r>
              <a:rPr lang="en-GB" sz="1100" dirty="0">
                <a:latin typeface="Segoe UI" panose="020B0502040204020203" pitchFamily="34" charset="0"/>
                <a:ea typeface="Segoe UI" panose="020B0502040204020203" pitchFamily="34" charset="0"/>
                <a:cs typeface="Segoe UI" panose="020B0502040204020203" pitchFamily="34" charset="0"/>
              </a:rPr>
              <a:t>is an area of concern and was raised at the recent </a:t>
            </a:r>
            <a:r>
              <a:rPr lang="en-GB" sz="1100" b="1" dirty="0">
                <a:latin typeface="Segoe UI" panose="020B0502040204020203" pitchFamily="34" charset="0"/>
                <a:ea typeface="Segoe UI" panose="020B0502040204020203" pitchFamily="34" charset="0"/>
                <a:cs typeface="Segoe UI" panose="020B0502040204020203" pitchFamily="34" charset="0"/>
              </a:rPr>
              <a:t>Quarterly Performance Reviews</a:t>
            </a:r>
            <a:r>
              <a:rPr lang="en-GB" sz="1100" dirty="0">
                <a:latin typeface="Segoe UI" panose="020B0502040204020203" pitchFamily="34" charset="0"/>
                <a:ea typeface="Segoe UI" panose="020B0502040204020203" pitchFamily="34" charset="0"/>
                <a:cs typeface="Segoe UI" panose="020B0502040204020203" pitchFamily="34" charset="0"/>
              </a:rPr>
              <a:t>. </a:t>
            </a:r>
          </a:p>
          <a:p>
            <a:endParaRPr lang="en-GB" sz="500" dirty="0">
              <a:latin typeface="Segoe UI" panose="020B0502040204020203" pitchFamily="34" charset="0"/>
              <a:ea typeface="Segoe UI" panose="020B0502040204020203" pitchFamily="34" charset="0"/>
              <a:cs typeface="Segoe UI" panose="020B0502040204020203" pitchFamily="34" charset="0"/>
            </a:endParaRPr>
          </a:p>
          <a:p>
            <a:r>
              <a:rPr lang="en-GB" sz="1100" dirty="0">
                <a:latin typeface="Segoe UI" panose="020B0502040204020203" pitchFamily="34" charset="0"/>
                <a:ea typeface="Segoe UI" panose="020B0502040204020203" pitchFamily="34" charset="0"/>
                <a:cs typeface="Segoe UI" panose="020B0502040204020203" pitchFamily="34" charset="0"/>
              </a:rPr>
              <a:t>The increased number of offences is highly probably due to the warm summer months, opening of night-time economy and the Euros; with arrests rising to match the same rate. It is possible that in the next quarter there may be a drop in DA offences and arrests as the weather changes and based on the same period last year. However, the end of furlough and the universal credit reduction may possibly have an effect. Therefore it may be prudent to liaise with partner organisations to provide for families were this is a risk. </a:t>
            </a:r>
          </a:p>
        </p:txBody>
      </p:sp>
    </p:spTree>
    <p:extLst>
      <p:ext uri="{BB962C8B-B14F-4D97-AF65-F5344CB8AC3E}">
        <p14:creationId xmlns:p14="http://schemas.microsoft.com/office/powerpoint/2010/main" val="9001164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29</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745200" y="144000"/>
            <a:ext cx="4899720"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4.2 Managing demand – policing priorities</a:t>
            </a:r>
          </a:p>
        </p:txBody>
      </p:sp>
      <p:sp>
        <p:nvSpPr>
          <p:cNvPr id="28" name="TextBox 27"/>
          <p:cNvSpPr txBox="1"/>
          <p:nvPr/>
        </p:nvSpPr>
        <p:spPr>
          <a:xfrm>
            <a:off x="2740330" y="890437"/>
            <a:ext cx="2136207" cy="430887"/>
          </a:xfrm>
          <a:prstGeom prst="rect">
            <a:avLst/>
          </a:prstGeom>
          <a:solidFill>
            <a:schemeClr val="bg1"/>
          </a:solidFill>
        </p:spPr>
        <p:txBody>
          <a:bodyPr wrap="square" rtlCol="0">
            <a:spAutoFit/>
          </a:bodyPr>
          <a:lstStyle>
            <a:defPPr>
              <a:defRPr lang="en-US"/>
            </a:defPPr>
            <a:lvl1pPr algn="ctr">
              <a:defRPr sz="1200" b="1" u="sng">
                <a:solidFill>
                  <a:srgbClr val="002060"/>
                </a:solidFill>
              </a:defRPr>
            </a:lvl1pPr>
          </a:lstStyle>
          <a:p>
            <a:r>
              <a:rPr lang="en-GB" sz="1100"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DA Outcomed Offences</a:t>
            </a:r>
          </a:p>
          <a:p>
            <a:r>
              <a:rPr lang="en-GB" sz="1100" b="0" i="1"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(regardless of when recorded)</a:t>
            </a:r>
            <a:endParaRPr lang="en-GB" sz="900" b="0" i="1" u="none"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29" name="TextBox 28"/>
          <p:cNvSpPr txBox="1"/>
          <p:nvPr/>
        </p:nvSpPr>
        <p:spPr>
          <a:xfrm>
            <a:off x="7060761" y="877071"/>
            <a:ext cx="4134709" cy="430887"/>
          </a:xfrm>
          <a:prstGeom prst="rect">
            <a:avLst/>
          </a:prstGeom>
          <a:solidFill>
            <a:schemeClr val="bg1"/>
          </a:solidFill>
        </p:spPr>
        <p:txBody>
          <a:bodyPr wrap="square" rtlCol="0">
            <a:spAutoFit/>
          </a:bodyPr>
          <a:lstStyle>
            <a:defPPr>
              <a:defRPr lang="en-US"/>
            </a:defPPr>
            <a:lvl1pPr algn="ctr">
              <a:defRPr sz="1200" b="1" u="sng">
                <a:solidFill>
                  <a:srgbClr val="002060"/>
                </a:solidFill>
              </a:defRPr>
            </a:lvl1pPr>
          </a:lstStyle>
          <a:p>
            <a:r>
              <a:rPr lang="en-GB" sz="1100"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‘Charge/ Summons’ Outcomed DA Offences (OC1 &amp; 1A)</a:t>
            </a:r>
          </a:p>
          <a:p>
            <a:r>
              <a:rPr lang="en-GB" sz="1100" b="0" i="1"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(regardless of when recorded)</a:t>
            </a:r>
            <a:endParaRPr lang="en-GB" sz="900" b="0" i="1" u="none"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Rectangle 24"/>
          <p:cNvSpPr/>
          <p:nvPr/>
        </p:nvSpPr>
        <p:spPr>
          <a:xfrm>
            <a:off x="841248" y="660655"/>
            <a:ext cx="1865131" cy="523220"/>
          </a:xfrm>
          <a:prstGeom prst="rect">
            <a:avLst/>
          </a:prstGeom>
        </p:spPr>
        <p:txBody>
          <a:bodyPr wrap="square">
            <a:spAutoFit/>
          </a:bodyPr>
          <a:lstStyle/>
          <a:p>
            <a:r>
              <a:rPr lang="en-GB" sz="1400" b="1" dirty="0" smtClean="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Domestic Abuse Outcomes</a:t>
            </a:r>
            <a:endPar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Rounded Rectangle 19"/>
          <p:cNvSpPr/>
          <p:nvPr/>
        </p:nvSpPr>
        <p:spPr>
          <a:xfrm>
            <a:off x="9448712" y="4574619"/>
            <a:ext cx="2333456" cy="2211773"/>
          </a:xfrm>
          <a:prstGeom prst="roundRect">
            <a:avLst>
              <a:gd name="adj" fmla="val 13158"/>
            </a:avLst>
          </a:prstGeom>
          <a:solidFill>
            <a:srgbClr val="F5F5F5"/>
          </a:solid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21" name="Rectangle 20"/>
          <p:cNvSpPr/>
          <p:nvPr/>
        </p:nvSpPr>
        <p:spPr>
          <a:xfrm>
            <a:off x="9448712" y="5146510"/>
            <a:ext cx="2277850" cy="938719"/>
          </a:xfrm>
          <a:prstGeom prst="rect">
            <a:avLst/>
          </a:prstGeom>
        </p:spPr>
        <p:txBody>
          <a:bodyPr wrap="square">
            <a:spAutoFit/>
          </a:bodyPr>
          <a:lstStyle/>
          <a:p>
            <a:r>
              <a:rPr lang="en-GB" sz="1100" b="1" i="1" dirty="0" smtClean="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rPr>
              <a:t>Total DA Outcomes and Charge/ Summons measures: </a:t>
            </a:r>
          </a:p>
          <a:p>
            <a:pPr marL="85725" lvl="1"/>
            <a:r>
              <a:rPr lang="en-GB" sz="1100" i="1" dirty="0" smtClean="0">
                <a:latin typeface="Segoe UI" panose="020B0502040204020203" pitchFamily="34" charset="0"/>
                <a:ea typeface="Segoe UI" panose="020B0502040204020203" pitchFamily="34" charset="0"/>
                <a:cs typeface="Segoe UI" panose="020B0502040204020203" pitchFamily="34" charset="0"/>
              </a:rPr>
              <a:t>This has been reviewed but due to upcoming system changes, this will continue to be reviewed</a:t>
            </a:r>
            <a:r>
              <a:rPr lang="en-GB" sz="1100" b="1" i="1" dirty="0" smtClean="0">
                <a:latin typeface="Segoe UI" panose="020B0502040204020203" pitchFamily="34" charset="0"/>
                <a:ea typeface="Segoe UI" panose="020B0502040204020203" pitchFamily="34" charset="0"/>
                <a:cs typeface="Segoe UI" panose="020B0502040204020203" pitchFamily="34" charset="0"/>
              </a:rPr>
              <a:t>.</a:t>
            </a:r>
            <a:endParaRPr lang="en-GB" sz="1100" b="1" i="1" dirty="0">
              <a:latin typeface="Segoe UI" panose="020B0502040204020203" pitchFamily="34" charset="0"/>
              <a:ea typeface="Segoe UI" panose="020B0502040204020203" pitchFamily="34" charset="0"/>
              <a:cs typeface="Segoe UI" panose="020B0502040204020203" pitchFamily="34" charset="0"/>
            </a:endParaRPr>
          </a:p>
        </p:txBody>
      </p:sp>
      <p:sp>
        <p:nvSpPr>
          <p:cNvPr id="26" name="Rectangle 25"/>
          <p:cNvSpPr/>
          <p:nvPr/>
        </p:nvSpPr>
        <p:spPr>
          <a:xfrm>
            <a:off x="9733620" y="6221879"/>
            <a:ext cx="1686697" cy="553998"/>
          </a:xfrm>
          <a:prstGeom prst="rect">
            <a:avLst/>
          </a:prstGeom>
          <a:noFill/>
        </p:spPr>
        <p:txBody>
          <a:bodyPr wrap="square" rtlCol="0">
            <a:spAutoFit/>
          </a:bodyPr>
          <a:lstStyle/>
          <a:p>
            <a:pPr algn="ctr"/>
            <a:r>
              <a:rPr lang="en-GB" sz="100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WDGLL has been reviewed and agreed by the subject lead.</a:t>
            </a:r>
            <a:endParaRPr lang="en-GB" sz="1000" b="1"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p:txBody>
      </p:sp>
      <p:sp>
        <p:nvSpPr>
          <p:cNvPr id="34" name="TextBox 33"/>
          <p:cNvSpPr txBox="1"/>
          <p:nvPr/>
        </p:nvSpPr>
        <p:spPr>
          <a:xfrm>
            <a:off x="10193641" y="4646173"/>
            <a:ext cx="1263457" cy="461665"/>
          </a:xfrm>
          <a:prstGeom prst="rect">
            <a:avLst/>
          </a:prstGeom>
          <a:noFill/>
        </p:spPr>
        <p:txBody>
          <a:bodyPr wrap="square" rtlCol="0">
            <a:spAutoFit/>
          </a:bodyPr>
          <a:lstStyle/>
          <a:p>
            <a:r>
              <a:rPr lang="en-GB" sz="1200" dirty="0">
                <a:solidFill>
                  <a:srgbClr val="009B3A"/>
                </a:solidFill>
                <a:latin typeface="Arial Black" panose="020B0A04020102020204" pitchFamily="34" charset="0"/>
                <a:cs typeface="Aharoni" panose="02010803020104030203" pitchFamily="2" charset="-79"/>
              </a:rPr>
              <a:t>Good </a:t>
            </a:r>
            <a:r>
              <a:rPr lang="en-GB" sz="1200" dirty="0" smtClean="0">
                <a:solidFill>
                  <a:srgbClr val="009B3A"/>
                </a:solidFill>
                <a:latin typeface="Arial Black" panose="020B0A04020102020204" pitchFamily="34" charset="0"/>
                <a:cs typeface="Aharoni" panose="02010803020104030203" pitchFamily="2" charset="-79"/>
              </a:rPr>
              <a:t>looks </a:t>
            </a:r>
          </a:p>
          <a:p>
            <a:r>
              <a:rPr lang="en-GB" sz="1200" dirty="0" smtClean="0">
                <a:solidFill>
                  <a:srgbClr val="009B3A"/>
                </a:solidFill>
                <a:latin typeface="Arial Black" panose="020B0A04020102020204" pitchFamily="34" charset="0"/>
                <a:cs typeface="Aharoni" panose="02010803020104030203" pitchFamily="2" charset="-79"/>
              </a:rPr>
              <a:t>like</a:t>
            </a:r>
            <a:r>
              <a:rPr lang="en-GB" sz="1200" dirty="0">
                <a:solidFill>
                  <a:srgbClr val="009B3A"/>
                </a:solidFill>
                <a:latin typeface="Arial Black" panose="020B0A04020102020204" pitchFamily="34" charset="0"/>
                <a:cs typeface="Aharoni" panose="02010803020104030203" pitchFamily="2" charset="-79"/>
              </a:rPr>
              <a:t>:</a:t>
            </a:r>
          </a:p>
        </p:txBody>
      </p:sp>
      <p:pic>
        <p:nvPicPr>
          <p:cNvPr id="35" name="Picture 34"/>
          <p:cNvPicPr>
            <a:picLocks noChangeAspect="1"/>
          </p:cNvPicPr>
          <p:nvPr/>
        </p:nvPicPr>
        <p:blipFill>
          <a:blip r:embed="rId3"/>
          <a:stretch>
            <a:fillRect/>
          </a:stretch>
        </p:blipFill>
        <p:spPr>
          <a:xfrm>
            <a:off x="9605589" y="4732996"/>
            <a:ext cx="519224" cy="334699"/>
          </a:xfrm>
          <a:prstGeom prst="rect">
            <a:avLst/>
          </a:prstGeom>
        </p:spPr>
      </p:pic>
      <p:sp>
        <p:nvSpPr>
          <p:cNvPr id="37" name="Rectangle 36"/>
          <p:cNvSpPr/>
          <p:nvPr/>
        </p:nvSpPr>
        <p:spPr>
          <a:xfrm>
            <a:off x="841248" y="4569908"/>
            <a:ext cx="8480690" cy="2205969"/>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50" b="1" dirty="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pPr marL="171450" indent="-171450">
              <a:spcAft>
                <a:spcPts val="600"/>
              </a:spcAft>
              <a:buFont typeface="Arial" panose="020B0604020202020204" pitchFamily="34" charset="0"/>
              <a:buChar char="•"/>
            </a:pP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Total DA Offences outcomed: </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Upward monthly growth trend since February 21, despite the decrease in September 21.</a:t>
            </a:r>
          </a:p>
          <a:p>
            <a:pPr marL="171450" indent="-171450">
              <a:spcAft>
                <a:spcPts val="600"/>
              </a:spcAft>
              <a:buFont typeface="Arial" panose="020B0604020202020204" pitchFamily="34" charset="0"/>
              <a:buChar char="•"/>
            </a:pP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‘Charge/ Summonsed’ offences: </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Ongoing variable downward monthly trend for </a:t>
            </a: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Outcome 1</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It is believed that the affect of the new CPS disclosure </a:t>
            </a:r>
            <a:r>
              <a:rPr lang="en-GB" sz="1050" dirty="0">
                <a:solidFill>
                  <a:schemeClr val="tx1"/>
                </a:solidFill>
                <a:latin typeface="Segoe UI" panose="020B0502040204020203" pitchFamily="34" charset="0"/>
                <a:ea typeface="Segoe UI" panose="020B0502040204020203" pitchFamily="34" charset="0"/>
                <a:cs typeface="Segoe UI" panose="020B0502040204020203" pitchFamily="34" charset="0"/>
              </a:rPr>
              <a:t>guidelines </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is still having a negative impact due to increased scrutiny, leading </a:t>
            </a:r>
            <a:r>
              <a:rPr lang="en-GB" sz="1050" dirty="0">
                <a:solidFill>
                  <a:schemeClr val="tx1"/>
                </a:solidFill>
                <a:latin typeface="Segoe UI" panose="020B0502040204020203" pitchFamily="34" charset="0"/>
                <a:ea typeface="Segoe UI" panose="020B0502040204020203" pitchFamily="34" charset="0"/>
                <a:cs typeface="Segoe UI" panose="020B0502040204020203" pitchFamily="34" charset="0"/>
              </a:rPr>
              <a:t>to significant amount of additional work for most </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files to achieve a positive outcome. </a:t>
            </a:r>
            <a:r>
              <a:rPr lang="en-GB" sz="1050" dirty="0">
                <a:solidFill>
                  <a:schemeClr val="tx1"/>
                </a:solidFill>
                <a:latin typeface="Segoe UI" panose="020B0502040204020203" pitchFamily="34" charset="0"/>
                <a:ea typeface="Segoe UI" panose="020B0502040204020203" pitchFamily="34" charset="0"/>
                <a:cs typeface="Segoe UI" panose="020B0502040204020203" pitchFamily="34" charset="0"/>
              </a:rPr>
              <a:t>A reduction in ‘Action Taken’ outcomes was anticipated</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p>
          <a:p>
            <a:pPr marL="171450" indent="-171450">
              <a:spcAft>
                <a:spcPts val="600"/>
              </a:spcAft>
              <a:buFont typeface="Arial" panose="020B0604020202020204" pitchFamily="34" charset="0"/>
              <a:buChar char="•"/>
            </a:pP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Other ‘Action Taken’ outcomes </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have remained lower in Q2 2021/22 when compared to the same quarter two years ago (Appendix Two).</a:t>
            </a:r>
            <a:endParaRPr lang="en-GB" sz="4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spcAft>
                <a:spcPts val="600"/>
              </a:spcAft>
              <a:buFont typeface="Arial" panose="020B0604020202020204" pitchFamily="34" charset="0"/>
              <a:buChar char="•"/>
            </a:pP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During the </a:t>
            </a: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monthly SPI/ Crime Bureau meeting</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no reports </a:t>
            </a:r>
            <a:r>
              <a:rPr lang="en-GB" sz="1050" dirty="0">
                <a:solidFill>
                  <a:schemeClr val="tx1"/>
                </a:solidFill>
                <a:latin typeface="Segoe UI" panose="020B0502040204020203" pitchFamily="34" charset="0"/>
                <a:ea typeface="Segoe UI" panose="020B0502040204020203" pitchFamily="34" charset="0"/>
                <a:cs typeface="Segoe UI" panose="020B0502040204020203" pitchFamily="34" charset="0"/>
              </a:rPr>
              <a:t>of </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emerging themes from the DDM’s. Two issues were raised:</a:t>
            </a:r>
          </a:p>
          <a:p>
            <a:pPr marL="355600" lvl="1" indent="-177800">
              <a:spcAft>
                <a:spcPts val="600"/>
              </a:spcAft>
              <a:buFont typeface="Arial" panose="020B0604020202020204" pitchFamily="34" charset="0"/>
              <a:buChar char="•"/>
            </a:pP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Continual lack </a:t>
            </a:r>
            <a:r>
              <a:rPr lang="en-GB" sz="1050" b="1" dirty="0">
                <a:solidFill>
                  <a:schemeClr val="tx1"/>
                </a:solidFill>
                <a:latin typeface="Segoe UI" panose="020B0502040204020203" pitchFamily="34" charset="0"/>
                <a:ea typeface="Segoe UI" panose="020B0502040204020203" pitchFamily="34" charset="0"/>
                <a:cs typeface="Segoe UI" panose="020B0502040204020203" pitchFamily="34" charset="0"/>
              </a:rPr>
              <a:t>of understanding </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regarding </a:t>
            </a: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application of some Outcome results </a:t>
            </a:r>
            <a:r>
              <a:rPr lang="en-GB" sz="1050" dirty="0">
                <a:solidFill>
                  <a:schemeClr val="tx1"/>
                </a:solidFill>
                <a:latin typeface="Segoe UI" panose="020B0502040204020203" pitchFamily="34" charset="0"/>
                <a:ea typeface="Segoe UI" panose="020B0502040204020203" pitchFamily="34" charset="0"/>
                <a:cs typeface="Segoe UI" panose="020B0502040204020203" pitchFamily="34" charset="0"/>
              </a:rPr>
              <a:t>and work is still ongoing to try to improve this. </a:t>
            </a:r>
            <a:endPar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355600" lvl="1" indent="-177800">
              <a:spcAft>
                <a:spcPts val="600"/>
              </a:spcAft>
              <a:buFont typeface="Arial" panose="020B0604020202020204" pitchFamily="34" charset="0"/>
              <a:buChar char="•"/>
            </a:pP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Additional work is required in relation to </a:t>
            </a: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Sgt/Supervisor </a:t>
            </a:r>
            <a:r>
              <a:rPr lang="en-GB" sz="1050" b="1" dirty="0">
                <a:solidFill>
                  <a:schemeClr val="tx1"/>
                </a:solidFill>
                <a:latin typeface="Segoe UI" panose="020B0502040204020203" pitchFamily="34" charset="0"/>
                <a:ea typeface="Segoe UI" panose="020B0502040204020203" pitchFamily="34" charset="0"/>
                <a:cs typeface="Segoe UI" panose="020B0502040204020203" pitchFamily="34" charset="0"/>
              </a:rPr>
              <a:t>reviews </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to ensure investigation are being </a:t>
            </a: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managed</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and </a:t>
            </a: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completed</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in a </a:t>
            </a:r>
            <a:r>
              <a:rPr lang="en-GB" sz="105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timely way</a:t>
            </a:r>
            <a:r>
              <a:rPr lang="en-GB" sz="105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p>
        </p:txBody>
      </p:sp>
      <p:pic>
        <p:nvPicPr>
          <p:cNvPr id="19" name="Picture 18"/>
          <p:cNvPicPr>
            <a:picLocks noChangeAspect="1"/>
          </p:cNvPicPr>
          <p:nvPr/>
        </p:nvPicPr>
        <p:blipFill rotWithShape="1">
          <a:blip r:embed="rId4"/>
          <a:srcRect l="215" t="5819" r="169" b="11678"/>
          <a:stretch/>
        </p:blipFill>
        <p:spPr>
          <a:xfrm>
            <a:off x="6578813" y="1285200"/>
            <a:ext cx="5098605" cy="2757504"/>
          </a:xfrm>
          <a:prstGeom prst="rect">
            <a:avLst/>
          </a:prstGeom>
        </p:spPr>
      </p:pic>
      <p:pic>
        <p:nvPicPr>
          <p:cNvPr id="22" name="Picture 21"/>
          <p:cNvPicPr>
            <a:picLocks noChangeAspect="1"/>
          </p:cNvPicPr>
          <p:nvPr/>
        </p:nvPicPr>
        <p:blipFill rotWithShape="1">
          <a:blip r:embed="rId4"/>
          <a:srcRect l="12429" t="89452" r="17464" b="2058"/>
          <a:stretch/>
        </p:blipFill>
        <p:spPr>
          <a:xfrm>
            <a:off x="7236125" y="4112618"/>
            <a:ext cx="3783981" cy="299241"/>
          </a:xfrm>
          <a:prstGeom prst="rect">
            <a:avLst/>
          </a:prstGeom>
        </p:spPr>
      </p:pic>
      <p:pic>
        <p:nvPicPr>
          <p:cNvPr id="18" name="Picture 17"/>
          <p:cNvPicPr>
            <a:picLocks noChangeAspect="1"/>
          </p:cNvPicPr>
          <p:nvPr/>
        </p:nvPicPr>
        <p:blipFill rotWithShape="1">
          <a:blip r:embed="rId5"/>
          <a:srcRect l="147" t="6024" r="2541" b="11918"/>
          <a:stretch/>
        </p:blipFill>
        <p:spPr>
          <a:xfrm>
            <a:off x="1318093" y="1294295"/>
            <a:ext cx="4980680" cy="2742649"/>
          </a:xfrm>
          <a:prstGeom prst="rect">
            <a:avLst/>
          </a:prstGeom>
        </p:spPr>
      </p:pic>
      <p:pic>
        <p:nvPicPr>
          <p:cNvPr id="5" name="Picture 4"/>
          <p:cNvPicPr>
            <a:picLocks noChangeAspect="1"/>
          </p:cNvPicPr>
          <p:nvPr/>
        </p:nvPicPr>
        <p:blipFill rotWithShape="1">
          <a:blip r:embed="rId5"/>
          <a:srcRect l="29286" t="90186" r="29851" b="2031"/>
          <a:stretch/>
        </p:blipFill>
        <p:spPr>
          <a:xfrm>
            <a:off x="2686643" y="4099248"/>
            <a:ext cx="2243581" cy="279052"/>
          </a:xfrm>
          <a:prstGeom prst="rect">
            <a:avLst/>
          </a:prstGeom>
        </p:spPr>
      </p:pic>
    </p:spTree>
    <p:extLst>
      <p:ext uri="{BB962C8B-B14F-4D97-AF65-F5344CB8AC3E}">
        <p14:creationId xmlns:p14="http://schemas.microsoft.com/office/powerpoint/2010/main" val="423885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68000"/>
          </a:schemeClr>
        </a:solidFill>
        <a:effectLst/>
      </p:bgPr>
    </p:bg>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913900" y="6584156"/>
            <a:ext cx="2781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3</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Rectangle 6">
            <a:extLst>
              <a:ext uri="{FF2B5EF4-FFF2-40B4-BE49-F238E27FC236}">
                <a16:creationId xmlns:a16="http://schemas.microsoft.com/office/drawing/2014/main" xmlns="" id="{A031BE5E-4CCA-4AFC-80A8-F32892D05C01}"/>
              </a:ext>
            </a:extLst>
          </p:cNvPr>
          <p:cNvSpPr/>
          <p:nvPr/>
        </p:nvSpPr>
        <p:spPr>
          <a:xfrm>
            <a:off x="564938" y="0"/>
            <a:ext cx="446567" cy="6858000"/>
          </a:xfrm>
          <a:prstGeom prst="rect">
            <a:avLst/>
          </a:prstGeom>
          <a:solidFill>
            <a:schemeClr val="accent4">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defRPr sz="1440" b="1" i="0" u="none" strike="noStrike" kern="1200" spc="0" baseline="0">
                <a:solidFill>
                  <a:sysClr val="windowText" lastClr="000000"/>
                </a:solidFill>
                <a:latin typeface="+mn-lt"/>
                <a:ea typeface="+mn-ea"/>
                <a:cs typeface="+mn-cs"/>
              </a:defRPr>
            </a:pP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GOLD</a:t>
            </a:r>
          </a:p>
        </p:txBody>
      </p:sp>
      <p:sp>
        <p:nvSpPr>
          <p:cNvPr id="8" name="Rectangle 7"/>
          <p:cNvSpPr/>
          <p:nvPr/>
        </p:nvSpPr>
        <p:spPr>
          <a:xfrm>
            <a:off x="2597493" y="1548625"/>
            <a:ext cx="3014612" cy="1607421"/>
          </a:xfrm>
          <a:prstGeom prst="rect">
            <a:avLst/>
          </a:prstGeom>
          <a:noFill/>
          <a:ln w="254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p:cNvSpPr/>
          <p:nvPr/>
        </p:nvSpPr>
        <p:spPr>
          <a:xfrm>
            <a:off x="2676358" y="2084304"/>
            <a:ext cx="1394818" cy="995664"/>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10" name="TextBox 9"/>
          <p:cNvSpPr txBox="1"/>
          <p:nvPr/>
        </p:nvSpPr>
        <p:spPr>
          <a:xfrm>
            <a:off x="2857440" y="2282054"/>
            <a:ext cx="1032654" cy="600164"/>
          </a:xfrm>
          <a:prstGeom prst="rect">
            <a:avLst/>
          </a:prstGeom>
          <a:noFill/>
        </p:spPr>
        <p:txBody>
          <a:bodyPr wrap="none" rtlCol="0">
            <a:spAutoFit/>
          </a:bodyPr>
          <a:lstStyle/>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1.1 Delivering</a:t>
            </a:r>
          </a:p>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victim</a:t>
            </a:r>
          </a:p>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satisfaction</a:t>
            </a:r>
            <a:endParaRPr lang="en-GB" sz="1100" dirty="0">
              <a:latin typeface="Segoe UI" panose="020B0502040204020203" pitchFamily="34" charset="0"/>
              <a:ea typeface="Segoe UI" panose="020B0502040204020203" pitchFamily="34" charset="0"/>
              <a:cs typeface="Segoe UI" panose="020B0502040204020203" pitchFamily="34" charset="0"/>
            </a:endParaRPr>
          </a:p>
        </p:txBody>
      </p:sp>
      <p:sp>
        <p:nvSpPr>
          <p:cNvPr id="11" name="Rectangle 10"/>
          <p:cNvSpPr/>
          <p:nvPr/>
        </p:nvSpPr>
        <p:spPr>
          <a:xfrm>
            <a:off x="2584281" y="3215447"/>
            <a:ext cx="7755688" cy="1430264"/>
          </a:xfrm>
          <a:prstGeom prst="rect">
            <a:avLst/>
          </a:prstGeom>
          <a:solidFill>
            <a:schemeClr val="accent4">
              <a:lumMod val="75000"/>
            </a:schemeClr>
          </a:solidFill>
          <a:ln w="254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4716" y="109944"/>
            <a:ext cx="1302542" cy="1324027"/>
          </a:xfrm>
          <a:prstGeom prst="rect">
            <a:avLst/>
          </a:prstGeom>
        </p:spPr>
      </p:pic>
      <p:sp>
        <p:nvSpPr>
          <p:cNvPr id="13" name="TextBox 12"/>
          <p:cNvSpPr txBox="1"/>
          <p:nvPr/>
        </p:nvSpPr>
        <p:spPr>
          <a:xfrm>
            <a:off x="2597491" y="1559575"/>
            <a:ext cx="3003111" cy="430887"/>
          </a:xfrm>
          <a:prstGeom prst="rect">
            <a:avLst/>
          </a:prstGeom>
          <a:noFill/>
        </p:spPr>
        <p:txBody>
          <a:bodyPr wrap="square" rtlCol="0">
            <a:spAutoFit/>
          </a:bodyPr>
          <a:lstStyle/>
          <a:p>
            <a:pPr algn="ctr"/>
            <a:r>
              <a:rPr lang="en-GB" sz="1100" b="1" dirty="0" smtClean="0">
                <a:latin typeface="Segoe UI" panose="020B0502040204020203" pitchFamily="34" charset="0"/>
                <a:ea typeface="Segoe UI" panose="020B0502040204020203" pitchFamily="34" charset="0"/>
                <a:cs typeface="Segoe UI" panose="020B0502040204020203" pitchFamily="34" charset="0"/>
              </a:rPr>
              <a:t>1. Delivering a high quality, consistent service to the public</a:t>
            </a:r>
            <a:endParaRPr lang="en-GB" sz="1100" b="1" dirty="0">
              <a:latin typeface="Segoe UI" panose="020B0502040204020203" pitchFamily="34" charset="0"/>
              <a:ea typeface="Segoe UI" panose="020B0502040204020203" pitchFamily="34" charset="0"/>
              <a:cs typeface="Segoe UI" panose="020B0502040204020203" pitchFamily="34" charset="0"/>
            </a:endParaRPr>
          </a:p>
        </p:txBody>
      </p:sp>
      <p:sp>
        <p:nvSpPr>
          <p:cNvPr id="14" name="TextBox 13"/>
          <p:cNvSpPr txBox="1"/>
          <p:nvPr/>
        </p:nvSpPr>
        <p:spPr>
          <a:xfrm>
            <a:off x="5683883" y="1558478"/>
            <a:ext cx="1563318" cy="430887"/>
          </a:xfrm>
          <a:prstGeom prst="rect">
            <a:avLst/>
          </a:prstGeom>
          <a:noFill/>
        </p:spPr>
        <p:txBody>
          <a:bodyPr wrap="square" rtlCol="0">
            <a:spAutoFit/>
          </a:bodyPr>
          <a:lstStyle/>
          <a:p>
            <a:pPr algn="ctr"/>
            <a:r>
              <a:rPr lang="en-GB" sz="1100" b="1" dirty="0" smtClean="0">
                <a:latin typeface="Segoe UI" panose="020B0502040204020203" pitchFamily="34" charset="0"/>
                <a:ea typeface="Segoe UI" panose="020B0502040204020203" pitchFamily="34" charset="0"/>
                <a:cs typeface="Segoe UI" panose="020B0502040204020203" pitchFamily="34" charset="0"/>
              </a:rPr>
              <a:t>2. Delivering an </a:t>
            </a:r>
          </a:p>
          <a:p>
            <a:pPr algn="ctr"/>
            <a:r>
              <a:rPr lang="en-GB" sz="1100" b="1" dirty="0" smtClean="0">
                <a:latin typeface="Segoe UI" panose="020B0502040204020203" pitchFamily="34" charset="0"/>
                <a:ea typeface="Segoe UI" panose="020B0502040204020203" pitchFamily="34" charset="0"/>
                <a:cs typeface="Segoe UI" panose="020B0502040204020203" pitchFamily="34" charset="0"/>
              </a:rPr>
              <a:t>efficient service</a:t>
            </a:r>
            <a:endParaRPr lang="en-GB" sz="1100" b="1" dirty="0">
              <a:latin typeface="Segoe UI" panose="020B0502040204020203" pitchFamily="34" charset="0"/>
              <a:ea typeface="Segoe UI" panose="020B0502040204020203" pitchFamily="34" charset="0"/>
              <a:cs typeface="Segoe UI" panose="020B0502040204020203" pitchFamily="34" charset="0"/>
            </a:endParaRPr>
          </a:p>
        </p:txBody>
      </p:sp>
      <p:sp>
        <p:nvSpPr>
          <p:cNvPr id="15" name="TextBox 14"/>
          <p:cNvSpPr txBox="1"/>
          <p:nvPr/>
        </p:nvSpPr>
        <p:spPr>
          <a:xfrm>
            <a:off x="4175527" y="3277714"/>
            <a:ext cx="4573196" cy="261610"/>
          </a:xfrm>
          <a:prstGeom prst="rect">
            <a:avLst/>
          </a:prstGeom>
          <a:noFill/>
        </p:spPr>
        <p:txBody>
          <a:bodyPr wrap="square" rtlCol="0">
            <a:spAutoFit/>
          </a:bodyPr>
          <a:lstStyle/>
          <a:p>
            <a:pPr algn="ctr"/>
            <a:r>
              <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rPr>
              <a:t>4</a:t>
            </a:r>
            <a:r>
              <a:rPr lang="en-GB"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Delivering innovative, problem-solving practices and processes</a:t>
            </a:r>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3147756" y="4698603"/>
            <a:ext cx="6628738" cy="261610"/>
          </a:xfrm>
          <a:prstGeom prst="rect">
            <a:avLst/>
          </a:prstGeom>
          <a:noFill/>
        </p:spPr>
        <p:txBody>
          <a:bodyPr wrap="none" rtlCol="0">
            <a:spAutoFit/>
          </a:bodyPr>
          <a:lstStyle/>
          <a:p>
            <a:r>
              <a:rPr lang="en-GB" sz="1100" b="1" dirty="0">
                <a:latin typeface="Segoe UI" panose="020B0502040204020203" pitchFamily="34" charset="0"/>
                <a:ea typeface="Segoe UI" panose="020B0502040204020203" pitchFamily="34" charset="0"/>
                <a:cs typeface="Segoe UI" panose="020B0502040204020203" pitchFamily="34" charset="0"/>
              </a:rPr>
              <a:t>5</a:t>
            </a:r>
            <a:r>
              <a:rPr lang="en-GB" sz="1100" b="1" dirty="0" smtClean="0">
                <a:latin typeface="Segoe UI" panose="020B0502040204020203" pitchFamily="34" charset="0"/>
                <a:ea typeface="Segoe UI" panose="020B0502040204020203" pitchFamily="34" charset="0"/>
                <a:cs typeface="Segoe UI" panose="020B0502040204020203" pitchFamily="34" charset="0"/>
              </a:rPr>
              <a:t>. Delivering a skilled, sustainable workforce in a constantly learning and improving environment</a:t>
            </a:r>
            <a:endParaRPr lang="en-GB" sz="1100" b="1" dirty="0">
              <a:latin typeface="Segoe UI" panose="020B0502040204020203" pitchFamily="34" charset="0"/>
              <a:ea typeface="Segoe UI" panose="020B0502040204020203" pitchFamily="34" charset="0"/>
              <a:cs typeface="Segoe UI" panose="020B0502040204020203" pitchFamily="34" charset="0"/>
            </a:endParaRPr>
          </a:p>
        </p:txBody>
      </p:sp>
      <p:sp>
        <p:nvSpPr>
          <p:cNvPr id="17" name="Rectangle 16"/>
          <p:cNvSpPr/>
          <p:nvPr/>
        </p:nvSpPr>
        <p:spPr>
          <a:xfrm>
            <a:off x="2670794" y="3556854"/>
            <a:ext cx="2267916" cy="1000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
        <p:nvSpPr>
          <p:cNvPr id="18" name="TextBox 17"/>
          <p:cNvSpPr txBox="1"/>
          <p:nvPr/>
        </p:nvSpPr>
        <p:spPr>
          <a:xfrm>
            <a:off x="4240469" y="378895"/>
            <a:ext cx="3949298" cy="707886"/>
          </a:xfrm>
          <a:prstGeom prst="rect">
            <a:avLst/>
          </a:prstGeom>
          <a:noFill/>
        </p:spPr>
        <p:txBody>
          <a:bodyPr wrap="square" rtlCol="0">
            <a:spAutoFit/>
          </a:bodyPr>
          <a:lstStyle/>
          <a:p>
            <a:pPr marL="457200" indent="-457200">
              <a:buAutoNum type="arabicPeriod"/>
            </a:pPr>
            <a:r>
              <a:rPr lang="en-GB" sz="2000" b="1" dirty="0" smtClean="0">
                <a:latin typeface="Segoe UI" panose="020B0502040204020203" pitchFamily="34" charset="0"/>
                <a:ea typeface="Segoe UI" panose="020B0502040204020203" pitchFamily="34" charset="0"/>
                <a:cs typeface="Segoe UI" panose="020B0502040204020203" pitchFamily="34" charset="0"/>
              </a:rPr>
              <a:t>Gold Balanced Scorecard </a:t>
            </a:r>
          </a:p>
          <a:p>
            <a:pPr algn="ctr"/>
            <a:r>
              <a:rPr lang="en-GB" sz="2000" b="1" dirty="0" smtClean="0">
                <a:latin typeface="Segoe UI" panose="020B0502040204020203" pitchFamily="34" charset="0"/>
                <a:ea typeface="Segoe UI" panose="020B0502040204020203" pitchFamily="34" charset="0"/>
                <a:cs typeface="Segoe UI" panose="020B0502040204020203" pitchFamily="34" charset="0"/>
              </a:rPr>
              <a:t>2021-2022</a:t>
            </a:r>
            <a:endParaRPr lang="en-GB" sz="2000" b="1" dirty="0">
              <a:latin typeface="Segoe UI" panose="020B0502040204020203" pitchFamily="34" charset="0"/>
              <a:ea typeface="Segoe UI" panose="020B0502040204020203" pitchFamily="34" charset="0"/>
              <a:cs typeface="Segoe UI" panose="020B0502040204020203" pitchFamily="34" charset="0"/>
            </a:endParaRPr>
          </a:p>
        </p:txBody>
      </p:sp>
      <p:sp>
        <p:nvSpPr>
          <p:cNvPr id="19" name="TextBox 18"/>
          <p:cNvSpPr txBox="1"/>
          <p:nvPr/>
        </p:nvSpPr>
        <p:spPr>
          <a:xfrm>
            <a:off x="2670302" y="3826205"/>
            <a:ext cx="2268408" cy="461665"/>
          </a:xfrm>
          <a:prstGeom prst="rect">
            <a:avLst/>
          </a:prstGeom>
          <a:noFill/>
        </p:spPr>
        <p:txBody>
          <a:bodyPr wrap="square" rtlCol="0">
            <a:spAutoFit/>
          </a:bodyPr>
          <a:lstStyle/>
          <a:p>
            <a:pPr algn="ctr"/>
            <a:r>
              <a:rPr lang="en-GB" sz="1200" dirty="0">
                <a:solidFill>
                  <a:schemeClr val="dk1"/>
                </a:solidFill>
                <a:latin typeface="Segoe UI" panose="020B0502040204020203" pitchFamily="34" charset="0"/>
                <a:ea typeface="Segoe UI" panose="020B0502040204020203" pitchFamily="34" charset="0"/>
                <a:cs typeface="Segoe UI" panose="020B0502040204020203" pitchFamily="34" charset="0"/>
              </a:rPr>
              <a:t>4</a:t>
            </a:r>
            <a:r>
              <a:rPr lang="en-GB" sz="1200" dirty="0" smtClean="0">
                <a:solidFill>
                  <a:schemeClr val="dk1"/>
                </a:solidFill>
                <a:latin typeface="Segoe UI" panose="020B0502040204020203" pitchFamily="34" charset="0"/>
                <a:ea typeface="Segoe UI" panose="020B0502040204020203" pitchFamily="34" charset="0"/>
                <a:cs typeface="Segoe UI" panose="020B0502040204020203" pitchFamily="34" charset="0"/>
              </a:rPr>
              <a:t>.1 Delivering effective core practices</a:t>
            </a:r>
            <a:endParaRPr lang="en-GB" sz="1200" dirty="0">
              <a:solidFill>
                <a:schemeClr val="dk1"/>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Rectangle 19"/>
          <p:cNvSpPr/>
          <p:nvPr/>
        </p:nvSpPr>
        <p:spPr>
          <a:xfrm>
            <a:off x="2584925" y="4698603"/>
            <a:ext cx="7754400" cy="1462366"/>
          </a:xfrm>
          <a:prstGeom prst="rect">
            <a:avLst/>
          </a:prstGeom>
          <a:noFill/>
          <a:ln>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1" name="Rectangle 20"/>
          <p:cNvSpPr/>
          <p:nvPr/>
        </p:nvSpPr>
        <p:spPr>
          <a:xfrm>
            <a:off x="2670794" y="5019220"/>
            <a:ext cx="2267916" cy="1000367"/>
          </a:xfrm>
          <a:prstGeom prst="rect">
            <a:avLst/>
          </a:prstGeom>
          <a:solidFill>
            <a:schemeClr val="accent4">
              <a:lumMod val="75000"/>
              <a:alpha val="60000"/>
            </a:schemeClr>
          </a:solidFill>
          <a:ln w="19050">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2" name="Rectangle 21"/>
          <p:cNvSpPr/>
          <p:nvPr/>
        </p:nvSpPr>
        <p:spPr>
          <a:xfrm>
            <a:off x="5309946" y="5016402"/>
            <a:ext cx="2267916" cy="1000367"/>
          </a:xfrm>
          <a:prstGeom prst="rect">
            <a:avLst/>
          </a:prstGeom>
          <a:solidFill>
            <a:schemeClr val="accent4">
              <a:lumMod val="75000"/>
              <a:alpha val="60000"/>
            </a:schemeClr>
          </a:solidFill>
          <a:ln w="19050">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3" name="TextBox 22"/>
          <p:cNvSpPr txBox="1"/>
          <p:nvPr/>
        </p:nvSpPr>
        <p:spPr>
          <a:xfrm>
            <a:off x="2859577" y="5196238"/>
            <a:ext cx="1780703" cy="646331"/>
          </a:xfrm>
          <a:prstGeom prst="rect">
            <a:avLst/>
          </a:prstGeom>
          <a:noFill/>
        </p:spPr>
        <p:txBody>
          <a:bodyPr wrap="square" rtlCol="0">
            <a:spAutoFit/>
          </a:bodyPr>
          <a:lstStyle/>
          <a:p>
            <a:pPr algn="ctr"/>
            <a:r>
              <a:rPr lang="en-GB" sz="1200" dirty="0">
                <a:latin typeface="Segoe UI" panose="020B0502040204020203" pitchFamily="34" charset="0"/>
                <a:ea typeface="Segoe UI" panose="020B0502040204020203" pitchFamily="34" charset="0"/>
                <a:cs typeface="Segoe UI" panose="020B0502040204020203" pitchFamily="34" charset="0"/>
              </a:rPr>
              <a:t>5</a:t>
            </a:r>
            <a:r>
              <a:rPr lang="en-GB" sz="1200" dirty="0" smtClean="0">
                <a:latin typeface="Segoe UI" panose="020B0502040204020203" pitchFamily="34" charset="0"/>
                <a:ea typeface="Segoe UI" panose="020B0502040204020203" pitchFamily="34" charset="0"/>
                <a:cs typeface="Segoe UI" panose="020B0502040204020203" pitchFamily="34" charset="0"/>
              </a:rPr>
              <a:t>.1 Establishing a skilled, </a:t>
            </a:r>
          </a:p>
          <a:p>
            <a:pPr algn="ctr"/>
            <a:r>
              <a:rPr lang="en-GB" sz="1200" dirty="0" smtClean="0">
                <a:latin typeface="Segoe UI" panose="020B0502040204020203" pitchFamily="34" charset="0"/>
                <a:ea typeface="Segoe UI" panose="020B0502040204020203" pitchFamily="34" charset="0"/>
                <a:cs typeface="Segoe UI" panose="020B0502040204020203" pitchFamily="34" charset="0"/>
              </a:rPr>
              <a:t>flexible workforce</a:t>
            </a:r>
            <a:endParaRPr lang="en-GB" sz="1200" dirty="0">
              <a:latin typeface="Segoe UI" panose="020B0502040204020203" pitchFamily="34" charset="0"/>
              <a:ea typeface="Segoe UI" panose="020B0502040204020203" pitchFamily="34" charset="0"/>
              <a:cs typeface="Segoe UI" panose="020B0502040204020203" pitchFamily="34" charset="0"/>
            </a:endParaRPr>
          </a:p>
        </p:txBody>
      </p:sp>
      <p:sp>
        <p:nvSpPr>
          <p:cNvPr id="24" name="TextBox 23"/>
          <p:cNvSpPr txBox="1"/>
          <p:nvPr/>
        </p:nvSpPr>
        <p:spPr>
          <a:xfrm>
            <a:off x="5456698" y="5193420"/>
            <a:ext cx="1974735" cy="646331"/>
          </a:xfrm>
          <a:prstGeom prst="rect">
            <a:avLst/>
          </a:prstGeom>
          <a:noFill/>
        </p:spPr>
        <p:txBody>
          <a:bodyPr wrap="square" rtlCol="0">
            <a:spAutoFit/>
          </a:bodyPr>
          <a:lstStyle/>
          <a:p>
            <a:pPr algn="ctr"/>
            <a:r>
              <a:rPr lang="en-GB" sz="1200" dirty="0">
                <a:latin typeface="Segoe UI" panose="020B0502040204020203" pitchFamily="34" charset="0"/>
                <a:ea typeface="Segoe UI" panose="020B0502040204020203" pitchFamily="34" charset="0"/>
                <a:cs typeface="Segoe UI" panose="020B0502040204020203" pitchFamily="34" charset="0"/>
              </a:rPr>
              <a:t>5</a:t>
            </a:r>
            <a:r>
              <a:rPr lang="en-GB" sz="1200" dirty="0" smtClean="0">
                <a:latin typeface="Segoe UI" panose="020B0502040204020203" pitchFamily="34" charset="0"/>
                <a:ea typeface="Segoe UI" panose="020B0502040204020203" pitchFamily="34" charset="0"/>
                <a:cs typeface="Segoe UI" panose="020B0502040204020203" pitchFamily="34" charset="0"/>
              </a:rPr>
              <a:t>.2 Establishing high quality, </a:t>
            </a:r>
          </a:p>
          <a:p>
            <a:pPr algn="ctr"/>
            <a:r>
              <a:rPr lang="en-GB" sz="1200" dirty="0" smtClean="0">
                <a:latin typeface="Segoe UI" panose="020B0502040204020203" pitchFamily="34" charset="0"/>
                <a:ea typeface="Segoe UI" panose="020B0502040204020203" pitchFamily="34" charset="0"/>
                <a:cs typeface="Segoe UI" panose="020B0502040204020203" pitchFamily="34" charset="0"/>
              </a:rPr>
              <a:t>accessible knowledge</a:t>
            </a:r>
            <a:endParaRPr lang="en-GB" sz="1200" dirty="0">
              <a:latin typeface="Segoe UI" panose="020B0502040204020203" pitchFamily="34" charset="0"/>
              <a:ea typeface="Segoe UI" panose="020B0502040204020203" pitchFamily="34" charset="0"/>
              <a:cs typeface="Segoe UI" panose="020B0502040204020203" pitchFamily="34" charset="0"/>
            </a:endParaRPr>
          </a:p>
        </p:txBody>
      </p:sp>
      <p:sp>
        <p:nvSpPr>
          <p:cNvPr id="25" name="TextBox 24"/>
          <p:cNvSpPr txBox="1"/>
          <p:nvPr/>
        </p:nvSpPr>
        <p:spPr>
          <a:xfrm>
            <a:off x="7318979" y="1560078"/>
            <a:ext cx="3003109" cy="261610"/>
          </a:xfrm>
          <a:prstGeom prst="rect">
            <a:avLst/>
          </a:prstGeom>
          <a:noFill/>
        </p:spPr>
        <p:txBody>
          <a:bodyPr wrap="square" rtlCol="0">
            <a:spAutoFit/>
          </a:bodyPr>
          <a:lstStyle/>
          <a:p>
            <a:pPr algn="ctr"/>
            <a:r>
              <a:rPr lang="en-GB" sz="1100" b="1" dirty="0">
                <a:latin typeface="Segoe UI" panose="020B0502040204020203" pitchFamily="34" charset="0"/>
                <a:ea typeface="Segoe UI" panose="020B0502040204020203" pitchFamily="34" charset="0"/>
                <a:cs typeface="Segoe UI" panose="020B0502040204020203" pitchFamily="34" charset="0"/>
              </a:rPr>
              <a:t>3</a:t>
            </a:r>
            <a:r>
              <a:rPr lang="en-GB" sz="1100" b="1" dirty="0" smtClean="0">
                <a:latin typeface="Segoe UI" panose="020B0502040204020203" pitchFamily="34" charset="0"/>
                <a:ea typeface="Segoe UI" panose="020B0502040204020203" pitchFamily="34" charset="0"/>
                <a:cs typeface="Segoe UI" panose="020B0502040204020203" pitchFamily="34" charset="0"/>
              </a:rPr>
              <a:t>. Delivering an ethical service</a:t>
            </a:r>
            <a:endParaRPr lang="en-GB" sz="1100" b="1" dirty="0">
              <a:latin typeface="Segoe UI" panose="020B0502040204020203" pitchFamily="34" charset="0"/>
              <a:ea typeface="Segoe UI" panose="020B0502040204020203" pitchFamily="34" charset="0"/>
              <a:cs typeface="Segoe UI" panose="020B0502040204020203" pitchFamily="34" charset="0"/>
            </a:endParaRPr>
          </a:p>
        </p:txBody>
      </p:sp>
      <p:grpSp>
        <p:nvGrpSpPr>
          <p:cNvPr id="26" name="Group 25"/>
          <p:cNvGrpSpPr/>
          <p:nvPr/>
        </p:nvGrpSpPr>
        <p:grpSpPr>
          <a:xfrm>
            <a:off x="7386650" y="2099692"/>
            <a:ext cx="1394818" cy="995664"/>
            <a:chOff x="5427513" y="1991461"/>
            <a:chExt cx="1394818" cy="995664"/>
          </a:xfrm>
        </p:grpSpPr>
        <p:sp>
          <p:nvSpPr>
            <p:cNvPr id="27" name="Rectangle 26"/>
            <p:cNvSpPr/>
            <p:nvPr/>
          </p:nvSpPr>
          <p:spPr>
            <a:xfrm>
              <a:off x="5427513" y="1991461"/>
              <a:ext cx="1394818" cy="995664"/>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8" name="TextBox 27"/>
            <p:cNvSpPr txBox="1"/>
            <p:nvPr/>
          </p:nvSpPr>
          <p:spPr>
            <a:xfrm>
              <a:off x="5457033" y="2123546"/>
              <a:ext cx="1335779" cy="769441"/>
            </a:xfrm>
            <a:prstGeom prst="rect">
              <a:avLst/>
            </a:prstGeom>
            <a:noFill/>
          </p:spPr>
          <p:txBody>
            <a:bodyPr wrap="none" rtlCol="0">
              <a:spAutoFit/>
            </a:bodyPr>
            <a:lstStyle/>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3.1 Delivering our </a:t>
              </a:r>
            </a:p>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service legally and</a:t>
              </a:r>
            </a:p>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within regulations</a:t>
              </a:r>
            </a:p>
            <a:p>
              <a:pPr algn="ctr"/>
              <a:endParaRPr lang="en-GB" sz="11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p:txBody>
        </p:sp>
      </p:grpSp>
      <p:sp>
        <p:nvSpPr>
          <p:cNvPr id="29" name="Rectangle 28"/>
          <p:cNvSpPr/>
          <p:nvPr/>
        </p:nvSpPr>
        <p:spPr>
          <a:xfrm>
            <a:off x="7983603" y="5016402"/>
            <a:ext cx="2267916" cy="1000367"/>
          </a:xfrm>
          <a:prstGeom prst="rect">
            <a:avLst/>
          </a:prstGeom>
          <a:solidFill>
            <a:schemeClr val="accent4">
              <a:lumMod val="75000"/>
              <a:alpha val="60000"/>
            </a:schemeClr>
          </a:solidFill>
          <a:ln w="19050">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30" name="TextBox 29"/>
          <p:cNvSpPr txBox="1"/>
          <p:nvPr/>
        </p:nvSpPr>
        <p:spPr>
          <a:xfrm>
            <a:off x="8130202" y="5193420"/>
            <a:ext cx="1984037" cy="646331"/>
          </a:xfrm>
          <a:prstGeom prst="rect">
            <a:avLst/>
          </a:prstGeom>
          <a:noFill/>
        </p:spPr>
        <p:txBody>
          <a:bodyPr wrap="square" rtlCol="0">
            <a:spAutoFit/>
          </a:bodyPr>
          <a:lstStyle/>
          <a:p>
            <a:pPr algn="ctr"/>
            <a:r>
              <a:rPr lang="en-GB" sz="1200" dirty="0" smtClean="0">
                <a:latin typeface="Segoe UI" panose="020B0502040204020203" pitchFamily="34" charset="0"/>
                <a:ea typeface="Segoe UI" panose="020B0502040204020203" pitchFamily="34" charset="0"/>
                <a:cs typeface="Segoe UI" panose="020B0502040204020203" pitchFamily="34" charset="0"/>
              </a:rPr>
              <a:t>5.3 Establishing appropriate, </a:t>
            </a:r>
          </a:p>
          <a:p>
            <a:pPr algn="ctr"/>
            <a:r>
              <a:rPr lang="en-GB" sz="1200" dirty="0" smtClean="0">
                <a:latin typeface="Segoe UI" panose="020B0502040204020203" pitchFamily="34" charset="0"/>
                <a:ea typeface="Segoe UI" panose="020B0502040204020203" pitchFamily="34" charset="0"/>
                <a:cs typeface="Segoe UI" panose="020B0502040204020203" pitchFamily="34" charset="0"/>
              </a:rPr>
              <a:t>available tools</a:t>
            </a:r>
            <a:endParaRPr lang="en-GB" sz="1200" dirty="0">
              <a:latin typeface="Segoe UI" panose="020B0502040204020203" pitchFamily="34" charset="0"/>
              <a:ea typeface="Segoe UI" panose="020B0502040204020203" pitchFamily="34" charset="0"/>
              <a:cs typeface="Segoe UI" panose="020B0502040204020203" pitchFamily="34" charset="0"/>
            </a:endParaRPr>
          </a:p>
        </p:txBody>
      </p:sp>
      <p:sp>
        <p:nvSpPr>
          <p:cNvPr id="31" name="TextBox 30"/>
          <p:cNvSpPr txBox="1"/>
          <p:nvPr/>
        </p:nvSpPr>
        <p:spPr>
          <a:xfrm>
            <a:off x="2071789" y="6307157"/>
            <a:ext cx="8778893" cy="276999"/>
          </a:xfrm>
          <a:prstGeom prst="rect">
            <a:avLst/>
          </a:prstGeom>
          <a:noFill/>
        </p:spPr>
        <p:txBody>
          <a:bodyPr wrap="square" rtlCol="0">
            <a:spAutoFit/>
          </a:bodyPr>
          <a:lstStyle/>
          <a:p>
            <a:pPr algn="ctr"/>
            <a:r>
              <a:rPr lang="en-GB" sz="1200" b="1"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Public First		Courage		Compassion		Ownership</a:t>
            </a:r>
            <a:endParaRPr lang="en-GB" sz="1200" b="1"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2" name="Rectangle 31"/>
          <p:cNvSpPr/>
          <p:nvPr/>
        </p:nvSpPr>
        <p:spPr>
          <a:xfrm>
            <a:off x="2022480" y="6314851"/>
            <a:ext cx="8877510" cy="261610"/>
          </a:xfrm>
          <a:prstGeom prst="rect">
            <a:avLst/>
          </a:prstGeom>
          <a:solidFill>
            <a:srgbClr val="BF9000">
              <a:alpha val="20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33" name="Rectangle 32"/>
          <p:cNvSpPr/>
          <p:nvPr/>
        </p:nvSpPr>
        <p:spPr>
          <a:xfrm>
            <a:off x="5309946" y="3556854"/>
            <a:ext cx="2267916" cy="1000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
        <p:nvSpPr>
          <p:cNvPr id="34" name="Rectangle 33"/>
          <p:cNvSpPr/>
          <p:nvPr/>
        </p:nvSpPr>
        <p:spPr>
          <a:xfrm>
            <a:off x="7983603" y="3558307"/>
            <a:ext cx="2267916" cy="1000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
        <p:nvSpPr>
          <p:cNvPr id="35" name="TextBox 34"/>
          <p:cNvSpPr txBox="1"/>
          <p:nvPr/>
        </p:nvSpPr>
        <p:spPr>
          <a:xfrm>
            <a:off x="5591578" y="3918538"/>
            <a:ext cx="1704652" cy="276999"/>
          </a:xfrm>
          <a:prstGeom prst="rect">
            <a:avLst/>
          </a:prstGeom>
          <a:noFill/>
        </p:spPr>
        <p:txBody>
          <a:bodyPr wrap="square" rtlCol="0">
            <a:spAutoFit/>
          </a:bodyPr>
          <a:lstStyle/>
          <a:p>
            <a:pPr algn="ctr"/>
            <a:r>
              <a:rPr lang="en-GB" sz="1200" dirty="0">
                <a:latin typeface="Segoe UI" panose="020B0502040204020203" pitchFamily="34" charset="0"/>
                <a:ea typeface="Segoe UI" panose="020B0502040204020203" pitchFamily="34" charset="0"/>
                <a:cs typeface="Segoe UI" panose="020B0502040204020203" pitchFamily="34" charset="0"/>
              </a:rPr>
              <a:t>4</a:t>
            </a:r>
            <a:r>
              <a:rPr lang="en-GB" sz="1200" dirty="0" smtClean="0">
                <a:latin typeface="Segoe UI" panose="020B0502040204020203" pitchFamily="34" charset="0"/>
                <a:ea typeface="Segoe UI" panose="020B0502040204020203" pitchFamily="34" charset="0"/>
                <a:cs typeface="Segoe UI" panose="020B0502040204020203" pitchFamily="34" charset="0"/>
              </a:rPr>
              <a:t>.2 Managing demand</a:t>
            </a:r>
            <a:endParaRPr lang="en-GB" sz="1200" dirty="0">
              <a:latin typeface="Segoe UI" panose="020B0502040204020203" pitchFamily="34" charset="0"/>
              <a:ea typeface="Segoe UI" panose="020B0502040204020203" pitchFamily="34" charset="0"/>
              <a:cs typeface="Segoe UI" panose="020B0502040204020203" pitchFamily="34" charset="0"/>
            </a:endParaRPr>
          </a:p>
        </p:txBody>
      </p:sp>
      <p:sp>
        <p:nvSpPr>
          <p:cNvPr id="36" name="TextBox 35"/>
          <p:cNvSpPr txBox="1"/>
          <p:nvPr/>
        </p:nvSpPr>
        <p:spPr>
          <a:xfrm>
            <a:off x="7984095" y="3919991"/>
            <a:ext cx="2266932" cy="276999"/>
          </a:xfrm>
          <a:prstGeom prst="rect">
            <a:avLst/>
          </a:prstGeom>
          <a:noFill/>
        </p:spPr>
        <p:txBody>
          <a:bodyPr wrap="square" rtlCol="0">
            <a:spAutoFit/>
          </a:bodyPr>
          <a:lstStyle/>
          <a:p>
            <a:pPr algn="ctr"/>
            <a:r>
              <a:rPr lang="en-GB" sz="1200" dirty="0" smtClean="0">
                <a:latin typeface="Segoe UI" panose="020B0502040204020203" pitchFamily="34" charset="0"/>
                <a:ea typeface="Segoe UI" panose="020B0502040204020203" pitchFamily="34" charset="0"/>
                <a:cs typeface="Segoe UI" panose="020B0502040204020203" pitchFamily="34" charset="0"/>
              </a:rPr>
              <a:t>4.3 Innovating and improving</a:t>
            </a:r>
            <a:endParaRPr lang="en-GB" sz="1200" dirty="0">
              <a:latin typeface="Segoe UI" panose="020B0502040204020203" pitchFamily="34" charset="0"/>
              <a:ea typeface="Segoe UI" panose="020B0502040204020203" pitchFamily="34" charset="0"/>
              <a:cs typeface="Segoe UI" panose="020B0502040204020203" pitchFamily="34" charset="0"/>
            </a:endParaRPr>
          </a:p>
        </p:txBody>
      </p:sp>
      <p:sp>
        <p:nvSpPr>
          <p:cNvPr id="37" name="Rectangle 36"/>
          <p:cNvSpPr/>
          <p:nvPr/>
        </p:nvSpPr>
        <p:spPr>
          <a:xfrm>
            <a:off x="4134258" y="2089903"/>
            <a:ext cx="1394818" cy="995664"/>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38" name="TextBox 37"/>
          <p:cNvSpPr txBox="1"/>
          <p:nvPr/>
        </p:nvSpPr>
        <p:spPr>
          <a:xfrm>
            <a:off x="4365835" y="2287653"/>
            <a:ext cx="931665" cy="600164"/>
          </a:xfrm>
          <a:prstGeom prst="rect">
            <a:avLst/>
          </a:prstGeom>
          <a:noFill/>
        </p:spPr>
        <p:txBody>
          <a:bodyPr wrap="none" rtlCol="0">
            <a:spAutoFit/>
          </a:bodyPr>
          <a:lstStyle/>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1.2 Creating</a:t>
            </a:r>
          </a:p>
          <a:p>
            <a:pPr algn="ctr"/>
            <a:r>
              <a:rPr lang="en-GB" sz="1100" dirty="0">
                <a:latin typeface="Segoe UI" panose="020B0502040204020203" pitchFamily="34" charset="0"/>
                <a:ea typeface="Segoe UI" panose="020B0502040204020203" pitchFamily="34" charset="0"/>
                <a:cs typeface="Segoe UI" panose="020B0502040204020203" pitchFamily="34" charset="0"/>
              </a:rPr>
              <a:t>p</a:t>
            </a:r>
            <a:r>
              <a:rPr lang="en-GB" sz="1100" dirty="0" smtClean="0">
                <a:latin typeface="Segoe UI" panose="020B0502040204020203" pitchFamily="34" charset="0"/>
                <a:ea typeface="Segoe UI" panose="020B0502040204020203" pitchFamily="34" charset="0"/>
                <a:cs typeface="Segoe UI" panose="020B0502040204020203" pitchFamily="34" charset="0"/>
              </a:rPr>
              <a:t>ublic</a:t>
            </a:r>
          </a:p>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confidence</a:t>
            </a:r>
            <a:endParaRPr lang="en-GB" sz="1100" dirty="0">
              <a:latin typeface="Segoe UI" panose="020B0502040204020203" pitchFamily="34" charset="0"/>
              <a:ea typeface="Segoe UI" panose="020B0502040204020203" pitchFamily="34" charset="0"/>
              <a:cs typeface="Segoe UI" panose="020B0502040204020203" pitchFamily="34" charset="0"/>
            </a:endParaRPr>
          </a:p>
        </p:txBody>
      </p:sp>
      <p:grpSp>
        <p:nvGrpSpPr>
          <p:cNvPr id="39" name="Group 38"/>
          <p:cNvGrpSpPr/>
          <p:nvPr/>
        </p:nvGrpSpPr>
        <p:grpSpPr>
          <a:xfrm>
            <a:off x="8716494" y="2097385"/>
            <a:ext cx="1673265" cy="995664"/>
            <a:chOff x="6768859" y="1989154"/>
            <a:chExt cx="1673265" cy="995664"/>
          </a:xfrm>
        </p:grpSpPr>
        <p:sp>
          <p:nvSpPr>
            <p:cNvPr id="40" name="Rectangle 39"/>
            <p:cNvSpPr/>
            <p:nvPr/>
          </p:nvSpPr>
          <p:spPr>
            <a:xfrm>
              <a:off x="6908082" y="1989154"/>
              <a:ext cx="1394818" cy="995664"/>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41" name="Rectangle 40"/>
            <p:cNvSpPr/>
            <p:nvPr/>
          </p:nvSpPr>
          <p:spPr>
            <a:xfrm>
              <a:off x="6768859" y="2102266"/>
              <a:ext cx="1673265" cy="769441"/>
            </a:xfrm>
            <a:prstGeom prst="rect">
              <a:avLst/>
            </a:prstGeom>
          </p:spPr>
          <p:txBody>
            <a:bodyPr wrap="square">
              <a:spAutoFit/>
            </a:bodyPr>
            <a:lstStyle/>
            <a:p>
              <a:pPr algn="ctr"/>
              <a:r>
                <a:rPr lang="en-GB" sz="1100" dirty="0">
                  <a:latin typeface="Segoe UI" panose="020B0502040204020203" pitchFamily="34" charset="0"/>
                  <a:ea typeface="Segoe UI" panose="020B0502040204020203" pitchFamily="34" charset="0"/>
                  <a:cs typeface="Segoe UI" panose="020B0502040204020203" pitchFamily="34" charset="0"/>
                </a:rPr>
                <a:t>3.2 </a:t>
              </a:r>
              <a:r>
                <a:rPr lang="en-GB" sz="1100" dirty="0" smtClean="0">
                  <a:latin typeface="Segoe UI" panose="020B0502040204020203" pitchFamily="34" charset="0"/>
                  <a:ea typeface="Segoe UI" panose="020B0502040204020203" pitchFamily="34" charset="0"/>
                  <a:cs typeface="Segoe UI" panose="020B0502040204020203" pitchFamily="34" charset="0"/>
                </a:rPr>
                <a:t>Meeting </a:t>
              </a:r>
              <a:r>
                <a:rPr lang="en-GB" sz="1100" dirty="0">
                  <a:latin typeface="Segoe UI" panose="020B0502040204020203" pitchFamily="34" charset="0"/>
                  <a:ea typeface="Segoe UI" panose="020B0502040204020203" pitchFamily="34" charset="0"/>
                  <a:cs typeface="Segoe UI" panose="020B0502040204020203" pitchFamily="34" charset="0"/>
                </a:rPr>
                <a:t>our corporate environmental </a:t>
              </a:r>
              <a:r>
                <a:rPr lang="en-GB" sz="1100" dirty="0" smtClean="0">
                  <a:latin typeface="Segoe UI" panose="020B0502040204020203" pitchFamily="34" charset="0"/>
                  <a:ea typeface="Segoe UI" panose="020B0502040204020203" pitchFamily="34" charset="0"/>
                  <a:cs typeface="Segoe UI" panose="020B0502040204020203" pitchFamily="34" charset="0"/>
                </a:rPr>
                <a:t>responsibility</a:t>
              </a:r>
              <a:endParaRPr lang="en-GB" sz="1100" dirty="0">
                <a:latin typeface="Segoe UI" panose="020B0502040204020203" pitchFamily="34" charset="0"/>
                <a:ea typeface="Segoe UI" panose="020B0502040204020203" pitchFamily="34" charset="0"/>
                <a:cs typeface="Segoe UI" panose="020B0502040204020203" pitchFamily="34" charset="0"/>
              </a:endParaRPr>
            </a:p>
          </p:txBody>
        </p:sp>
      </p:grpSp>
      <p:grpSp>
        <p:nvGrpSpPr>
          <p:cNvPr id="42" name="Group 41"/>
          <p:cNvGrpSpPr/>
          <p:nvPr/>
        </p:nvGrpSpPr>
        <p:grpSpPr>
          <a:xfrm>
            <a:off x="5768133" y="2099692"/>
            <a:ext cx="1394818" cy="995664"/>
            <a:chOff x="3800439" y="1991461"/>
            <a:chExt cx="1394818" cy="995664"/>
          </a:xfrm>
        </p:grpSpPr>
        <p:sp>
          <p:nvSpPr>
            <p:cNvPr id="43" name="Rectangle 42"/>
            <p:cNvSpPr/>
            <p:nvPr/>
          </p:nvSpPr>
          <p:spPr>
            <a:xfrm>
              <a:off x="3800439" y="1991461"/>
              <a:ext cx="1394818" cy="995664"/>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44" name="TextBox 43"/>
            <p:cNvSpPr txBox="1"/>
            <p:nvPr/>
          </p:nvSpPr>
          <p:spPr>
            <a:xfrm>
              <a:off x="3836449" y="2137437"/>
              <a:ext cx="1322798" cy="600164"/>
            </a:xfrm>
            <a:prstGeom prst="rect">
              <a:avLst/>
            </a:prstGeom>
            <a:noFill/>
          </p:spPr>
          <p:txBody>
            <a:bodyPr wrap="none" rtlCol="0">
              <a:spAutoFit/>
            </a:bodyPr>
            <a:lstStyle/>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2.1 Delivering our </a:t>
              </a:r>
            </a:p>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service within </a:t>
              </a:r>
            </a:p>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budget</a:t>
              </a:r>
              <a:endParaRPr lang="en-GB" sz="1100" dirty="0">
                <a:latin typeface="Segoe UI" panose="020B0502040204020203" pitchFamily="34" charset="0"/>
                <a:ea typeface="Segoe UI" panose="020B0502040204020203" pitchFamily="34" charset="0"/>
                <a:cs typeface="Segoe UI" panose="020B0502040204020203" pitchFamily="34" charset="0"/>
              </a:endParaRPr>
            </a:p>
          </p:txBody>
        </p:sp>
      </p:grpSp>
      <p:sp>
        <p:nvSpPr>
          <p:cNvPr id="45" name="Rectangle 44"/>
          <p:cNvSpPr/>
          <p:nvPr/>
        </p:nvSpPr>
        <p:spPr>
          <a:xfrm>
            <a:off x="5690970" y="1545991"/>
            <a:ext cx="4642621" cy="1607421"/>
          </a:xfrm>
          <a:prstGeom prst="rect">
            <a:avLst/>
          </a:prstGeom>
          <a:noFill/>
          <a:ln w="254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46" name="Rectangle 45"/>
          <p:cNvSpPr/>
          <p:nvPr/>
        </p:nvSpPr>
        <p:spPr>
          <a:xfrm rot="16200000">
            <a:off x="1521900" y="5197693"/>
            <a:ext cx="1468120" cy="458435"/>
          </a:xfrm>
          <a:prstGeom prst="rect">
            <a:avLst/>
          </a:prstGeom>
          <a:solidFill>
            <a:srgbClr val="A27B00"/>
          </a:solidFill>
          <a:ln w="254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
        <p:nvSpPr>
          <p:cNvPr id="48" name="Rectangle 47"/>
          <p:cNvSpPr/>
          <p:nvPr/>
        </p:nvSpPr>
        <p:spPr>
          <a:xfrm rot="16200000">
            <a:off x="1544353" y="3693913"/>
            <a:ext cx="1430264" cy="458435"/>
          </a:xfrm>
          <a:prstGeom prst="rect">
            <a:avLst/>
          </a:prstGeom>
          <a:solidFill>
            <a:srgbClr val="A27B00"/>
          </a:solidFill>
          <a:ln w="254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
        <p:nvSpPr>
          <p:cNvPr id="49" name="Rectangle 48"/>
          <p:cNvSpPr/>
          <p:nvPr/>
        </p:nvSpPr>
        <p:spPr>
          <a:xfrm rot="16200000">
            <a:off x="1446126" y="2116613"/>
            <a:ext cx="1620000" cy="453600"/>
          </a:xfrm>
          <a:prstGeom prst="rect">
            <a:avLst/>
          </a:prstGeom>
          <a:solidFill>
            <a:srgbClr val="A27B00"/>
          </a:solidFill>
          <a:ln w="254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
        <p:nvSpPr>
          <p:cNvPr id="50" name="TextBox 49"/>
          <p:cNvSpPr txBox="1"/>
          <p:nvPr/>
        </p:nvSpPr>
        <p:spPr>
          <a:xfrm rot="16200000">
            <a:off x="1452415" y="2165036"/>
            <a:ext cx="1607423" cy="369332"/>
          </a:xfrm>
          <a:prstGeom prst="rect">
            <a:avLst/>
          </a:prstGeom>
          <a:noFill/>
        </p:spPr>
        <p:txBody>
          <a:bodyPr wrap="square" rtlCol="0">
            <a:spAutoFit/>
          </a:bodyPr>
          <a:lstStyle/>
          <a:p>
            <a:pPr algn="ctr"/>
            <a:r>
              <a:rPr lang="en-GB"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OUTCOMES </a:t>
            </a:r>
            <a:endParaRPr lang="en-GB"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51" name="TextBox 50"/>
          <p:cNvSpPr txBox="1"/>
          <p:nvPr/>
        </p:nvSpPr>
        <p:spPr>
          <a:xfrm rot="16200000">
            <a:off x="1544352" y="3738464"/>
            <a:ext cx="1430266" cy="369332"/>
          </a:xfrm>
          <a:prstGeom prst="rect">
            <a:avLst/>
          </a:prstGeom>
          <a:noFill/>
        </p:spPr>
        <p:txBody>
          <a:bodyPr wrap="square" rtlCol="0">
            <a:spAutoFit/>
          </a:bodyPr>
          <a:lstStyle/>
          <a:p>
            <a:pPr algn="ctr"/>
            <a:r>
              <a:rPr lang="en-GB"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ACTIVITIES </a:t>
            </a:r>
            <a:endParaRPr lang="en-GB"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52" name="TextBox 51"/>
          <p:cNvSpPr txBox="1"/>
          <p:nvPr/>
        </p:nvSpPr>
        <p:spPr>
          <a:xfrm rot="16200000">
            <a:off x="1540827" y="5242244"/>
            <a:ext cx="1430266" cy="369332"/>
          </a:xfrm>
          <a:prstGeom prst="rect">
            <a:avLst/>
          </a:prstGeom>
          <a:noFill/>
        </p:spPr>
        <p:txBody>
          <a:bodyPr wrap="square" rtlCol="0">
            <a:spAutoFit/>
          </a:bodyPr>
          <a:lstStyle/>
          <a:p>
            <a:pPr algn="ctr"/>
            <a:r>
              <a:rPr lang="en-GB"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ASSETS </a:t>
            </a:r>
            <a:endParaRPr lang="en-GB"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53" name="Rectangle 52"/>
          <p:cNvSpPr/>
          <p:nvPr/>
        </p:nvSpPr>
        <p:spPr>
          <a:xfrm rot="5400000">
            <a:off x="9866500" y="2116991"/>
            <a:ext cx="1619248" cy="453600"/>
          </a:xfrm>
          <a:prstGeom prst="rect">
            <a:avLst/>
          </a:prstGeom>
          <a:solidFill>
            <a:srgbClr val="A27B00"/>
          </a:solidFill>
          <a:ln w="254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
        <p:nvSpPr>
          <p:cNvPr id="54" name="TextBox 53"/>
          <p:cNvSpPr txBox="1"/>
          <p:nvPr/>
        </p:nvSpPr>
        <p:spPr>
          <a:xfrm rot="5400000">
            <a:off x="9872412" y="2153209"/>
            <a:ext cx="1607423" cy="369332"/>
          </a:xfrm>
          <a:prstGeom prst="rect">
            <a:avLst/>
          </a:prstGeom>
          <a:noFill/>
        </p:spPr>
        <p:txBody>
          <a:bodyPr wrap="square" rtlCol="0">
            <a:spAutoFit/>
          </a:bodyPr>
          <a:lstStyle/>
          <a:p>
            <a:pPr algn="ctr"/>
            <a:r>
              <a:rPr lang="en-GB"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CONTROLS</a:t>
            </a:r>
            <a:endParaRPr lang="en-GB"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55" name="Straight Connector 54"/>
          <p:cNvCxnSpPr/>
          <p:nvPr/>
        </p:nvCxnSpPr>
        <p:spPr>
          <a:xfrm>
            <a:off x="7278977" y="1545990"/>
            <a:ext cx="0" cy="1595597"/>
          </a:xfrm>
          <a:prstGeom prst="line">
            <a:avLst/>
          </a:prstGeom>
          <a:ln w="9525">
            <a:solidFill>
              <a:srgbClr val="BF900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60392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30</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745200" y="144000"/>
            <a:ext cx="4899720"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4.1 Delivering effective core practices</a:t>
            </a:r>
          </a:p>
        </p:txBody>
      </p:sp>
      <p:sp>
        <p:nvSpPr>
          <p:cNvPr id="12" name="Rectangle 11"/>
          <p:cNvSpPr/>
          <p:nvPr/>
        </p:nvSpPr>
        <p:spPr>
          <a:xfrm>
            <a:off x="7092242" y="857250"/>
            <a:ext cx="4739758" cy="3250372"/>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pPr marL="171450" indent="-171450">
              <a:spcAft>
                <a:spcPts val="600"/>
              </a:spcAft>
              <a:buFont typeface="Arial" panose="020B0604020202020204" pitchFamily="34" charset="0"/>
              <a:buChar char="•"/>
            </a:pP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70%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of all DA offences are assigned an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Outcome 16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in September 21.</a:t>
            </a:r>
          </a:p>
          <a:p>
            <a:pPr marL="171450" indent="-171450">
              <a:spcAft>
                <a:spcPts val="600"/>
              </a:spcAft>
              <a:buFont typeface="Arial" panose="020B0604020202020204" pitchFamily="34" charset="0"/>
              <a:buChar char="•"/>
            </a:pPr>
            <a:endParaRPr lang="en-GB" sz="3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spcAft>
                <a:spcPts val="600"/>
              </a:spcAft>
              <a:buFont typeface="Arial" panose="020B0604020202020204" pitchFamily="34" charset="0"/>
              <a:buChar char="•"/>
            </a:pP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Since May 21</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Outcome 16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monthly proportion rate levels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have been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exceeding 70%,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despite the decrease in August 21. This is the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highest levels ever seen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for Outcome 16.</a:t>
            </a:r>
          </a:p>
          <a:p>
            <a:pPr marL="171450" indent="-171450">
              <a:spcAft>
                <a:spcPts val="600"/>
              </a:spcAft>
              <a:buFont typeface="Arial" panose="020B0604020202020204" pitchFamily="34" charset="0"/>
              <a:buChar char="•"/>
            </a:pPr>
            <a:endParaRPr lang="en-GB" sz="3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spcAft>
                <a:spcPts val="600"/>
              </a:spcAft>
              <a:buFont typeface="Arial" panose="020B0604020202020204" pitchFamily="34" charset="0"/>
              <a:buChar char="•"/>
            </a:pP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Based on current levels, it is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highly probable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that the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monthly proportion rate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for Outcome 16 offences will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remain high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over the coming months. </a:t>
            </a:r>
          </a:p>
          <a:p>
            <a:pPr marL="171450" indent="-171450">
              <a:spcAft>
                <a:spcPts val="600"/>
              </a:spcAft>
              <a:buFont typeface="Arial" panose="020B0604020202020204" pitchFamily="34" charset="0"/>
              <a:buChar char="•"/>
            </a:pPr>
            <a:endParaRPr lang="en-GB" sz="3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spcAft>
                <a:spcPts val="600"/>
              </a:spcAft>
              <a:buFont typeface="Arial" panose="020B0604020202020204" pitchFamily="34" charset="0"/>
              <a:buChar char="•"/>
            </a:pP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Outcome 17 - </a:t>
            </a:r>
            <a:r>
              <a:rPr lang="en-GB" sz="1100" b="1" i="1" dirty="0">
                <a:solidFill>
                  <a:schemeClr val="tx1"/>
                </a:solidFill>
                <a:latin typeface="Segoe UI" panose="020B0502040204020203" pitchFamily="34" charset="0"/>
                <a:ea typeface="Segoe UI" panose="020B0502040204020203" pitchFamily="34" charset="0"/>
                <a:cs typeface="Segoe UI" panose="020B0502040204020203" pitchFamily="34" charset="0"/>
              </a:rPr>
              <a:t>Prosecution time limit expired: Suspect identified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remains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a cause for concern due to a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73%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increase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(+27)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in offences in Q2 2021/22 when compared to the same quarter two years ago (refer to Appendix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Two).</a:t>
            </a:r>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628650" lvl="1" indent="-171450">
              <a:spcAft>
                <a:spcPts val="600"/>
              </a:spcAft>
              <a:buFont typeface="Segoe UI" panose="020B0502040204020203" pitchFamily="34" charset="0"/>
              <a:buChar char="–"/>
            </a:pP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An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Outcome audit has been commissioned which will include a review of Outcome 17 offences.</a:t>
            </a:r>
          </a:p>
          <a:p>
            <a:pPr marL="628650" lvl="1" indent="-171450">
              <a:spcAft>
                <a:spcPts val="600"/>
              </a:spcAft>
              <a:buFont typeface="Arial" panose="020B0604020202020204" pitchFamily="34" charset="0"/>
              <a:buChar char="•"/>
            </a:pPr>
            <a:endPar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spcAft>
                <a:spcPts val="600"/>
              </a:spcAft>
              <a:buFont typeface="Arial" panose="020B0604020202020204" pitchFamily="34" charset="0"/>
              <a:buChar char="•"/>
            </a:pPr>
            <a:endPar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spcAft>
                <a:spcPts val="600"/>
              </a:spcAft>
              <a:buFont typeface="Arial" panose="020B0604020202020204" pitchFamily="34" charset="0"/>
              <a:buChar char="•"/>
            </a:pPr>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spcAft>
                <a:spcPts val="600"/>
              </a:spcAft>
              <a:buFont typeface="Arial" panose="020B0604020202020204" pitchFamily="34" charset="0"/>
              <a:buChar char="•"/>
            </a:pPr>
            <a:endPar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23" name="TextBox 22"/>
          <p:cNvSpPr txBox="1"/>
          <p:nvPr/>
        </p:nvSpPr>
        <p:spPr>
          <a:xfrm>
            <a:off x="1706522" y="1653019"/>
            <a:ext cx="4134709" cy="600164"/>
          </a:xfrm>
          <a:prstGeom prst="rect">
            <a:avLst/>
          </a:prstGeom>
          <a:solidFill>
            <a:schemeClr val="bg1"/>
          </a:solidFill>
        </p:spPr>
        <p:txBody>
          <a:bodyPr wrap="square" rtlCol="0">
            <a:spAutoFit/>
          </a:bodyPr>
          <a:lstStyle>
            <a:defPPr>
              <a:defRPr lang="en-US"/>
            </a:defPPr>
            <a:lvl1pPr algn="ctr">
              <a:defRPr sz="1200" b="1" u="sng">
                <a:solidFill>
                  <a:srgbClr val="002060"/>
                </a:solidFill>
              </a:defRPr>
            </a:lvl1pPr>
          </a:lstStyle>
          <a:p>
            <a:r>
              <a:rPr lang="en-GB" sz="1100"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‘Evidential </a:t>
            </a:r>
            <a:r>
              <a:rPr lang="en-GB" sz="1100" u="none" dirty="0">
                <a:solidFill>
                  <a:schemeClr val="tx1"/>
                </a:solidFill>
                <a:latin typeface="Segoe UI" panose="020B0502040204020203" pitchFamily="34" charset="0"/>
                <a:ea typeface="Segoe UI" panose="020B0502040204020203" pitchFamily="34" charset="0"/>
                <a:cs typeface="Segoe UI" panose="020B0502040204020203" pitchFamily="34" charset="0"/>
              </a:rPr>
              <a:t>difficulties prevent further action; victim does not support police </a:t>
            </a:r>
            <a:r>
              <a:rPr lang="en-GB" sz="1100"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action’ Outcomed Offences (OC16)</a:t>
            </a:r>
          </a:p>
          <a:p>
            <a:r>
              <a:rPr lang="en-GB" sz="1100" b="0" i="1"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(regardless of when recorded)</a:t>
            </a:r>
            <a:endParaRPr lang="en-GB" sz="900" b="0" i="1" u="none"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Rectangle 19"/>
          <p:cNvSpPr/>
          <p:nvPr/>
        </p:nvSpPr>
        <p:spPr>
          <a:xfrm>
            <a:off x="841248" y="660655"/>
            <a:ext cx="2535695" cy="307777"/>
          </a:xfrm>
          <a:prstGeom prst="rect">
            <a:avLst/>
          </a:prstGeom>
        </p:spPr>
        <p:txBody>
          <a:bodyPr wrap="square">
            <a:spAutoFit/>
          </a:bodyPr>
          <a:lstStyle/>
          <a:p>
            <a:r>
              <a:rPr lang="en-GB" sz="1400" b="1" dirty="0" smtClean="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Domestic Abuse Outcomes</a:t>
            </a:r>
            <a:endPar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1" name="Rounded Rectangle 20"/>
          <p:cNvSpPr/>
          <p:nvPr/>
        </p:nvSpPr>
        <p:spPr>
          <a:xfrm>
            <a:off x="7092242" y="4303104"/>
            <a:ext cx="4739758" cy="2097696"/>
          </a:xfrm>
          <a:prstGeom prst="roundRect">
            <a:avLst>
              <a:gd name="adj" fmla="val 17288"/>
            </a:avLst>
          </a:prstGeom>
          <a:solidFill>
            <a:srgbClr val="F5F5F5"/>
          </a:solid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24" name="TextBox 23"/>
          <p:cNvSpPr txBox="1"/>
          <p:nvPr/>
        </p:nvSpPr>
        <p:spPr>
          <a:xfrm>
            <a:off x="7674387" y="5028787"/>
            <a:ext cx="723323" cy="646331"/>
          </a:xfrm>
          <a:prstGeom prst="rect">
            <a:avLst/>
          </a:prstGeom>
          <a:noFill/>
        </p:spPr>
        <p:txBody>
          <a:bodyPr wrap="square" rtlCol="0">
            <a:spAutoFit/>
          </a:bodyPr>
          <a:lstStyle/>
          <a:p>
            <a:r>
              <a:rPr lang="en-GB" sz="1200" dirty="0">
                <a:solidFill>
                  <a:srgbClr val="009B3A"/>
                </a:solidFill>
                <a:latin typeface="Arial Black" panose="020B0A04020102020204" pitchFamily="34" charset="0"/>
                <a:cs typeface="Aharoni" panose="02010803020104030203" pitchFamily="2" charset="-79"/>
              </a:rPr>
              <a:t>Good </a:t>
            </a:r>
            <a:endParaRPr lang="en-GB" sz="1200" dirty="0" smtClean="0">
              <a:solidFill>
                <a:srgbClr val="009B3A"/>
              </a:solidFill>
              <a:latin typeface="Arial Black" panose="020B0A04020102020204" pitchFamily="34" charset="0"/>
              <a:cs typeface="Aharoni" panose="02010803020104030203" pitchFamily="2" charset="-79"/>
            </a:endParaRPr>
          </a:p>
          <a:p>
            <a:r>
              <a:rPr lang="en-GB" sz="1200" dirty="0" smtClean="0">
                <a:solidFill>
                  <a:srgbClr val="009B3A"/>
                </a:solidFill>
                <a:latin typeface="Arial Black" panose="020B0A04020102020204" pitchFamily="34" charset="0"/>
                <a:cs typeface="Aharoni" panose="02010803020104030203" pitchFamily="2" charset="-79"/>
              </a:rPr>
              <a:t>looks </a:t>
            </a:r>
          </a:p>
          <a:p>
            <a:r>
              <a:rPr lang="en-GB" sz="1200" dirty="0" smtClean="0">
                <a:solidFill>
                  <a:srgbClr val="009B3A"/>
                </a:solidFill>
                <a:latin typeface="Arial Black" panose="020B0A04020102020204" pitchFamily="34" charset="0"/>
                <a:cs typeface="Aharoni" panose="02010803020104030203" pitchFamily="2" charset="-79"/>
              </a:rPr>
              <a:t>like</a:t>
            </a:r>
            <a:r>
              <a:rPr lang="en-GB" sz="1200" dirty="0">
                <a:solidFill>
                  <a:srgbClr val="009B3A"/>
                </a:solidFill>
                <a:latin typeface="Arial Black" panose="020B0A04020102020204" pitchFamily="34" charset="0"/>
                <a:cs typeface="Aharoni" panose="02010803020104030203" pitchFamily="2" charset="-79"/>
              </a:rPr>
              <a:t>:</a:t>
            </a:r>
          </a:p>
        </p:txBody>
      </p:sp>
      <p:sp>
        <p:nvSpPr>
          <p:cNvPr id="25" name="Rectangle 24"/>
          <p:cNvSpPr/>
          <p:nvPr/>
        </p:nvSpPr>
        <p:spPr>
          <a:xfrm>
            <a:off x="8397710" y="5255047"/>
            <a:ext cx="3057813" cy="615553"/>
          </a:xfrm>
          <a:prstGeom prst="rect">
            <a:avLst/>
          </a:prstGeom>
        </p:spPr>
        <p:txBody>
          <a:bodyPr wrap="square">
            <a:spAutoFit/>
          </a:bodyPr>
          <a:lstStyle/>
          <a:p>
            <a:r>
              <a:rPr lang="en-GB" sz="1200" b="1" i="1" dirty="0">
                <a:solidFill>
                  <a:srgbClr val="0000FF"/>
                </a:solidFill>
                <a:latin typeface="Segoe UI" panose="020B0502040204020203" pitchFamily="34" charset="0"/>
                <a:ea typeface="Segoe UI" panose="020B0502040204020203" pitchFamily="34" charset="0"/>
                <a:cs typeface="Segoe UI" panose="020B0502040204020203" pitchFamily="34" charset="0"/>
              </a:rPr>
              <a:t>Prosecution time limit </a:t>
            </a:r>
            <a:r>
              <a:rPr lang="en-GB" sz="1200" b="1" i="1" dirty="0" smtClean="0">
                <a:solidFill>
                  <a:srgbClr val="0000FF"/>
                </a:solidFill>
                <a:latin typeface="Segoe UI" panose="020B0502040204020203" pitchFamily="34" charset="0"/>
                <a:ea typeface="Segoe UI" panose="020B0502040204020203" pitchFamily="34" charset="0"/>
                <a:cs typeface="Segoe UI" panose="020B0502040204020203" pitchFamily="34" charset="0"/>
              </a:rPr>
              <a:t>expired offences</a:t>
            </a:r>
          </a:p>
          <a:p>
            <a:r>
              <a:rPr lang="en-GB" sz="1100" b="1" i="1" dirty="0" smtClean="0">
                <a:latin typeface="Segoe UI" panose="020B0502040204020203" pitchFamily="34" charset="0"/>
                <a:ea typeface="Segoe UI" panose="020B0502040204020203" pitchFamily="34" charset="0"/>
                <a:cs typeface="Segoe UI" panose="020B0502040204020203" pitchFamily="34" charset="0"/>
              </a:rPr>
              <a:t>A </a:t>
            </a:r>
            <a:r>
              <a:rPr lang="en-GB" sz="1100" b="1" i="1" dirty="0">
                <a:latin typeface="Segoe UI" panose="020B0502040204020203" pitchFamily="34" charset="0"/>
                <a:ea typeface="Segoe UI" panose="020B0502040204020203" pitchFamily="34" charset="0"/>
                <a:cs typeface="Segoe UI" panose="020B0502040204020203" pitchFamily="34" charset="0"/>
              </a:rPr>
              <a:t>reduction in </a:t>
            </a:r>
            <a:r>
              <a:rPr lang="en-GB" sz="1100" b="1" i="1" dirty="0" smtClean="0">
                <a:latin typeface="Segoe UI" panose="020B0502040204020203" pitchFamily="34" charset="0"/>
                <a:ea typeface="Segoe UI" panose="020B0502040204020203" pitchFamily="34" charset="0"/>
                <a:cs typeface="Segoe UI" panose="020B0502040204020203" pitchFamily="34" charset="0"/>
              </a:rPr>
              <a:t>the volume and proportion of offences assigned an Outcome 17 result.</a:t>
            </a:r>
            <a:endParaRPr lang="en-GB" sz="1100" b="1" i="1" dirty="0">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25"/>
          <p:cNvPicPr>
            <a:picLocks noChangeAspect="1"/>
          </p:cNvPicPr>
          <p:nvPr/>
        </p:nvPicPr>
        <p:blipFill>
          <a:blip r:embed="rId3"/>
          <a:stretch>
            <a:fillRect/>
          </a:stretch>
        </p:blipFill>
        <p:spPr>
          <a:xfrm>
            <a:off x="7160450" y="5184603"/>
            <a:ext cx="513937" cy="334699"/>
          </a:xfrm>
          <a:prstGeom prst="rect">
            <a:avLst/>
          </a:prstGeom>
        </p:spPr>
      </p:pic>
      <p:sp>
        <p:nvSpPr>
          <p:cNvPr id="27" name="Rectangle 26"/>
          <p:cNvSpPr/>
          <p:nvPr/>
        </p:nvSpPr>
        <p:spPr>
          <a:xfrm>
            <a:off x="8397710" y="4413921"/>
            <a:ext cx="3332264" cy="969496"/>
          </a:xfrm>
          <a:prstGeom prst="rect">
            <a:avLst/>
          </a:prstGeom>
        </p:spPr>
        <p:txBody>
          <a:bodyPr wrap="square">
            <a:spAutoFit/>
          </a:bodyPr>
          <a:lstStyle/>
          <a:p>
            <a:r>
              <a:rPr lang="en-GB" sz="1200" b="1" i="1"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Evidential </a:t>
            </a:r>
            <a:r>
              <a:rPr lang="en-GB" sz="1200" b="1" i="1" dirty="0">
                <a:solidFill>
                  <a:schemeClr val="accent2"/>
                </a:solidFill>
                <a:latin typeface="Segoe UI" panose="020B0502040204020203" pitchFamily="34" charset="0"/>
                <a:ea typeface="Segoe UI" panose="020B0502040204020203" pitchFamily="34" charset="0"/>
                <a:cs typeface="Segoe UI" panose="020B0502040204020203" pitchFamily="34" charset="0"/>
              </a:rPr>
              <a:t>difficulties prevent further action; victim does not support </a:t>
            </a:r>
            <a:r>
              <a:rPr lang="en-GB" sz="1200" b="1" i="1"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police action </a:t>
            </a:r>
          </a:p>
          <a:p>
            <a:r>
              <a:rPr lang="en-GB" sz="1100" b="1" i="1" dirty="0" smtClean="0">
                <a:latin typeface="Segoe UI" panose="020B0502040204020203" pitchFamily="34" charset="0"/>
                <a:ea typeface="Segoe UI" panose="020B0502040204020203" pitchFamily="34" charset="0"/>
                <a:cs typeface="Segoe UI" panose="020B0502040204020203" pitchFamily="34" charset="0"/>
              </a:rPr>
              <a:t>A </a:t>
            </a:r>
            <a:r>
              <a:rPr lang="en-GB" sz="1100" b="1" i="1" dirty="0">
                <a:latin typeface="Segoe UI" panose="020B0502040204020203" pitchFamily="34" charset="0"/>
                <a:ea typeface="Segoe UI" panose="020B0502040204020203" pitchFamily="34" charset="0"/>
                <a:cs typeface="Segoe UI" panose="020B0502040204020203" pitchFamily="34" charset="0"/>
              </a:rPr>
              <a:t>reduction in </a:t>
            </a:r>
            <a:r>
              <a:rPr lang="en-GB" sz="1100" b="1" i="1" dirty="0" smtClean="0">
                <a:latin typeface="Segoe UI" panose="020B0502040204020203" pitchFamily="34" charset="0"/>
                <a:ea typeface="Segoe UI" panose="020B0502040204020203" pitchFamily="34" charset="0"/>
                <a:cs typeface="Segoe UI" panose="020B0502040204020203" pitchFamily="34" charset="0"/>
              </a:rPr>
              <a:t>the volume and proportion of offences assigned an Outcome 16 result.</a:t>
            </a:r>
          </a:p>
          <a:p>
            <a:endParaRPr lang="en-GB" sz="1100" b="1" i="1" dirty="0">
              <a:latin typeface="Segoe UI" panose="020B0502040204020203" pitchFamily="34" charset="0"/>
              <a:ea typeface="Segoe UI" panose="020B0502040204020203" pitchFamily="34" charset="0"/>
              <a:cs typeface="Segoe UI" panose="020B0502040204020203" pitchFamily="34" charset="0"/>
            </a:endParaRPr>
          </a:p>
        </p:txBody>
      </p:sp>
      <p:sp>
        <p:nvSpPr>
          <p:cNvPr id="28" name="Rectangle 27"/>
          <p:cNvSpPr/>
          <p:nvPr/>
        </p:nvSpPr>
        <p:spPr>
          <a:xfrm>
            <a:off x="8397710" y="5954097"/>
            <a:ext cx="3317385" cy="400110"/>
          </a:xfrm>
          <a:prstGeom prst="rect">
            <a:avLst/>
          </a:prstGeom>
          <a:noFill/>
        </p:spPr>
        <p:txBody>
          <a:bodyPr wrap="square" rtlCol="0">
            <a:spAutoFit/>
          </a:bodyPr>
          <a:lstStyle/>
          <a:p>
            <a:r>
              <a:rPr lang="en-GB" sz="100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WDGLL has been reviewed and agreed by the subject lead.</a:t>
            </a:r>
            <a:endParaRPr lang="en-GB" sz="1000" b="1"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Rectangle 14"/>
          <p:cNvSpPr/>
          <p:nvPr/>
        </p:nvSpPr>
        <p:spPr>
          <a:xfrm>
            <a:off x="1286029" y="5830391"/>
            <a:ext cx="4975694" cy="288000"/>
          </a:xfrm>
          <a:prstGeom prst="rect">
            <a:avLst/>
          </a:prstGeom>
          <a:noFill/>
          <a:ln w="38100">
            <a:solidFill>
              <a:srgbClr val="005B97"/>
            </a:solidFill>
          </a:ln>
        </p:spPr>
        <p:txBody>
          <a:bodyPr wrap="square" rtlCol="0" anchor="ctr">
            <a:spAutoFit/>
          </a:bodyPr>
          <a:lstStyle/>
          <a:p>
            <a:pPr algn="ctr"/>
            <a:r>
              <a:rPr lang="en-GB" sz="1000" dirty="0" smtClean="0">
                <a:latin typeface="Segoe UI" panose="020B0502040204020203" pitchFamily="34" charset="0"/>
                <a:ea typeface="Segoe UI" panose="020B0502040204020203" pitchFamily="34" charset="0"/>
                <a:cs typeface="Segoe UI" panose="020B0502040204020203" pitchFamily="34" charset="0"/>
              </a:rPr>
              <a:t>Quarterly results for all Outcomes types are featured in Appendix Two</a:t>
            </a:r>
            <a:endParaRPr lang="en-GB" sz="9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7" name="Picture 16"/>
          <p:cNvPicPr>
            <a:picLocks noChangeAspect="1"/>
          </p:cNvPicPr>
          <p:nvPr/>
        </p:nvPicPr>
        <p:blipFill rotWithShape="1">
          <a:blip r:embed="rId4"/>
          <a:srcRect l="7432" t="87681" r="5210" b="587"/>
          <a:stretch/>
        </p:blipFill>
        <p:spPr>
          <a:xfrm>
            <a:off x="931474" y="5094802"/>
            <a:ext cx="5684804" cy="499064"/>
          </a:xfrm>
          <a:prstGeom prst="rect">
            <a:avLst/>
          </a:prstGeom>
        </p:spPr>
      </p:pic>
      <p:pic>
        <p:nvPicPr>
          <p:cNvPr id="18" name="Picture 17"/>
          <p:cNvPicPr>
            <a:picLocks noChangeAspect="1"/>
          </p:cNvPicPr>
          <p:nvPr/>
        </p:nvPicPr>
        <p:blipFill rotWithShape="1">
          <a:blip r:embed="rId5"/>
          <a:srcRect l="215" t="5819" r="372" b="12097"/>
          <a:stretch/>
        </p:blipFill>
        <p:spPr>
          <a:xfrm>
            <a:off x="1229769" y="2217727"/>
            <a:ext cx="5088214" cy="2743512"/>
          </a:xfrm>
          <a:prstGeom prst="rect">
            <a:avLst/>
          </a:prstGeom>
        </p:spPr>
      </p:pic>
    </p:spTree>
    <p:extLst>
      <p:ext uri="{BB962C8B-B14F-4D97-AF65-F5344CB8AC3E}">
        <p14:creationId xmlns:p14="http://schemas.microsoft.com/office/powerpoint/2010/main" val="7678182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48466" y="978667"/>
            <a:ext cx="863441" cy="194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latin typeface="Arial" panose="020B0604020202020204" pitchFamily="34" charset="0"/>
              <a:cs typeface="Arial" panose="020B0604020202020204" pitchFamily="34" charset="0"/>
            </a:endParaRPr>
          </a:p>
        </p:txBody>
      </p:sp>
      <p:sp>
        <p:nvSpPr>
          <p:cNvPr id="47" name="Slide Number Placeholder 1"/>
          <p:cNvSpPr>
            <a:spLocks noGrp="1"/>
          </p:cNvSpPr>
          <p:nvPr>
            <p:ph type="sldNum" sz="quarter" idx="12"/>
          </p:nvPr>
        </p:nvSpPr>
        <p:spPr>
          <a:xfrm>
            <a:off x="11832000" y="6591600"/>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31</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6" name="TextBox 25"/>
          <p:cNvSpPr txBox="1"/>
          <p:nvPr/>
        </p:nvSpPr>
        <p:spPr>
          <a:xfrm>
            <a:off x="6584494" y="829235"/>
            <a:ext cx="3537074" cy="261610"/>
          </a:xfrm>
          <a:prstGeom prst="rect">
            <a:avLst/>
          </a:prstGeom>
          <a:noFill/>
        </p:spPr>
        <p:txBody>
          <a:bodyPr wrap="square" rtlCol="0" anchor="ctr">
            <a:spAutoFit/>
          </a:bodyPr>
          <a:lstStyle/>
          <a:p>
            <a:r>
              <a:rPr lang="en-GB" sz="1100" b="1" dirty="0">
                <a:latin typeface="Segoe UI" panose="020B0502040204020203" pitchFamily="34" charset="0"/>
                <a:ea typeface="Segoe UI" panose="020B0502040204020203" pitchFamily="34" charset="0"/>
                <a:cs typeface="Segoe UI" panose="020B0502040204020203" pitchFamily="34" charset="0"/>
              </a:rPr>
              <a:t>Repeat Domestic Abuse Victims per Month</a:t>
            </a:r>
          </a:p>
        </p:txBody>
      </p:sp>
      <p:sp>
        <p:nvSpPr>
          <p:cNvPr id="27" name="TextBox 26"/>
          <p:cNvSpPr txBox="1"/>
          <p:nvPr/>
        </p:nvSpPr>
        <p:spPr>
          <a:xfrm>
            <a:off x="6566226" y="3780234"/>
            <a:ext cx="3537074" cy="261610"/>
          </a:xfrm>
          <a:prstGeom prst="rect">
            <a:avLst/>
          </a:prstGeom>
          <a:noFill/>
        </p:spPr>
        <p:txBody>
          <a:bodyPr wrap="square" rtlCol="0" anchor="ctr">
            <a:spAutoFit/>
          </a:bodyPr>
          <a:lstStyle/>
          <a:p>
            <a:r>
              <a:rPr lang="en-GB" sz="1100" b="1" dirty="0">
                <a:latin typeface="Segoe UI" panose="020B0502040204020203" pitchFamily="34" charset="0"/>
                <a:ea typeface="Segoe UI" panose="020B0502040204020203" pitchFamily="34" charset="0"/>
                <a:cs typeface="Segoe UI" panose="020B0502040204020203" pitchFamily="34" charset="0"/>
              </a:rPr>
              <a:t>Repeat Victims per Month</a:t>
            </a:r>
          </a:p>
        </p:txBody>
      </p:sp>
      <p:sp>
        <p:nvSpPr>
          <p:cNvPr id="28" name="TextBox 27"/>
          <p:cNvSpPr txBox="1"/>
          <p:nvPr/>
        </p:nvSpPr>
        <p:spPr>
          <a:xfrm>
            <a:off x="8375971" y="144820"/>
            <a:ext cx="3654277" cy="553998"/>
          </a:xfrm>
          <a:prstGeom prst="rect">
            <a:avLst/>
          </a:prstGeom>
          <a:noFill/>
          <a:ln>
            <a:noFill/>
          </a:ln>
        </p:spPr>
        <p:txBody>
          <a:bodyPr wrap="square" rtlCol="0">
            <a:spAutoFit/>
          </a:bodyPr>
          <a:lstStyle/>
          <a:p>
            <a:pPr algn="ctr"/>
            <a:r>
              <a:rPr lang="en-GB" sz="1000" i="1" dirty="0">
                <a:latin typeface="Segoe UI" panose="020B0502040204020203" pitchFamily="34" charset="0"/>
                <a:ea typeface="Segoe UI" panose="020B0502040204020203" pitchFamily="34" charset="0"/>
                <a:cs typeface="Segoe UI" panose="020B0502040204020203" pitchFamily="34" charset="0"/>
              </a:rPr>
              <a:t>A repeat victim is defined as an individual recorded as a victim in the </a:t>
            </a:r>
            <a:r>
              <a:rPr lang="en-GB" sz="1000" b="1" i="1" dirty="0">
                <a:latin typeface="Segoe UI" panose="020B0502040204020203" pitchFamily="34" charset="0"/>
                <a:ea typeface="Segoe UI" panose="020B0502040204020203" pitchFamily="34" charset="0"/>
                <a:cs typeface="Segoe UI" panose="020B0502040204020203" pitchFamily="34" charset="0"/>
              </a:rPr>
              <a:t>current reporting month </a:t>
            </a:r>
            <a:r>
              <a:rPr lang="en-GB" sz="1000" i="1" dirty="0">
                <a:latin typeface="Segoe UI" panose="020B0502040204020203" pitchFamily="34" charset="0"/>
                <a:ea typeface="Segoe UI" panose="020B0502040204020203" pitchFamily="34" charset="0"/>
                <a:cs typeface="Segoe UI" panose="020B0502040204020203" pitchFamily="34" charset="0"/>
              </a:rPr>
              <a:t>that has had at least one other offence in the </a:t>
            </a:r>
            <a:r>
              <a:rPr lang="en-GB" sz="1000" b="1" i="1" dirty="0">
                <a:latin typeface="Segoe UI" panose="020B0502040204020203" pitchFamily="34" charset="0"/>
                <a:ea typeface="Segoe UI" panose="020B0502040204020203" pitchFamily="34" charset="0"/>
                <a:cs typeface="Segoe UI" panose="020B0502040204020203" pitchFamily="34" charset="0"/>
              </a:rPr>
              <a:t>preceding 12 months</a:t>
            </a:r>
            <a:r>
              <a:rPr lang="en-GB" sz="1000" i="1" dirty="0">
                <a:latin typeface="Segoe UI" panose="020B0502040204020203" pitchFamily="34" charset="0"/>
                <a:ea typeface="Segoe UI" panose="020B0502040204020203" pitchFamily="34" charset="0"/>
                <a:cs typeface="Segoe UI" panose="020B0502040204020203" pitchFamily="34" charset="0"/>
              </a:rPr>
              <a:t>. </a:t>
            </a:r>
            <a:endParaRPr lang="en-GB" sz="1000" dirty="0">
              <a:latin typeface="Segoe UI" panose="020B0502040204020203" pitchFamily="34" charset="0"/>
              <a:ea typeface="Segoe UI" panose="020B0502040204020203" pitchFamily="34" charset="0"/>
              <a:cs typeface="Segoe UI" panose="020B0502040204020203" pitchFamily="34" charset="0"/>
            </a:endParaRPr>
          </a:p>
        </p:txBody>
      </p:sp>
      <p:sp>
        <p:nvSpPr>
          <p:cNvPr id="29" name="TextBox 28"/>
          <p:cNvSpPr txBox="1"/>
          <p:nvPr/>
        </p:nvSpPr>
        <p:spPr>
          <a:xfrm>
            <a:off x="8450439" y="144404"/>
            <a:ext cx="3505343" cy="564736"/>
          </a:xfrm>
          <a:prstGeom prst="snip2DiagRect">
            <a:avLst/>
          </a:prstGeom>
          <a:noFill/>
          <a:ln>
            <a:solidFill>
              <a:srgbClr val="BF9000"/>
            </a:solidFill>
          </a:ln>
          <a:scene3d>
            <a:camera prst="orthographicFront"/>
            <a:lightRig rig="threePt" dir="t"/>
          </a:scene3d>
          <a:sp3d>
            <a:bevelT/>
          </a:sp3d>
        </p:spPr>
        <p:txBody>
          <a:bodyPr wrap="square" rtlCol="0">
            <a:spAutoFit/>
          </a:bodyPr>
          <a:lstStyle/>
          <a:p>
            <a:pPr algn="ctr"/>
            <a:endParaRPr lang="en-GB" sz="825" b="1" dirty="0">
              <a:latin typeface="Arial" panose="020B0604020202020204" pitchFamily="34" charset="0"/>
              <a:cs typeface="Arial" panose="020B0604020202020204" pitchFamily="34" charset="0"/>
            </a:endParaRPr>
          </a:p>
          <a:p>
            <a:pPr algn="ctr"/>
            <a:endParaRPr lang="en-GB" sz="825" b="1" dirty="0">
              <a:latin typeface="Arial" panose="020B0604020202020204" pitchFamily="34" charset="0"/>
              <a:cs typeface="Arial" panose="020B0604020202020204" pitchFamily="34" charset="0"/>
            </a:endParaRPr>
          </a:p>
          <a:p>
            <a:pPr algn="ctr"/>
            <a:endParaRPr lang="en-GB" sz="825" b="1" dirty="0">
              <a:latin typeface="Arial" panose="020B0604020202020204" pitchFamily="34" charset="0"/>
              <a:cs typeface="Arial" panose="020B0604020202020204" pitchFamily="34" charset="0"/>
            </a:endParaRPr>
          </a:p>
        </p:txBody>
      </p:sp>
      <p:sp>
        <p:nvSpPr>
          <p:cNvPr id="20" name="TextBox 19"/>
          <p:cNvSpPr txBox="1"/>
          <p:nvPr/>
        </p:nvSpPr>
        <p:spPr>
          <a:xfrm>
            <a:off x="849078" y="632117"/>
            <a:ext cx="3617623" cy="307777"/>
          </a:xfrm>
          <a:prstGeom prst="rect">
            <a:avLst/>
          </a:prstGeom>
          <a:noFill/>
        </p:spPr>
        <p:txBody>
          <a:bodyPr wrap="square" rtlCol="0">
            <a:spAutoFit/>
          </a:bodyPr>
          <a:lstStyle/>
          <a:p>
            <a:r>
              <a:rPr lang="en-GB" sz="1400" b="1" dirty="0" smtClean="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Repeat </a:t>
            </a:r>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Victimisation</a:t>
            </a:r>
            <a:endParaRPr lang="en-GB" sz="10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TextBox 23"/>
          <p:cNvSpPr txBox="1"/>
          <p:nvPr/>
        </p:nvSpPr>
        <p:spPr>
          <a:xfrm>
            <a:off x="11039005" y="5462034"/>
            <a:ext cx="1371600" cy="1015663"/>
          </a:xfrm>
          <a:prstGeom prst="rect">
            <a:avLst/>
          </a:prstGeom>
          <a:noFill/>
        </p:spPr>
        <p:txBody>
          <a:bodyPr wrap="square" rtlCol="0">
            <a:spAutoFit/>
          </a:bodyPr>
          <a:lstStyle/>
          <a:p>
            <a:r>
              <a:rPr lang="en-GB" sz="1000" i="1" dirty="0">
                <a:latin typeface="Segoe UI" panose="020B0502040204020203" pitchFamily="34" charset="0"/>
                <a:ea typeface="Segoe UI" panose="020B0502040204020203" pitchFamily="34" charset="0"/>
                <a:cs typeface="Segoe UI" panose="020B0502040204020203" pitchFamily="34" charset="0"/>
              </a:rPr>
              <a:t>This data is generated from Athena where a ‘Domestic Abuse’ crime keyword has been applied.</a:t>
            </a:r>
          </a:p>
        </p:txBody>
      </p:sp>
      <p:sp>
        <p:nvSpPr>
          <p:cNvPr id="22" name="TextBox 21"/>
          <p:cNvSpPr txBox="1"/>
          <p:nvPr/>
        </p:nvSpPr>
        <p:spPr>
          <a:xfrm>
            <a:off x="748800" y="144000"/>
            <a:ext cx="4908263" cy="461665"/>
          </a:xfrm>
          <a:prstGeom prst="rect">
            <a:avLst/>
          </a:prstGeom>
          <a:solidFill>
            <a:schemeClr val="accent4">
              <a:lumMod val="75000"/>
            </a:schemeClr>
          </a:solidFill>
        </p:spPr>
        <p:txBody>
          <a:bodyPr wrap="square" rtlCol="0">
            <a:spAutoFit/>
          </a:bodyPr>
          <a:lstStyle>
            <a:defPPr>
              <a:defRPr lang="en-US"/>
            </a:defPPr>
            <a:lvl1pPr>
              <a:defRPr sz="1200" b="1">
                <a:solidFill>
                  <a:schemeClr val="bg1"/>
                </a:solidFill>
                <a:latin typeface="Arial Black" panose="020B0A04020102020204" pitchFamily="34" charset="0"/>
                <a:cs typeface="Arial" panose="020B0604020202020204" pitchFamily="34" charset="0"/>
              </a:defRPr>
            </a:lvl1pPr>
          </a:lstStyle>
          <a:p>
            <a:r>
              <a:rPr lang="en-GB" dirty="0">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dirty="0">
                <a:latin typeface="Segoe UI" panose="020B0502040204020203" pitchFamily="34" charset="0"/>
                <a:ea typeface="Segoe UI" panose="020B0502040204020203" pitchFamily="34" charset="0"/>
                <a:cs typeface="Segoe UI" panose="020B0502040204020203" pitchFamily="34" charset="0"/>
              </a:rPr>
              <a:t>4.2 Managing demand – policing priorities</a:t>
            </a:r>
          </a:p>
        </p:txBody>
      </p:sp>
      <p:sp>
        <p:nvSpPr>
          <p:cNvPr id="30" name="Rectangle 29"/>
          <p:cNvSpPr/>
          <p:nvPr/>
        </p:nvSpPr>
        <p:spPr>
          <a:xfrm>
            <a:off x="947269" y="975640"/>
            <a:ext cx="5067090" cy="4645770"/>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September 21 has seen a decrease in both the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volume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and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repeat rate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of Repeat victims for both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total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recorded crime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and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domestic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abuse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compared to the previous two months of July 21 and August 21.</a:t>
            </a:r>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Monthly repeat rates:</a:t>
            </a:r>
          </a:p>
          <a:p>
            <a:pPr marL="628650" lvl="1" indent="-171450">
              <a:buFont typeface="Arial" panose="020B0604020202020204" pitchFamily="34" charset="0"/>
              <a:buChar char="•"/>
            </a:pP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Domestic Abuse repeat rate -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38%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to</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 41%.</a:t>
            </a:r>
          </a:p>
          <a:p>
            <a:pPr marL="628650" lvl="1" indent="-171450">
              <a:buFont typeface="Arial" panose="020B0604020202020204" pitchFamily="34" charset="0"/>
              <a:buChar char="•"/>
            </a:pP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Total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R</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ecorded Crime repeat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rate –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32% to 34</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p>
          <a:p>
            <a:pPr marL="628650" lvl="1" indent="-171450">
              <a:buFont typeface="Arial" panose="020B0604020202020204" pitchFamily="34" charset="0"/>
              <a:buChar char="•"/>
            </a:pPr>
            <a:endParaRPr lang="en-GB" sz="10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lvl="0" indent="-171450" defTabSz="685800">
              <a:buFont typeface="Arial" panose="020B0604020202020204" pitchFamily="34" charset="0"/>
              <a:buChar char="•"/>
              <a:defRPr/>
            </a:pP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In September 21, a new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Repeat Victim Segmentation model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was launched to provide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LPA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Commanders, Early Intervention/Prevention teams</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 Problem Solving Hubs and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SNT teams with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a monthly tactical overview of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high/low harm repeat ‘Victim’ nominals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based on all crime types in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their area, to inform policing and safeguarding activities</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p>
          <a:p>
            <a:pPr marL="171450" lvl="0" indent="-171450" defTabSz="685800">
              <a:buFont typeface="Arial" panose="020B0604020202020204" pitchFamily="34" charset="0"/>
              <a:buChar char="•"/>
              <a:defRPr/>
            </a:pPr>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lvl="0" indent="-171450" defTabSz="685800">
              <a:buFont typeface="Arial" panose="020B0604020202020204" pitchFamily="34" charset="0"/>
              <a:buChar char="•"/>
              <a:defRPr/>
            </a:pP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This new activity has replaced the previous High Harm repeat nominal report during the Covid-19 pandemic to cover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all crime types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again based on the concept of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recency</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frequency</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and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severity</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of offences for repeat victims. </a:t>
            </a:r>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Increased financial pressures on households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could lead to a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rise in domestic abuse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and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total recorded crime recording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over the coming months, so it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is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highly probable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that repeat volumes will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increase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too. These financial pressures are linked to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the end of the Furlough scheme, the decrease of Universal credit and the increased costs of food, fuel and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energy set against the backdrop of the upcoming Christmas period.</a:t>
            </a:r>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628650" lvl="1" indent="-171450">
              <a:buFont typeface="Arial" panose="020B0604020202020204" pitchFamily="34" charset="0"/>
              <a:buChar char="•"/>
            </a:pPr>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3" name="Group 2"/>
          <p:cNvGrpSpPr/>
          <p:nvPr/>
        </p:nvGrpSpPr>
        <p:grpSpPr>
          <a:xfrm>
            <a:off x="947269" y="5729151"/>
            <a:ext cx="5067090" cy="851549"/>
            <a:chOff x="947269" y="5300850"/>
            <a:chExt cx="5067090" cy="851549"/>
          </a:xfrm>
        </p:grpSpPr>
        <p:sp>
          <p:nvSpPr>
            <p:cNvPr id="16" name="Rounded Rectangle 15"/>
            <p:cNvSpPr/>
            <p:nvPr/>
          </p:nvSpPr>
          <p:spPr>
            <a:xfrm>
              <a:off x="947269" y="5300850"/>
              <a:ext cx="5067090" cy="851549"/>
            </a:xfrm>
            <a:prstGeom prst="roundRect">
              <a:avLst/>
            </a:prstGeom>
            <a:solidFill>
              <a:srgbClr val="F7F7F7"/>
            </a:solid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19" name="TextBox 18"/>
            <p:cNvSpPr txBox="1"/>
            <p:nvPr/>
          </p:nvSpPr>
          <p:spPr>
            <a:xfrm>
              <a:off x="1543609" y="5387535"/>
              <a:ext cx="950616" cy="553998"/>
            </a:xfrm>
            <a:prstGeom prst="rect">
              <a:avLst/>
            </a:prstGeom>
            <a:noFill/>
          </p:spPr>
          <p:txBody>
            <a:bodyPr wrap="square" rtlCol="0">
              <a:spAutoFit/>
            </a:bodyPr>
            <a:lstStyle/>
            <a:p>
              <a:r>
                <a:rPr lang="en-GB" sz="1000" b="1" dirty="0">
                  <a:solidFill>
                    <a:srgbClr val="009B3A"/>
                  </a:solidFill>
                  <a:latin typeface="Segoe UI" panose="020B0502040204020203" pitchFamily="34" charset="0"/>
                  <a:ea typeface="Segoe UI" panose="020B0502040204020203" pitchFamily="34" charset="0"/>
                  <a:cs typeface="Segoe UI" panose="020B0502040204020203" pitchFamily="34" charset="0"/>
                </a:rPr>
                <a:t>Good </a:t>
              </a:r>
              <a:endParaRPr lang="en-GB" sz="100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endParaRPr>
            </a:p>
            <a:p>
              <a:r>
                <a:rPr lang="en-GB" sz="100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looks </a:t>
              </a:r>
            </a:p>
            <a:p>
              <a:r>
                <a:rPr lang="en-GB" sz="100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like</a:t>
              </a:r>
              <a:r>
                <a:rPr lang="en-GB" sz="1000" b="1" dirty="0">
                  <a:solidFill>
                    <a:srgbClr val="009B3A"/>
                  </a:solidFill>
                  <a:latin typeface="Segoe UI" panose="020B0502040204020203" pitchFamily="34" charset="0"/>
                  <a:ea typeface="Segoe UI" panose="020B0502040204020203" pitchFamily="34" charset="0"/>
                  <a:cs typeface="Segoe UI" panose="020B0502040204020203" pitchFamily="34" charset="0"/>
                </a:rPr>
                <a:t>:</a:t>
              </a:r>
            </a:p>
          </p:txBody>
        </p:sp>
        <p:sp>
          <p:nvSpPr>
            <p:cNvPr id="21" name="TextBox 20"/>
            <p:cNvSpPr txBox="1"/>
            <p:nvPr/>
          </p:nvSpPr>
          <p:spPr>
            <a:xfrm>
              <a:off x="2195431" y="5339146"/>
              <a:ext cx="3476789" cy="507831"/>
            </a:xfrm>
            <a:prstGeom prst="rect">
              <a:avLst/>
            </a:prstGeom>
            <a:noFill/>
          </p:spPr>
          <p:txBody>
            <a:bodyPr wrap="square" rtlCol="0">
              <a:spAutoFit/>
            </a:bodyPr>
            <a:lstStyle/>
            <a:p>
              <a:r>
                <a:rPr lang="en-GB" sz="900" b="1" dirty="0">
                  <a:solidFill>
                    <a:srgbClr val="9966FF"/>
                  </a:solidFill>
                  <a:latin typeface="Segoe UI" panose="020B0502040204020203" pitchFamily="34" charset="0"/>
                  <a:ea typeface="Segoe UI" panose="020B0502040204020203" pitchFamily="34" charset="0"/>
                  <a:cs typeface="Segoe UI" panose="020B0502040204020203" pitchFamily="34" charset="0"/>
                </a:rPr>
                <a:t>Repeat TRC &amp; DA Victims:</a:t>
              </a:r>
            </a:p>
            <a:p>
              <a:r>
                <a:rPr lang="en-GB" sz="900" b="1" i="1" dirty="0">
                  <a:latin typeface="Segoe UI" panose="020B0502040204020203" pitchFamily="34" charset="0"/>
                  <a:ea typeface="Segoe UI" panose="020B0502040204020203" pitchFamily="34" charset="0"/>
                  <a:cs typeface="Segoe UI" panose="020B0502040204020203" pitchFamily="34" charset="0"/>
                </a:rPr>
                <a:t>A reduction in ‘high frequency/ high severity’ repeat victims and a decrease in repeat rates</a:t>
              </a:r>
            </a:p>
          </p:txBody>
        </p:sp>
        <p:pic>
          <p:nvPicPr>
            <p:cNvPr id="25" name="Picture 24"/>
            <p:cNvPicPr>
              <a:picLocks noChangeAspect="1"/>
            </p:cNvPicPr>
            <p:nvPr/>
          </p:nvPicPr>
          <p:blipFill>
            <a:blip r:embed="rId3"/>
            <a:stretch>
              <a:fillRect/>
            </a:stretch>
          </p:blipFill>
          <p:spPr>
            <a:xfrm>
              <a:off x="1005863" y="5395406"/>
              <a:ext cx="548200" cy="357013"/>
            </a:xfrm>
            <a:prstGeom prst="rect">
              <a:avLst/>
            </a:prstGeom>
          </p:spPr>
        </p:pic>
      </p:grpSp>
      <p:sp>
        <p:nvSpPr>
          <p:cNvPr id="2" name="Rectangle 1"/>
          <p:cNvSpPr/>
          <p:nvPr/>
        </p:nvSpPr>
        <p:spPr>
          <a:xfrm>
            <a:off x="2195431" y="6231158"/>
            <a:ext cx="3818928" cy="230832"/>
          </a:xfrm>
          <a:prstGeom prst="rect">
            <a:avLst/>
          </a:prstGeom>
        </p:spPr>
        <p:txBody>
          <a:bodyPr wrap="square">
            <a:spAutoFit/>
          </a:bodyPr>
          <a:lstStyle/>
          <a:p>
            <a:r>
              <a:rPr lang="en-GB" sz="90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WDGLL has been reviewed and agreed by the subject lead.</a:t>
            </a:r>
            <a:endParaRPr lang="en-GB" sz="900" b="1"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p:txBody>
      </p:sp>
      <p:pic>
        <p:nvPicPr>
          <p:cNvPr id="23" name="Picture 22"/>
          <p:cNvPicPr>
            <a:picLocks noChangeAspect="1"/>
          </p:cNvPicPr>
          <p:nvPr/>
        </p:nvPicPr>
        <p:blipFill rotWithShape="1">
          <a:blip r:embed="rId4"/>
          <a:srcRect l="52" t="7276" r="257" b="704"/>
          <a:stretch/>
        </p:blipFill>
        <p:spPr>
          <a:xfrm>
            <a:off x="6468643" y="4117848"/>
            <a:ext cx="4443926" cy="2688372"/>
          </a:xfrm>
          <a:prstGeom prst="rect">
            <a:avLst/>
          </a:prstGeom>
        </p:spPr>
      </p:pic>
      <p:pic>
        <p:nvPicPr>
          <p:cNvPr id="31" name="Picture 30"/>
          <p:cNvPicPr>
            <a:picLocks noChangeAspect="1"/>
          </p:cNvPicPr>
          <p:nvPr/>
        </p:nvPicPr>
        <p:blipFill rotWithShape="1">
          <a:blip r:embed="rId5"/>
          <a:srcRect l="205" t="8216" r="410" b="469"/>
          <a:stretch/>
        </p:blipFill>
        <p:spPr>
          <a:xfrm>
            <a:off x="6540483" y="1112575"/>
            <a:ext cx="4430285" cy="2667775"/>
          </a:xfrm>
          <a:prstGeom prst="rect">
            <a:avLst/>
          </a:prstGeom>
        </p:spPr>
      </p:pic>
    </p:spTree>
    <p:extLst>
      <p:ext uri="{BB962C8B-B14F-4D97-AF65-F5344CB8AC3E}">
        <p14:creationId xmlns:p14="http://schemas.microsoft.com/office/powerpoint/2010/main" val="19275237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32</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3" name="TextBox 22"/>
          <p:cNvSpPr txBox="1"/>
          <p:nvPr/>
        </p:nvSpPr>
        <p:spPr>
          <a:xfrm>
            <a:off x="748800" y="144000"/>
            <a:ext cx="4908263" cy="461665"/>
          </a:xfrm>
          <a:prstGeom prst="rect">
            <a:avLst/>
          </a:prstGeom>
          <a:solidFill>
            <a:schemeClr val="accent4">
              <a:lumMod val="75000"/>
            </a:schemeClr>
          </a:solidFill>
        </p:spPr>
        <p:txBody>
          <a:bodyPr wrap="square" rtlCol="0">
            <a:spAutoFit/>
          </a:bodyPr>
          <a:lstStyle>
            <a:defPPr>
              <a:defRPr lang="en-US"/>
            </a:defPPr>
            <a:lvl1pPr>
              <a:defRPr sz="1200" b="1">
                <a:solidFill>
                  <a:schemeClr val="bg1"/>
                </a:solidFill>
                <a:latin typeface="Arial Black" panose="020B0A04020102020204" pitchFamily="34" charset="0"/>
                <a:cs typeface="Arial" panose="020B0604020202020204" pitchFamily="34" charset="0"/>
              </a:defRPr>
            </a:lvl1pPr>
          </a:lstStyle>
          <a:p>
            <a:r>
              <a:rPr lang="en-GB" dirty="0">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dirty="0">
                <a:latin typeface="Segoe UI" panose="020B0502040204020203" pitchFamily="34" charset="0"/>
                <a:ea typeface="Segoe UI" panose="020B0502040204020203" pitchFamily="34" charset="0"/>
                <a:cs typeface="Segoe UI" panose="020B0502040204020203" pitchFamily="34" charset="0"/>
              </a:rPr>
              <a:t>4.2 Managing demand – policing priorities</a:t>
            </a:r>
          </a:p>
        </p:txBody>
      </p:sp>
      <p:sp>
        <p:nvSpPr>
          <p:cNvPr id="7" name="Rounded Rectangle 6"/>
          <p:cNvSpPr/>
          <p:nvPr/>
        </p:nvSpPr>
        <p:spPr>
          <a:xfrm>
            <a:off x="8879968" y="975095"/>
            <a:ext cx="3096664" cy="2416836"/>
          </a:xfrm>
          <a:prstGeom prst="roundRect">
            <a:avLst/>
          </a:prstGeom>
          <a:solidFill>
            <a:srgbClr val="F7F7F7"/>
          </a:solid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12" name="TextBox 11"/>
          <p:cNvSpPr txBox="1"/>
          <p:nvPr/>
        </p:nvSpPr>
        <p:spPr>
          <a:xfrm>
            <a:off x="9501994" y="1259703"/>
            <a:ext cx="1633320" cy="307777"/>
          </a:xfrm>
          <a:prstGeom prst="rect">
            <a:avLst/>
          </a:prstGeom>
          <a:noFill/>
        </p:spPr>
        <p:txBody>
          <a:bodyPr wrap="square" rtlCol="0">
            <a:spAutoFit/>
          </a:bodyPr>
          <a:lstStyle/>
          <a:p>
            <a:r>
              <a:rPr lang="en-GB" sz="1400" b="1" dirty="0">
                <a:solidFill>
                  <a:srgbClr val="009B3A"/>
                </a:solidFill>
                <a:latin typeface="Segoe UI" panose="020B0502040204020203" pitchFamily="34" charset="0"/>
                <a:ea typeface="Segoe UI" panose="020B0502040204020203" pitchFamily="34" charset="0"/>
                <a:cs typeface="Segoe UI" panose="020B0502040204020203" pitchFamily="34" charset="0"/>
              </a:rPr>
              <a:t>Good looks like:</a:t>
            </a:r>
          </a:p>
        </p:txBody>
      </p:sp>
      <p:sp>
        <p:nvSpPr>
          <p:cNvPr id="8" name="TextBox 7"/>
          <p:cNvSpPr txBox="1"/>
          <p:nvPr/>
        </p:nvSpPr>
        <p:spPr>
          <a:xfrm>
            <a:off x="9079824" y="1631520"/>
            <a:ext cx="2807433" cy="800219"/>
          </a:xfrm>
          <a:prstGeom prst="rect">
            <a:avLst/>
          </a:prstGeom>
          <a:noFill/>
        </p:spPr>
        <p:txBody>
          <a:bodyPr wrap="square" rtlCol="0">
            <a:spAutoFit/>
          </a:bodyPr>
          <a:lstStyle/>
          <a:p>
            <a:r>
              <a:rPr lang="en-GB" sz="1000" b="1" dirty="0">
                <a:solidFill>
                  <a:srgbClr val="8781BD"/>
                </a:solidFill>
                <a:latin typeface="Segoe UI" panose="020B0502040204020203" pitchFamily="34" charset="0"/>
                <a:ea typeface="Segoe UI" panose="020B0502040204020203" pitchFamily="34" charset="0"/>
                <a:cs typeface="Segoe UI" panose="020B0502040204020203" pitchFamily="34" charset="0"/>
              </a:rPr>
              <a:t>Repeat TRC &amp; DA Suspects:</a:t>
            </a:r>
            <a:endParaRPr lang="en-GB" sz="1000" dirty="0">
              <a:solidFill>
                <a:srgbClr val="8781BD"/>
              </a:solidFill>
              <a:latin typeface="Segoe UI" panose="020B0502040204020203" pitchFamily="34" charset="0"/>
              <a:ea typeface="Segoe UI" panose="020B0502040204020203" pitchFamily="34" charset="0"/>
              <a:cs typeface="Segoe UI" panose="020B0502040204020203" pitchFamily="34" charset="0"/>
            </a:endParaRPr>
          </a:p>
          <a:p>
            <a:r>
              <a:rPr lang="en-GB" sz="1000" b="1" i="1" dirty="0">
                <a:latin typeface="Segoe UI" panose="020B0502040204020203" pitchFamily="34" charset="0"/>
                <a:ea typeface="Segoe UI" panose="020B0502040204020203" pitchFamily="34" charset="0"/>
                <a:cs typeface="Segoe UI" panose="020B0502040204020203" pitchFamily="34" charset="0"/>
              </a:rPr>
              <a:t>Less serial/ repeat DA offenders. </a:t>
            </a:r>
          </a:p>
          <a:p>
            <a:endParaRPr lang="en-GB" sz="200" b="1" i="1" dirty="0" smtClean="0">
              <a:latin typeface="Segoe UI" panose="020B0502040204020203" pitchFamily="34" charset="0"/>
              <a:ea typeface="Segoe UI" panose="020B0502040204020203" pitchFamily="34" charset="0"/>
              <a:cs typeface="Segoe UI" panose="020B0502040204020203" pitchFamily="34" charset="0"/>
            </a:endParaRPr>
          </a:p>
          <a:p>
            <a:r>
              <a:rPr lang="en-GB" sz="1000" b="1" i="1" dirty="0" smtClean="0">
                <a:latin typeface="Segoe UI" panose="020B0502040204020203" pitchFamily="34" charset="0"/>
                <a:ea typeface="Segoe UI" panose="020B0502040204020203" pitchFamily="34" charset="0"/>
                <a:cs typeface="Segoe UI" panose="020B0502040204020203" pitchFamily="34" charset="0"/>
              </a:rPr>
              <a:t>Decrease </a:t>
            </a:r>
            <a:r>
              <a:rPr lang="en-GB" sz="1000" b="1" i="1" dirty="0">
                <a:latin typeface="Segoe UI" panose="020B0502040204020203" pitchFamily="34" charset="0"/>
                <a:ea typeface="Segoe UI" panose="020B0502040204020203" pitchFamily="34" charset="0"/>
                <a:cs typeface="Segoe UI" panose="020B0502040204020203" pitchFamily="34" charset="0"/>
              </a:rPr>
              <a:t>in ‘recurring’ repeat TRC suspects</a:t>
            </a:r>
          </a:p>
          <a:p>
            <a:endParaRPr lang="en-GB" sz="400" b="1" i="1" dirty="0" smtClean="0">
              <a:latin typeface="Segoe UI" panose="020B0502040204020203" pitchFamily="34" charset="0"/>
              <a:ea typeface="Segoe UI" panose="020B0502040204020203" pitchFamily="34" charset="0"/>
              <a:cs typeface="Segoe UI" panose="020B0502040204020203" pitchFamily="34" charset="0"/>
            </a:endParaRPr>
          </a:p>
          <a:p>
            <a:r>
              <a:rPr lang="en-GB" sz="1000" b="1" i="1" dirty="0" smtClean="0">
                <a:latin typeface="Segoe UI" panose="020B0502040204020203" pitchFamily="34" charset="0"/>
                <a:ea typeface="Segoe UI" panose="020B0502040204020203" pitchFamily="34" charset="0"/>
                <a:cs typeface="Segoe UI" panose="020B0502040204020203" pitchFamily="34" charset="0"/>
              </a:rPr>
              <a:t>Decrease </a:t>
            </a:r>
            <a:r>
              <a:rPr lang="en-GB" sz="1000" b="1" i="1" dirty="0">
                <a:latin typeface="Segoe UI" panose="020B0502040204020203" pitchFamily="34" charset="0"/>
                <a:ea typeface="Segoe UI" panose="020B0502040204020203" pitchFamily="34" charset="0"/>
                <a:cs typeface="Segoe UI" panose="020B0502040204020203" pitchFamily="34" charset="0"/>
              </a:rPr>
              <a:t>in repeat rates</a:t>
            </a:r>
          </a:p>
        </p:txBody>
      </p:sp>
      <p:pic>
        <p:nvPicPr>
          <p:cNvPr id="18" name="Picture 17"/>
          <p:cNvPicPr>
            <a:picLocks noChangeAspect="1"/>
          </p:cNvPicPr>
          <p:nvPr/>
        </p:nvPicPr>
        <p:blipFill>
          <a:blip r:embed="rId3"/>
          <a:stretch>
            <a:fillRect/>
          </a:stretch>
        </p:blipFill>
        <p:spPr>
          <a:xfrm>
            <a:off x="8943116" y="1143527"/>
            <a:ext cx="650987" cy="423953"/>
          </a:xfrm>
          <a:prstGeom prst="rect">
            <a:avLst/>
          </a:prstGeom>
        </p:spPr>
      </p:pic>
      <p:sp>
        <p:nvSpPr>
          <p:cNvPr id="5" name="Rectangle 4"/>
          <p:cNvSpPr/>
          <p:nvPr/>
        </p:nvSpPr>
        <p:spPr>
          <a:xfrm>
            <a:off x="9514123" y="2594924"/>
            <a:ext cx="1828355" cy="553998"/>
          </a:xfrm>
          <a:prstGeom prst="rect">
            <a:avLst/>
          </a:prstGeom>
        </p:spPr>
        <p:txBody>
          <a:bodyPr wrap="square">
            <a:spAutoFit/>
          </a:bodyPr>
          <a:lstStyle/>
          <a:p>
            <a:pPr algn="ctr"/>
            <a:r>
              <a:rPr lang="en-GB" sz="1000" b="1" dirty="0">
                <a:solidFill>
                  <a:srgbClr val="009B3A"/>
                </a:solidFill>
                <a:latin typeface="Segoe UI" panose="020B0502040204020203" pitchFamily="34" charset="0"/>
                <a:ea typeface="Segoe UI" panose="020B0502040204020203" pitchFamily="34" charset="0"/>
                <a:cs typeface="Segoe UI" panose="020B0502040204020203" pitchFamily="34" charset="0"/>
              </a:rPr>
              <a:t>WDGLL has been reviewed and agreed by </a:t>
            </a:r>
            <a:endParaRPr lang="en-GB" sz="100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endParaRPr>
          </a:p>
          <a:p>
            <a:pPr algn="ctr"/>
            <a:r>
              <a:rPr lang="en-GB" sz="100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the </a:t>
            </a:r>
            <a:r>
              <a:rPr lang="en-GB" sz="1000" b="1" dirty="0">
                <a:solidFill>
                  <a:srgbClr val="009B3A"/>
                </a:solidFill>
                <a:latin typeface="Segoe UI" panose="020B0502040204020203" pitchFamily="34" charset="0"/>
                <a:ea typeface="Segoe UI" panose="020B0502040204020203" pitchFamily="34" charset="0"/>
                <a:cs typeface="Segoe UI" panose="020B0502040204020203" pitchFamily="34" charset="0"/>
              </a:rPr>
              <a:t>subject lead</a:t>
            </a:r>
          </a:p>
        </p:txBody>
      </p:sp>
      <p:sp>
        <p:nvSpPr>
          <p:cNvPr id="16" name="TextBox 15"/>
          <p:cNvSpPr txBox="1"/>
          <p:nvPr/>
        </p:nvSpPr>
        <p:spPr>
          <a:xfrm>
            <a:off x="849078" y="3515526"/>
            <a:ext cx="3537074" cy="261610"/>
          </a:xfrm>
          <a:prstGeom prst="rect">
            <a:avLst/>
          </a:prstGeom>
          <a:noFill/>
        </p:spPr>
        <p:txBody>
          <a:bodyPr wrap="square" rtlCol="0" anchor="ctr">
            <a:spAutoFit/>
          </a:bodyPr>
          <a:lstStyle/>
          <a:p>
            <a:r>
              <a:rPr lang="en-GB" sz="1100" b="1" dirty="0">
                <a:latin typeface="Segoe UI" panose="020B0502040204020203" pitchFamily="34" charset="0"/>
                <a:ea typeface="Segoe UI" panose="020B0502040204020203" pitchFamily="34" charset="0"/>
                <a:cs typeface="Segoe UI" panose="020B0502040204020203" pitchFamily="34" charset="0"/>
              </a:rPr>
              <a:t>Repeat </a:t>
            </a:r>
            <a:r>
              <a:rPr lang="en-GB" sz="1100" b="1" dirty="0" smtClean="0">
                <a:latin typeface="Segoe UI" panose="020B0502040204020203" pitchFamily="34" charset="0"/>
                <a:ea typeface="Segoe UI" panose="020B0502040204020203" pitchFamily="34" charset="0"/>
                <a:cs typeface="Segoe UI" panose="020B0502040204020203" pitchFamily="34" charset="0"/>
              </a:rPr>
              <a:t>Suspects </a:t>
            </a:r>
            <a:r>
              <a:rPr lang="en-GB" sz="1100" b="1" dirty="0">
                <a:latin typeface="Segoe UI" panose="020B0502040204020203" pitchFamily="34" charset="0"/>
                <a:ea typeface="Segoe UI" panose="020B0502040204020203" pitchFamily="34" charset="0"/>
                <a:cs typeface="Segoe UI" panose="020B0502040204020203" pitchFamily="34" charset="0"/>
              </a:rPr>
              <a:t>per Month</a:t>
            </a:r>
          </a:p>
        </p:txBody>
      </p:sp>
      <p:sp>
        <p:nvSpPr>
          <p:cNvPr id="22" name="TextBox 21"/>
          <p:cNvSpPr txBox="1"/>
          <p:nvPr/>
        </p:nvSpPr>
        <p:spPr>
          <a:xfrm>
            <a:off x="8396821" y="135769"/>
            <a:ext cx="3654277" cy="553998"/>
          </a:xfrm>
          <a:prstGeom prst="rect">
            <a:avLst/>
          </a:prstGeom>
          <a:noFill/>
          <a:ln>
            <a:noFill/>
          </a:ln>
        </p:spPr>
        <p:txBody>
          <a:bodyPr wrap="square" rtlCol="0">
            <a:spAutoFit/>
          </a:bodyPr>
          <a:lstStyle/>
          <a:p>
            <a:pPr algn="ctr"/>
            <a:r>
              <a:rPr lang="en-GB" sz="1000" i="1" dirty="0">
                <a:latin typeface="Segoe UI" panose="020B0502040204020203" pitchFamily="34" charset="0"/>
                <a:ea typeface="Segoe UI" panose="020B0502040204020203" pitchFamily="34" charset="0"/>
                <a:cs typeface="Segoe UI" panose="020B0502040204020203" pitchFamily="34" charset="0"/>
              </a:rPr>
              <a:t>A repeat </a:t>
            </a:r>
            <a:r>
              <a:rPr lang="en-GB" sz="1000" i="1" dirty="0" smtClean="0">
                <a:latin typeface="Segoe UI" panose="020B0502040204020203" pitchFamily="34" charset="0"/>
                <a:ea typeface="Segoe UI" panose="020B0502040204020203" pitchFamily="34" charset="0"/>
                <a:cs typeface="Segoe UI" panose="020B0502040204020203" pitchFamily="34" charset="0"/>
              </a:rPr>
              <a:t>suspect </a:t>
            </a:r>
            <a:r>
              <a:rPr lang="en-GB" sz="1000" i="1" dirty="0">
                <a:latin typeface="Segoe UI" panose="020B0502040204020203" pitchFamily="34" charset="0"/>
                <a:ea typeface="Segoe UI" panose="020B0502040204020203" pitchFamily="34" charset="0"/>
                <a:cs typeface="Segoe UI" panose="020B0502040204020203" pitchFamily="34" charset="0"/>
              </a:rPr>
              <a:t>is defined as an individual recorded as a </a:t>
            </a:r>
            <a:r>
              <a:rPr lang="en-GB" sz="1000" i="1" dirty="0" smtClean="0">
                <a:latin typeface="Segoe UI" panose="020B0502040204020203" pitchFamily="34" charset="0"/>
                <a:ea typeface="Segoe UI" panose="020B0502040204020203" pitchFamily="34" charset="0"/>
                <a:cs typeface="Segoe UI" panose="020B0502040204020203" pitchFamily="34" charset="0"/>
              </a:rPr>
              <a:t>suspect </a:t>
            </a:r>
            <a:r>
              <a:rPr lang="en-GB" sz="1000" i="1" dirty="0">
                <a:latin typeface="Segoe UI" panose="020B0502040204020203" pitchFamily="34" charset="0"/>
                <a:ea typeface="Segoe UI" panose="020B0502040204020203" pitchFamily="34" charset="0"/>
                <a:cs typeface="Segoe UI" panose="020B0502040204020203" pitchFamily="34" charset="0"/>
              </a:rPr>
              <a:t>in the </a:t>
            </a:r>
            <a:r>
              <a:rPr lang="en-GB" sz="1000" b="1" i="1" dirty="0">
                <a:latin typeface="Segoe UI" panose="020B0502040204020203" pitchFamily="34" charset="0"/>
                <a:ea typeface="Segoe UI" panose="020B0502040204020203" pitchFamily="34" charset="0"/>
                <a:cs typeface="Segoe UI" panose="020B0502040204020203" pitchFamily="34" charset="0"/>
              </a:rPr>
              <a:t>current reporting month </a:t>
            </a:r>
            <a:r>
              <a:rPr lang="en-GB" sz="1000" i="1" dirty="0">
                <a:latin typeface="Segoe UI" panose="020B0502040204020203" pitchFamily="34" charset="0"/>
                <a:ea typeface="Segoe UI" panose="020B0502040204020203" pitchFamily="34" charset="0"/>
                <a:cs typeface="Segoe UI" panose="020B0502040204020203" pitchFamily="34" charset="0"/>
              </a:rPr>
              <a:t>that has had at least one other offence in the </a:t>
            </a:r>
            <a:r>
              <a:rPr lang="en-GB" sz="1000" b="1" i="1" dirty="0">
                <a:latin typeface="Segoe UI" panose="020B0502040204020203" pitchFamily="34" charset="0"/>
                <a:ea typeface="Segoe UI" panose="020B0502040204020203" pitchFamily="34" charset="0"/>
                <a:cs typeface="Segoe UI" panose="020B0502040204020203" pitchFamily="34" charset="0"/>
              </a:rPr>
              <a:t>preceding 12 months</a:t>
            </a:r>
            <a:r>
              <a:rPr lang="en-GB" sz="1000" i="1" dirty="0">
                <a:latin typeface="Segoe UI" panose="020B0502040204020203" pitchFamily="34" charset="0"/>
                <a:ea typeface="Segoe UI" panose="020B0502040204020203" pitchFamily="34" charset="0"/>
                <a:cs typeface="Segoe UI" panose="020B0502040204020203" pitchFamily="34" charset="0"/>
              </a:rPr>
              <a:t>. </a:t>
            </a:r>
            <a:endParaRPr lang="en-GB" sz="1000" dirty="0">
              <a:latin typeface="Segoe UI" panose="020B0502040204020203" pitchFamily="34" charset="0"/>
              <a:ea typeface="Segoe UI" panose="020B0502040204020203" pitchFamily="34" charset="0"/>
              <a:cs typeface="Segoe UI" panose="020B0502040204020203" pitchFamily="34" charset="0"/>
            </a:endParaRPr>
          </a:p>
        </p:txBody>
      </p:sp>
      <p:sp>
        <p:nvSpPr>
          <p:cNvPr id="24" name="TextBox 23"/>
          <p:cNvSpPr txBox="1"/>
          <p:nvPr/>
        </p:nvSpPr>
        <p:spPr>
          <a:xfrm>
            <a:off x="8471289" y="135353"/>
            <a:ext cx="3505343" cy="564736"/>
          </a:xfrm>
          <a:prstGeom prst="snip2DiagRect">
            <a:avLst/>
          </a:prstGeom>
          <a:noFill/>
          <a:ln>
            <a:solidFill>
              <a:srgbClr val="BF9000"/>
            </a:solidFill>
          </a:ln>
          <a:scene3d>
            <a:camera prst="orthographicFront"/>
            <a:lightRig rig="threePt" dir="t"/>
          </a:scene3d>
          <a:sp3d>
            <a:bevelT/>
          </a:sp3d>
        </p:spPr>
        <p:txBody>
          <a:bodyPr wrap="square" rtlCol="0">
            <a:spAutoFit/>
          </a:bodyPr>
          <a:lstStyle/>
          <a:p>
            <a:pPr algn="ctr"/>
            <a:endParaRPr lang="en-GB" sz="825" b="1" dirty="0">
              <a:latin typeface="Arial" panose="020B0604020202020204" pitchFamily="34" charset="0"/>
              <a:cs typeface="Arial" panose="020B0604020202020204" pitchFamily="34" charset="0"/>
            </a:endParaRPr>
          </a:p>
          <a:p>
            <a:pPr algn="ctr"/>
            <a:endParaRPr lang="en-GB" sz="825" b="1" dirty="0">
              <a:latin typeface="Arial" panose="020B0604020202020204" pitchFamily="34" charset="0"/>
              <a:cs typeface="Arial" panose="020B0604020202020204" pitchFamily="34" charset="0"/>
            </a:endParaRPr>
          </a:p>
          <a:p>
            <a:pPr algn="ctr"/>
            <a:endParaRPr lang="en-GB" sz="825" b="1" dirty="0">
              <a:latin typeface="Arial" panose="020B0604020202020204" pitchFamily="34" charset="0"/>
              <a:cs typeface="Arial" panose="020B0604020202020204" pitchFamily="34" charset="0"/>
            </a:endParaRPr>
          </a:p>
        </p:txBody>
      </p:sp>
      <p:sp>
        <p:nvSpPr>
          <p:cNvPr id="25" name="Rectangle 24"/>
          <p:cNvSpPr/>
          <p:nvPr/>
        </p:nvSpPr>
        <p:spPr>
          <a:xfrm>
            <a:off x="947270" y="975641"/>
            <a:ext cx="7591250" cy="2416290"/>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endParaRPr lang="en-GB" sz="5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Over the last 3 months, there has been an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increase</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in the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rate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of Repeat suspects from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50%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to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52%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despite the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lower numbers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of Repeat Suspects in September 21 compared to July 21.</a:t>
            </a:r>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5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2% decrease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in the number of Repeat Suspects in September compared to the same month two years ago.</a:t>
            </a:r>
          </a:p>
          <a:p>
            <a:endParaRPr lang="en-GB" sz="5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This information is circulated across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Problem solving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teams, SMT/ Tasking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and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Local Policing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commanders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covering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all crime types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on a monthly basis to replace the previous high harm offence activity. A similar Repeat segmentation approach will be adopted moving forward, once user feedback from the victim model has been reviewed.</a:t>
            </a:r>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endParaRPr lang="en-GB" sz="5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Increased financial pressures on households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could lead to a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rise in domestic abuse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and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total recorded crime recording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over the coming months, so it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is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highly probable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that repeat volumes will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increase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too. These financial pressures are linked to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the end of the Furlough scheme, the decrease of Universal credit and the increased costs of food, fuel and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energy set against the backdrop of the upcoming Christmas period.</a:t>
            </a:r>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26" name="TextBox 25"/>
          <p:cNvSpPr txBox="1"/>
          <p:nvPr/>
        </p:nvSpPr>
        <p:spPr>
          <a:xfrm>
            <a:off x="849078" y="632117"/>
            <a:ext cx="3617623" cy="307777"/>
          </a:xfrm>
          <a:prstGeom prst="rect">
            <a:avLst/>
          </a:prstGeom>
          <a:noFill/>
        </p:spPr>
        <p:txBody>
          <a:bodyPr wrap="square" rtlCol="0">
            <a:spAutoFit/>
          </a:bodyPr>
          <a:lstStyle/>
          <a:p>
            <a:r>
              <a:rPr lang="en-GB" sz="1400" b="1" dirty="0" smtClean="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Recidivism</a:t>
            </a:r>
            <a:endParaRPr lang="en-GB" sz="10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pic>
        <p:nvPicPr>
          <p:cNvPr id="4" name="Picture 3"/>
          <p:cNvPicPr>
            <a:picLocks noChangeAspect="1"/>
          </p:cNvPicPr>
          <p:nvPr/>
        </p:nvPicPr>
        <p:blipFill rotWithShape="1">
          <a:blip r:embed="rId4"/>
          <a:srcRect l="1689" t="410" r="24122" b="1874"/>
          <a:stretch/>
        </p:blipFill>
        <p:spPr>
          <a:xfrm>
            <a:off x="6626271" y="4288963"/>
            <a:ext cx="4040626" cy="2161190"/>
          </a:xfrm>
          <a:prstGeom prst="rect">
            <a:avLst/>
          </a:prstGeom>
        </p:spPr>
      </p:pic>
      <p:sp>
        <p:nvSpPr>
          <p:cNvPr id="6" name="Right Arrow 5"/>
          <p:cNvSpPr>
            <a:spLocks noChangeAspect="1"/>
          </p:cNvSpPr>
          <p:nvPr/>
        </p:nvSpPr>
        <p:spPr>
          <a:xfrm>
            <a:off x="6063246" y="4732644"/>
            <a:ext cx="544932" cy="591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p:cNvSpPr/>
          <p:nvPr/>
        </p:nvSpPr>
        <p:spPr>
          <a:xfrm>
            <a:off x="9738065" y="3848779"/>
            <a:ext cx="2238567" cy="1123384"/>
          </a:xfrm>
          <a:prstGeom prst="rect">
            <a:avLst/>
          </a:prstGeom>
          <a:noFill/>
          <a:ln w="38100">
            <a:solidFill>
              <a:srgbClr val="005B97"/>
            </a:solidFill>
          </a:ln>
        </p:spPr>
        <p:txBody>
          <a:bodyPr wrap="square" rtlCol="0">
            <a:spAutoFit/>
          </a:bodyPr>
          <a:lstStyle/>
          <a:p>
            <a:pPr marL="171450" indent="-171450">
              <a:buFont typeface="Arial" panose="020B0604020202020204" pitchFamily="34" charset="0"/>
              <a:buChar char="•"/>
            </a:pPr>
            <a:r>
              <a:rPr lang="en-GB" sz="1000" b="1" dirty="0">
                <a:solidFill>
                  <a:schemeClr val="tx1"/>
                </a:solidFill>
                <a:latin typeface="Segoe UI" panose="020B0502040204020203" pitchFamily="34" charset="0"/>
                <a:ea typeface="Segoe UI" panose="020B0502040204020203" pitchFamily="34" charset="0"/>
                <a:cs typeface="Segoe UI" panose="020B0502040204020203" pitchFamily="34" charset="0"/>
              </a:rPr>
              <a:t>55% (970) </a:t>
            </a:r>
            <a:r>
              <a:rPr lang="en-GB" sz="900" dirty="0">
                <a:solidFill>
                  <a:schemeClr val="tx1"/>
                </a:solidFill>
                <a:latin typeface="Segoe UI" panose="020B0502040204020203" pitchFamily="34" charset="0"/>
                <a:ea typeface="Segoe UI" panose="020B0502040204020203" pitchFamily="34" charset="0"/>
                <a:cs typeface="Segoe UI" panose="020B0502040204020203" pitchFamily="34" charset="0"/>
              </a:rPr>
              <a:t>of the </a:t>
            </a:r>
            <a:r>
              <a:rPr lang="en-GB" sz="900" b="1" dirty="0">
                <a:solidFill>
                  <a:schemeClr val="tx1"/>
                </a:solidFill>
                <a:latin typeface="Segoe UI" panose="020B0502040204020203" pitchFamily="34" charset="0"/>
                <a:ea typeface="Segoe UI" panose="020B0502040204020203" pitchFamily="34" charset="0"/>
                <a:cs typeface="Segoe UI" panose="020B0502040204020203" pitchFamily="34" charset="0"/>
              </a:rPr>
              <a:t>1,779 Repeat Suspects</a:t>
            </a:r>
            <a:r>
              <a:rPr lang="en-GB" sz="900" dirty="0">
                <a:solidFill>
                  <a:schemeClr val="tx1"/>
                </a:solidFill>
                <a:latin typeface="Segoe UI" panose="020B0502040204020203" pitchFamily="34" charset="0"/>
                <a:ea typeface="Segoe UI" panose="020B0502040204020203" pitchFamily="34" charset="0"/>
                <a:cs typeface="Segoe UI" panose="020B0502040204020203" pitchFamily="34" charset="0"/>
              </a:rPr>
              <a:t> are </a:t>
            </a:r>
            <a:r>
              <a:rPr lang="en-GB" sz="900" b="1" dirty="0">
                <a:solidFill>
                  <a:schemeClr val="tx1"/>
                </a:solidFill>
                <a:latin typeface="Segoe UI" panose="020B0502040204020203" pitchFamily="34" charset="0"/>
                <a:ea typeface="Segoe UI" panose="020B0502040204020203" pitchFamily="34" charset="0"/>
                <a:cs typeface="Segoe UI" panose="020B0502040204020203" pitchFamily="34" charset="0"/>
              </a:rPr>
              <a:t>‘Repeat Suspects’ </a:t>
            </a:r>
            <a:r>
              <a:rPr lang="en-GB" sz="9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Only </a:t>
            </a:r>
            <a:r>
              <a:rPr lang="en-GB" sz="9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in terms of their role type.</a:t>
            </a:r>
          </a:p>
          <a:p>
            <a:pPr marL="171450" indent="-171450">
              <a:buFont typeface="Arial" panose="020B0604020202020204" pitchFamily="34" charset="0"/>
              <a:buChar char="•"/>
            </a:pPr>
            <a:endParaRPr lang="en-GB" sz="300" b="1"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9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The remaining </a:t>
            </a:r>
            <a:r>
              <a:rPr lang="en-GB" sz="9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45% (809) </a:t>
            </a:r>
            <a:r>
              <a:rPr lang="en-GB" sz="9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of Repeat Suspects are also </a:t>
            </a:r>
            <a:r>
              <a:rPr lang="en-GB" sz="9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linked </a:t>
            </a:r>
            <a:r>
              <a:rPr lang="en-GB" sz="9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to offences where their role type is classified as </a:t>
            </a:r>
            <a:r>
              <a:rPr lang="en-GB" sz="9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‘victim’, </a:t>
            </a:r>
            <a:r>
              <a:rPr lang="en-GB" sz="900" dirty="0">
                <a:latin typeface="Segoe UI" panose="020B0502040204020203" pitchFamily="34" charset="0"/>
                <a:ea typeface="Segoe UI" panose="020B0502040204020203" pitchFamily="34" charset="0"/>
                <a:cs typeface="Segoe UI" panose="020B0502040204020203" pitchFamily="34" charset="0"/>
              </a:rPr>
              <a:t>during </a:t>
            </a:r>
            <a:r>
              <a:rPr lang="en-GB" sz="900" dirty="0" smtClean="0">
                <a:latin typeface="Segoe UI" panose="020B0502040204020203" pitchFamily="34" charset="0"/>
                <a:ea typeface="Segoe UI" panose="020B0502040204020203" pitchFamily="34" charset="0"/>
                <a:cs typeface="Segoe UI" panose="020B0502040204020203" pitchFamily="34" charset="0"/>
              </a:rPr>
              <a:t>the last 12 months.</a:t>
            </a:r>
            <a:endParaRPr lang="en-GB" sz="9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1" name="Picture 20"/>
          <p:cNvPicPr>
            <a:picLocks noChangeAspect="1"/>
          </p:cNvPicPr>
          <p:nvPr/>
        </p:nvPicPr>
        <p:blipFill rotWithShape="1">
          <a:blip r:embed="rId5"/>
          <a:srcRect l="205" t="7512" r="410" b="704"/>
          <a:stretch/>
        </p:blipFill>
        <p:spPr>
          <a:xfrm>
            <a:off x="1057769" y="3803447"/>
            <a:ext cx="4891773" cy="2960797"/>
          </a:xfrm>
          <a:prstGeom prst="rect">
            <a:avLst/>
          </a:prstGeom>
        </p:spPr>
      </p:pic>
    </p:spTree>
    <p:extLst>
      <p:ext uri="{BB962C8B-B14F-4D97-AF65-F5344CB8AC3E}">
        <p14:creationId xmlns:p14="http://schemas.microsoft.com/office/powerpoint/2010/main" val="34002361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33</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1" name="TextBox 17"/>
          <p:cNvSpPr txBox="1"/>
          <p:nvPr/>
        </p:nvSpPr>
        <p:spPr>
          <a:xfrm>
            <a:off x="1205925" y="6595030"/>
            <a:ext cx="8463287" cy="26297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GB" sz="800" b="1" i="1" dirty="0">
                <a:latin typeface="Arial" panose="020B0604020202020204" pitchFamily="34" charset="0"/>
                <a:cs typeface="Arial" panose="020B0604020202020204" pitchFamily="34" charset="0"/>
              </a:rPr>
              <a:t>The upper and lower control limits are derived by calculating 2 points of Standard Deviation from the mean. </a:t>
            </a:r>
          </a:p>
        </p:txBody>
      </p:sp>
      <p:sp>
        <p:nvSpPr>
          <p:cNvPr id="24" name="TextBox 23"/>
          <p:cNvSpPr txBox="1"/>
          <p:nvPr/>
        </p:nvSpPr>
        <p:spPr>
          <a:xfrm>
            <a:off x="746214" y="661476"/>
            <a:ext cx="4364224" cy="307777"/>
          </a:xfrm>
          <a:prstGeom prst="rect">
            <a:avLst/>
          </a:prstGeom>
          <a:noFill/>
        </p:spPr>
        <p:txBody>
          <a:bodyPr wrap="square" rtlCol="0">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Residential Burglary </a:t>
            </a:r>
            <a:r>
              <a:rPr lang="en-GB" sz="1400" b="1" dirty="0" smtClean="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Dwelling – Policing Priority</a:t>
            </a:r>
            <a:endPar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Rounded Rectangle 24"/>
          <p:cNvSpPr/>
          <p:nvPr/>
        </p:nvSpPr>
        <p:spPr>
          <a:xfrm>
            <a:off x="9596176" y="3490490"/>
            <a:ext cx="1818751" cy="2983302"/>
          </a:xfrm>
          <a:prstGeom prst="roundRect">
            <a:avLst/>
          </a:prstGeom>
          <a:solidFill>
            <a:srgbClr val="F7F7F7"/>
          </a:solid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latin typeface="Arial" panose="020B0604020202020204" pitchFamily="34" charset="0"/>
              <a:cs typeface="Arial" panose="020B0604020202020204" pitchFamily="34" charset="0"/>
            </a:endParaRPr>
          </a:p>
        </p:txBody>
      </p:sp>
      <p:sp>
        <p:nvSpPr>
          <p:cNvPr id="27" name="TextBox 26"/>
          <p:cNvSpPr txBox="1"/>
          <p:nvPr/>
        </p:nvSpPr>
        <p:spPr>
          <a:xfrm>
            <a:off x="10393040" y="3568756"/>
            <a:ext cx="1212806" cy="830997"/>
          </a:xfrm>
          <a:prstGeom prst="rect">
            <a:avLst/>
          </a:prstGeom>
          <a:noFill/>
        </p:spPr>
        <p:txBody>
          <a:bodyPr wrap="square" rtlCol="0">
            <a:spAutoFit/>
          </a:bodyPr>
          <a:lstStyle/>
          <a:p>
            <a:r>
              <a:rPr lang="en-GB" sz="1600" b="1" dirty="0">
                <a:solidFill>
                  <a:srgbClr val="009B3A"/>
                </a:solidFill>
                <a:latin typeface="Arial Black" panose="020B0A04020102020204" pitchFamily="34" charset="0"/>
                <a:cs typeface="Arial" panose="020B0604020202020204" pitchFamily="34" charset="0"/>
              </a:rPr>
              <a:t>Good looks like:</a:t>
            </a:r>
          </a:p>
        </p:txBody>
      </p:sp>
      <p:sp>
        <p:nvSpPr>
          <p:cNvPr id="28" name="TextBox 27"/>
          <p:cNvSpPr txBox="1"/>
          <p:nvPr/>
        </p:nvSpPr>
        <p:spPr>
          <a:xfrm>
            <a:off x="9672858" y="4710833"/>
            <a:ext cx="1834887" cy="1938992"/>
          </a:xfrm>
          <a:prstGeom prst="rect">
            <a:avLst/>
          </a:prstGeom>
          <a:noFill/>
        </p:spPr>
        <p:txBody>
          <a:bodyPr wrap="square" rtlCol="0">
            <a:spAutoFit/>
          </a:bodyPr>
          <a:lstStyle/>
          <a:p>
            <a:r>
              <a:rPr lang="en-GB" sz="1200" b="1" dirty="0">
                <a:solidFill>
                  <a:srgbClr val="9966FF"/>
                </a:solidFill>
                <a:latin typeface="Arial" panose="020B0604020202020204" pitchFamily="34" charset="0"/>
                <a:cs typeface="Arial" panose="020B0604020202020204" pitchFamily="34" charset="0"/>
              </a:rPr>
              <a:t>Residential Burglary Dwelling:</a:t>
            </a:r>
            <a:endParaRPr lang="en-GB" sz="1200" dirty="0">
              <a:solidFill>
                <a:srgbClr val="9966FF"/>
              </a:solidFill>
              <a:latin typeface="Arial" panose="020B0604020202020204" pitchFamily="34" charset="0"/>
              <a:cs typeface="Arial" panose="020B0604020202020204" pitchFamily="34" charset="0"/>
            </a:endParaRPr>
          </a:p>
          <a:p>
            <a:r>
              <a:rPr lang="en-GB" sz="1200" b="1" i="1" dirty="0">
                <a:latin typeface="Arial" panose="020B0604020202020204" pitchFamily="34" charset="0"/>
                <a:cs typeface="Arial" panose="020B0604020202020204" pitchFamily="34" charset="0"/>
              </a:rPr>
              <a:t>25% reduction </a:t>
            </a:r>
            <a:r>
              <a:rPr lang="en-GB" sz="1200" dirty="0">
                <a:latin typeface="Arial" panose="020B0604020202020204" pitchFamily="34" charset="0"/>
                <a:cs typeface="Arial" panose="020B0604020202020204" pitchFamily="34" charset="0"/>
              </a:rPr>
              <a:t>in a post-Covid operating </a:t>
            </a:r>
            <a:r>
              <a:rPr lang="en-GB" sz="1200" dirty="0" smtClean="0">
                <a:latin typeface="Arial" panose="020B0604020202020204" pitchFamily="34" charset="0"/>
                <a:cs typeface="Arial" panose="020B0604020202020204" pitchFamily="34" charset="0"/>
              </a:rPr>
              <a:t>environment.</a:t>
            </a:r>
          </a:p>
          <a:p>
            <a:endParaRPr lang="en-GB" sz="1200" dirty="0">
              <a:latin typeface="Arial" panose="020B0604020202020204" pitchFamily="34" charset="0"/>
              <a:cs typeface="Arial" panose="020B0604020202020204" pitchFamily="34" charset="0"/>
            </a:endParaRPr>
          </a:p>
          <a:p>
            <a:r>
              <a:rPr lang="en-GB" sz="1200" b="1" dirty="0">
                <a:solidFill>
                  <a:srgbClr val="009B3A"/>
                </a:solidFill>
                <a:latin typeface="Segoe UI" panose="020B0502040204020203" pitchFamily="34" charset="0"/>
                <a:ea typeface="Segoe UI" panose="020B0502040204020203" pitchFamily="34" charset="0"/>
                <a:cs typeface="Segoe UI" panose="020B0502040204020203" pitchFamily="34" charset="0"/>
              </a:rPr>
              <a:t>WDGLL </a:t>
            </a:r>
            <a:r>
              <a:rPr lang="en-GB" sz="120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is being reviewed with </a:t>
            </a:r>
            <a:r>
              <a:rPr lang="en-GB" sz="1200" b="1" dirty="0">
                <a:solidFill>
                  <a:srgbClr val="009B3A"/>
                </a:solidFill>
                <a:latin typeface="Segoe UI" panose="020B0502040204020203" pitchFamily="34" charset="0"/>
                <a:ea typeface="Segoe UI" panose="020B0502040204020203" pitchFamily="34" charset="0"/>
                <a:cs typeface="Segoe UI" panose="020B0502040204020203" pitchFamily="34" charset="0"/>
              </a:rPr>
              <a:t>the subject </a:t>
            </a:r>
            <a:r>
              <a:rPr lang="en-GB" sz="120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lead.</a:t>
            </a:r>
            <a:endParaRPr lang="en-GB" sz="1200" b="1"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a:p>
            <a:endParaRPr lang="en-GB" sz="1200" dirty="0">
              <a:latin typeface="Arial" panose="020B0604020202020204" pitchFamily="34" charset="0"/>
              <a:cs typeface="Arial" panose="020B0604020202020204" pitchFamily="34" charset="0"/>
            </a:endParaRPr>
          </a:p>
        </p:txBody>
      </p:sp>
      <p:pic>
        <p:nvPicPr>
          <p:cNvPr id="29" name="Picture 2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9704163" y="4204108"/>
            <a:ext cx="540000" cy="540000"/>
          </a:xfrm>
          <a:prstGeom prst="rect">
            <a:avLst/>
          </a:prstGeom>
        </p:spPr>
      </p:pic>
      <p:pic>
        <p:nvPicPr>
          <p:cNvPr id="30" name="Picture 29"/>
          <p:cNvPicPr>
            <a:picLocks noChangeAspect="1"/>
          </p:cNvPicPr>
          <p:nvPr/>
        </p:nvPicPr>
        <p:blipFill>
          <a:blip r:embed="rId4"/>
          <a:stretch>
            <a:fillRect/>
          </a:stretch>
        </p:blipFill>
        <p:spPr>
          <a:xfrm>
            <a:off x="9672858" y="3659933"/>
            <a:ext cx="720182" cy="469015"/>
          </a:xfrm>
          <a:prstGeom prst="rect">
            <a:avLst/>
          </a:prstGeom>
        </p:spPr>
      </p:pic>
      <p:sp>
        <p:nvSpPr>
          <p:cNvPr id="31" name="TextBox 30"/>
          <p:cNvSpPr txBox="1"/>
          <p:nvPr/>
        </p:nvSpPr>
        <p:spPr>
          <a:xfrm>
            <a:off x="746214" y="124099"/>
            <a:ext cx="4908263" cy="461665"/>
          </a:xfrm>
          <a:prstGeom prst="rect">
            <a:avLst/>
          </a:prstGeom>
          <a:solidFill>
            <a:schemeClr val="accent4">
              <a:lumMod val="75000"/>
            </a:schemeClr>
          </a:solidFill>
        </p:spPr>
        <p:txBody>
          <a:bodyPr wrap="square" rtlCol="0">
            <a:spAutoFit/>
          </a:bodyPr>
          <a:lstStyle>
            <a:defPPr>
              <a:defRPr lang="en-US"/>
            </a:defPPr>
            <a:lvl1pPr>
              <a:defRPr sz="1200" b="1">
                <a:solidFill>
                  <a:schemeClr val="bg1"/>
                </a:solidFill>
                <a:latin typeface="Arial Black" panose="020B0A04020102020204" pitchFamily="34" charset="0"/>
                <a:cs typeface="Arial" panose="020B0604020202020204" pitchFamily="34" charset="0"/>
              </a:defRPr>
            </a:lvl1pPr>
          </a:lstStyle>
          <a:p>
            <a:r>
              <a:rPr lang="en-GB" dirty="0">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dirty="0">
                <a:latin typeface="Segoe UI" panose="020B0502040204020203" pitchFamily="34" charset="0"/>
                <a:ea typeface="Segoe UI" panose="020B0502040204020203" pitchFamily="34" charset="0"/>
                <a:cs typeface="Segoe UI" panose="020B0502040204020203" pitchFamily="34" charset="0"/>
              </a:rPr>
              <a:t>4.2 Managing demand – policing priorities</a:t>
            </a:r>
          </a:p>
        </p:txBody>
      </p:sp>
      <p:sp>
        <p:nvSpPr>
          <p:cNvPr id="32" name="Rectangle 31"/>
          <p:cNvSpPr/>
          <p:nvPr/>
        </p:nvSpPr>
        <p:spPr>
          <a:xfrm>
            <a:off x="868679" y="1274477"/>
            <a:ext cx="10916153" cy="1527300"/>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Residential Burglary Dwelling features despite being below the lower control limit due to being a Policing Priority. </a:t>
            </a:r>
          </a:p>
          <a:p>
            <a:pPr marL="171450" indent="-171450">
              <a:buFont typeface="Arial" panose="020B0604020202020204" pitchFamily="34" charset="0"/>
              <a:buChar char="•"/>
            </a:pPr>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Volumes in Residential Burglary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Dwelling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increased by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32%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(154)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compared to the previous quarter but remains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26%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(117)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lower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than the same quarter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two years ago.</a:t>
            </a:r>
          </a:p>
          <a:p>
            <a:pPr marL="171450" indent="-171450">
              <a:buFont typeface="Arial" panose="020B0604020202020204" pitchFamily="34" charset="0"/>
              <a:buChar char="•"/>
            </a:pPr>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It is</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 probable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that an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volumes will raise in Q3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2021/2022 due to many returning to the office, alongside continued working from home.</a:t>
            </a:r>
          </a:p>
          <a:p>
            <a:pPr marL="171450" indent="-171450">
              <a:buFont typeface="Arial" panose="020B0604020202020204" pitchFamily="34" charset="0"/>
              <a:buChar char="•"/>
            </a:pPr>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pic>
        <p:nvPicPr>
          <p:cNvPr id="33" name="Picture 32"/>
          <p:cNvPicPr>
            <a:picLocks noChangeAspect="1"/>
          </p:cNvPicPr>
          <p:nvPr/>
        </p:nvPicPr>
        <p:blipFill>
          <a:blip r:embed="rId5"/>
          <a:stretch>
            <a:fillRect/>
          </a:stretch>
        </p:blipFill>
        <p:spPr>
          <a:xfrm>
            <a:off x="7200694" y="74360"/>
            <a:ext cx="4937036" cy="1135346"/>
          </a:xfrm>
          <a:prstGeom prst="rect">
            <a:avLst/>
          </a:prstGeom>
        </p:spPr>
      </p:pic>
      <p:pic>
        <p:nvPicPr>
          <p:cNvPr id="34" name="Picture 33"/>
          <p:cNvPicPr>
            <a:picLocks noChangeAspect="1"/>
          </p:cNvPicPr>
          <p:nvPr/>
        </p:nvPicPr>
        <p:blipFill rotWithShape="1">
          <a:blip r:embed="rId6"/>
          <a:srcRect t="6047"/>
          <a:stretch/>
        </p:blipFill>
        <p:spPr>
          <a:xfrm>
            <a:off x="1118019" y="2923015"/>
            <a:ext cx="5652688" cy="3672015"/>
          </a:xfrm>
          <a:prstGeom prst="rect">
            <a:avLst/>
          </a:prstGeom>
        </p:spPr>
      </p:pic>
    </p:spTree>
    <p:extLst>
      <p:ext uri="{BB962C8B-B14F-4D97-AF65-F5344CB8AC3E}">
        <p14:creationId xmlns:p14="http://schemas.microsoft.com/office/powerpoint/2010/main" val="23684586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stretch>
            <a:fillRect/>
          </a:stretch>
        </p:blipFill>
        <p:spPr>
          <a:xfrm>
            <a:off x="785762" y="1784590"/>
            <a:ext cx="6040309" cy="3997522"/>
          </a:xfrm>
          <a:prstGeom prst="rect">
            <a:avLst/>
          </a:prstGeom>
        </p:spPr>
      </p:pic>
      <p:sp>
        <p:nvSpPr>
          <p:cNvPr id="47" name="Slide Number Placeholder 1"/>
          <p:cNvSpPr>
            <a:spLocks noGrp="1"/>
          </p:cNvSpPr>
          <p:nvPr>
            <p:ph type="sldNum" sz="quarter" idx="12"/>
          </p:nvPr>
        </p:nvSpPr>
        <p:spPr>
          <a:xfrm>
            <a:off x="11831999" y="6584156"/>
            <a:ext cx="360000" cy="273844"/>
          </a:xfrm>
          <a:solidFill>
            <a:srgbClr val="BC8F00"/>
          </a:solidFill>
        </p:spPr>
        <p:txBody>
          <a:bodyPr/>
          <a:lstStyle/>
          <a:p>
            <a:pPr algn="ctr"/>
            <a:fld id="{CBF90A45-D156-4E37-899C-0FC44A8962F7}" type="slidenum">
              <a:rPr lang="en-GB" sz="1050" b="1">
                <a:solidFill>
                  <a:schemeClr val="bg1"/>
                </a:solidFill>
                <a:latin typeface="Arial" panose="020B0604020202020204" pitchFamily="34" charset="0"/>
                <a:cs typeface="Arial" panose="020B0604020202020204" pitchFamily="34" charset="0"/>
              </a:rPr>
              <a:pPr algn="ctr"/>
              <a:t>34</a:t>
            </a:fld>
            <a:endParaRPr lang="en-GB" sz="1050" b="1" dirty="0">
              <a:solidFill>
                <a:schemeClr val="bg1"/>
              </a:solidFill>
              <a:latin typeface="Arial" panose="020B0604020202020204" pitchFamily="34" charset="0"/>
              <a:cs typeface="Arial" panose="020B0604020202020204" pitchFamily="34" charset="0"/>
            </a:endParaRPr>
          </a:p>
        </p:txBody>
      </p:sp>
      <p:sp>
        <p:nvSpPr>
          <p:cNvPr id="18" name="TextBox 17"/>
          <p:cNvSpPr txBox="1"/>
          <p:nvPr/>
        </p:nvSpPr>
        <p:spPr>
          <a:xfrm>
            <a:off x="748800" y="144000"/>
            <a:ext cx="4908263" cy="461665"/>
          </a:xfrm>
          <a:prstGeom prst="rect">
            <a:avLst/>
          </a:prstGeom>
          <a:solidFill>
            <a:srgbClr val="BC8F00"/>
          </a:solidFill>
        </p:spPr>
        <p:txBody>
          <a:bodyPr wrap="square" rtlCol="0">
            <a:spAutoFit/>
          </a:bodyPr>
          <a:lstStyle>
            <a:defPPr>
              <a:defRPr lang="en-US"/>
            </a:defPPr>
            <a:lvl1pPr>
              <a:defRPr sz="1200" b="1">
                <a:solidFill>
                  <a:schemeClr val="bg1"/>
                </a:solidFill>
                <a:latin typeface="Arial Black" panose="020B0A04020102020204" pitchFamily="34" charset="0"/>
                <a:cs typeface="Arial" panose="020B0604020202020204" pitchFamily="34" charset="0"/>
              </a:defRPr>
            </a:lvl1pPr>
          </a:lstStyle>
          <a:p>
            <a:r>
              <a:rPr lang="en-GB" dirty="0">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dirty="0">
                <a:latin typeface="Segoe UI" panose="020B0502040204020203" pitchFamily="34" charset="0"/>
                <a:ea typeface="Segoe UI" panose="020B0502040204020203" pitchFamily="34" charset="0"/>
                <a:cs typeface="Segoe UI" panose="020B0502040204020203" pitchFamily="34" charset="0"/>
              </a:rPr>
              <a:t>4.2 Managing demand – policing priorities</a:t>
            </a:r>
          </a:p>
        </p:txBody>
      </p:sp>
      <p:sp>
        <p:nvSpPr>
          <p:cNvPr id="20" name="TextBox 17"/>
          <p:cNvSpPr txBox="1"/>
          <p:nvPr/>
        </p:nvSpPr>
        <p:spPr>
          <a:xfrm>
            <a:off x="1069968" y="5782112"/>
            <a:ext cx="6419687" cy="261908"/>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GB" sz="800" b="1" i="1" dirty="0">
                <a:latin typeface="Arial" panose="020B0604020202020204" pitchFamily="34" charset="0"/>
                <a:cs typeface="Arial" panose="020B0604020202020204" pitchFamily="34" charset="0"/>
              </a:rPr>
              <a:t>The upper and lower control limits are derived by calculating 2 points of Standard Deviation from the mean. </a:t>
            </a:r>
          </a:p>
        </p:txBody>
      </p:sp>
      <p:sp>
        <p:nvSpPr>
          <p:cNvPr id="21" name="TextBox 20"/>
          <p:cNvSpPr txBox="1"/>
          <p:nvPr/>
        </p:nvSpPr>
        <p:spPr>
          <a:xfrm>
            <a:off x="749937" y="773618"/>
            <a:ext cx="4437702" cy="523220"/>
          </a:xfrm>
          <a:prstGeom prst="rect">
            <a:avLst/>
          </a:prstGeom>
          <a:noFill/>
        </p:spPr>
        <p:txBody>
          <a:bodyPr wrap="square" rtlCol="0">
            <a:spAutoFit/>
          </a:bodyPr>
          <a:lstStyle/>
          <a:p>
            <a:r>
              <a:rPr lang="en-GB" sz="1400" b="1" dirty="0">
                <a:solidFill>
                  <a:srgbClr val="BC8F00"/>
                </a:solidFill>
                <a:latin typeface="Segoe UI" panose="020B0502040204020203" pitchFamily="34" charset="0"/>
                <a:ea typeface="Segoe UI" panose="020B0502040204020203" pitchFamily="34" charset="0"/>
                <a:cs typeface="Segoe UI" panose="020B0502040204020203" pitchFamily="34" charset="0"/>
              </a:rPr>
              <a:t>Hate Crime &amp; Crimed </a:t>
            </a:r>
            <a:r>
              <a:rPr lang="en-GB" sz="1400" b="1" dirty="0" smtClean="0">
                <a:solidFill>
                  <a:srgbClr val="BC8F00"/>
                </a:solidFill>
                <a:latin typeface="Segoe UI" panose="020B0502040204020203" pitchFamily="34" charset="0"/>
                <a:ea typeface="Segoe UI" panose="020B0502040204020203" pitchFamily="34" charset="0"/>
                <a:cs typeface="Segoe UI" panose="020B0502040204020203" pitchFamily="34" charset="0"/>
              </a:rPr>
              <a:t>Incidents – </a:t>
            </a:r>
            <a:r>
              <a:rPr lang="en-GB" sz="1400" b="1" dirty="0">
                <a:solidFill>
                  <a:srgbClr val="BC8F00"/>
                </a:solidFill>
                <a:latin typeface="Segoe UI" panose="020B0502040204020203" pitchFamily="34" charset="0"/>
                <a:ea typeface="Segoe UI" panose="020B0502040204020203" pitchFamily="34" charset="0"/>
                <a:cs typeface="Segoe UI" panose="020B0502040204020203" pitchFamily="34" charset="0"/>
              </a:rPr>
              <a:t>Policing Priority</a:t>
            </a:r>
            <a:endParaRPr lang="en-GB" sz="1000" b="1" dirty="0">
              <a:solidFill>
                <a:srgbClr val="BC8F00"/>
              </a:solidFill>
              <a:latin typeface="Segoe UI" panose="020B0502040204020203" pitchFamily="34" charset="0"/>
              <a:ea typeface="Segoe UI" panose="020B0502040204020203" pitchFamily="34" charset="0"/>
              <a:cs typeface="Segoe UI" panose="020B0502040204020203" pitchFamily="34" charset="0"/>
            </a:endParaRPr>
          </a:p>
          <a:p>
            <a:endParaRPr lang="en-GB" sz="1400" b="1" dirty="0">
              <a:solidFill>
                <a:srgbClr val="BC8F00"/>
              </a:solidFill>
              <a:latin typeface="Segoe UI" panose="020B0502040204020203" pitchFamily="34" charset="0"/>
              <a:ea typeface="Segoe UI" panose="020B0502040204020203" pitchFamily="34" charset="0"/>
              <a:cs typeface="Segoe UI" panose="020B0502040204020203" pitchFamily="34" charset="0"/>
            </a:endParaRPr>
          </a:p>
        </p:txBody>
      </p:sp>
      <p:sp>
        <p:nvSpPr>
          <p:cNvPr id="22" name="Rounded Rectangle 21"/>
          <p:cNvSpPr/>
          <p:nvPr/>
        </p:nvSpPr>
        <p:spPr>
          <a:xfrm>
            <a:off x="6904145" y="4413181"/>
            <a:ext cx="5008453" cy="1352656"/>
          </a:xfrm>
          <a:prstGeom prst="roundRect">
            <a:avLst/>
          </a:prstGeom>
          <a:no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23" name="TextBox 22"/>
          <p:cNvSpPr txBox="1"/>
          <p:nvPr/>
        </p:nvSpPr>
        <p:spPr>
          <a:xfrm>
            <a:off x="7628556" y="4444545"/>
            <a:ext cx="1050334" cy="830997"/>
          </a:xfrm>
          <a:prstGeom prst="rect">
            <a:avLst/>
          </a:prstGeom>
          <a:noFill/>
        </p:spPr>
        <p:txBody>
          <a:bodyPr wrap="square" rtlCol="0">
            <a:spAutoFit/>
          </a:bodyPr>
          <a:lstStyle/>
          <a:p>
            <a:r>
              <a:rPr lang="en-GB" sz="1600" dirty="0">
                <a:solidFill>
                  <a:srgbClr val="009B3A"/>
                </a:solidFill>
                <a:latin typeface="Arial Black" panose="020B0A04020102020204" pitchFamily="34" charset="0"/>
                <a:cs typeface="Aharoni" panose="02010803020104030203" pitchFamily="2" charset="-79"/>
              </a:rPr>
              <a:t>Good looks like:</a:t>
            </a:r>
          </a:p>
        </p:txBody>
      </p:sp>
      <p:sp>
        <p:nvSpPr>
          <p:cNvPr id="26" name="TextBox 25"/>
          <p:cNvSpPr txBox="1"/>
          <p:nvPr/>
        </p:nvSpPr>
        <p:spPr>
          <a:xfrm>
            <a:off x="8488321" y="4474736"/>
            <a:ext cx="3815825" cy="523220"/>
          </a:xfrm>
          <a:prstGeom prst="rect">
            <a:avLst/>
          </a:prstGeom>
          <a:noFill/>
        </p:spPr>
        <p:txBody>
          <a:bodyPr wrap="square" rtlCol="0">
            <a:spAutoFit/>
          </a:bodyPr>
          <a:lstStyle/>
          <a:p>
            <a:r>
              <a:rPr lang="en-GB" sz="1400" b="1" dirty="0">
                <a:solidFill>
                  <a:srgbClr val="0070C0"/>
                </a:solidFill>
              </a:rPr>
              <a:t>Hate Crimes &amp; Crimed Incidents: </a:t>
            </a:r>
            <a:r>
              <a:rPr lang="en-GB" sz="1400" b="1" i="1" dirty="0"/>
              <a:t>Increased reporting</a:t>
            </a:r>
          </a:p>
        </p:txBody>
      </p:sp>
      <p:sp>
        <p:nvSpPr>
          <p:cNvPr id="27" name="TextBox 26"/>
          <p:cNvSpPr txBox="1"/>
          <p:nvPr/>
        </p:nvSpPr>
        <p:spPr>
          <a:xfrm>
            <a:off x="8488321" y="4985290"/>
            <a:ext cx="3424277" cy="769441"/>
          </a:xfrm>
          <a:prstGeom prst="rect">
            <a:avLst/>
          </a:prstGeom>
          <a:noFill/>
        </p:spPr>
        <p:txBody>
          <a:bodyPr wrap="square" rtlCol="0">
            <a:spAutoFit/>
          </a:bodyPr>
          <a:lstStyle/>
          <a:p>
            <a:r>
              <a:rPr lang="en-GB" sz="1100" b="1" i="1" dirty="0"/>
              <a:t>We also need to use the </a:t>
            </a:r>
            <a:r>
              <a:rPr lang="en-GB" sz="1100" b="1" i="1" dirty="0">
                <a:solidFill>
                  <a:srgbClr val="0070C0"/>
                </a:solidFill>
              </a:rPr>
              <a:t>correct markers </a:t>
            </a:r>
            <a:r>
              <a:rPr lang="en-GB" sz="1100" b="1" i="1" dirty="0"/>
              <a:t>to ensure the right people are directed to these </a:t>
            </a:r>
            <a:r>
              <a:rPr lang="en-GB" sz="1100" b="1" i="1" dirty="0" smtClean="0"/>
              <a:t>incidents </a:t>
            </a:r>
            <a:r>
              <a:rPr lang="en-GB" sz="1100" b="1" i="1" dirty="0"/>
              <a:t>and so dealt with </a:t>
            </a:r>
            <a:r>
              <a:rPr lang="en-GB" sz="1100" b="1" i="1" dirty="0" smtClean="0"/>
              <a:t>appropriately.</a:t>
            </a:r>
            <a:endParaRPr lang="en-GB" sz="1100" b="1" i="1" dirty="0"/>
          </a:p>
          <a:p>
            <a:endParaRPr lang="en-GB" sz="1100" i="1" dirty="0"/>
          </a:p>
        </p:txBody>
      </p:sp>
      <p:pic>
        <p:nvPicPr>
          <p:cNvPr id="28" name="Picture 27"/>
          <p:cNvPicPr>
            <a:picLocks noChangeAspect="1"/>
          </p:cNvPicPr>
          <p:nvPr/>
        </p:nvPicPr>
        <p:blipFill>
          <a:blip r:embed="rId4"/>
          <a:stretch>
            <a:fillRect/>
          </a:stretch>
        </p:blipFill>
        <p:spPr>
          <a:xfrm>
            <a:off x="7011831" y="4510620"/>
            <a:ext cx="616725" cy="401639"/>
          </a:xfrm>
          <a:prstGeom prst="rect">
            <a:avLst/>
          </a:prstGeom>
        </p:spPr>
      </p:pic>
      <p:sp>
        <p:nvSpPr>
          <p:cNvPr id="29" name="TextBox 28"/>
          <p:cNvSpPr txBox="1"/>
          <p:nvPr/>
        </p:nvSpPr>
        <p:spPr>
          <a:xfrm>
            <a:off x="6789109" y="1318577"/>
            <a:ext cx="5123490" cy="230832"/>
          </a:xfrm>
          <a:prstGeom prst="rect">
            <a:avLst/>
          </a:prstGeom>
          <a:noFill/>
        </p:spPr>
        <p:txBody>
          <a:bodyPr wrap="square" rtlCol="0">
            <a:spAutoFit/>
          </a:bodyPr>
          <a:lstStyle/>
          <a:p>
            <a:pPr algn="just"/>
            <a:r>
              <a:rPr lang="en-GB" sz="900" dirty="0">
                <a:latin typeface="Segoe UI" panose="020B0502040204020203" pitchFamily="34" charset="0"/>
                <a:ea typeface="Segoe UI" panose="020B0502040204020203" pitchFamily="34" charset="0"/>
                <a:cs typeface="Segoe UI" panose="020B0502040204020203" pitchFamily="34" charset="0"/>
              </a:rPr>
              <a:t>This data is generated from Athena where a hate crime keyword has been applied.</a:t>
            </a:r>
          </a:p>
        </p:txBody>
      </p:sp>
      <p:sp>
        <p:nvSpPr>
          <p:cNvPr id="31" name="TextBox 30"/>
          <p:cNvSpPr txBox="1"/>
          <p:nvPr/>
        </p:nvSpPr>
        <p:spPr>
          <a:xfrm>
            <a:off x="6904146" y="1767657"/>
            <a:ext cx="4992815" cy="1797640"/>
          </a:xfrm>
          <a:prstGeom prst="rect">
            <a:avLst/>
          </a:prstGeom>
          <a:noFill/>
          <a:ln w="38100">
            <a:solidFill>
              <a:srgbClr val="005E9E"/>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a:defRPr sz="1000" b="1">
                <a:latin typeface="Segoe UI" panose="020B0502040204020203" pitchFamily="34" charset="0"/>
                <a:ea typeface="Segoe UI" panose="020B0502040204020203" pitchFamily="34" charset="0"/>
                <a:cs typeface="Segoe UI"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solidFill>
                  <a:schemeClr val="tx1"/>
                </a:solidFill>
              </a:rPr>
              <a:t>Key Points</a:t>
            </a:r>
          </a:p>
          <a:p>
            <a:endParaRPr lang="en-GB" b="0" dirty="0">
              <a:solidFill>
                <a:schemeClr val="tx1"/>
              </a:solidFill>
            </a:endParaRPr>
          </a:p>
          <a:p>
            <a:pPr marL="171450" indent="-171450">
              <a:buFont typeface="Arial" panose="020B0604020202020204" pitchFamily="34" charset="0"/>
              <a:buChar char="•"/>
            </a:pPr>
            <a:r>
              <a:rPr lang="en-GB" b="0" dirty="0">
                <a:solidFill>
                  <a:schemeClr val="tx1"/>
                </a:solidFill>
              </a:rPr>
              <a:t>Volumes of Hate Crime and Crimed Incidents </a:t>
            </a:r>
            <a:r>
              <a:rPr lang="en-GB" b="0" dirty="0" smtClean="0">
                <a:solidFill>
                  <a:schemeClr val="tx1"/>
                </a:solidFill>
              </a:rPr>
              <a:t>has very similar volumes </a:t>
            </a:r>
            <a:r>
              <a:rPr lang="en-GB" dirty="0" smtClean="0">
                <a:solidFill>
                  <a:schemeClr val="tx1"/>
                </a:solidFill>
              </a:rPr>
              <a:t>(+7)</a:t>
            </a:r>
            <a:r>
              <a:rPr lang="en-GB" b="0" dirty="0" smtClean="0">
                <a:solidFill>
                  <a:schemeClr val="tx1"/>
                </a:solidFill>
              </a:rPr>
              <a:t> when compared to the previous </a:t>
            </a:r>
            <a:r>
              <a:rPr lang="en-GB" b="0" dirty="0">
                <a:solidFill>
                  <a:schemeClr val="tx1"/>
                </a:solidFill>
              </a:rPr>
              <a:t>quarter and a </a:t>
            </a:r>
            <a:r>
              <a:rPr lang="en-GB" dirty="0" smtClean="0">
                <a:solidFill>
                  <a:schemeClr val="tx1"/>
                </a:solidFill>
              </a:rPr>
              <a:t>28% </a:t>
            </a:r>
            <a:r>
              <a:rPr lang="en-GB" b="0" dirty="0" smtClean="0">
                <a:solidFill>
                  <a:schemeClr val="tx1"/>
                </a:solidFill>
              </a:rPr>
              <a:t>(158) </a:t>
            </a:r>
            <a:r>
              <a:rPr lang="en-GB" dirty="0">
                <a:solidFill>
                  <a:schemeClr val="tx1"/>
                </a:solidFill>
              </a:rPr>
              <a:t>increase </a:t>
            </a:r>
            <a:r>
              <a:rPr lang="en-GB" b="0" dirty="0">
                <a:solidFill>
                  <a:schemeClr val="tx1"/>
                </a:solidFill>
              </a:rPr>
              <a:t>on the same quarter two years prior, </a:t>
            </a:r>
            <a:r>
              <a:rPr lang="en-GB" dirty="0">
                <a:solidFill>
                  <a:schemeClr val="tx1"/>
                </a:solidFill>
              </a:rPr>
              <a:t>exceeding the upper control limit</a:t>
            </a:r>
            <a:r>
              <a:rPr lang="en-GB" b="0" dirty="0">
                <a:solidFill>
                  <a:schemeClr val="tx1"/>
                </a:solidFill>
              </a:rPr>
              <a:t>. </a:t>
            </a:r>
          </a:p>
          <a:p>
            <a:pPr marL="171450" indent="-171450">
              <a:buFont typeface="Arial" panose="020B0604020202020204" pitchFamily="34" charset="0"/>
              <a:buChar char="•"/>
            </a:pPr>
            <a:endParaRPr lang="en-GB" b="0" dirty="0">
              <a:solidFill>
                <a:schemeClr val="tx1"/>
              </a:solidFill>
            </a:endParaRPr>
          </a:p>
          <a:p>
            <a:pPr marL="171450" indent="-171450">
              <a:buFont typeface="Arial" panose="020B0604020202020204" pitchFamily="34" charset="0"/>
              <a:buChar char="•"/>
            </a:pPr>
            <a:r>
              <a:rPr lang="en-GB" dirty="0" smtClean="0">
                <a:solidFill>
                  <a:schemeClr val="tx1"/>
                </a:solidFill>
              </a:rPr>
              <a:t>July</a:t>
            </a:r>
            <a:r>
              <a:rPr lang="en-GB" b="0" dirty="0" smtClean="0">
                <a:solidFill>
                  <a:schemeClr val="tx1"/>
                </a:solidFill>
              </a:rPr>
              <a:t> </a:t>
            </a:r>
            <a:r>
              <a:rPr lang="en-GB" b="0" dirty="0">
                <a:solidFill>
                  <a:schemeClr val="tx1"/>
                </a:solidFill>
              </a:rPr>
              <a:t>represented a </a:t>
            </a:r>
            <a:r>
              <a:rPr lang="en-GB" dirty="0">
                <a:solidFill>
                  <a:schemeClr val="tx1"/>
                </a:solidFill>
              </a:rPr>
              <a:t>high volume month</a:t>
            </a:r>
            <a:r>
              <a:rPr lang="en-GB" b="0" dirty="0">
                <a:solidFill>
                  <a:schemeClr val="tx1"/>
                </a:solidFill>
              </a:rPr>
              <a:t>, likely as a result of </a:t>
            </a:r>
            <a:r>
              <a:rPr lang="en-GB" b="0" dirty="0" smtClean="0">
                <a:solidFill>
                  <a:schemeClr val="tx1"/>
                </a:solidFill>
              </a:rPr>
              <a:t>restrictions lifting and a return of night time economy.</a:t>
            </a:r>
            <a:endParaRPr lang="en-GB" b="0" dirty="0">
              <a:solidFill>
                <a:schemeClr val="tx1"/>
              </a:solidFill>
            </a:endParaRPr>
          </a:p>
          <a:p>
            <a:pPr marL="171450" indent="-171450">
              <a:buFont typeface="Arial" panose="020B0604020202020204" pitchFamily="34" charset="0"/>
              <a:buChar char="•"/>
            </a:pPr>
            <a:endParaRPr lang="en-GB" b="0" dirty="0">
              <a:solidFill>
                <a:schemeClr val="tx1"/>
              </a:solidFill>
            </a:endParaRPr>
          </a:p>
          <a:p>
            <a:pPr marL="171450" indent="-171450">
              <a:buFont typeface="Arial" panose="020B0604020202020204" pitchFamily="34" charset="0"/>
              <a:buChar char="•"/>
            </a:pPr>
            <a:r>
              <a:rPr lang="en-GB" b="0" dirty="0">
                <a:solidFill>
                  <a:schemeClr val="tx1"/>
                </a:solidFill>
              </a:rPr>
              <a:t>It is </a:t>
            </a:r>
            <a:r>
              <a:rPr lang="en-GB" dirty="0">
                <a:solidFill>
                  <a:schemeClr val="tx1"/>
                </a:solidFill>
              </a:rPr>
              <a:t>highly probable </a:t>
            </a:r>
            <a:r>
              <a:rPr lang="en-GB" b="0" dirty="0">
                <a:solidFill>
                  <a:schemeClr val="tx1"/>
                </a:solidFill>
              </a:rPr>
              <a:t>that as the impact of these factors subside, a </a:t>
            </a:r>
            <a:r>
              <a:rPr lang="en-GB" dirty="0">
                <a:solidFill>
                  <a:schemeClr val="tx1"/>
                </a:solidFill>
              </a:rPr>
              <a:t>reduction</a:t>
            </a:r>
            <a:r>
              <a:rPr lang="en-GB" b="0" dirty="0">
                <a:solidFill>
                  <a:schemeClr val="tx1"/>
                </a:solidFill>
              </a:rPr>
              <a:t> in </a:t>
            </a:r>
            <a:r>
              <a:rPr lang="en-GB" dirty="0">
                <a:solidFill>
                  <a:schemeClr val="tx1"/>
                </a:solidFill>
              </a:rPr>
              <a:t>volumes </a:t>
            </a:r>
            <a:r>
              <a:rPr lang="en-GB" b="0" dirty="0">
                <a:solidFill>
                  <a:schemeClr val="tx1"/>
                </a:solidFill>
              </a:rPr>
              <a:t>will be </a:t>
            </a:r>
            <a:r>
              <a:rPr lang="en-GB" b="0" dirty="0" smtClean="0">
                <a:solidFill>
                  <a:schemeClr val="tx1"/>
                </a:solidFill>
              </a:rPr>
              <a:t>observed as numbers have fallen since July.</a:t>
            </a:r>
            <a:endParaRPr lang="en-GB" b="0" dirty="0">
              <a:solidFill>
                <a:schemeClr val="tx1"/>
              </a:solidFill>
            </a:endParaRPr>
          </a:p>
        </p:txBody>
      </p:sp>
      <p:pic>
        <p:nvPicPr>
          <p:cNvPr id="37" name="Picture 36"/>
          <p:cNvPicPr>
            <a:picLocks noChangeAspect="1"/>
          </p:cNvPicPr>
          <p:nvPr/>
        </p:nvPicPr>
        <p:blipFill>
          <a:blip r:embed="rId5"/>
          <a:stretch>
            <a:fillRect/>
          </a:stretch>
        </p:blipFill>
        <p:spPr>
          <a:xfrm>
            <a:off x="6655722" y="203980"/>
            <a:ext cx="5536278" cy="1179736"/>
          </a:xfrm>
          <a:prstGeom prst="rect">
            <a:avLst/>
          </a:prstGeom>
        </p:spPr>
      </p:pic>
      <p:sp>
        <p:nvSpPr>
          <p:cNvPr id="15" name="TextBox 14"/>
          <p:cNvSpPr txBox="1"/>
          <p:nvPr/>
        </p:nvSpPr>
        <p:spPr>
          <a:xfrm>
            <a:off x="7011831" y="5189546"/>
            <a:ext cx="1552023" cy="1107996"/>
          </a:xfrm>
          <a:prstGeom prst="rect">
            <a:avLst/>
          </a:prstGeom>
          <a:noFill/>
        </p:spPr>
        <p:txBody>
          <a:bodyPr wrap="square" rtlCol="0">
            <a:spAutoFit/>
          </a:bodyPr>
          <a:lstStyle/>
          <a:p>
            <a:r>
              <a:rPr lang="en-GB" sz="110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WDGLL </a:t>
            </a:r>
            <a:r>
              <a:rPr lang="en-GB" sz="1100" b="1" dirty="0">
                <a:solidFill>
                  <a:srgbClr val="009B3A"/>
                </a:solidFill>
                <a:latin typeface="Segoe UI" panose="020B0502040204020203" pitchFamily="34" charset="0"/>
                <a:ea typeface="Segoe UI" panose="020B0502040204020203" pitchFamily="34" charset="0"/>
                <a:cs typeface="Segoe UI" panose="020B0502040204020203" pitchFamily="34" charset="0"/>
              </a:rPr>
              <a:t>is being reviewed with the subject lead.</a:t>
            </a:r>
          </a:p>
          <a:p>
            <a:endParaRPr lang="en-GB" sz="1100" b="1" i="1" dirty="0"/>
          </a:p>
          <a:p>
            <a:endParaRPr lang="en-GB" sz="1100" b="1" i="1" dirty="0"/>
          </a:p>
          <a:p>
            <a:endParaRPr lang="en-GB" sz="1100" i="1" dirty="0"/>
          </a:p>
        </p:txBody>
      </p:sp>
    </p:spTree>
    <p:extLst>
      <p:ext uri="{BB962C8B-B14F-4D97-AF65-F5344CB8AC3E}">
        <p14:creationId xmlns:p14="http://schemas.microsoft.com/office/powerpoint/2010/main" val="36193414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6866"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Arial" panose="020B0604020202020204" pitchFamily="34" charset="0"/>
                <a:cs typeface="Arial" panose="020B0604020202020204" pitchFamily="34" charset="0"/>
              </a:rPr>
              <a:pPr algn="ctr"/>
              <a:t>35</a:t>
            </a:fld>
            <a:endParaRPr lang="en-GB" sz="1050" b="1" dirty="0">
              <a:solidFill>
                <a:schemeClr val="bg1"/>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3"/>
          <a:stretch>
            <a:fillRect/>
          </a:stretch>
        </p:blipFill>
        <p:spPr>
          <a:xfrm>
            <a:off x="6861736" y="20171"/>
            <a:ext cx="5335130" cy="1188929"/>
          </a:xfrm>
          <a:prstGeom prst="rect">
            <a:avLst/>
          </a:prstGeom>
        </p:spPr>
      </p:pic>
      <p:sp>
        <p:nvSpPr>
          <p:cNvPr id="21" name="TextBox 20"/>
          <p:cNvSpPr txBox="1"/>
          <p:nvPr/>
        </p:nvSpPr>
        <p:spPr>
          <a:xfrm>
            <a:off x="987154" y="6613617"/>
            <a:ext cx="8463287" cy="24438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GB" sz="800" b="1" i="1" dirty="0">
                <a:latin typeface="Segoe UI" panose="020B0502040204020203" pitchFamily="34" charset="0"/>
                <a:ea typeface="Segoe UI" panose="020B0502040204020203" pitchFamily="34" charset="0"/>
                <a:cs typeface="Segoe UI" panose="020B0502040204020203" pitchFamily="34" charset="0"/>
              </a:rPr>
              <a:t>The upper and lower control limits are derived by calculating 2 points of Standard Deviation from the mean. </a:t>
            </a:r>
          </a:p>
        </p:txBody>
      </p:sp>
      <p:sp>
        <p:nvSpPr>
          <p:cNvPr id="24" name="TextBox 23"/>
          <p:cNvSpPr txBox="1"/>
          <p:nvPr/>
        </p:nvSpPr>
        <p:spPr>
          <a:xfrm>
            <a:off x="759806" y="723514"/>
            <a:ext cx="4909647" cy="307777"/>
          </a:xfrm>
          <a:prstGeom prst="rect">
            <a:avLst/>
          </a:prstGeom>
          <a:noFill/>
        </p:spPr>
        <p:txBody>
          <a:bodyPr wrap="square" rtlCol="0">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Vulnerable Adult Crimes </a:t>
            </a:r>
            <a:r>
              <a:rPr lang="en-GB" sz="1400" b="1" dirty="0" smtClean="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&amp; Crimed </a:t>
            </a:r>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Incidents</a:t>
            </a:r>
          </a:p>
        </p:txBody>
      </p:sp>
      <p:sp>
        <p:nvSpPr>
          <p:cNvPr id="26" name="Rounded Rectangle 25"/>
          <p:cNvSpPr/>
          <p:nvPr/>
        </p:nvSpPr>
        <p:spPr>
          <a:xfrm>
            <a:off x="8688084" y="2397098"/>
            <a:ext cx="3058674" cy="3924636"/>
          </a:xfrm>
          <a:prstGeom prst="roundRect">
            <a:avLst>
              <a:gd name="adj" fmla="val 9608"/>
            </a:avLst>
          </a:prstGeom>
          <a:no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28" name="TextBox 27"/>
          <p:cNvSpPr txBox="1"/>
          <p:nvPr/>
        </p:nvSpPr>
        <p:spPr>
          <a:xfrm>
            <a:off x="9553170" y="2460888"/>
            <a:ext cx="1888580" cy="338554"/>
          </a:xfrm>
          <a:prstGeom prst="rect">
            <a:avLst/>
          </a:prstGeom>
          <a:noFill/>
        </p:spPr>
        <p:txBody>
          <a:bodyPr wrap="square" rtlCol="0">
            <a:spAutoFit/>
          </a:bodyPr>
          <a:lstStyle/>
          <a:p>
            <a:r>
              <a:rPr lang="en-GB" sz="1600" b="1" dirty="0">
                <a:solidFill>
                  <a:srgbClr val="009B3A"/>
                </a:solidFill>
                <a:latin typeface="Segoe UI" panose="020B0502040204020203" pitchFamily="34" charset="0"/>
                <a:ea typeface="Segoe UI" panose="020B0502040204020203" pitchFamily="34" charset="0"/>
                <a:cs typeface="Segoe UI" panose="020B0502040204020203" pitchFamily="34" charset="0"/>
              </a:rPr>
              <a:t>Good looks like:</a:t>
            </a:r>
          </a:p>
        </p:txBody>
      </p:sp>
      <p:sp>
        <p:nvSpPr>
          <p:cNvPr id="30" name="TextBox 29"/>
          <p:cNvSpPr txBox="1"/>
          <p:nvPr/>
        </p:nvSpPr>
        <p:spPr>
          <a:xfrm>
            <a:off x="8789128" y="3073222"/>
            <a:ext cx="3047738" cy="738664"/>
          </a:xfrm>
          <a:prstGeom prst="rect">
            <a:avLst/>
          </a:prstGeom>
          <a:noFill/>
        </p:spPr>
        <p:txBody>
          <a:bodyPr wrap="square" rtlCol="0">
            <a:spAutoFit/>
          </a:bodyPr>
          <a:lstStyle/>
          <a:p>
            <a:r>
              <a:rPr lang="en-GB" sz="1400" b="1" dirty="0">
                <a:solidFill>
                  <a:srgbClr val="0070C0"/>
                </a:solidFill>
                <a:latin typeface="Segoe UI" panose="020B0502040204020203" pitchFamily="34" charset="0"/>
                <a:ea typeface="Segoe UI" panose="020B0502040204020203" pitchFamily="34" charset="0"/>
                <a:cs typeface="Segoe UI" panose="020B0502040204020203" pitchFamily="34" charset="0"/>
              </a:rPr>
              <a:t>Vulnerable Adult Crimes &amp; Crimed Incidents: </a:t>
            </a:r>
            <a:r>
              <a:rPr lang="en-GB" sz="1400" b="1" i="1" dirty="0">
                <a:latin typeface="Segoe UI" panose="020B0502040204020203" pitchFamily="34" charset="0"/>
                <a:ea typeface="Segoe UI" panose="020B0502040204020203" pitchFamily="34" charset="0"/>
                <a:cs typeface="Segoe UI" panose="020B0502040204020203" pitchFamily="34" charset="0"/>
              </a:rPr>
              <a:t>Increased reporting</a:t>
            </a:r>
          </a:p>
        </p:txBody>
      </p:sp>
      <p:sp>
        <p:nvSpPr>
          <p:cNvPr id="32" name="TextBox 31"/>
          <p:cNvSpPr txBox="1"/>
          <p:nvPr/>
        </p:nvSpPr>
        <p:spPr>
          <a:xfrm>
            <a:off x="8725981" y="3825559"/>
            <a:ext cx="3033571" cy="2031325"/>
          </a:xfrm>
          <a:prstGeom prst="rect">
            <a:avLst/>
          </a:prstGeom>
          <a:noFill/>
        </p:spPr>
        <p:txBody>
          <a:bodyPr wrap="square" rtlCol="0">
            <a:spAutoFit/>
          </a:bodyPr>
          <a:lstStyle/>
          <a:p>
            <a:r>
              <a:rPr lang="en-GB" sz="900" b="1" i="1" dirty="0">
                <a:latin typeface="Segoe UI" panose="020B0502040204020203" pitchFamily="34" charset="0"/>
                <a:ea typeface="Segoe UI" panose="020B0502040204020203" pitchFamily="34" charset="0"/>
                <a:cs typeface="Segoe UI" panose="020B0502040204020203" pitchFamily="34" charset="0"/>
              </a:rPr>
              <a:t>We also need to use the </a:t>
            </a:r>
            <a:r>
              <a:rPr lang="en-GB" sz="9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correct markers </a:t>
            </a:r>
            <a:r>
              <a:rPr lang="en-GB" sz="900" b="1" i="1" dirty="0">
                <a:latin typeface="Segoe UI" panose="020B0502040204020203" pitchFamily="34" charset="0"/>
                <a:ea typeface="Segoe UI" panose="020B0502040204020203" pitchFamily="34" charset="0"/>
                <a:cs typeface="Segoe UI" panose="020B0502040204020203" pitchFamily="34" charset="0"/>
              </a:rPr>
              <a:t>to ensure the right people are directed to these </a:t>
            </a:r>
            <a:r>
              <a:rPr lang="en-GB" sz="900" b="1" i="1" dirty="0" smtClean="0">
                <a:latin typeface="Segoe UI" panose="020B0502040204020203" pitchFamily="34" charset="0"/>
                <a:ea typeface="Segoe UI" panose="020B0502040204020203" pitchFamily="34" charset="0"/>
                <a:cs typeface="Segoe UI" panose="020B0502040204020203" pitchFamily="34" charset="0"/>
              </a:rPr>
              <a:t>incidents </a:t>
            </a:r>
            <a:r>
              <a:rPr lang="en-GB" sz="900" b="1" i="1" dirty="0">
                <a:latin typeface="Segoe UI" panose="020B0502040204020203" pitchFamily="34" charset="0"/>
                <a:ea typeface="Segoe UI" panose="020B0502040204020203" pitchFamily="34" charset="0"/>
                <a:cs typeface="Segoe UI" panose="020B0502040204020203" pitchFamily="34" charset="0"/>
              </a:rPr>
              <a:t>and so dealt with appropriately</a:t>
            </a:r>
            <a:r>
              <a:rPr lang="en-GB" sz="900" b="1" i="1" dirty="0" smtClean="0">
                <a:latin typeface="Segoe UI" panose="020B0502040204020203" pitchFamily="34" charset="0"/>
                <a:ea typeface="Segoe UI" panose="020B0502040204020203" pitchFamily="34" charset="0"/>
                <a:cs typeface="Segoe UI" panose="020B0502040204020203" pitchFamily="34" charset="0"/>
              </a:rPr>
              <a:t>.</a:t>
            </a:r>
          </a:p>
          <a:p>
            <a:r>
              <a:rPr lang="en-GB" sz="900" b="1" i="1" dirty="0">
                <a:latin typeface="Segoe UI" panose="020B0502040204020203" pitchFamily="34" charset="0"/>
                <a:ea typeface="Segoe UI" panose="020B0502040204020203" pitchFamily="34" charset="0"/>
                <a:cs typeface="Segoe UI" panose="020B0502040204020203" pitchFamily="34" charset="0"/>
              </a:rPr>
              <a:t>Demand work and significant efforts to manage partners and other professional bodies who create demand, alongside </a:t>
            </a:r>
            <a:r>
              <a:rPr lang="en-GB" sz="9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problem solving hubs</a:t>
            </a:r>
            <a:r>
              <a:rPr lang="en-GB" sz="900" b="1" i="1" dirty="0">
                <a:latin typeface="Segoe UI" panose="020B0502040204020203" pitchFamily="34" charset="0"/>
                <a:ea typeface="Segoe UI" panose="020B0502040204020203" pitchFamily="34" charset="0"/>
                <a:cs typeface="Segoe UI" panose="020B0502040204020203" pitchFamily="34" charset="0"/>
              </a:rPr>
              <a:t>, a </a:t>
            </a:r>
            <a:r>
              <a:rPr lang="en-GB" sz="9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centre of excellence </a:t>
            </a:r>
            <a:r>
              <a:rPr lang="en-GB" sz="900" b="1" i="1" dirty="0">
                <a:latin typeface="Segoe UI" panose="020B0502040204020203" pitchFamily="34" charset="0"/>
                <a:ea typeface="Segoe UI" panose="020B0502040204020203" pitchFamily="34" charset="0"/>
                <a:cs typeface="Segoe UI" panose="020B0502040204020203" pitchFamily="34" charset="0"/>
              </a:rPr>
              <a:t>and </a:t>
            </a:r>
            <a:r>
              <a:rPr lang="en-GB" sz="9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greater emphasis and resources put into tackling mispers and mental health issues </a:t>
            </a:r>
            <a:r>
              <a:rPr lang="en-GB" sz="900" b="1" i="1" dirty="0">
                <a:latin typeface="Segoe UI" panose="020B0502040204020203" pitchFamily="34" charset="0"/>
                <a:ea typeface="Segoe UI" panose="020B0502040204020203" pitchFamily="34" charset="0"/>
                <a:cs typeface="Segoe UI" panose="020B0502040204020203" pitchFamily="34" charset="0"/>
              </a:rPr>
              <a:t>will all contribute towards a </a:t>
            </a:r>
            <a:r>
              <a:rPr lang="en-GB" sz="9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reduction in incidents and demand</a:t>
            </a:r>
            <a:r>
              <a:rPr lang="en-GB" sz="900" b="1" i="1" dirty="0">
                <a:latin typeface="Segoe UI" panose="020B0502040204020203" pitchFamily="34" charset="0"/>
                <a:ea typeface="Segoe UI" panose="020B0502040204020203" pitchFamily="34" charset="0"/>
                <a:cs typeface="Segoe UI" panose="020B0502040204020203" pitchFamily="34" charset="0"/>
              </a:rPr>
              <a:t>. </a:t>
            </a:r>
            <a:endParaRPr lang="en-GB" sz="900" b="1" i="1" dirty="0" smtClean="0">
              <a:latin typeface="Segoe UI" panose="020B0502040204020203" pitchFamily="34" charset="0"/>
              <a:ea typeface="Segoe UI" panose="020B0502040204020203" pitchFamily="34" charset="0"/>
              <a:cs typeface="Segoe UI" panose="020B0502040204020203" pitchFamily="34" charset="0"/>
            </a:endParaRPr>
          </a:p>
          <a:p>
            <a:r>
              <a:rPr lang="en-GB" sz="900" b="1" i="1" dirty="0">
                <a:latin typeface="Segoe UI" panose="020B0502040204020203" pitchFamily="34" charset="0"/>
                <a:ea typeface="Segoe UI" panose="020B0502040204020203" pitchFamily="34" charset="0"/>
                <a:cs typeface="Segoe UI" panose="020B0502040204020203" pitchFamily="34" charset="0"/>
              </a:rPr>
              <a:t>However, a move towards </a:t>
            </a:r>
            <a:r>
              <a:rPr lang="en-GB" sz="9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dynamic and immediately accessible social media platforms by June 2021</a:t>
            </a:r>
            <a:r>
              <a:rPr lang="en-GB" sz="900" b="1" i="1" dirty="0">
                <a:latin typeface="Segoe UI" panose="020B0502040204020203" pitchFamily="34" charset="0"/>
                <a:ea typeface="Segoe UI" panose="020B0502040204020203" pitchFamily="34" charset="0"/>
                <a:cs typeface="Segoe UI" panose="020B0502040204020203" pitchFamily="34" charset="0"/>
              </a:rPr>
              <a:t>,  on which contact can be made, will likely see a </a:t>
            </a:r>
            <a:r>
              <a:rPr lang="en-GB" sz="9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rise in demand</a:t>
            </a:r>
            <a:r>
              <a:rPr lang="en-GB" sz="9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a:t>
            </a:r>
            <a:endParaRPr lang="en-GB" sz="900" i="1" dirty="0"/>
          </a:p>
        </p:txBody>
      </p:sp>
      <p:pic>
        <p:nvPicPr>
          <p:cNvPr id="33" name="Picture 32"/>
          <p:cNvPicPr>
            <a:picLocks noChangeAspect="1"/>
          </p:cNvPicPr>
          <p:nvPr/>
        </p:nvPicPr>
        <p:blipFill>
          <a:blip r:embed="rId4"/>
          <a:stretch>
            <a:fillRect/>
          </a:stretch>
        </p:blipFill>
        <p:spPr>
          <a:xfrm>
            <a:off x="8675290" y="2487490"/>
            <a:ext cx="865086" cy="563383"/>
          </a:xfrm>
          <a:prstGeom prst="rect">
            <a:avLst/>
          </a:prstGeom>
        </p:spPr>
      </p:pic>
      <p:sp>
        <p:nvSpPr>
          <p:cNvPr id="34" name="TextBox 33"/>
          <p:cNvSpPr txBox="1"/>
          <p:nvPr/>
        </p:nvSpPr>
        <p:spPr>
          <a:xfrm>
            <a:off x="8076311" y="6464323"/>
            <a:ext cx="3645344" cy="369332"/>
          </a:xfrm>
          <a:prstGeom prst="rect">
            <a:avLst/>
          </a:prstGeom>
          <a:noFill/>
        </p:spPr>
        <p:txBody>
          <a:bodyPr wrap="square" rtlCol="0">
            <a:spAutoFit/>
          </a:bodyPr>
          <a:lstStyle/>
          <a:p>
            <a:pPr algn="just"/>
            <a:r>
              <a:rPr lang="en-GB" sz="900" dirty="0">
                <a:latin typeface="Segoe UI" panose="020B0502040204020203" pitchFamily="34" charset="0"/>
                <a:ea typeface="Segoe UI" panose="020B0502040204020203" pitchFamily="34" charset="0"/>
                <a:cs typeface="Segoe UI" panose="020B0502040204020203" pitchFamily="34" charset="0"/>
              </a:rPr>
              <a:t>This data is generated from Athena where a “vulnerable” keyword has been applied.</a:t>
            </a:r>
          </a:p>
        </p:txBody>
      </p:sp>
      <p:sp>
        <p:nvSpPr>
          <p:cNvPr id="35" name="TextBox 34"/>
          <p:cNvSpPr txBox="1"/>
          <p:nvPr/>
        </p:nvSpPr>
        <p:spPr>
          <a:xfrm>
            <a:off x="748800" y="144000"/>
            <a:ext cx="4908263" cy="461665"/>
          </a:xfrm>
          <a:prstGeom prst="rect">
            <a:avLst/>
          </a:prstGeom>
          <a:solidFill>
            <a:schemeClr val="accent4">
              <a:lumMod val="75000"/>
            </a:schemeClr>
          </a:solidFill>
        </p:spPr>
        <p:txBody>
          <a:bodyPr wrap="square" rtlCol="0">
            <a:spAutoFit/>
          </a:bodyPr>
          <a:lstStyle>
            <a:defPPr>
              <a:defRPr lang="en-US"/>
            </a:defPPr>
            <a:lvl1pPr>
              <a:defRPr sz="1200" b="1">
                <a:solidFill>
                  <a:schemeClr val="bg1"/>
                </a:solidFill>
                <a:latin typeface="Arial Black" panose="020B0A04020102020204" pitchFamily="34" charset="0"/>
                <a:cs typeface="Arial" panose="020B0604020202020204" pitchFamily="34" charset="0"/>
              </a:defRPr>
            </a:lvl1pPr>
          </a:lstStyle>
          <a:p>
            <a:r>
              <a:rPr lang="en-GB" dirty="0">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dirty="0">
                <a:latin typeface="Segoe UI" panose="020B0502040204020203" pitchFamily="34" charset="0"/>
                <a:ea typeface="Segoe UI" panose="020B0502040204020203" pitchFamily="34" charset="0"/>
                <a:cs typeface="Segoe UI" panose="020B0502040204020203" pitchFamily="34" charset="0"/>
              </a:rPr>
              <a:t>4.2 Managing demand – policing priorities</a:t>
            </a:r>
          </a:p>
        </p:txBody>
      </p:sp>
      <p:sp>
        <p:nvSpPr>
          <p:cNvPr id="36" name="TextBox 35"/>
          <p:cNvSpPr txBox="1"/>
          <p:nvPr/>
        </p:nvSpPr>
        <p:spPr>
          <a:xfrm>
            <a:off x="823176" y="1178461"/>
            <a:ext cx="7497864" cy="1200717"/>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a:defRPr sz="1000" b="1">
                <a:latin typeface="Segoe UI" panose="020B0502040204020203" pitchFamily="34" charset="0"/>
                <a:ea typeface="Segoe UI" panose="020B0502040204020203" pitchFamily="34" charset="0"/>
                <a:cs typeface="Segoe UI"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100" dirty="0">
                <a:solidFill>
                  <a:schemeClr val="tx1"/>
                </a:solidFill>
              </a:rPr>
              <a:t>Key Points</a:t>
            </a:r>
          </a:p>
          <a:p>
            <a:endParaRPr lang="en-GB" sz="1100" b="0" dirty="0">
              <a:solidFill>
                <a:schemeClr val="tx1"/>
              </a:solidFill>
            </a:endParaRPr>
          </a:p>
          <a:p>
            <a:pPr marL="171450" indent="-171450">
              <a:buFont typeface="Arial" panose="020B0604020202020204" pitchFamily="34" charset="0"/>
              <a:buChar char="•"/>
            </a:pPr>
            <a:r>
              <a:rPr lang="en-GB" sz="1100" b="0" dirty="0">
                <a:solidFill>
                  <a:schemeClr val="tx1"/>
                </a:solidFill>
              </a:rPr>
              <a:t>Vulnerable Adult crimes and crimed incidents saw an </a:t>
            </a:r>
            <a:r>
              <a:rPr lang="en-GB" sz="1100" dirty="0">
                <a:solidFill>
                  <a:schemeClr val="tx1"/>
                </a:solidFill>
              </a:rPr>
              <a:t>5</a:t>
            </a:r>
            <a:r>
              <a:rPr lang="en-GB" sz="1100" dirty="0" smtClean="0">
                <a:solidFill>
                  <a:schemeClr val="tx1"/>
                </a:solidFill>
              </a:rPr>
              <a:t>% </a:t>
            </a:r>
            <a:r>
              <a:rPr lang="en-GB" sz="1100" b="0" dirty="0" smtClean="0">
                <a:solidFill>
                  <a:schemeClr val="tx1"/>
                </a:solidFill>
              </a:rPr>
              <a:t>(226) </a:t>
            </a:r>
            <a:r>
              <a:rPr lang="en-GB" sz="1100" dirty="0" smtClean="0">
                <a:solidFill>
                  <a:schemeClr val="tx1"/>
                </a:solidFill>
              </a:rPr>
              <a:t>decrease</a:t>
            </a:r>
            <a:r>
              <a:rPr lang="en-GB" sz="1100" b="0" dirty="0" smtClean="0">
                <a:solidFill>
                  <a:schemeClr val="tx1"/>
                </a:solidFill>
              </a:rPr>
              <a:t> </a:t>
            </a:r>
            <a:r>
              <a:rPr lang="en-GB" sz="1100" b="0" dirty="0">
                <a:solidFill>
                  <a:schemeClr val="tx1"/>
                </a:solidFill>
              </a:rPr>
              <a:t>on the previous quarter and a </a:t>
            </a:r>
            <a:r>
              <a:rPr lang="en-GB" sz="1100" dirty="0" smtClean="0">
                <a:solidFill>
                  <a:schemeClr val="tx1"/>
                </a:solidFill>
              </a:rPr>
              <a:t>10% </a:t>
            </a:r>
            <a:r>
              <a:rPr lang="en-GB" sz="1100" b="0" dirty="0" smtClean="0">
                <a:solidFill>
                  <a:schemeClr val="tx1"/>
                </a:solidFill>
              </a:rPr>
              <a:t>(359) </a:t>
            </a:r>
            <a:r>
              <a:rPr lang="en-GB" sz="1100" b="0" dirty="0">
                <a:solidFill>
                  <a:schemeClr val="tx1"/>
                </a:solidFill>
              </a:rPr>
              <a:t>increase on the same quarter 2 years prior and exceed the upper control limit.  </a:t>
            </a:r>
          </a:p>
          <a:p>
            <a:pPr marL="171450" indent="-171450">
              <a:buFont typeface="Arial" panose="020B0604020202020204" pitchFamily="34" charset="0"/>
              <a:buChar char="•"/>
            </a:pPr>
            <a:endParaRPr lang="en-GB" sz="1100" b="0" dirty="0">
              <a:solidFill>
                <a:schemeClr val="tx1"/>
              </a:solidFill>
            </a:endParaRPr>
          </a:p>
          <a:p>
            <a:pPr marL="171450" indent="-171450">
              <a:buFont typeface="Arial" panose="020B0604020202020204" pitchFamily="34" charset="0"/>
              <a:buChar char="•"/>
            </a:pPr>
            <a:r>
              <a:rPr lang="en-GB" sz="1100" b="0" dirty="0">
                <a:solidFill>
                  <a:schemeClr val="tx1"/>
                </a:solidFill>
              </a:rPr>
              <a:t>Projections indicate a </a:t>
            </a:r>
            <a:r>
              <a:rPr lang="en-GB" sz="1100" dirty="0">
                <a:solidFill>
                  <a:schemeClr val="tx1"/>
                </a:solidFill>
              </a:rPr>
              <a:t>decrease</a:t>
            </a:r>
            <a:r>
              <a:rPr lang="en-GB" sz="1100" b="0" dirty="0">
                <a:solidFill>
                  <a:schemeClr val="tx1"/>
                </a:solidFill>
              </a:rPr>
              <a:t> in coming months, however it is probable that volumes will remain above the mean.  </a:t>
            </a:r>
          </a:p>
        </p:txBody>
      </p:sp>
      <p:pic>
        <p:nvPicPr>
          <p:cNvPr id="38" name="Picture 37"/>
          <p:cNvPicPr>
            <a:picLocks noChangeAspect="1"/>
          </p:cNvPicPr>
          <p:nvPr/>
        </p:nvPicPr>
        <p:blipFill>
          <a:blip r:embed="rId5"/>
          <a:stretch>
            <a:fillRect/>
          </a:stretch>
        </p:blipFill>
        <p:spPr>
          <a:xfrm>
            <a:off x="761758" y="2500306"/>
            <a:ext cx="6012158" cy="3949848"/>
          </a:xfrm>
          <a:prstGeom prst="rect">
            <a:avLst/>
          </a:prstGeom>
        </p:spPr>
      </p:pic>
      <p:sp>
        <p:nvSpPr>
          <p:cNvPr id="2" name="Rectangle 1"/>
          <p:cNvSpPr/>
          <p:nvPr/>
        </p:nvSpPr>
        <p:spPr>
          <a:xfrm>
            <a:off x="8905981" y="5823143"/>
            <a:ext cx="3110885" cy="461665"/>
          </a:xfrm>
          <a:prstGeom prst="rect">
            <a:avLst/>
          </a:prstGeom>
        </p:spPr>
        <p:txBody>
          <a:bodyPr wrap="square">
            <a:spAutoFit/>
          </a:bodyPr>
          <a:lstStyle/>
          <a:p>
            <a:r>
              <a:rPr lang="en-GB" sz="1200" b="1" dirty="0">
                <a:solidFill>
                  <a:srgbClr val="009B3A"/>
                </a:solidFill>
                <a:latin typeface="Segoe UI" panose="020B0502040204020203" pitchFamily="34" charset="0"/>
                <a:ea typeface="Segoe UI" panose="020B0502040204020203" pitchFamily="34" charset="0"/>
                <a:cs typeface="Segoe UI" panose="020B0502040204020203" pitchFamily="34" charset="0"/>
              </a:rPr>
              <a:t>WDGLL is being reviewed with the subject lead.</a:t>
            </a:r>
          </a:p>
        </p:txBody>
      </p:sp>
    </p:spTree>
    <p:extLst>
      <p:ext uri="{BB962C8B-B14F-4D97-AF65-F5344CB8AC3E}">
        <p14:creationId xmlns:p14="http://schemas.microsoft.com/office/powerpoint/2010/main" val="8826236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5351" y="6589248"/>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36</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TextBox 16"/>
          <p:cNvSpPr txBox="1"/>
          <p:nvPr/>
        </p:nvSpPr>
        <p:spPr>
          <a:xfrm>
            <a:off x="748800" y="662707"/>
            <a:ext cx="5520545" cy="307777"/>
          </a:xfrm>
          <a:prstGeom prst="rect">
            <a:avLst/>
          </a:prstGeom>
          <a:noFill/>
        </p:spPr>
        <p:txBody>
          <a:bodyPr wrap="square" rtlCol="0">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Child At Risk Crimes </a:t>
            </a:r>
            <a:r>
              <a:rPr lang="en-GB" sz="1400" b="1" dirty="0" smtClean="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&amp; Crimed Incidents – Policing Priorities</a:t>
            </a:r>
            <a:endPar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8" name="TextBox 17"/>
          <p:cNvSpPr txBox="1"/>
          <p:nvPr/>
        </p:nvSpPr>
        <p:spPr>
          <a:xfrm>
            <a:off x="748800" y="144000"/>
            <a:ext cx="4908263" cy="461665"/>
          </a:xfrm>
          <a:prstGeom prst="rect">
            <a:avLst/>
          </a:prstGeom>
          <a:solidFill>
            <a:schemeClr val="accent4">
              <a:lumMod val="75000"/>
            </a:schemeClr>
          </a:solidFill>
        </p:spPr>
        <p:txBody>
          <a:bodyPr wrap="square" rtlCol="0">
            <a:spAutoFit/>
          </a:bodyPr>
          <a:lstStyle>
            <a:defPPr>
              <a:defRPr lang="en-US"/>
            </a:defPPr>
            <a:lvl1pPr>
              <a:defRPr sz="1200" b="1">
                <a:solidFill>
                  <a:schemeClr val="bg1"/>
                </a:solidFill>
                <a:latin typeface="Arial Black" panose="020B0A04020102020204" pitchFamily="34" charset="0"/>
                <a:cs typeface="Arial" panose="020B0604020202020204" pitchFamily="34" charset="0"/>
              </a:defRPr>
            </a:lvl1pPr>
          </a:lstStyle>
          <a:p>
            <a:r>
              <a:rPr lang="en-GB" dirty="0">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dirty="0">
                <a:latin typeface="Segoe UI" panose="020B0502040204020203" pitchFamily="34" charset="0"/>
                <a:ea typeface="Segoe UI" panose="020B0502040204020203" pitchFamily="34" charset="0"/>
                <a:cs typeface="Segoe UI" panose="020B0502040204020203" pitchFamily="34" charset="0"/>
              </a:rPr>
              <a:t>4.2 Managing demand – policing priorities</a:t>
            </a:r>
          </a:p>
        </p:txBody>
      </p:sp>
      <p:sp>
        <p:nvSpPr>
          <p:cNvPr id="20" name="TextBox 17"/>
          <p:cNvSpPr txBox="1"/>
          <p:nvPr/>
        </p:nvSpPr>
        <p:spPr>
          <a:xfrm>
            <a:off x="803569" y="6636007"/>
            <a:ext cx="5632846" cy="18032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GB" sz="800" b="1" i="1" dirty="0">
                <a:latin typeface="Segoe UI" panose="020B0502040204020203" pitchFamily="34" charset="0"/>
                <a:ea typeface="Segoe UI" panose="020B0502040204020203" pitchFamily="34" charset="0"/>
                <a:cs typeface="Segoe UI" panose="020B0502040204020203" pitchFamily="34" charset="0"/>
              </a:rPr>
              <a:t>The upper and lower control limits are derived by calculating 2 points of Standard Deviation from the mean.</a:t>
            </a:r>
            <a:r>
              <a:rPr lang="en-GB" sz="800" b="1" i="1" dirty="0">
                <a:latin typeface="Arial" panose="020B0604020202020204" pitchFamily="34" charset="0"/>
                <a:cs typeface="Arial" panose="020B0604020202020204" pitchFamily="34" charset="0"/>
              </a:rPr>
              <a:t> </a:t>
            </a:r>
          </a:p>
        </p:txBody>
      </p:sp>
      <p:sp>
        <p:nvSpPr>
          <p:cNvPr id="21" name="Rounded Rectangle 20"/>
          <p:cNvSpPr/>
          <p:nvPr/>
        </p:nvSpPr>
        <p:spPr>
          <a:xfrm>
            <a:off x="6993180" y="3003845"/>
            <a:ext cx="5022171" cy="1494553"/>
          </a:xfrm>
          <a:prstGeom prst="roundRect">
            <a:avLst>
              <a:gd name="adj" fmla="val 9546"/>
            </a:avLst>
          </a:prstGeom>
          <a:solidFill>
            <a:srgbClr val="F7F7F7"/>
          </a:solid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22" name="TextBox 21"/>
          <p:cNvSpPr txBox="1"/>
          <p:nvPr/>
        </p:nvSpPr>
        <p:spPr>
          <a:xfrm>
            <a:off x="7172415" y="3535635"/>
            <a:ext cx="855010" cy="830997"/>
          </a:xfrm>
          <a:prstGeom prst="rect">
            <a:avLst/>
          </a:prstGeom>
          <a:noFill/>
        </p:spPr>
        <p:txBody>
          <a:bodyPr wrap="square" rtlCol="0">
            <a:spAutoFit/>
          </a:bodyPr>
          <a:lstStyle>
            <a:defPPr>
              <a:defRPr lang="en-US"/>
            </a:defPPr>
            <a:lvl1pPr>
              <a:defRPr sz="1600" b="1">
                <a:solidFill>
                  <a:srgbClr val="009B3A"/>
                </a:solidFill>
                <a:latin typeface="Segoe UI" panose="020B0502040204020203" pitchFamily="34" charset="0"/>
                <a:ea typeface="Segoe UI" panose="020B0502040204020203" pitchFamily="34" charset="0"/>
                <a:cs typeface="Segoe UI" panose="020B0502040204020203" pitchFamily="34" charset="0"/>
              </a:defRPr>
            </a:lvl1pPr>
          </a:lstStyle>
          <a:p>
            <a:r>
              <a:rPr lang="en-GB" dirty="0"/>
              <a:t>Good looks like:</a:t>
            </a:r>
          </a:p>
        </p:txBody>
      </p:sp>
      <p:pic>
        <p:nvPicPr>
          <p:cNvPr id="23" name="Picture 22"/>
          <p:cNvPicPr>
            <a:picLocks noChangeAspect="1"/>
          </p:cNvPicPr>
          <p:nvPr/>
        </p:nvPicPr>
        <p:blipFill>
          <a:blip r:embed="rId3"/>
          <a:stretch>
            <a:fillRect/>
          </a:stretch>
        </p:blipFill>
        <p:spPr>
          <a:xfrm>
            <a:off x="7181902" y="3130330"/>
            <a:ext cx="580032" cy="377743"/>
          </a:xfrm>
          <a:prstGeom prst="rect">
            <a:avLst/>
          </a:prstGeom>
        </p:spPr>
      </p:pic>
      <p:sp>
        <p:nvSpPr>
          <p:cNvPr id="24" name="TextBox 23"/>
          <p:cNvSpPr txBox="1"/>
          <p:nvPr/>
        </p:nvSpPr>
        <p:spPr>
          <a:xfrm>
            <a:off x="782984" y="5078193"/>
            <a:ext cx="11167590" cy="1446550"/>
          </a:xfrm>
          <a:prstGeom prst="rect">
            <a:avLst/>
          </a:prstGeom>
          <a:noFill/>
        </p:spPr>
        <p:txBody>
          <a:bodyPr wrap="square" rtlCol="0">
            <a:spAutoFit/>
          </a:bodyPr>
          <a:lstStyle/>
          <a:p>
            <a:pPr algn="just"/>
            <a:r>
              <a:rPr lang="en-GB" sz="1100" b="1" dirty="0">
                <a:latin typeface="Segoe UI" panose="020B0502040204020203" pitchFamily="34" charset="0"/>
                <a:ea typeface="Segoe UI" panose="020B0502040204020203" pitchFamily="34" charset="0"/>
                <a:cs typeface="Segoe UI" panose="020B0502040204020203" pitchFamily="34" charset="0"/>
              </a:rPr>
              <a:t>Volumes </a:t>
            </a:r>
            <a:r>
              <a:rPr lang="en-GB" sz="1100" b="1" dirty="0" smtClean="0">
                <a:latin typeface="Segoe UI" panose="020B0502040204020203" pitchFamily="34" charset="0"/>
                <a:ea typeface="Segoe UI" panose="020B0502040204020203" pitchFamily="34" charset="0"/>
                <a:cs typeface="Segoe UI" panose="020B0502040204020203" pitchFamily="34" charset="0"/>
              </a:rPr>
              <a:t>are currently within the control limit region</a:t>
            </a:r>
            <a:r>
              <a:rPr lang="en-GB" sz="1100" dirty="0" smtClean="0">
                <a:latin typeface="Segoe UI" panose="020B0502040204020203" pitchFamily="34" charset="0"/>
                <a:ea typeface="Segoe UI" panose="020B0502040204020203" pitchFamily="34" charset="0"/>
                <a:cs typeface="Segoe UI" panose="020B0502040204020203" pitchFamily="34" charset="0"/>
              </a:rPr>
              <a:t>. As anticipated, volumes decreased substantially over the </a:t>
            </a:r>
            <a:r>
              <a:rPr lang="en-GB" sz="1100" b="1" dirty="0" smtClean="0">
                <a:latin typeface="Segoe UI" panose="020B0502040204020203" pitchFamily="34" charset="0"/>
                <a:ea typeface="Segoe UI" panose="020B0502040204020203" pitchFamily="34" charset="0"/>
                <a:cs typeface="Segoe UI" panose="020B0502040204020203" pitchFamily="34" charset="0"/>
              </a:rPr>
              <a:t>school summer holidays</a:t>
            </a:r>
            <a:r>
              <a:rPr lang="en-GB" sz="1100" dirty="0" smtClean="0">
                <a:latin typeface="Segoe UI" panose="020B0502040204020203" pitchFamily="34" charset="0"/>
                <a:ea typeface="Segoe UI" panose="020B0502040204020203" pitchFamily="34" charset="0"/>
                <a:cs typeface="Segoe UI" panose="020B0502040204020203" pitchFamily="34" charset="0"/>
              </a:rPr>
              <a:t>.  </a:t>
            </a:r>
          </a:p>
          <a:p>
            <a:pPr algn="just"/>
            <a:endParaRPr lang="en-GB" sz="1100" dirty="0">
              <a:latin typeface="Segoe UI" panose="020B0502040204020203" pitchFamily="34" charset="0"/>
              <a:ea typeface="Segoe UI" panose="020B0502040204020203" pitchFamily="34" charset="0"/>
              <a:cs typeface="Segoe UI" panose="020B0502040204020203" pitchFamily="34" charset="0"/>
            </a:endParaRPr>
          </a:p>
          <a:p>
            <a:pPr algn="just"/>
            <a:r>
              <a:rPr lang="en-GB" sz="1100" dirty="0" smtClean="0">
                <a:latin typeface="Segoe UI" panose="020B0502040204020203" pitchFamily="34" charset="0"/>
                <a:ea typeface="Segoe UI" panose="020B0502040204020203" pitchFamily="34" charset="0"/>
                <a:cs typeface="Segoe UI" panose="020B0502040204020203" pitchFamily="34" charset="0"/>
              </a:rPr>
              <a:t>Shropshire </a:t>
            </a:r>
            <a:r>
              <a:rPr lang="en-GB" sz="1100" dirty="0">
                <a:latin typeface="Segoe UI" panose="020B0502040204020203" pitchFamily="34" charset="0"/>
                <a:ea typeface="Segoe UI" panose="020B0502040204020203" pitchFamily="34" charset="0"/>
                <a:cs typeface="Segoe UI" panose="020B0502040204020203" pitchFamily="34" charset="0"/>
              </a:rPr>
              <a:t>makes up </a:t>
            </a:r>
            <a:r>
              <a:rPr lang="en-GB" sz="1100" b="1" dirty="0" smtClean="0">
                <a:latin typeface="Segoe UI" panose="020B0502040204020203" pitchFamily="34" charset="0"/>
                <a:ea typeface="Segoe UI" panose="020B0502040204020203" pitchFamily="34" charset="0"/>
                <a:cs typeface="Segoe UI" panose="020B0502040204020203" pitchFamily="34" charset="0"/>
              </a:rPr>
              <a:t>21% </a:t>
            </a:r>
            <a:r>
              <a:rPr lang="en-GB" sz="1100" b="1" dirty="0">
                <a:latin typeface="Segoe UI" panose="020B0502040204020203" pitchFamily="34" charset="0"/>
                <a:ea typeface="Segoe UI" panose="020B0502040204020203" pitchFamily="34" charset="0"/>
                <a:cs typeface="Segoe UI" panose="020B0502040204020203" pitchFamily="34" charset="0"/>
              </a:rPr>
              <a:t>(</a:t>
            </a:r>
            <a:r>
              <a:rPr lang="en-GB" sz="1100" b="1" dirty="0" smtClean="0">
                <a:latin typeface="Segoe UI" panose="020B0502040204020203" pitchFamily="34" charset="0"/>
                <a:ea typeface="Segoe UI" panose="020B0502040204020203" pitchFamily="34" charset="0"/>
                <a:cs typeface="Segoe UI" panose="020B0502040204020203" pitchFamily="34" charset="0"/>
              </a:rPr>
              <a:t>1229) </a:t>
            </a:r>
            <a:r>
              <a:rPr lang="en-GB" sz="1100" dirty="0">
                <a:latin typeface="Segoe UI" panose="020B0502040204020203" pitchFamily="34" charset="0"/>
                <a:ea typeface="Segoe UI" panose="020B0502040204020203" pitchFamily="34" charset="0"/>
                <a:cs typeface="Segoe UI" panose="020B0502040204020203" pitchFamily="34" charset="0"/>
              </a:rPr>
              <a:t>of total crimes and crimed incidents, and South Worcestershire </a:t>
            </a:r>
            <a:r>
              <a:rPr lang="en-GB" sz="1100" dirty="0" smtClean="0">
                <a:latin typeface="Segoe UI" panose="020B0502040204020203" pitchFamily="34" charset="0"/>
                <a:ea typeface="Segoe UI" panose="020B0502040204020203" pitchFamily="34" charset="0"/>
                <a:cs typeface="Segoe UI" panose="020B0502040204020203" pitchFamily="34" charset="0"/>
              </a:rPr>
              <a:t>account for </a:t>
            </a:r>
            <a:r>
              <a:rPr lang="en-GB" sz="1100" b="1" dirty="0" smtClean="0">
                <a:latin typeface="Segoe UI" panose="020B0502040204020203" pitchFamily="34" charset="0"/>
                <a:ea typeface="Segoe UI" panose="020B0502040204020203" pitchFamily="34" charset="0"/>
                <a:cs typeface="Segoe UI" panose="020B0502040204020203" pitchFamily="34" charset="0"/>
              </a:rPr>
              <a:t>23% </a:t>
            </a:r>
            <a:r>
              <a:rPr lang="en-GB" sz="1100" b="1" dirty="0">
                <a:latin typeface="Segoe UI" panose="020B0502040204020203" pitchFamily="34" charset="0"/>
                <a:ea typeface="Segoe UI" panose="020B0502040204020203" pitchFamily="34" charset="0"/>
                <a:cs typeface="Segoe UI" panose="020B0502040204020203" pitchFamily="34" charset="0"/>
              </a:rPr>
              <a:t>(</a:t>
            </a:r>
            <a:r>
              <a:rPr lang="en-GB" sz="1100" b="1" dirty="0" smtClean="0">
                <a:latin typeface="Segoe UI" panose="020B0502040204020203" pitchFamily="34" charset="0"/>
                <a:ea typeface="Segoe UI" panose="020B0502040204020203" pitchFamily="34" charset="0"/>
                <a:cs typeface="Segoe UI" panose="020B0502040204020203" pitchFamily="34" charset="0"/>
              </a:rPr>
              <a:t>1341), </a:t>
            </a:r>
            <a:r>
              <a:rPr lang="en-GB" sz="1100" dirty="0">
                <a:latin typeface="Segoe UI" panose="020B0502040204020203" pitchFamily="34" charset="0"/>
                <a:ea typeface="Segoe UI" panose="020B0502040204020203" pitchFamily="34" charset="0"/>
                <a:cs typeface="Segoe UI" panose="020B0502040204020203" pitchFamily="34" charset="0"/>
              </a:rPr>
              <a:t>while North Worcestershire and Telford &amp; Wrekin </a:t>
            </a:r>
            <a:r>
              <a:rPr lang="en-GB" sz="1100" dirty="0" smtClean="0">
                <a:latin typeface="Segoe UI" panose="020B0502040204020203" pitchFamily="34" charset="0"/>
                <a:ea typeface="Segoe UI" panose="020B0502040204020203" pitchFamily="34" charset="0"/>
                <a:cs typeface="Segoe UI" panose="020B0502040204020203" pitchFamily="34" charset="0"/>
              </a:rPr>
              <a:t>account for </a:t>
            </a:r>
            <a:r>
              <a:rPr lang="en-GB" sz="1100" b="1" dirty="0">
                <a:latin typeface="Segoe UI" panose="020B0502040204020203" pitchFamily="34" charset="0"/>
                <a:ea typeface="Segoe UI" panose="020B0502040204020203" pitchFamily="34" charset="0"/>
                <a:cs typeface="Segoe UI" panose="020B0502040204020203" pitchFamily="34" charset="0"/>
              </a:rPr>
              <a:t>21% (</a:t>
            </a:r>
            <a:r>
              <a:rPr lang="en-GB" sz="1100" b="1" dirty="0" smtClean="0">
                <a:latin typeface="Segoe UI" panose="020B0502040204020203" pitchFamily="34" charset="0"/>
                <a:ea typeface="Segoe UI" panose="020B0502040204020203" pitchFamily="34" charset="0"/>
                <a:cs typeface="Segoe UI" panose="020B0502040204020203" pitchFamily="34" charset="0"/>
              </a:rPr>
              <a:t>1229) </a:t>
            </a:r>
            <a:r>
              <a:rPr lang="en-GB" sz="1100" dirty="0">
                <a:latin typeface="Segoe UI" panose="020B0502040204020203" pitchFamily="34" charset="0"/>
                <a:ea typeface="Segoe UI" panose="020B0502040204020203" pitchFamily="34" charset="0"/>
                <a:cs typeface="Segoe UI" panose="020B0502040204020203" pitchFamily="34" charset="0"/>
              </a:rPr>
              <a:t>and </a:t>
            </a:r>
            <a:r>
              <a:rPr lang="en-GB" sz="1100" b="1" dirty="0" smtClean="0">
                <a:latin typeface="Segoe UI" panose="020B0502040204020203" pitchFamily="34" charset="0"/>
                <a:ea typeface="Segoe UI" panose="020B0502040204020203" pitchFamily="34" charset="0"/>
                <a:cs typeface="Segoe UI" panose="020B0502040204020203" pitchFamily="34" charset="0"/>
              </a:rPr>
              <a:t>19% </a:t>
            </a:r>
            <a:r>
              <a:rPr lang="en-GB" sz="1100" b="1" dirty="0">
                <a:latin typeface="Segoe UI" panose="020B0502040204020203" pitchFamily="34" charset="0"/>
                <a:ea typeface="Segoe UI" panose="020B0502040204020203" pitchFamily="34" charset="0"/>
                <a:cs typeface="Segoe UI" panose="020B0502040204020203" pitchFamily="34" charset="0"/>
              </a:rPr>
              <a:t>(</a:t>
            </a:r>
            <a:r>
              <a:rPr lang="en-GB" sz="1100" b="1" dirty="0" smtClean="0">
                <a:latin typeface="Segoe UI" panose="020B0502040204020203" pitchFamily="34" charset="0"/>
                <a:ea typeface="Segoe UI" panose="020B0502040204020203" pitchFamily="34" charset="0"/>
                <a:cs typeface="Segoe UI" panose="020B0502040204020203" pitchFamily="34" charset="0"/>
              </a:rPr>
              <a:t>1109) </a:t>
            </a:r>
            <a:r>
              <a:rPr lang="en-GB" sz="1100" dirty="0">
                <a:latin typeface="Segoe UI" panose="020B0502040204020203" pitchFamily="34" charset="0"/>
                <a:ea typeface="Segoe UI" panose="020B0502040204020203" pitchFamily="34" charset="0"/>
                <a:cs typeface="Segoe UI" panose="020B0502040204020203" pitchFamily="34" charset="0"/>
              </a:rPr>
              <a:t>respectively. Herefordshire makes up </a:t>
            </a:r>
            <a:r>
              <a:rPr lang="en-GB" sz="1100" b="1" dirty="0" smtClean="0">
                <a:latin typeface="Segoe UI" panose="020B0502040204020203" pitchFamily="34" charset="0"/>
                <a:ea typeface="Segoe UI" panose="020B0502040204020203" pitchFamily="34" charset="0"/>
                <a:cs typeface="Segoe UI" panose="020B0502040204020203" pitchFamily="34" charset="0"/>
              </a:rPr>
              <a:t>14% (803).</a:t>
            </a:r>
            <a:endParaRPr lang="en-GB" sz="1100" b="1" dirty="0">
              <a:latin typeface="Segoe UI" panose="020B0502040204020203" pitchFamily="34" charset="0"/>
              <a:ea typeface="Segoe UI" panose="020B0502040204020203" pitchFamily="34" charset="0"/>
              <a:cs typeface="Segoe UI" panose="020B0502040204020203" pitchFamily="34" charset="0"/>
            </a:endParaRPr>
          </a:p>
          <a:p>
            <a:pPr algn="just"/>
            <a:endParaRPr lang="en-GB" sz="11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algn="just"/>
            <a:r>
              <a:rPr lang="en-GB" sz="1100" dirty="0">
                <a:latin typeface="Segoe UI" panose="020B0502040204020203" pitchFamily="34" charset="0"/>
                <a:ea typeface="Segoe UI" panose="020B0502040204020203" pitchFamily="34" charset="0"/>
                <a:cs typeface="Segoe UI" panose="020B0502040204020203" pitchFamily="34" charset="0"/>
              </a:rPr>
              <a:t>Leading offence category descriptions are </a:t>
            </a:r>
            <a:r>
              <a:rPr lang="en-GB" sz="1100" b="1" dirty="0">
                <a:latin typeface="Segoe UI" panose="020B0502040204020203" pitchFamily="34" charset="0"/>
                <a:ea typeface="Segoe UI" panose="020B0502040204020203" pitchFamily="34" charset="0"/>
                <a:cs typeface="Segoe UI" panose="020B0502040204020203" pitchFamily="34" charset="0"/>
              </a:rPr>
              <a:t>Assault without Injury, Assault With Injury and Malicious Communications</a:t>
            </a:r>
            <a:r>
              <a:rPr lang="en-GB" sz="1100" dirty="0">
                <a:latin typeface="Segoe UI" panose="020B0502040204020203" pitchFamily="34" charset="0"/>
                <a:ea typeface="Segoe UI" panose="020B0502040204020203" pitchFamily="34" charset="0"/>
                <a:cs typeface="Segoe UI" panose="020B0502040204020203" pitchFamily="34" charset="0"/>
              </a:rPr>
              <a:t>. </a:t>
            </a:r>
            <a:endParaRPr lang="en-GB" sz="1100" dirty="0" smtClean="0">
              <a:latin typeface="Segoe UI" panose="020B0502040204020203" pitchFamily="34" charset="0"/>
              <a:ea typeface="Segoe UI" panose="020B0502040204020203" pitchFamily="34" charset="0"/>
              <a:cs typeface="Segoe UI" panose="020B0502040204020203" pitchFamily="34" charset="0"/>
            </a:endParaRPr>
          </a:p>
          <a:p>
            <a:pPr algn="just"/>
            <a:endParaRPr lang="en-GB" sz="1100" dirty="0">
              <a:latin typeface="Segoe UI" panose="020B0502040204020203" pitchFamily="34" charset="0"/>
              <a:ea typeface="Segoe UI" panose="020B0502040204020203" pitchFamily="34" charset="0"/>
              <a:cs typeface="Segoe UI" panose="020B0502040204020203" pitchFamily="34" charset="0"/>
            </a:endParaRPr>
          </a:p>
          <a:p>
            <a:pPr algn="just"/>
            <a:r>
              <a:rPr lang="en-GB" sz="1100" dirty="0" smtClean="0">
                <a:latin typeface="Segoe UI" panose="020B0502040204020203" pitchFamily="34" charset="0"/>
                <a:ea typeface="Segoe UI" panose="020B0502040204020203" pitchFamily="34" charset="0"/>
                <a:cs typeface="Segoe UI" panose="020B0502040204020203" pitchFamily="34" charset="0"/>
              </a:rPr>
              <a:t>It </a:t>
            </a:r>
            <a:r>
              <a:rPr lang="en-GB" sz="1100" dirty="0">
                <a:latin typeface="Segoe UI" panose="020B0502040204020203" pitchFamily="34" charset="0"/>
                <a:ea typeface="Segoe UI" panose="020B0502040204020203" pitchFamily="34" charset="0"/>
                <a:cs typeface="Segoe UI" panose="020B0502040204020203" pitchFamily="34" charset="0"/>
              </a:rPr>
              <a:t>is </a:t>
            </a:r>
            <a:r>
              <a:rPr lang="en-GB" sz="1100" b="1" dirty="0">
                <a:latin typeface="Segoe UI" panose="020B0502040204020203" pitchFamily="34" charset="0"/>
                <a:ea typeface="Segoe UI" panose="020B0502040204020203" pitchFamily="34" charset="0"/>
                <a:cs typeface="Segoe UI" panose="020B0502040204020203" pitchFamily="34" charset="0"/>
              </a:rPr>
              <a:t>probable </a:t>
            </a:r>
            <a:r>
              <a:rPr lang="en-GB" sz="1100" dirty="0">
                <a:latin typeface="Segoe UI" panose="020B0502040204020203" pitchFamily="34" charset="0"/>
                <a:ea typeface="Segoe UI" panose="020B0502040204020203" pitchFamily="34" charset="0"/>
                <a:cs typeface="Segoe UI" panose="020B0502040204020203" pitchFamily="34" charset="0"/>
              </a:rPr>
              <a:t>that volumes will </a:t>
            </a:r>
            <a:r>
              <a:rPr lang="en-GB" sz="1100" b="1" dirty="0" smtClean="0">
                <a:latin typeface="Segoe UI" panose="020B0502040204020203" pitchFamily="34" charset="0"/>
                <a:ea typeface="Segoe UI" panose="020B0502040204020203" pitchFamily="34" charset="0"/>
                <a:cs typeface="Segoe UI" panose="020B0502040204020203" pitchFamily="34" charset="0"/>
              </a:rPr>
              <a:t>increase </a:t>
            </a:r>
            <a:r>
              <a:rPr lang="en-GB" sz="1100" dirty="0">
                <a:latin typeface="Segoe UI" panose="020B0502040204020203" pitchFamily="34" charset="0"/>
                <a:ea typeface="Segoe UI" panose="020B0502040204020203" pitchFamily="34" charset="0"/>
                <a:cs typeface="Segoe UI" panose="020B0502040204020203" pitchFamily="34" charset="0"/>
              </a:rPr>
              <a:t>in the coming months as </a:t>
            </a:r>
            <a:r>
              <a:rPr lang="en-GB" sz="1100" dirty="0" smtClean="0">
                <a:latin typeface="Segoe UI" panose="020B0502040204020203" pitchFamily="34" charset="0"/>
                <a:ea typeface="Segoe UI" panose="020B0502040204020203" pitchFamily="34" charset="0"/>
                <a:cs typeface="Segoe UI" panose="020B0502040204020203" pitchFamily="34" charset="0"/>
              </a:rPr>
              <a:t>children return to school. </a:t>
            </a:r>
            <a:endParaRPr lang="en-GB" dirty="0"/>
          </a:p>
        </p:txBody>
      </p:sp>
      <p:sp>
        <p:nvSpPr>
          <p:cNvPr id="25" name="TextBox 24"/>
          <p:cNvSpPr txBox="1"/>
          <p:nvPr/>
        </p:nvSpPr>
        <p:spPr>
          <a:xfrm>
            <a:off x="7836222" y="3032656"/>
            <a:ext cx="3964848" cy="523220"/>
          </a:xfrm>
          <a:prstGeom prst="rect">
            <a:avLst/>
          </a:prstGeom>
          <a:noFill/>
        </p:spPr>
        <p:txBody>
          <a:bodyPr wrap="square" rtlCol="0">
            <a:spAutoFit/>
          </a:bodyPr>
          <a:lstStyle/>
          <a:p>
            <a:r>
              <a:rPr lang="en-GB" sz="1400" b="1" dirty="0">
                <a:solidFill>
                  <a:srgbClr val="0070C0"/>
                </a:solidFill>
                <a:latin typeface="Segoe UI" panose="020B0502040204020203" pitchFamily="34" charset="0"/>
                <a:ea typeface="Segoe UI" panose="020B0502040204020203" pitchFamily="34" charset="0"/>
                <a:cs typeface="Segoe UI" panose="020B0502040204020203" pitchFamily="34" charset="0"/>
              </a:rPr>
              <a:t>Child At Risk Crimes &amp; Crimed Incidents: </a:t>
            </a:r>
            <a:r>
              <a:rPr lang="en-GB" sz="1400" b="1" i="1" dirty="0">
                <a:latin typeface="Segoe UI" panose="020B0502040204020203" pitchFamily="34" charset="0"/>
                <a:ea typeface="Segoe UI" panose="020B0502040204020203" pitchFamily="34" charset="0"/>
                <a:cs typeface="Segoe UI" panose="020B0502040204020203" pitchFamily="34" charset="0"/>
              </a:rPr>
              <a:t>Increased reporting</a:t>
            </a:r>
          </a:p>
        </p:txBody>
      </p:sp>
      <p:sp>
        <p:nvSpPr>
          <p:cNvPr id="26" name="TextBox 25"/>
          <p:cNvSpPr txBox="1"/>
          <p:nvPr/>
        </p:nvSpPr>
        <p:spPr>
          <a:xfrm>
            <a:off x="7836222" y="3554570"/>
            <a:ext cx="2852626" cy="769441"/>
          </a:xfrm>
          <a:prstGeom prst="rect">
            <a:avLst/>
          </a:prstGeom>
          <a:noFill/>
        </p:spPr>
        <p:txBody>
          <a:bodyPr wrap="square" rtlCol="0">
            <a:spAutoFit/>
          </a:bodyPr>
          <a:lstStyle/>
          <a:p>
            <a:r>
              <a:rPr lang="en-GB" sz="1100" b="1" i="1" dirty="0">
                <a:latin typeface="Segoe UI" panose="020B0502040204020203" pitchFamily="34" charset="0"/>
                <a:ea typeface="Segoe UI" panose="020B0502040204020203" pitchFamily="34" charset="0"/>
                <a:cs typeface="Segoe UI" panose="020B0502040204020203" pitchFamily="34" charset="0"/>
              </a:rPr>
              <a:t>We also need to use the </a:t>
            </a:r>
            <a:r>
              <a:rPr lang="en-GB" sz="11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correct markers </a:t>
            </a:r>
            <a:r>
              <a:rPr lang="en-GB" sz="1100" b="1" i="1" dirty="0">
                <a:latin typeface="Segoe UI" panose="020B0502040204020203" pitchFamily="34" charset="0"/>
                <a:ea typeface="Segoe UI" panose="020B0502040204020203" pitchFamily="34" charset="0"/>
                <a:cs typeface="Segoe UI" panose="020B0502040204020203" pitchFamily="34" charset="0"/>
              </a:rPr>
              <a:t>to ensure the right people are directed to these </a:t>
            </a:r>
            <a:r>
              <a:rPr lang="en-GB" sz="1100" b="1" i="1" dirty="0" smtClean="0">
                <a:latin typeface="Segoe UI" panose="020B0502040204020203" pitchFamily="34" charset="0"/>
                <a:ea typeface="Segoe UI" panose="020B0502040204020203" pitchFamily="34" charset="0"/>
                <a:cs typeface="Segoe UI" panose="020B0502040204020203" pitchFamily="34" charset="0"/>
              </a:rPr>
              <a:t>incidents and </a:t>
            </a:r>
            <a:r>
              <a:rPr lang="en-GB" sz="1100" b="1" i="1" dirty="0">
                <a:latin typeface="Segoe UI" panose="020B0502040204020203" pitchFamily="34" charset="0"/>
                <a:ea typeface="Segoe UI" panose="020B0502040204020203" pitchFamily="34" charset="0"/>
                <a:cs typeface="Segoe UI" panose="020B0502040204020203" pitchFamily="34" charset="0"/>
              </a:rPr>
              <a:t>so dealt with appropriately</a:t>
            </a:r>
          </a:p>
        </p:txBody>
      </p:sp>
      <p:sp>
        <p:nvSpPr>
          <p:cNvPr id="27" name="Rectangle 26"/>
          <p:cNvSpPr/>
          <p:nvPr/>
        </p:nvSpPr>
        <p:spPr>
          <a:xfrm>
            <a:off x="6993180" y="1708711"/>
            <a:ext cx="5022171" cy="1090390"/>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just"/>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Child at Risk crimes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and crimed incidents saw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12% (769) decrease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on the previous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quarter</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and a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1%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(66) increase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on the same quarter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two years ago.</a:t>
            </a:r>
          </a:p>
        </p:txBody>
      </p:sp>
      <p:pic>
        <p:nvPicPr>
          <p:cNvPr id="28" name="Picture 27"/>
          <p:cNvPicPr>
            <a:picLocks noChangeAspect="1"/>
          </p:cNvPicPr>
          <p:nvPr/>
        </p:nvPicPr>
        <p:blipFill rotWithShape="1">
          <a:blip r:embed="rId4"/>
          <a:srcRect l="7499" t="3724" r="3131" b="9769"/>
          <a:stretch/>
        </p:blipFill>
        <p:spPr>
          <a:xfrm>
            <a:off x="7075789" y="112041"/>
            <a:ext cx="5033758" cy="1101505"/>
          </a:xfrm>
          <a:prstGeom prst="rect">
            <a:avLst/>
          </a:prstGeom>
        </p:spPr>
      </p:pic>
      <p:pic>
        <p:nvPicPr>
          <p:cNvPr id="29" name="Picture 28"/>
          <p:cNvPicPr>
            <a:picLocks noChangeAspect="1"/>
          </p:cNvPicPr>
          <p:nvPr/>
        </p:nvPicPr>
        <p:blipFill rotWithShape="1">
          <a:blip r:embed="rId5"/>
          <a:srcRect t="6410"/>
          <a:stretch/>
        </p:blipFill>
        <p:spPr>
          <a:xfrm>
            <a:off x="782984" y="970484"/>
            <a:ext cx="5925465" cy="3897737"/>
          </a:xfrm>
          <a:prstGeom prst="rect">
            <a:avLst/>
          </a:prstGeom>
        </p:spPr>
      </p:pic>
      <p:sp>
        <p:nvSpPr>
          <p:cNvPr id="30" name="TextBox 29"/>
          <p:cNvSpPr txBox="1"/>
          <p:nvPr/>
        </p:nvSpPr>
        <p:spPr>
          <a:xfrm>
            <a:off x="7387185" y="1086034"/>
            <a:ext cx="3915918" cy="369332"/>
          </a:xfrm>
          <a:prstGeom prst="rect">
            <a:avLst/>
          </a:prstGeom>
          <a:noFill/>
        </p:spPr>
        <p:txBody>
          <a:bodyPr wrap="square" rtlCol="0">
            <a:spAutoFit/>
          </a:bodyPr>
          <a:lstStyle/>
          <a:p>
            <a:pPr algn="just"/>
            <a:r>
              <a:rPr lang="en-GB" sz="900" dirty="0">
                <a:latin typeface="Segoe UI" panose="020B0502040204020203" pitchFamily="34" charset="0"/>
                <a:ea typeface="Segoe UI" panose="020B0502040204020203" pitchFamily="34" charset="0"/>
                <a:cs typeface="Segoe UI" panose="020B0502040204020203" pitchFamily="34" charset="0"/>
              </a:rPr>
              <a:t>This data is generated from Athena where a keyword marker has been applied. This can relate to any crime type where a child is present</a:t>
            </a:r>
          </a:p>
        </p:txBody>
      </p:sp>
      <p:sp>
        <p:nvSpPr>
          <p:cNvPr id="33" name="Rectangle 32"/>
          <p:cNvSpPr/>
          <p:nvPr/>
        </p:nvSpPr>
        <p:spPr>
          <a:xfrm>
            <a:off x="7836222" y="4249331"/>
            <a:ext cx="3722319" cy="246221"/>
          </a:xfrm>
          <a:prstGeom prst="rect">
            <a:avLst/>
          </a:prstGeom>
          <a:noFill/>
        </p:spPr>
        <p:txBody>
          <a:bodyPr wrap="square" rtlCol="0">
            <a:spAutoFit/>
          </a:bodyPr>
          <a:lstStyle/>
          <a:p>
            <a:r>
              <a:rPr lang="en-GB" sz="100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WDGLL has been reviewed and agreed by the subject lead.</a:t>
            </a:r>
            <a:endParaRPr lang="en-GB" sz="1000" b="1"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460275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8350" y="6590920"/>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37</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TextBox 14"/>
          <p:cNvSpPr txBox="1"/>
          <p:nvPr/>
        </p:nvSpPr>
        <p:spPr>
          <a:xfrm>
            <a:off x="798233" y="148915"/>
            <a:ext cx="4908263" cy="461665"/>
          </a:xfrm>
          <a:prstGeom prst="rect">
            <a:avLst/>
          </a:prstGeom>
          <a:solidFill>
            <a:schemeClr val="accent4">
              <a:lumMod val="75000"/>
            </a:schemeClr>
          </a:solidFill>
        </p:spPr>
        <p:txBody>
          <a:bodyPr wrap="square" rtlCol="0">
            <a:spAutoFit/>
          </a:bodyPr>
          <a:lstStyle>
            <a:defPPr>
              <a:defRPr lang="en-US"/>
            </a:defPPr>
            <a:lvl1pPr>
              <a:defRPr sz="1200" b="1">
                <a:solidFill>
                  <a:schemeClr val="bg1"/>
                </a:solidFill>
                <a:latin typeface="Arial Black" panose="020B0A04020102020204" pitchFamily="34" charset="0"/>
                <a:cs typeface="Arial" panose="020B0604020202020204" pitchFamily="34" charset="0"/>
              </a:defRPr>
            </a:lvl1pPr>
          </a:lstStyle>
          <a:p>
            <a:r>
              <a:rPr lang="en-GB" dirty="0">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b="0" dirty="0">
                <a:latin typeface="Segoe UI" panose="020B0502040204020203" pitchFamily="34" charset="0"/>
                <a:ea typeface="Segoe UI" panose="020B0502040204020203" pitchFamily="34" charset="0"/>
                <a:cs typeface="Segoe UI" panose="020B0502040204020203" pitchFamily="34" charset="0"/>
              </a:rPr>
              <a:t>4.2 Managing </a:t>
            </a:r>
            <a:r>
              <a:rPr lang="en-GB" b="0" dirty="0" smtClean="0">
                <a:latin typeface="Segoe UI" panose="020B0502040204020203" pitchFamily="34" charset="0"/>
                <a:ea typeface="Segoe UI" panose="020B0502040204020203" pitchFamily="34" charset="0"/>
                <a:cs typeface="Segoe UI" panose="020B0502040204020203" pitchFamily="34" charset="0"/>
              </a:rPr>
              <a:t>demand</a:t>
            </a:r>
            <a:endParaRPr lang="en-GB" b="0" dirty="0">
              <a:latin typeface="Segoe UI" panose="020B0502040204020203" pitchFamily="34" charset="0"/>
              <a:ea typeface="Segoe UI" panose="020B0502040204020203" pitchFamily="34" charset="0"/>
              <a:cs typeface="Segoe UI" panose="020B0502040204020203" pitchFamily="34" charset="0"/>
            </a:endParaRPr>
          </a:p>
        </p:txBody>
      </p:sp>
      <p:sp>
        <p:nvSpPr>
          <p:cNvPr id="17" name="TextBox 16"/>
          <p:cNvSpPr txBox="1"/>
          <p:nvPr/>
        </p:nvSpPr>
        <p:spPr>
          <a:xfrm>
            <a:off x="747434" y="148915"/>
            <a:ext cx="5549998" cy="461665"/>
          </a:xfrm>
          <a:prstGeom prst="rect">
            <a:avLst/>
          </a:prstGeom>
          <a:solidFill>
            <a:schemeClr val="accent4">
              <a:lumMod val="75000"/>
            </a:schemeClr>
          </a:solidFill>
        </p:spPr>
        <p:txBody>
          <a:bodyPr wrap="square" rtlCol="0">
            <a:spAutoFit/>
          </a:bodyPr>
          <a:lstStyle>
            <a:defPPr>
              <a:defRPr lang="en-US"/>
            </a:defPPr>
            <a:lvl1pPr>
              <a:defRPr sz="1200" b="1">
                <a:solidFill>
                  <a:schemeClr val="bg1"/>
                </a:solidFill>
                <a:latin typeface="Arial Black" panose="020B0A04020102020204" pitchFamily="34" charset="0"/>
                <a:cs typeface="Arial" panose="020B0604020202020204" pitchFamily="34" charset="0"/>
              </a:defRPr>
            </a:lvl1pPr>
          </a:lstStyle>
          <a:p>
            <a:r>
              <a:rPr lang="en-GB" dirty="0">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dirty="0">
                <a:latin typeface="Segoe UI" panose="020B0502040204020203" pitchFamily="34" charset="0"/>
                <a:ea typeface="Segoe UI" panose="020B0502040204020203" pitchFamily="34" charset="0"/>
                <a:cs typeface="Segoe UI" panose="020B0502040204020203" pitchFamily="34" charset="0"/>
              </a:rPr>
              <a:t>4.2 Managing </a:t>
            </a:r>
            <a:r>
              <a:rPr lang="en-GB" dirty="0" smtClean="0">
                <a:latin typeface="Segoe UI" panose="020B0502040204020203" pitchFamily="34" charset="0"/>
                <a:ea typeface="Segoe UI" panose="020B0502040204020203" pitchFamily="34" charset="0"/>
                <a:cs typeface="Segoe UI" panose="020B0502040204020203" pitchFamily="34" charset="0"/>
              </a:rPr>
              <a:t>demand – crime types that exceeded the upper control limit</a:t>
            </a: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31" name="TextBox 30"/>
          <p:cNvSpPr txBox="1"/>
          <p:nvPr/>
        </p:nvSpPr>
        <p:spPr>
          <a:xfrm>
            <a:off x="815166" y="685175"/>
            <a:ext cx="4085809" cy="307777"/>
          </a:xfrm>
          <a:prstGeom prst="rect">
            <a:avLst/>
          </a:prstGeom>
          <a:noFill/>
        </p:spPr>
        <p:txBody>
          <a:bodyPr wrap="square" rtlCol="0">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Other Sexual Offences </a:t>
            </a:r>
          </a:p>
        </p:txBody>
      </p:sp>
      <p:sp>
        <p:nvSpPr>
          <p:cNvPr id="14" name="TextBox 17"/>
          <p:cNvSpPr txBox="1"/>
          <p:nvPr/>
        </p:nvSpPr>
        <p:spPr>
          <a:xfrm>
            <a:off x="3412000" y="6624151"/>
            <a:ext cx="5498049" cy="19248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GB" sz="800" b="1" i="1" dirty="0">
                <a:latin typeface="Segoe UI" panose="020B0502040204020203" pitchFamily="34" charset="0"/>
                <a:ea typeface="Segoe UI" panose="020B0502040204020203" pitchFamily="34" charset="0"/>
                <a:cs typeface="Segoe UI" panose="020B0502040204020203" pitchFamily="34" charset="0"/>
              </a:rPr>
              <a:t>The upper and lower control limits are derived by calculating 2 points of Standard Deviation from the mean. </a:t>
            </a:r>
          </a:p>
        </p:txBody>
      </p:sp>
      <p:pic>
        <p:nvPicPr>
          <p:cNvPr id="16" name="Picture 15"/>
          <p:cNvPicPr>
            <a:picLocks noChangeAspect="1"/>
          </p:cNvPicPr>
          <p:nvPr/>
        </p:nvPicPr>
        <p:blipFill>
          <a:blip r:embed="rId3"/>
          <a:stretch>
            <a:fillRect/>
          </a:stretch>
        </p:blipFill>
        <p:spPr>
          <a:xfrm>
            <a:off x="1186952" y="972100"/>
            <a:ext cx="3881229" cy="746391"/>
          </a:xfrm>
          <a:prstGeom prst="rect">
            <a:avLst/>
          </a:prstGeom>
        </p:spPr>
      </p:pic>
      <p:pic>
        <p:nvPicPr>
          <p:cNvPr id="18" name="Picture 17"/>
          <p:cNvPicPr>
            <a:picLocks noChangeAspect="1"/>
          </p:cNvPicPr>
          <p:nvPr/>
        </p:nvPicPr>
        <p:blipFill rotWithShape="1">
          <a:blip r:embed="rId4"/>
          <a:srcRect t="6068"/>
          <a:stretch/>
        </p:blipFill>
        <p:spPr>
          <a:xfrm>
            <a:off x="1031699" y="1718491"/>
            <a:ext cx="4367651" cy="2843453"/>
          </a:xfrm>
          <a:prstGeom prst="rect">
            <a:avLst/>
          </a:prstGeom>
        </p:spPr>
      </p:pic>
      <p:sp>
        <p:nvSpPr>
          <p:cNvPr id="19" name="TextBox 18"/>
          <p:cNvSpPr txBox="1"/>
          <p:nvPr/>
        </p:nvSpPr>
        <p:spPr>
          <a:xfrm>
            <a:off x="871055" y="4612263"/>
            <a:ext cx="5426377" cy="2416046"/>
          </a:xfrm>
          <a:prstGeom prst="rect">
            <a:avLst/>
          </a:prstGeom>
          <a:noFill/>
        </p:spPr>
        <p:txBody>
          <a:bodyPr wrap="square" rtlCol="0">
            <a:spAutoFit/>
          </a:bodyPr>
          <a:lstStyle/>
          <a:p>
            <a:r>
              <a:rPr lang="en-GB" sz="1100" b="1" dirty="0" smtClean="0">
                <a:latin typeface="Segoe UI" panose="020B0502040204020203" pitchFamily="34" charset="0"/>
                <a:ea typeface="Segoe UI" panose="020B0502040204020203" pitchFamily="34" charset="0"/>
                <a:cs typeface="Segoe UI" panose="020B0502040204020203" pitchFamily="34" charset="0"/>
              </a:rPr>
              <a:t>36% </a:t>
            </a:r>
            <a:r>
              <a:rPr lang="en-GB" sz="1100" dirty="0" smtClean="0">
                <a:latin typeface="Segoe UI" panose="020B0502040204020203" pitchFamily="34" charset="0"/>
                <a:ea typeface="Segoe UI" panose="020B0502040204020203" pitchFamily="34" charset="0"/>
                <a:cs typeface="Segoe UI" panose="020B0502040204020203" pitchFamily="34" charset="0"/>
              </a:rPr>
              <a:t>(232) </a:t>
            </a:r>
            <a:r>
              <a:rPr lang="en-GB" sz="1100" dirty="0">
                <a:latin typeface="Segoe UI" panose="020B0502040204020203" pitchFamily="34" charset="0"/>
                <a:ea typeface="Segoe UI" panose="020B0502040204020203" pitchFamily="34" charset="0"/>
                <a:cs typeface="Segoe UI" panose="020B0502040204020203" pitchFamily="34" charset="0"/>
              </a:rPr>
              <a:t>of all offences relate to </a:t>
            </a:r>
            <a:r>
              <a:rPr lang="en-GB" sz="1100" b="1" dirty="0">
                <a:latin typeface="Segoe UI" panose="020B0502040204020203" pitchFamily="34" charset="0"/>
                <a:ea typeface="Segoe UI" panose="020B0502040204020203" pitchFamily="34" charset="0"/>
                <a:cs typeface="Segoe UI" panose="020B0502040204020203" pitchFamily="34" charset="0"/>
              </a:rPr>
              <a:t>Sexual Assault on a Female Aged 13 and Over</a:t>
            </a:r>
            <a:r>
              <a:rPr lang="en-GB" sz="1100" dirty="0">
                <a:latin typeface="Segoe UI" panose="020B0502040204020203" pitchFamily="34" charset="0"/>
                <a:ea typeface="Segoe UI" panose="020B0502040204020203" pitchFamily="34" charset="0"/>
                <a:cs typeface="Segoe UI" panose="020B0502040204020203" pitchFamily="34" charset="0"/>
              </a:rPr>
              <a:t>, with a further </a:t>
            </a:r>
            <a:r>
              <a:rPr lang="en-GB" sz="1100" b="1" dirty="0">
                <a:latin typeface="Segoe UI" panose="020B0502040204020203" pitchFamily="34" charset="0"/>
                <a:ea typeface="Segoe UI" panose="020B0502040204020203" pitchFamily="34" charset="0"/>
                <a:cs typeface="Segoe UI" panose="020B0502040204020203" pitchFamily="34" charset="0"/>
              </a:rPr>
              <a:t>19% </a:t>
            </a:r>
            <a:r>
              <a:rPr lang="en-GB" sz="1100" dirty="0">
                <a:latin typeface="Segoe UI" panose="020B0502040204020203" pitchFamily="34" charset="0"/>
                <a:ea typeface="Segoe UI" panose="020B0502040204020203" pitchFamily="34" charset="0"/>
                <a:cs typeface="Segoe UI" panose="020B0502040204020203" pitchFamily="34" charset="0"/>
              </a:rPr>
              <a:t>(</a:t>
            </a:r>
            <a:r>
              <a:rPr lang="en-GB" sz="1100" dirty="0" smtClean="0">
                <a:latin typeface="Segoe UI" panose="020B0502040204020203" pitchFamily="34" charset="0"/>
                <a:ea typeface="Segoe UI" panose="020B0502040204020203" pitchFamily="34" charset="0"/>
                <a:cs typeface="Segoe UI" panose="020B0502040204020203" pitchFamily="34" charset="0"/>
              </a:rPr>
              <a:t>120) </a:t>
            </a:r>
            <a:r>
              <a:rPr lang="en-GB" sz="1100" dirty="0">
                <a:latin typeface="Segoe UI" panose="020B0502040204020203" pitchFamily="34" charset="0"/>
                <a:ea typeface="Segoe UI" panose="020B0502040204020203" pitchFamily="34" charset="0"/>
                <a:cs typeface="Segoe UI" panose="020B0502040204020203" pitchFamily="34" charset="0"/>
              </a:rPr>
              <a:t>related to </a:t>
            </a:r>
            <a:r>
              <a:rPr lang="en-GB" sz="1100" b="1" dirty="0">
                <a:latin typeface="Segoe UI" panose="020B0502040204020203" pitchFamily="34" charset="0"/>
                <a:ea typeface="Segoe UI" panose="020B0502040204020203" pitchFamily="34" charset="0"/>
                <a:cs typeface="Segoe UI" panose="020B0502040204020203" pitchFamily="34" charset="0"/>
              </a:rPr>
              <a:t>Sexual Activity Involving a Child Under </a:t>
            </a:r>
            <a:r>
              <a:rPr lang="en-GB" sz="1100" b="1" dirty="0" smtClean="0">
                <a:latin typeface="Segoe UI" panose="020B0502040204020203" pitchFamily="34" charset="0"/>
                <a:ea typeface="Segoe UI" panose="020B0502040204020203" pitchFamily="34" charset="0"/>
                <a:cs typeface="Segoe UI" panose="020B0502040204020203" pitchFamily="34" charset="0"/>
              </a:rPr>
              <a:t>16</a:t>
            </a:r>
            <a:r>
              <a:rPr lang="en-GB" sz="1100" dirty="0" smtClean="0">
                <a:latin typeface="Segoe UI" panose="020B0502040204020203" pitchFamily="34" charset="0"/>
                <a:ea typeface="Segoe UI" panose="020B0502040204020203" pitchFamily="34" charset="0"/>
                <a:cs typeface="Segoe UI" panose="020B0502040204020203" pitchFamily="34" charset="0"/>
              </a:rPr>
              <a:t>.  </a:t>
            </a:r>
            <a:endParaRPr lang="en-GB" sz="1100" dirty="0">
              <a:latin typeface="Segoe UI" panose="020B0502040204020203" pitchFamily="34" charset="0"/>
              <a:ea typeface="Segoe UI" panose="020B0502040204020203" pitchFamily="34" charset="0"/>
              <a:cs typeface="Segoe UI" panose="020B0502040204020203" pitchFamily="34" charset="0"/>
            </a:endParaRPr>
          </a:p>
          <a:p>
            <a:endParaRPr lang="en-GB" sz="1100" b="1" dirty="0">
              <a:latin typeface="Segoe UI" panose="020B0502040204020203" pitchFamily="34" charset="0"/>
              <a:ea typeface="Segoe UI" panose="020B0502040204020203" pitchFamily="34" charset="0"/>
              <a:cs typeface="Segoe UI" panose="020B0502040204020203" pitchFamily="34" charset="0"/>
            </a:endParaRPr>
          </a:p>
          <a:p>
            <a:r>
              <a:rPr lang="en-GB" sz="1100" b="1" dirty="0">
                <a:latin typeface="Segoe UI" panose="020B0502040204020203" pitchFamily="34" charset="0"/>
                <a:ea typeface="Segoe UI" panose="020B0502040204020203" pitchFamily="34" charset="0"/>
                <a:cs typeface="Segoe UI" panose="020B0502040204020203" pitchFamily="34" charset="0"/>
              </a:rPr>
              <a:t>A significant proportion of offences at </a:t>
            </a:r>
            <a:r>
              <a:rPr lang="en-GB" sz="1100" b="1" dirty="0" smtClean="0">
                <a:latin typeface="Segoe UI" panose="020B0502040204020203" pitchFamily="34" charset="0"/>
                <a:ea typeface="Segoe UI" panose="020B0502040204020203" pitchFamily="34" charset="0"/>
                <a:cs typeface="Segoe UI" panose="020B0502040204020203" pitchFamily="34" charset="0"/>
              </a:rPr>
              <a:t>38% </a:t>
            </a:r>
            <a:r>
              <a:rPr lang="en-GB" sz="1100" dirty="0" smtClean="0">
                <a:latin typeface="Segoe UI" panose="020B0502040204020203" pitchFamily="34" charset="0"/>
                <a:ea typeface="Segoe UI" panose="020B0502040204020203" pitchFamily="34" charset="0"/>
                <a:cs typeface="Segoe UI" panose="020B0502040204020203" pitchFamily="34" charset="0"/>
              </a:rPr>
              <a:t>(242) </a:t>
            </a:r>
            <a:r>
              <a:rPr lang="en-GB" sz="1100" dirty="0">
                <a:latin typeface="Segoe UI" panose="020B0502040204020203" pitchFamily="34" charset="0"/>
                <a:ea typeface="Segoe UI" panose="020B0502040204020203" pitchFamily="34" charset="0"/>
                <a:cs typeface="Segoe UI" panose="020B0502040204020203" pitchFamily="34" charset="0"/>
              </a:rPr>
              <a:t>of all OSO are </a:t>
            </a:r>
            <a:r>
              <a:rPr lang="en-GB" sz="1100" b="1" dirty="0">
                <a:latin typeface="Segoe UI" panose="020B0502040204020203" pitchFamily="34" charset="0"/>
                <a:ea typeface="Segoe UI" panose="020B0502040204020203" pitchFamily="34" charset="0"/>
                <a:cs typeface="Segoe UI" panose="020B0502040204020203" pitchFamily="34" charset="0"/>
              </a:rPr>
              <a:t>non-recent</a:t>
            </a:r>
            <a:r>
              <a:rPr lang="en-GB" sz="1100" dirty="0" smtClean="0">
                <a:latin typeface="Segoe UI" panose="020B0502040204020203" pitchFamily="34" charset="0"/>
                <a:ea typeface="Segoe UI" panose="020B0502040204020203" pitchFamily="34" charset="0"/>
                <a:cs typeface="Segoe UI" panose="020B0502040204020203" pitchFamily="34" charset="0"/>
              </a:rPr>
              <a:t>. The increase has been anticipated and is </a:t>
            </a:r>
            <a:r>
              <a:rPr lang="en-GB" sz="1100" dirty="0">
                <a:latin typeface="Segoe UI" panose="020B0502040204020203" pitchFamily="34" charset="0"/>
                <a:ea typeface="Segoe UI" panose="020B0502040204020203" pitchFamily="34" charset="0"/>
                <a:cs typeface="Segoe UI" panose="020B0502040204020203" pitchFamily="34" charset="0"/>
              </a:rPr>
              <a:t>likely to be a result of </a:t>
            </a:r>
            <a:r>
              <a:rPr lang="en-GB" sz="1100" b="1" dirty="0">
                <a:latin typeface="Segoe UI" panose="020B0502040204020203" pitchFamily="34" charset="0"/>
                <a:ea typeface="Segoe UI" panose="020B0502040204020203" pitchFamily="34" charset="0"/>
                <a:cs typeface="Segoe UI" panose="020B0502040204020203" pitchFamily="34" charset="0"/>
              </a:rPr>
              <a:t>historic offences over the lockdown periods </a:t>
            </a:r>
            <a:r>
              <a:rPr lang="en-GB" sz="1100" dirty="0">
                <a:latin typeface="Segoe UI" panose="020B0502040204020203" pitchFamily="34" charset="0"/>
                <a:ea typeface="Segoe UI" panose="020B0502040204020203" pitchFamily="34" charset="0"/>
                <a:cs typeface="Segoe UI" panose="020B0502040204020203" pitchFamily="34" charset="0"/>
              </a:rPr>
              <a:t>being reported</a:t>
            </a:r>
            <a:r>
              <a:rPr lang="en-GB" sz="1100" dirty="0" smtClean="0">
                <a:latin typeface="Segoe UI" panose="020B0502040204020203" pitchFamily="34" charset="0"/>
                <a:ea typeface="Segoe UI" panose="020B0502040204020203" pitchFamily="34" charset="0"/>
                <a:cs typeface="Segoe UI" panose="020B0502040204020203" pitchFamily="34" charset="0"/>
              </a:rPr>
              <a:t>. However since Q1 there has been a </a:t>
            </a:r>
            <a:r>
              <a:rPr lang="en-GB" sz="1100" b="1" dirty="0" smtClean="0">
                <a:latin typeface="Segoe UI" panose="020B0502040204020203" pitchFamily="34" charset="0"/>
                <a:ea typeface="Segoe UI" panose="020B0502040204020203" pitchFamily="34" charset="0"/>
                <a:cs typeface="Segoe UI" panose="020B0502040204020203" pitchFamily="34" charset="0"/>
              </a:rPr>
              <a:t>6% decrease </a:t>
            </a:r>
            <a:r>
              <a:rPr lang="en-GB" sz="1100" dirty="0" smtClean="0">
                <a:latin typeface="Segoe UI" panose="020B0502040204020203" pitchFamily="34" charset="0"/>
                <a:ea typeface="Segoe UI" panose="020B0502040204020203" pitchFamily="34" charset="0"/>
                <a:cs typeface="Segoe UI" panose="020B0502040204020203" pitchFamily="34" charset="0"/>
              </a:rPr>
              <a:t>in the </a:t>
            </a:r>
            <a:r>
              <a:rPr lang="en-GB" sz="1100" b="1" dirty="0" smtClean="0">
                <a:latin typeface="Segoe UI" panose="020B0502040204020203" pitchFamily="34" charset="0"/>
                <a:ea typeface="Segoe UI" panose="020B0502040204020203" pitchFamily="34" charset="0"/>
                <a:cs typeface="Segoe UI" panose="020B0502040204020203" pitchFamily="34" charset="0"/>
              </a:rPr>
              <a:t>proportion of non-recent </a:t>
            </a:r>
            <a:r>
              <a:rPr lang="en-GB" sz="1100" dirty="0" smtClean="0">
                <a:latin typeface="Segoe UI" panose="020B0502040204020203" pitchFamily="34" charset="0"/>
                <a:ea typeface="Segoe UI" panose="020B0502040204020203" pitchFamily="34" charset="0"/>
                <a:cs typeface="Segoe UI" panose="020B0502040204020203" pitchFamily="34" charset="0"/>
              </a:rPr>
              <a:t>offences.</a:t>
            </a:r>
          </a:p>
          <a:p>
            <a:endParaRPr lang="en-GB" sz="1100"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a:p>
            <a:r>
              <a:rPr lang="en-GB" sz="1100" dirty="0" smtClean="0">
                <a:latin typeface="Segoe UI" panose="020B0502040204020203" pitchFamily="34" charset="0"/>
                <a:ea typeface="Segoe UI" panose="020B0502040204020203" pitchFamily="34" charset="0"/>
                <a:cs typeface="Segoe UI" panose="020B0502040204020203" pitchFamily="34" charset="0"/>
              </a:rPr>
              <a:t>In September </a:t>
            </a:r>
            <a:r>
              <a:rPr lang="en-GB" sz="1100" b="1" dirty="0" smtClean="0">
                <a:latin typeface="Segoe UI" panose="020B0502040204020203" pitchFamily="34" charset="0"/>
                <a:ea typeface="Segoe UI" panose="020B0502040204020203" pitchFamily="34" charset="0"/>
                <a:cs typeface="Segoe UI" panose="020B0502040204020203" pitchFamily="34" charset="0"/>
              </a:rPr>
              <a:t>22% (13) </a:t>
            </a:r>
            <a:r>
              <a:rPr lang="en-GB" sz="1100" dirty="0" smtClean="0">
                <a:latin typeface="Segoe UI" panose="020B0502040204020203" pitchFamily="34" charset="0"/>
                <a:ea typeface="Segoe UI" panose="020B0502040204020203" pitchFamily="34" charset="0"/>
                <a:cs typeface="Segoe UI" panose="020B0502040204020203" pitchFamily="34" charset="0"/>
              </a:rPr>
              <a:t>of offences that took place between 22:00 and 06:00 appear to be linked to the </a:t>
            </a:r>
            <a:r>
              <a:rPr lang="en-GB" sz="1100" b="1" dirty="0" smtClean="0">
                <a:latin typeface="Segoe UI" panose="020B0502040204020203" pitchFamily="34" charset="0"/>
                <a:ea typeface="Segoe UI" panose="020B0502040204020203" pitchFamily="34" charset="0"/>
                <a:cs typeface="Segoe UI" panose="020B0502040204020203" pitchFamily="34" charset="0"/>
              </a:rPr>
              <a:t>night time economy</a:t>
            </a:r>
            <a:r>
              <a:rPr lang="en-GB" sz="1100" dirty="0" smtClean="0">
                <a:latin typeface="Segoe UI" panose="020B0502040204020203" pitchFamily="34" charset="0"/>
                <a:ea typeface="Segoe UI" panose="020B0502040204020203" pitchFamily="34" charset="0"/>
                <a:cs typeface="Segoe UI" panose="020B0502040204020203" pitchFamily="34" charset="0"/>
              </a:rPr>
              <a:t>.  This is a decrease from </a:t>
            </a:r>
            <a:r>
              <a:rPr lang="en-GB" sz="1100" b="1" dirty="0" smtClean="0">
                <a:latin typeface="Segoe UI" panose="020B0502040204020203" pitchFamily="34" charset="0"/>
                <a:ea typeface="Segoe UI" panose="020B0502040204020203" pitchFamily="34" charset="0"/>
                <a:cs typeface="Segoe UI" panose="020B0502040204020203" pitchFamily="34" charset="0"/>
              </a:rPr>
              <a:t>36% (19)</a:t>
            </a:r>
            <a:r>
              <a:rPr lang="en-GB" sz="1100" dirty="0" smtClean="0">
                <a:latin typeface="Segoe UI" panose="020B0502040204020203" pitchFamily="34" charset="0"/>
                <a:ea typeface="Segoe UI" panose="020B0502040204020203" pitchFamily="34" charset="0"/>
                <a:cs typeface="Segoe UI" panose="020B0502040204020203" pitchFamily="34" charset="0"/>
              </a:rPr>
              <a:t> in August.</a:t>
            </a:r>
          </a:p>
          <a:p>
            <a:r>
              <a:rPr lang="en-GB" sz="800" dirty="0">
                <a:latin typeface="Segoe UI" panose="020B0502040204020203" pitchFamily="34" charset="0"/>
                <a:ea typeface="Segoe UI" panose="020B0502040204020203" pitchFamily="34" charset="0"/>
                <a:cs typeface="Segoe UI" panose="020B0502040204020203" pitchFamily="34" charset="0"/>
              </a:rPr>
              <a:t>* Offences with a start time of 00:00 and 00:01 have been removed due to likely incorrect recording. </a:t>
            </a:r>
          </a:p>
          <a:p>
            <a:endParaRPr lang="en-GB" sz="1100" dirty="0" smtClean="0">
              <a:latin typeface="Segoe UI" panose="020B0502040204020203" pitchFamily="34" charset="0"/>
              <a:ea typeface="Segoe UI" panose="020B0502040204020203" pitchFamily="34" charset="0"/>
              <a:cs typeface="Segoe UI" panose="020B0502040204020203" pitchFamily="34" charset="0"/>
            </a:endParaRPr>
          </a:p>
          <a:p>
            <a:endParaRPr lang="en-GB" sz="1100" dirty="0">
              <a:latin typeface="Segoe UI" panose="020B0502040204020203" pitchFamily="34" charset="0"/>
              <a:ea typeface="Segoe UI" panose="020B0502040204020203" pitchFamily="34" charset="0"/>
              <a:cs typeface="Segoe UI" panose="020B0502040204020203" pitchFamily="34" charset="0"/>
            </a:endParaRPr>
          </a:p>
        </p:txBody>
      </p:sp>
      <p:sp>
        <p:nvSpPr>
          <p:cNvPr id="23" name="TextBox 22"/>
          <p:cNvSpPr txBox="1"/>
          <p:nvPr/>
        </p:nvSpPr>
        <p:spPr>
          <a:xfrm>
            <a:off x="6452685" y="658579"/>
            <a:ext cx="4085809" cy="307777"/>
          </a:xfrm>
          <a:prstGeom prst="rect">
            <a:avLst/>
          </a:prstGeom>
          <a:noFill/>
        </p:spPr>
        <p:txBody>
          <a:bodyPr wrap="square" rtlCol="0">
            <a:spAutoFit/>
          </a:bodyPr>
          <a:lstStyle/>
          <a:p>
            <a:r>
              <a:rPr lang="en-GB" sz="1400" b="1" dirty="0" smtClean="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Public Order Offences </a:t>
            </a:r>
            <a:endPar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pic>
        <p:nvPicPr>
          <p:cNvPr id="24" name="Picture 23"/>
          <p:cNvPicPr>
            <a:picLocks noChangeAspect="1"/>
          </p:cNvPicPr>
          <p:nvPr/>
        </p:nvPicPr>
        <p:blipFill>
          <a:blip r:embed="rId5"/>
          <a:stretch>
            <a:fillRect/>
          </a:stretch>
        </p:blipFill>
        <p:spPr>
          <a:xfrm>
            <a:off x="7014826" y="966356"/>
            <a:ext cx="4011386" cy="752135"/>
          </a:xfrm>
          <a:prstGeom prst="rect">
            <a:avLst/>
          </a:prstGeom>
        </p:spPr>
      </p:pic>
      <p:pic>
        <p:nvPicPr>
          <p:cNvPr id="25" name="Picture 24"/>
          <p:cNvPicPr>
            <a:picLocks noChangeAspect="1"/>
          </p:cNvPicPr>
          <p:nvPr/>
        </p:nvPicPr>
        <p:blipFill>
          <a:blip r:embed="rId6"/>
          <a:stretch>
            <a:fillRect/>
          </a:stretch>
        </p:blipFill>
        <p:spPr>
          <a:xfrm>
            <a:off x="6870133" y="1718491"/>
            <a:ext cx="4300772" cy="2822974"/>
          </a:xfrm>
          <a:prstGeom prst="rect">
            <a:avLst/>
          </a:prstGeom>
        </p:spPr>
      </p:pic>
      <p:sp>
        <p:nvSpPr>
          <p:cNvPr id="26" name="TextBox 25"/>
          <p:cNvSpPr txBox="1"/>
          <p:nvPr/>
        </p:nvSpPr>
        <p:spPr>
          <a:xfrm>
            <a:off x="6606365" y="4684537"/>
            <a:ext cx="5094305" cy="1446550"/>
          </a:xfrm>
          <a:prstGeom prst="rect">
            <a:avLst/>
          </a:prstGeom>
          <a:noFill/>
        </p:spPr>
        <p:txBody>
          <a:bodyPr wrap="square" rtlCol="0">
            <a:spAutoFit/>
          </a:bodyPr>
          <a:lstStyle/>
          <a:p>
            <a:r>
              <a:rPr lang="en-GB" sz="1100" b="1" dirty="0" smtClean="0">
                <a:latin typeface="Segoe UI" panose="020B0502040204020203" pitchFamily="34" charset="0"/>
                <a:ea typeface="Segoe UI" panose="020B0502040204020203" pitchFamily="34" charset="0"/>
                <a:cs typeface="Segoe UI" panose="020B0502040204020203" pitchFamily="34" charset="0"/>
              </a:rPr>
              <a:t>70% </a:t>
            </a:r>
            <a:r>
              <a:rPr lang="en-GB" sz="1100" dirty="0">
                <a:latin typeface="Segoe UI" panose="020B0502040204020203" pitchFamily="34" charset="0"/>
                <a:ea typeface="Segoe UI" panose="020B0502040204020203" pitchFamily="34" charset="0"/>
                <a:cs typeface="Segoe UI" panose="020B0502040204020203" pitchFamily="34" charset="0"/>
              </a:rPr>
              <a:t>(</a:t>
            </a:r>
            <a:r>
              <a:rPr lang="en-GB" sz="1100" dirty="0" smtClean="0">
                <a:latin typeface="Segoe UI" panose="020B0502040204020203" pitchFamily="34" charset="0"/>
                <a:ea typeface="Segoe UI" panose="020B0502040204020203" pitchFamily="34" charset="0"/>
                <a:cs typeface="Segoe UI" panose="020B0502040204020203" pitchFamily="34" charset="0"/>
              </a:rPr>
              <a:t>1493) </a:t>
            </a:r>
            <a:r>
              <a:rPr lang="en-GB" sz="1100" dirty="0">
                <a:latin typeface="Segoe UI" panose="020B0502040204020203" pitchFamily="34" charset="0"/>
                <a:ea typeface="Segoe UI" panose="020B0502040204020203" pitchFamily="34" charset="0"/>
                <a:cs typeface="Segoe UI" panose="020B0502040204020203" pitchFamily="34" charset="0"/>
              </a:rPr>
              <a:t>of all </a:t>
            </a:r>
            <a:r>
              <a:rPr lang="en-GB" sz="1100" dirty="0" smtClean="0">
                <a:latin typeface="Segoe UI" panose="020B0502040204020203" pitchFamily="34" charset="0"/>
                <a:ea typeface="Segoe UI" panose="020B0502040204020203" pitchFamily="34" charset="0"/>
                <a:cs typeface="Segoe UI" panose="020B0502040204020203" pitchFamily="34" charset="0"/>
              </a:rPr>
              <a:t>Public Order Offences are </a:t>
            </a:r>
            <a:r>
              <a:rPr lang="en-GB" sz="1100" b="1" dirty="0" smtClean="0">
                <a:latin typeface="Segoe UI" panose="020B0502040204020203" pitchFamily="34" charset="0"/>
                <a:ea typeface="Segoe UI" panose="020B0502040204020203" pitchFamily="34" charset="0"/>
                <a:cs typeface="Segoe UI" panose="020B0502040204020203" pitchFamily="34" charset="0"/>
              </a:rPr>
              <a:t>Public Fear, Alarm or Distress</a:t>
            </a:r>
            <a:r>
              <a:rPr lang="en-GB" sz="1100" dirty="0" smtClean="0">
                <a:latin typeface="Segoe UI" panose="020B0502040204020203" pitchFamily="34" charset="0"/>
                <a:ea typeface="Segoe UI" panose="020B0502040204020203" pitchFamily="34" charset="0"/>
                <a:cs typeface="Segoe UI" panose="020B0502040204020203" pitchFamily="34" charset="0"/>
              </a:rPr>
              <a:t>. Followed by </a:t>
            </a:r>
            <a:r>
              <a:rPr lang="en-GB" sz="1100" b="1" dirty="0" smtClean="0">
                <a:latin typeface="Segoe UI" panose="020B0502040204020203" pitchFamily="34" charset="0"/>
                <a:ea typeface="Segoe UI" panose="020B0502040204020203" pitchFamily="34" charset="0"/>
                <a:cs typeface="Segoe UI" panose="020B0502040204020203" pitchFamily="34" charset="0"/>
              </a:rPr>
              <a:t>18% </a:t>
            </a:r>
            <a:r>
              <a:rPr lang="en-GB" sz="1100" dirty="0" smtClean="0">
                <a:latin typeface="Segoe UI" panose="020B0502040204020203" pitchFamily="34" charset="0"/>
                <a:ea typeface="Segoe UI" panose="020B0502040204020203" pitchFamily="34" charset="0"/>
                <a:cs typeface="Segoe UI" panose="020B0502040204020203" pitchFamily="34" charset="0"/>
              </a:rPr>
              <a:t>(385) </a:t>
            </a:r>
            <a:r>
              <a:rPr lang="en-GB" sz="1100" b="1" dirty="0" smtClean="0">
                <a:latin typeface="Segoe UI" panose="020B0502040204020203" pitchFamily="34" charset="0"/>
                <a:ea typeface="Segoe UI" panose="020B0502040204020203" pitchFamily="34" charset="0"/>
                <a:cs typeface="Segoe UI" panose="020B0502040204020203" pitchFamily="34" charset="0"/>
              </a:rPr>
              <a:t>Other Offences (Against the State and Public Order). </a:t>
            </a:r>
          </a:p>
          <a:p>
            <a:endParaRPr lang="en-GB" sz="1100" b="1" dirty="0">
              <a:latin typeface="Segoe UI" panose="020B0502040204020203" pitchFamily="34" charset="0"/>
              <a:ea typeface="Segoe UI" panose="020B0502040204020203" pitchFamily="34" charset="0"/>
              <a:cs typeface="Segoe UI" panose="020B0502040204020203" pitchFamily="34" charset="0"/>
            </a:endParaRPr>
          </a:p>
          <a:p>
            <a:r>
              <a:rPr lang="en-GB" sz="1100" dirty="0">
                <a:latin typeface="Segoe UI" panose="020B0502040204020203" pitchFamily="34" charset="0"/>
                <a:ea typeface="Segoe UI" panose="020B0502040204020203" pitchFamily="34" charset="0"/>
                <a:cs typeface="Segoe UI" panose="020B0502040204020203" pitchFamily="34" charset="0"/>
              </a:rPr>
              <a:t>As anticipated when considering the </a:t>
            </a:r>
            <a:r>
              <a:rPr lang="en-GB" sz="1100" b="1" dirty="0">
                <a:latin typeface="Segoe UI" panose="020B0502040204020203" pitchFamily="34" charset="0"/>
                <a:ea typeface="Segoe UI" panose="020B0502040204020203" pitchFamily="34" charset="0"/>
                <a:cs typeface="Segoe UI" panose="020B0502040204020203" pitchFamily="34" charset="0"/>
              </a:rPr>
              <a:t>reopening of the night time economy</a:t>
            </a:r>
            <a:r>
              <a:rPr lang="en-GB" sz="1100" dirty="0">
                <a:latin typeface="Segoe UI" panose="020B0502040204020203" pitchFamily="34" charset="0"/>
                <a:ea typeface="Segoe UI" panose="020B0502040204020203" pitchFamily="34" charset="0"/>
                <a:cs typeface="Segoe UI" panose="020B0502040204020203" pitchFamily="34" charset="0"/>
              </a:rPr>
              <a:t> and </a:t>
            </a:r>
            <a:r>
              <a:rPr lang="en-GB" sz="1100" b="1" dirty="0">
                <a:latin typeface="Segoe UI" panose="020B0502040204020203" pitchFamily="34" charset="0"/>
                <a:ea typeface="Segoe UI" panose="020B0502040204020203" pitchFamily="34" charset="0"/>
                <a:cs typeface="Segoe UI" panose="020B0502040204020203" pitchFamily="34" charset="0"/>
              </a:rPr>
              <a:t>good seasonal weather</a:t>
            </a:r>
            <a:r>
              <a:rPr lang="en-GB" sz="1100" dirty="0">
                <a:latin typeface="Segoe UI" panose="020B0502040204020203" pitchFamily="34" charset="0"/>
                <a:ea typeface="Segoe UI" panose="020B0502040204020203" pitchFamily="34" charset="0"/>
                <a:cs typeface="Segoe UI" panose="020B0502040204020203" pitchFamily="34" charset="0"/>
              </a:rPr>
              <a:t>, public order offences have been </a:t>
            </a:r>
            <a:r>
              <a:rPr lang="en-GB" sz="1100" b="1" dirty="0">
                <a:latin typeface="Segoe UI" panose="020B0502040204020203" pitchFamily="34" charset="0"/>
                <a:ea typeface="Segoe UI" panose="020B0502040204020203" pitchFamily="34" charset="0"/>
                <a:cs typeface="Segoe UI" panose="020B0502040204020203" pitchFamily="34" charset="0"/>
              </a:rPr>
              <a:t>sustained at high volumes</a:t>
            </a:r>
            <a:r>
              <a:rPr lang="en-GB" sz="1100" dirty="0">
                <a:latin typeface="Segoe UI" panose="020B0502040204020203" pitchFamily="34" charset="0"/>
                <a:ea typeface="Segoe UI" panose="020B0502040204020203" pitchFamily="34" charset="0"/>
                <a:cs typeface="Segoe UI" panose="020B0502040204020203" pitchFamily="34" charset="0"/>
              </a:rPr>
              <a:t>. </a:t>
            </a:r>
            <a:r>
              <a:rPr lang="en-GB" sz="1100" dirty="0" smtClean="0">
                <a:latin typeface="Segoe UI" panose="020B0502040204020203" pitchFamily="34" charset="0"/>
                <a:ea typeface="Segoe UI" panose="020B0502040204020203" pitchFamily="34" charset="0"/>
                <a:cs typeface="Segoe UI" panose="020B0502040204020203" pitchFamily="34" charset="0"/>
              </a:rPr>
              <a:t>However it is </a:t>
            </a:r>
            <a:r>
              <a:rPr lang="en-GB" sz="1100" b="1" dirty="0" smtClean="0">
                <a:latin typeface="Segoe UI" panose="020B0502040204020203" pitchFamily="34" charset="0"/>
                <a:ea typeface="Segoe UI" panose="020B0502040204020203" pitchFamily="34" charset="0"/>
                <a:cs typeface="Segoe UI" panose="020B0502040204020203" pitchFamily="34" charset="0"/>
              </a:rPr>
              <a:t>projected</a:t>
            </a:r>
            <a:r>
              <a:rPr lang="en-GB" sz="1100" dirty="0" smtClean="0">
                <a:latin typeface="Segoe UI" panose="020B0502040204020203" pitchFamily="34" charset="0"/>
                <a:ea typeface="Segoe UI" panose="020B0502040204020203" pitchFamily="34" charset="0"/>
                <a:cs typeface="Segoe UI" panose="020B0502040204020203" pitchFamily="34" charset="0"/>
              </a:rPr>
              <a:t> that levels will</a:t>
            </a:r>
            <a:r>
              <a:rPr lang="en-GB" sz="1100" b="1" dirty="0" smtClean="0">
                <a:latin typeface="Segoe UI" panose="020B0502040204020203" pitchFamily="34" charset="0"/>
                <a:ea typeface="Segoe UI" panose="020B0502040204020203" pitchFamily="34" charset="0"/>
                <a:cs typeface="Segoe UI" panose="020B0502040204020203" pitchFamily="34" charset="0"/>
              </a:rPr>
              <a:t> decrease </a:t>
            </a:r>
            <a:r>
              <a:rPr lang="en-GB" sz="1100" dirty="0" smtClean="0">
                <a:latin typeface="Segoe UI" panose="020B0502040204020203" pitchFamily="34" charset="0"/>
                <a:ea typeface="Segoe UI" panose="020B0502040204020203" pitchFamily="34" charset="0"/>
                <a:cs typeface="Segoe UI" panose="020B0502040204020203" pitchFamily="34" charset="0"/>
              </a:rPr>
              <a:t>over the coming months back down towards the mean.</a:t>
            </a:r>
            <a:endParaRPr lang="en-GB" sz="1100" dirty="0">
              <a:latin typeface="Segoe UI" panose="020B0502040204020203" pitchFamily="34" charset="0"/>
              <a:ea typeface="Segoe UI" panose="020B0502040204020203" pitchFamily="34" charset="0"/>
              <a:cs typeface="Segoe UI" panose="020B0502040204020203" pitchFamily="34" charset="0"/>
            </a:endParaRPr>
          </a:p>
          <a:p>
            <a:endParaRPr lang="en-GB" sz="1100" b="1" dirty="0" smtClean="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112352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131652" y="1167402"/>
            <a:ext cx="3244643" cy="2834462"/>
          </a:xfrm>
          <a:prstGeom prst="rect">
            <a:avLst/>
          </a:prstGeom>
        </p:spPr>
      </p:pic>
      <p:sp>
        <p:nvSpPr>
          <p:cNvPr id="19" name="Rectangle 18"/>
          <p:cNvSpPr/>
          <p:nvPr/>
        </p:nvSpPr>
        <p:spPr>
          <a:xfrm>
            <a:off x="5794218" y="4162169"/>
            <a:ext cx="6037782" cy="2610464"/>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38 Disruptions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 the lowest number recorded since Q1 2020/21 and a 24% reduction on the previous quarter.  </a:t>
            </a:r>
          </a:p>
          <a:p>
            <a:pPr marL="285750" indent="-285750">
              <a:buFont typeface="Arial" panose="020B0604020202020204" pitchFamily="34" charset="0"/>
              <a:buChar char="•"/>
            </a:pP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97%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of all disruptions this quarter were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positive</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p>
          <a:p>
            <a:pPr marL="285750" indent="-285750">
              <a:buFont typeface="Arial" panose="020B0604020202020204" pitchFamily="34" charset="0"/>
              <a:buChar char="•"/>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Disruptions for Q2 2021/22 have driven in the main by activity occurring in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Telford &amp; Wrekin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and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South Worcestershire.</a:t>
            </a:r>
          </a:p>
          <a:p>
            <a:pPr marL="285750" indent="-285750">
              <a:buFont typeface="Arial" panose="020B0604020202020204" pitchFamily="34" charset="0"/>
              <a:buChar char="•"/>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6 additional disruptions added to Q1 2021/22 bringing a total of 50 disruptions - these were not included in reporting last quarter due to a change in ROCTA cut off dates</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Currently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28 active OCGs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 down from 31 in March 2020. </a:t>
            </a:r>
          </a:p>
          <a:p>
            <a:pPr marL="285750" indent="-285750">
              <a:buFont typeface="Arial" panose="020B0604020202020204" pitchFamily="34" charset="0"/>
              <a:buChar char="•"/>
            </a:pP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69% of OCGs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(including active and archived OCGs) have a primary crime type of</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 drugs supply.</a:t>
            </a:r>
          </a:p>
        </p:txBody>
      </p:sp>
      <p:sp>
        <p:nvSpPr>
          <p:cNvPr id="47" name="Slide Number Placeholder 1"/>
          <p:cNvSpPr>
            <a:spLocks noGrp="1"/>
          </p:cNvSpPr>
          <p:nvPr>
            <p:ph type="sldNum" sz="quarter" idx="12"/>
          </p:nvPr>
        </p:nvSpPr>
        <p:spPr>
          <a:xfrm>
            <a:off x="11832000"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38</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TextBox 10"/>
          <p:cNvSpPr txBox="1"/>
          <p:nvPr/>
        </p:nvSpPr>
        <p:spPr>
          <a:xfrm>
            <a:off x="840055" y="711018"/>
            <a:ext cx="2398813" cy="307777"/>
          </a:xfrm>
          <a:prstGeom prst="rect">
            <a:avLst/>
          </a:prstGeom>
          <a:noFill/>
        </p:spPr>
        <p:txBody>
          <a:bodyPr wrap="square" rtlCol="0">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Serious Organised Crime</a:t>
            </a:r>
            <a:endParaRPr lang="en-GB" sz="10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TextBox 19"/>
          <p:cNvSpPr txBox="1"/>
          <p:nvPr/>
        </p:nvSpPr>
        <p:spPr>
          <a:xfrm>
            <a:off x="748800" y="144000"/>
            <a:ext cx="4908263" cy="461665"/>
          </a:xfrm>
          <a:prstGeom prst="rect">
            <a:avLst/>
          </a:prstGeom>
          <a:solidFill>
            <a:schemeClr val="accent4">
              <a:lumMod val="75000"/>
            </a:schemeClr>
          </a:solidFill>
        </p:spPr>
        <p:txBody>
          <a:bodyPr wrap="square" rtlCol="0">
            <a:spAutoFit/>
          </a:bodyPr>
          <a:lstStyle>
            <a:defPPr>
              <a:defRPr lang="en-US"/>
            </a:defPPr>
            <a:lvl1pPr>
              <a:defRPr sz="1200" b="1">
                <a:solidFill>
                  <a:schemeClr val="bg1"/>
                </a:solidFill>
                <a:latin typeface="Arial Black" panose="020B0A04020102020204" pitchFamily="34" charset="0"/>
                <a:cs typeface="Arial" panose="020B0604020202020204" pitchFamily="34" charset="0"/>
              </a:defRPr>
            </a:lvl1pPr>
          </a:lstStyle>
          <a:p>
            <a:r>
              <a:rPr lang="en-GB" dirty="0">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dirty="0">
                <a:latin typeface="Segoe UI" panose="020B0502040204020203" pitchFamily="34" charset="0"/>
                <a:ea typeface="Segoe UI" panose="020B0502040204020203" pitchFamily="34" charset="0"/>
                <a:cs typeface="Segoe UI" panose="020B0502040204020203" pitchFamily="34" charset="0"/>
              </a:rPr>
              <a:t>4.2 Managing demand – policing priorities</a:t>
            </a:r>
          </a:p>
        </p:txBody>
      </p:sp>
      <p:pic>
        <p:nvPicPr>
          <p:cNvPr id="2" name="Picture 1"/>
          <p:cNvPicPr>
            <a:picLocks noChangeAspect="1"/>
          </p:cNvPicPr>
          <p:nvPr/>
        </p:nvPicPr>
        <p:blipFill>
          <a:blip r:embed="rId4"/>
          <a:stretch>
            <a:fillRect/>
          </a:stretch>
        </p:blipFill>
        <p:spPr>
          <a:xfrm>
            <a:off x="844390" y="1007097"/>
            <a:ext cx="4633362" cy="2749534"/>
          </a:xfrm>
          <a:prstGeom prst="rect">
            <a:avLst/>
          </a:prstGeom>
        </p:spPr>
      </p:pic>
      <p:pic>
        <p:nvPicPr>
          <p:cNvPr id="3" name="Picture 2"/>
          <p:cNvPicPr>
            <a:picLocks noChangeAspect="1"/>
          </p:cNvPicPr>
          <p:nvPr/>
        </p:nvPicPr>
        <p:blipFill>
          <a:blip r:embed="rId5"/>
          <a:stretch>
            <a:fillRect/>
          </a:stretch>
        </p:blipFill>
        <p:spPr>
          <a:xfrm>
            <a:off x="886571" y="4114562"/>
            <a:ext cx="4578493" cy="2743438"/>
          </a:xfrm>
          <a:prstGeom prst="rect">
            <a:avLst/>
          </a:prstGeom>
        </p:spPr>
      </p:pic>
      <p:pic>
        <p:nvPicPr>
          <p:cNvPr id="4" name="Picture 3"/>
          <p:cNvPicPr>
            <a:picLocks noChangeAspect="1"/>
          </p:cNvPicPr>
          <p:nvPr/>
        </p:nvPicPr>
        <p:blipFill>
          <a:blip r:embed="rId6"/>
          <a:stretch>
            <a:fillRect/>
          </a:stretch>
        </p:blipFill>
        <p:spPr>
          <a:xfrm>
            <a:off x="7863686" y="0"/>
            <a:ext cx="4048095" cy="1201016"/>
          </a:xfrm>
          <a:prstGeom prst="rect">
            <a:avLst/>
          </a:prstGeom>
        </p:spPr>
      </p:pic>
      <p:pic>
        <p:nvPicPr>
          <p:cNvPr id="5" name="Picture 4"/>
          <p:cNvPicPr>
            <a:picLocks noChangeAspect="1"/>
          </p:cNvPicPr>
          <p:nvPr/>
        </p:nvPicPr>
        <p:blipFill>
          <a:blip r:embed="rId7"/>
          <a:stretch>
            <a:fillRect/>
          </a:stretch>
        </p:blipFill>
        <p:spPr>
          <a:xfrm>
            <a:off x="8204566" y="2729763"/>
            <a:ext cx="3627434" cy="1322947"/>
          </a:xfrm>
          <a:prstGeom prst="rect">
            <a:avLst/>
          </a:prstGeom>
        </p:spPr>
      </p:pic>
      <p:pic>
        <p:nvPicPr>
          <p:cNvPr id="6" name="Picture 5"/>
          <p:cNvPicPr>
            <a:picLocks noChangeAspect="1"/>
          </p:cNvPicPr>
          <p:nvPr/>
        </p:nvPicPr>
        <p:blipFill>
          <a:blip r:embed="rId8"/>
          <a:stretch>
            <a:fillRect/>
          </a:stretch>
        </p:blipFill>
        <p:spPr>
          <a:xfrm>
            <a:off x="8214283" y="1702798"/>
            <a:ext cx="1749704" cy="987638"/>
          </a:xfrm>
          <a:prstGeom prst="rect">
            <a:avLst/>
          </a:prstGeom>
        </p:spPr>
      </p:pic>
      <p:pic>
        <p:nvPicPr>
          <p:cNvPr id="7" name="Picture 6"/>
          <p:cNvPicPr>
            <a:picLocks noChangeAspect="1"/>
          </p:cNvPicPr>
          <p:nvPr/>
        </p:nvPicPr>
        <p:blipFill>
          <a:blip r:embed="rId9"/>
          <a:stretch>
            <a:fillRect/>
          </a:stretch>
        </p:blipFill>
        <p:spPr>
          <a:xfrm>
            <a:off x="10051735" y="1717547"/>
            <a:ext cx="1761897" cy="987638"/>
          </a:xfrm>
          <a:prstGeom prst="rect">
            <a:avLst/>
          </a:prstGeom>
        </p:spPr>
      </p:pic>
    </p:spTree>
    <p:extLst>
      <p:ext uri="{BB962C8B-B14F-4D97-AF65-F5344CB8AC3E}">
        <p14:creationId xmlns:p14="http://schemas.microsoft.com/office/powerpoint/2010/main" val="6663152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39</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6" name="Rectangle 25"/>
          <p:cNvSpPr/>
          <p:nvPr/>
        </p:nvSpPr>
        <p:spPr>
          <a:xfrm>
            <a:off x="751699" y="674102"/>
            <a:ext cx="4175781" cy="307777"/>
          </a:xfrm>
          <a:prstGeom prst="rect">
            <a:avLst/>
          </a:prstGeom>
        </p:spPr>
        <p:txBody>
          <a:bodyPr wrap="square">
            <a:spAutoFit/>
          </a:bodyPr>
          <a:lstStyle/>
          <a:p>
            <a:r>
              <a:rPr lang="en-GB" sz="1400" b="1" dirty="0" smtClean="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Current Status of HMICFRS </a:t>
            </a:r>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Inspections</a:t>
            </a:r>
          </a:p>
        </p:txBody>
      </p:sp>
      <p:sp>
        <p:nvSpPr>
          <p:cNvPr id="27" name="TextBox 26"/>
          <p:cNvSpPr txBox="1"/>
          <p:nvPr/>
        </p:nvSpPr>
        <p:spPr>
          <a:xfrm>
            <a:off x="748800" y="144000"/>
            <a:ext cx="4920191"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4.3 Innovating and improving</a:t>
            </a:r>
          </a:p>
        </p:txBody>
      </p:sp>
      <p:sp>
        <p:nvSpPr>
          <p:cNvPr id="24" name="TextBox 23"/>
          <p:cNvSpPr txBox="1"/>
          <p:nvPr/>
        </p:nvSpPr>
        <p:spPr>
          <a:xfrm>
            <a:off x="5183427" y="3180887"/>
            <a:ext cx="1961570" cy="219291"/>
          </a:xfrm>
          <a:prstGeom prst="rect">
            <a:avLst/>
          </a:prstGeom>
          <a:noFill/>
        </p:spPr>
        <p:txBody>
          <a:bodyPr wrap="square" rtlCol="0">
            <a:spAutoFit/>
          </a:bodyPr>
          <a:lstStyle/>
          <a:p>
            <a:pPr algn="ctr"/>
            <a:r>
              <a:rPr lang="en-GB" sz="825" b="1" dirty="0">
                <a:latin typeface="Segoe UI" panose="020B0502040204020203" pitchFamily="34" charset="0"/>
                <a:ea typeface="Segoe UI" panose="020B0502040204020203" pitchFamily="34" charset="0"/>
                <a:cs typeface="Segoe UI" panose="020B0502040204020203" pitchFamily="34" charset="0"/>
              </a:rPr>
              <a:t>Monthly Point-in-Time Readings</a:t>
            </a:r>
          </a:p>
        </p:txBody>
      </p:sp>
      <p:sp>
        <p:nvSpPr>
          <p:cNvPr id="25" name="TextBox 24"/>
          <p:cNvSpPr txBox="1"/>
          <p:nvPr/>
        </p:nvSpPr>
        <p:spPr>
          <a:xfrm>
            <a:off x="2498254" y="1162739"/>
            <a:ext cx="1462338" cy="400110"/>
          </a:xfrm>
          <a:prstGeom prst="rect">
            <a:avLst/>
          </a:prstGeom>
          <a:noFill/>
        </p:spPr>
        <p:txBody>
          <a:bodyPr wrap="square" rtlCol="0">
            <a:spAutoFit/>
          </a:bodyPr>
          <a:lstStyle/>
          <a:p>
            <a:pPr algn="ctr"/>
            <a:r>
              <a:rPr lang="en-GB" sz="1000" b="1" dirty="0">
                <a:latin typeface="Segoe UI" panose="020B0502040204020203" pitchFamily="34" charset="0"/>
                <a:ea typeface="Segoe UI" panose="020B0502040204020203" pitchFamily="34" charset="0"/>
                <a:cs typeface="Segoe UI" panose="020B0502040204020203" pitchFamily="34" charset="0"/>
              </a:rPr>
              <a:t>Number of Recommendations</a:t>
            </a:r>
          </a:p>
        </p:txBody>
      </p:sp>
      <p:sp>
        <p:nvSpPr>
          <p:cNvPr id="28" name="TextBox 27"/>
          <p:cNvSpPr txBox="1"/>
          <p:nvPr/>
        </p:nvSpPr>
        <p:spPr>
          <a:xfrm>
            <a:off x="5344050" y="1162739"/>
            <a:ext cx="1727542" cy="400110"/>
          </a:xfrm>
          <a:prstGeom prst="rect">
            <a:avLst/>
          </a:prstGeom>
          <a:noFill/>
        </p:spPr>
        <p:txBody>
          <a:bodyPr wrap="square" rtlCol="0">
            <a:spAutoFit/>
          </a:bodyPr>
          <a:lstStyle/>
          <a:p>
            <a:pPr algn="ctr"/>
            <a:r>
              <a:rPr lang="en-GB" sz="1000" b="1" dirty="0">
                <a:latin typeface="Segoe UI" panose="020B0502040204020203" pitchFamily="34" charset="0"/>
                <a:ea typeface="Segoe UI" panose="020B0502040204020203" pitchFamily="34" charset="0"/>
                <a:cs typeface="Segoe UI" panose="020B0502040204020203" pitchFamily="34" charset="0"/>
              </a:rPr>
              <a:t>Number of Areas for Improvement</a:t>
            </a:r>
          </a:p>
        </p:txBody>
      </p:sp>
      <p:sp>
        <p:nvSpPr>
          <p:cNvPr id="29" name="TextBox 28"/>
          <p:cNvSpPr txBox="1"/>
          <p:nvPr/>
        </p:nvSpPr>
        <p:spPr>
          <a:xfrm>
            <a:off x="8455049" y="1162739"/>
            <a:ext cx="1865909" cy="400110"/>
          </a:xfrm>
          <a:prstGeom prst="rect">
            <a:avLst/>
          </a:prstGeom>
          <a:noFill/>
        </p:spPr>
        <p:txBody>
          <a:bodyPr wrap="square" rtlCol="0">
            <a:spAutoFit/>
          </a:bodyPr>
          <a:lstStyle/>
          <a:p>
            <a:pPr algn="ctr"/>
            <a:r>
              <a:rPr lang="en-GB" sz="1000" b="1" dirty="0">
                <a:latin typeface="Segoe UI" panose="020B0502040204020203" pitchFamily="34" charset="0"/>
                <a:ea typeface="Segoe UI" panose="020B0502040204020203" pitchFamily="34" charset="0"/>
                <a:cs typeface="Segoe UI" panose="020B0502040204020203" pitchFamily="34" charset="0"/>
              </a:rPr>
              <a:t>Number of Causes of Concern</a:t>
            </a:r>
          </a:p>
        </p:txBody>
      </p:sp>
      <p:pic>
        <p:nvPicPr>
          <p:cNvPr id="30" name="Picture 29"/>
          <p:cNvPicPr>
            <a:picLocks noChangeAspect="1"/>
          </p:cNvPicPr>
          <p:nvPr/>
        </p:nvPicPr>
        <p:blipFill rotWithShape="1">
          <a:blip r:embed="rId3"/>
          <a:srcRect l="34638" t="35408" r="24927" b="59266"/>
          <a:stretch/>
        </p:blipFill>
        <p:spPr>
          <a:xfrm>
            <a:off x="4664335" y="3361098"/>
            <a:ext cx="3047909" cy="262163"/>
          </a:xfrm>
          <a:prstGeom prst="rect">
            <a:avLst/>
          </a:prstGeom>
        </p:spPr>
      </p:pic>
      <p:sp>
        <p:nvSpPr>
          <p:cNvPr id="31" name="TextBox 30"/>
          <p:cNvSpPr txBox="1"/>
          <p:nvPr/>
        </p:nvSpPr>
        <p:spPr>
          <a:xfrm>
            <a:off x="1640956" y="3827260"/>
            <a:ext cx="3286524" cy="400110"/>
          </a:xfrm>
          <a:prstGeom prst="rect">
            <a:avLst/>
          </a:prstGeom>
          <a:noFill/>
        </p:spPr>
        <p:txBody>
          <a:bodyPr wrap="square" rtlCol="0">
            <a:spAutoFit/>
          </a:bodyPr>
          <a:lstStyle/>
          <a:p>
            <a:pPr algn="ctr"/>
            <a:r>
              <a:rPr lang="en-GB" sz="1000" b="1" dirty="0">
                <a:latin typeface="Segoe UI" panose="020B0502040204020203" pitchFamily="34" charset="0"/>
                <a:ea typeface="Segoe UI" panose="020B0502040204020203" pitchFamily="34" charset="0"/>
                <a:cs typeface="Segoe UI" panose="020B0502040204020203" pitchFamily="34" charset="0"/>
              </a:rPr>
              <a:t>Age of West Mercia’s Recommendations, AFIs and Causes of Concern </a:t>
            </a:r>
            <a:r>
              <a:rPr lang="en-GB" sz="1000" b="1" dirty="0" smtClean="0">
                <a:latin typeface="Segoe UI" panose="020B0502040204020203" pitchFamily="34" charset="0"/>
                <a:ea typeface="Segoe UI" panose="020B0502040204020203" pitchFamily="34" charset="0"/>
                <a:cs typeface="Segoe UI" panose="020B0502040204020203" pitchFamily="34" charset="0"/>
              </a:rPr>
              <a:t>(Oct 21)</a:t>
            </a:r>
            <a:endParaRPr lang="en-GB" sz="1000" b="1" dirty="0">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4"/>
          <p:cNvPicPr>
            <a:picLocks noChangeAspect="1"/>
          </p:cNvPicPr>
          <p:nvPr/>
        </p:nvPicPr>
        <p:blipFill rotWithShape="1">
          <a:blip r:embed="rId4"/>
          <a:srcRect l="25495" t="72761" r="11667" b="15565"/>
          <a:stretch/>
        </p:blipFill>
        <p:spPr>
          <a:xfrm>
            <a:off x="1947587" y="6125975"/>
            <a:ext cx="3274688" cy="397900"/>
          </a:xfrm>
          <a:prstGeom prst="rect">
            <a:avLst/>
          </a:prstGeom>
        </p:spPr>
      </p:pic>
      <p:sp>
        <p:nvSpPr>
          <p:cNvPr id="15" name="Rectangle 14"/>
          <p:cNvSpPr/>
          <p:nvPr/>
        </p:nvSpPr>
        <p:spPr>
          <a:xfrm>
            <a:off x="6073612" y="4359903"/>
            <a:ext cx="5934120" cy="1289460"/>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There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has been a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significant reduction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in numbers of recommendations across the board as HMICFRS have decided to close the 17 recommendations from the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2014 undercover policing report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pending the investigation reaching its conclusions, at which point HMICFRS will reconsider how to address the findings. </a:t>
            </a:r>
          </a:p>
          <a:p>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 name="Picture 1"/>
          <p:cNvPicPr>
            <a:picLocks noChangeAspect="1"/>
          </p:cNvPicPr>
          <p:nvPr/>
        </p:nvPicPr>
        <p:blipFill>
          <a:blip r:embed="rId5"/>
          <a:stretch>
            <a:fillRect/>
          </a:stretch>
        </p:blipFill>
        <p:spPr>
          <a:xfrm>
            <a:off x="1953100" y="1560413"/>
            <a:ext cx="8595360" cy="1645920"/>
          </a:xfrm>
          <a:prstGeom prst="rect">
            <a:avLst/>
          </a:prstGeom>
        </p:spPr>
      </p:pic>
      <p:pic>
        <p:nvPicPr>
          <p:cNvPr id="3" name="Picture 2"/>
          <p:cNvPicPr>
            <a:picLocks noChangeAspect="1"/>
          </p:cNvPicPr>
          <p:nvPr/>
        </p:nvPicPr>
        <p:blipFill rotWithShape="1">
          <a:blip r:embed="rId6"/>
          <a:srcRect l="387" t="3774" r="694" b="39774"/>
          <a:stretch/>
        </p:blipFill>
        <p:spPr>
          <a:xfrm>
            <a:off x="982886" y="4333707"/>
            <a:ext cx="4602664" cy="1715280"/>
          </a:xfrm>
          <a:prstGeom prst="rect">
            <a:avLst/>
          </a:prstGeom>
        </p:spPr>
      </p:pic>
      <p:grpSp>
        <p:nvGrpSpPr>
          <p:cNvPr id="6" name="Group 5"/>
          <p:cNvGrpSpPr/>
          <p:nvPr/>
        </p:nvGrpSpPr>
        <p:grpSpPr>
          <a:xfrm>
            <a:off x="7008781" y="144712"/>
            <a:ext cx="5067899" cy="705255"/>
            <a:chOff x="7008781" y="144712"/>
            <a:chExt cx="5067899" cy="705255"/>
          </a:xfrm>
        </p:grpSpPr>
        <p:sp>
          <p:nvSpPr>
            <p:cNvPr id="21" name="Rounded Rectangle 20"/>
            <p:cNvSpPr/>
            <p:nvPr/>
          </p:nvSpPr>
          <p:spPr>
            <a:xfrm>
              <a:off x="7008781" y="144712"/>
              <a:ext cx="4998951" cy="705255"/>
            </a:xfrm>
            <a:prstGeom prst="roundRect">
              <a:avLst/>
            </a:prstGeom>
            <a:solidFill>
              <a:srgbClr val="F7F7F7"/>
            </a:solid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22" name="TextBox 21"/>
            <p:cNvSpPr txBox="1"/>
            <p:nvPr/>
          </p:nvSpPr>
          <p:spPr>
            <a:xfrm>
              <a:off x="7671500" y="302580"/>
              <a:ext cx="950616" cy="400110"/>
            </a:xfrm>
            <a:prstGeom prst="rect">
              <a:avLst/>
            </a:prstGeom>
            <a:noFill/>
          </p:spPr>
          <p:txBody>
            <a:bodyPr wrap="square" rtlCol="0">
              <a:spAutoFit/>
            </a:bodyPr>
            <a:lstStyle/>
            <a:p>
              <a:r>
                <a:rPr lang="en-GB" sz="1000" b="1" dirty="0">
                  <a:solidFill>
                    <a:srgbClr val="009B3A"/>
                  </a:solidFill>
                  <a:latin typeface="Segoe UI" panose="020B0502040204020203" pitchFamily="34" charset="0"/>
                  <a:ea typeface="Segoe UI" panose="020B0502040204020203" pitchFamily="34" charset="0"/>
                  <a:cs typeface="Segoe UI" panose="020B0502040204020203" pitchFamily="34" charset="0"/>
                </a:rPr>
                <a:t>Good looks like</a:t>
              </a:r>
              <a:r>
                <a:rPr lang="en-GB" sz="100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a:t>
              </a:r>
              <a:endParaRPr lang="en-GB" sz="1000" b="1"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p:txBody>
        </p:sp>
        <p:sp>
          <p:nvSpPr>
            <p:cNvPr id="23" name="TextBox 22"/>
            <p:cNvSpPr txBox="1"/>
            <p:nvPr/>
          </p:nvSpPr>
          <p:spPr>
            <a:xfrm>
              <a:off x="8599891" y="173466"/>
              <a:ext cx="3476789" cy="661720"/>
            </a:xfrm>
            <a:prstGeom prst="rect">
              <a:avLst/>
            </a:prstGeom>
            <a:noFill/>
          </p:spPr>
          <p:txBody>
            <a:bodyPr wrap="square" rtlCol="0">
              <a:spAutoFit/>
            </a:bodyPr>
            <a:lstStyle/>
            <a:p>
              <a:r>
                <a:rPr lang="en-GB" sz="1000" b="1" i="1" dirty="0" smtClean="0">
                  <a:solidFill>
                    <a:srgbClr val="BC8F00"/>
                  </a:solidFill>
                  <a:latin typeface="Segoe UI" panose="020B0502040204020203" pitchFamily="34" charset="0"/>
                  <a:ea typeface="Segoe UI" panose="020B0502040204020203" pitchFamily="34" charset="0"/>
                  <a:cs typeface="Segoe UI" panose="020B0502040204020203" pitchFamily="34" charset="0"/>
                </a:rPr>
                <a:t>Aspiration:</a:t>
              </a:r>
              <a:endParaRPr lang="en-GB" sz="1000" b="1" i="1" dirty="0">
                <a:solidFill>
                  <a:srgbClr val="BC8F00"/>
                </a:solidFill>
                <a:latin typeface="Segoe UI" panose="020B0502040204020203" pitchFamily="34" charset="0"/>
                <a:ea typeface="Segoe UI" panose="020B0502040204020203" pitchFamily="34" charset="0"/>
                <a:cs typeface="Segoe UI" panose="020B0502040204020203" pitchFamily="34" charset="0"/>
              </a:endParaRPr>
            </a:p>
            <a:p>
              <a:r>
                <a:rPr lang="en-GB" sz="900" b="1" i="1" dirty="0" smtClean="0">
                  <a:latin typeface="Segoe UI" panose="020B0502040204020203" pitchFamily="34" charset="0"/>
                  <a:ea typeface="Segoe UI" panose="020B0502040204020203" pitchFamily="34" charset="0"/>
                  <a:cs typeface="Segoe UI" panose="020B0502040204020203" pitchFamily="34" charset="0"/>
                </a:rPr>
                <a:t>West Mercia to establish </a:t>
              </a:r>
              <a:r>
                <a:rPr lang="en-GB" sz="900" b="1" i="1" dirty="0">
                  <a:latin typeface="Segoe UI" panose="020B0502040204020203" pitchFamily="34" charset="0"/>
                  <a:ea typeface="Segoe UI" panose="020B0502040204020203" pitchFamily="34" charset="0"/>
                  <a:cs typeface="Segoe UI" panose="020B0502040204020203" pitchFamily="34" charset="0"/>
                </a:rPr>
                <a:t>a position in the top </a:t>
              </a:r>
              <a:r>
                <a:rPr lang="en-GB" sz="900" b="1" i="1" dirty="0" smtClean="0">
                  <a:latin typeface="Segoe UI" panose="020B0502040204020203" pitchFamily="34" charset="0"/>
                  <a:ea typeface="Segoe UI" panose="020B0502040204020203" pitchFamily="34" charset="0"/>
                  <a:cs typeface="Segoe UI" panose="020B0502040204020203" pitchFamily="34" charset="0"/>
                </a:rPr>
                <a:t>National quartile of 43 forces, in </a:t>
              </a:r>
              <a:r>
                <a:rPr lang="en-GB" sz="900" b="1" i="1" dirty="0">
                  <a:latin typeface="Segoe UI" panose="020B0502040204020203" pitchFamily="34" charset="0"/>
                  <a:ea typeface="Segoe UI" panose="020B0502040204020203" pitchFamily="34" charset="0"/>
                  <a:cs typeface="Segoe UI" panose="020B0502040204020203" pitchFamily="34" charset="0"/>
                </a:rPr>
                <a:t>regards to having the fewest </a:t>
              </a:r>
              <a:r>
                <a:rPr lang="en-GB" sz="900" b="1" i="1" dirty="0" smtClean="0">
                  <a:latin typeface="Segoe UI" panose="020B0502040204020203" pitchFamily="34" charset="0"/>
                  <a:ea typeface="Segoe UI" panose="020B0502040204020203" pitchFamily="34" charset="0"/>
                  <a:cs typeface="Segoe UI" panose="020B0502040204020203" pitchFamily="34" charset="0"/>
                </a:rPr>
                <a:t>Open </a:t>
              </a:r>
              <a:r>
                <a:rPr lang="en-GB" sz="900" b="1" i="1" dirty="0">
                  <a:latin typeface="Segoe UI" panose="020B0502040204020203" pitchFamily="34" charset="0"/>
                  <a:ea typeface="Segoe UI" panose="020B0502040204020203" pitchFamily="34" charset="0"/>
                  <a:cs typeface="Segoe UI" panose="020B0502040204020203" pitchFamily="34" charset="0"/>
                </a:rPr>
                <a:t>recommendations, AFIs and </a:t>
              </a:r>
              <a:r>
                <a:rPr lang="en-GB" sz="900" b="1" i="1" dirty="0" smtClean="0">
                  <a:latin typeface="Segoe UI" panose="020B0502040204020203" pitchFamily="34" charset="0"/>
                  <a:ea typeface="Segoe UI" panose="020B0502040204020203" pitchFamily="34" charset="0"/>
                  <a:cs typeface="Segoe UI" panose="020B0502040204020203" pitchFamily="34" charset="0"/>
                </a:rPr>
                <a:t>Causes </a:t>
              </a:r>
              <a:r>
                <a:rPr lang="en-GB" sz="900" b="1" i="1" dirty="0">
                  <a:latin typeface="Segoe UI" panose="020B0502040204020203" pitchFamily="34" charset="0"/>
                  <a:ea typeface="Segoe UI" panose="020B0502040204020203" pitchFamily="34" charset="0"/>
                  <a:cs typeface="Segoe UI" panose="020B0502040204020203" pitchFamily="34" charset="0"/>
                </a:rPr>
                <a:t>of concern</a:t>
              </a:r>
            </a:p>
          </p:txBody>
        </p:sp>
        <p:pic>
          <p:nvPicPr>
            <p:cNvPr id="32" name="Picture 31"/>
            <p:cNvPicPr>
              <a:picLocks noChangeAspect="1"/>
            </p:cNvPicPr>
            <p:nvPr/>
          </p:nvPicPr>
          <p:blipFill>
            <a:blip r:embed="rId7"/>
            <a:stretch>
              <a:fillRect/>
            </a:stretch>
          </p:blipFill>
          <p:spPr>
            <a:xfrm>
              <a:off x="7071592" y="302580"/>
              <a:ext cx="548200" cy="357013"/>
            </a:xfrm>
            <a:prstGeom prst="rect">
              <a:avLst/>
            </a:prstGeom>
          </p:spPr>
        </p:pic>
      </p:grpSp>
    </p:spTree>
    <p:extLst>
      <p:ext uri="{BB962C8B-B14F-4D97-AF65-F5344CB8AC3E}">
        <p14:creationId xmlns:p14="http://schemas.microsoft.com/office/powerpoint/2010/main" val="1706447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780755" y="554790"/>
            <a:ext cx="11341114" cy="402101"/>
          </a:xfrm>
          <a:prstGeom prst="roundRect">
            <a:avLst>
              <a:gd name="adj" fmla="val 9260"/>
            </a:avLst>
          </a:prstGeom>
          <a:solidFill>
            <a:schemeClr val="accent4">
              <a:lumMod val="75000"/>
              <a:alpha val="18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551036" y="533338"/>
            <a:ext cx="2749183" cy="276999"/>
          </a:xfrm>
          <a:prstGeom prst="rect">
            <a:avLst/>
          </a:prstGeom>
          <a:noFill/>
        </p:spPr>
        <p:txBody>
          <a:bodyPr wrap="square" rtlCol="0">
            <a:spAutoFit/>
          </a:bodyPr>
          <a:lstStyle/>
          <a:p>
            <a:pPr algn="ctr"/>
            <a:r>
              <a:rPr lang="en-GB" sz="1200" b="1" dirty="0">
                <a:latin typeface="Segoe UI" panose="020B0502040204020203" pitchFamily="34" charset="0"/>
                <a:ea typeface="Segoe UI" panose="020B0502040204020203" pitchFamily="34" charset="0"/>
                <a:cs typeface="Segoe UI" panose="020B0502040204020203" pitchFamily="34" charset="0"/>
              </a:rPr>
              <a:t>Number of victims spoken to:</a:t>
            </a:r>
          </a:p>
        </p:txBody>
      </p:sp>
      <p:sp>
        <p:nvSpPr>
          <p:cNvPr id="35" name="TextBox 34"/>
          <p:cNvSpPr txBox="1"/>
          <p:nvPr/>
        </p:nvSpPr>
        <p:spPr>
          <a:xfrm>
            <a:off x="776944" y="1884041"/>
            <a:ext cx="1829088" cy="230832"/>
          </a:xfrm>
          <a:prstGeom prst="rect">
            <a:avLst/>
          </a:prstGeom>
          <a:noFill/>
        </p:spPr>
        <p:txBody>
          <a:bodyPr wrap="square" rtlCol="0">
            <a:spAutoFit/>
          </a:bodyPr>
          <a:lstStyle/>
          <a:p>
            <a:r>
              <a:rPr lang="en-GB" sz="900" b="1" i="1" dirty="0">
                <a:latin typeface="Segoe UI" panose="020B0502040204020203" pitchFamily="34" charset="0"/>
                <a:ea typeface="Segoe UI" panose="020B0502040204020203" pitchFamily="34" charset="0"/>
                <a:cs typeface="Segoe UI" panose="020B0502040204020203" pitchFamily="34" charset="0"/>
              </a:rPr>
              <a:t>(Completely or very satisfied)</a:t>
            </a:r>
          </a:p>
        </p:txBody>
      </p:sp>
      <p:sp>
        <p:nvSpPr>
          <p:cNvPr id="53" name="TextBox 139"/>
          <p:cNvSpPr txBox="1">
            <a:spLocks noChangeArrowheads="1"/>
          </p:cNvSpPr>
          <p:nvPr/>
        </p:nvSpPr>
        <p:spPr bwMode="auto">
          <a:xfrm>
            <a:off x="2149697" y="2726666"/>
            <a:ext cx="1026319" cy="400110"/>
          </a:xfrm>
          <a:prstGeom prst="rect">
            <a:avLst/>
          </a:prstGeom>
          <a:noFill/>
          <a:ln w="9525">
            <a:noFill/>
            <a:miter lim="800000"/>
            <a:headEnd/>
            <a:tailEnd/>
          </a:ln>
        </p:spPr>
        <p:txBody>
          <a:bodyPr>
            <a:spAutoFit/>
          </a:bodyPr>
          <a:lstStyle/>
          <a:p>
            <a:pPr algn="ctr"/>
            <a:r>
              <a:rPr lang="en-GB" sz="2000" dirty="0">
                <a:solidFill>
                  <a:schemeClr val="bg1"/>
                </a:solidFill>
                <a:latin typeface="Arial Black" pitchFamily="34" charset="0"/>
              </a:rPr>
              <a:t>76%</a:t>
            </a:r>
          </a:p>
        </p:txBody>
      </p:sp>
      <p:sp>
        <p:nvSpPr>
          <p:cNvPr id="58" name="Oval 57"/>
          <p:cNvSpPr>
            <a:spLocks/>
          </p:cNvSpPr>
          <p:nvPr/>
        </p:nvSpPr>
        <p:spPr>
          <a:xfrm>
            <a:off x="993929" y="2628353"/>
            <a:ext cx="720000" cy="720000"/>
          </a:xfrm>
          <a:prstGeom prst="ellipse">
            <a:avLst/>
          </a:prstGeom>
          <a:solidFill>
            <a:srgbClr val="0070C0"/>
          </a:solidFill>
          <a:ln w="50800" cmpd="thinThick">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47" dirty="0"/>
              <a:t> </a:t>
            </a:r>
          </a:p>
        </p:txBody>
      </p:sp>
      <p:sp>
        <p:nvSpPr>
          <p:cNvPr id="59" name="TextBox 139"/>
          <p:cNvSpPr txBox="1">
            <a:spLocks noChangeArrowheads="1"/>
          </p:cNvSpPr>
          <p:nvPr/>
        </p:nvSpPr>
        <p:spPr bwMode="auto">
          <a:xfrm>
            <a:off x="851309" y="2799355"/>
            <a:ext cx="1026319" cy="400110"/>
          </a:xfrm>
          <a:prstGeom prst="rect">
            <a:avLst/>
          </a:prstGeom>
          <a:noFill/>
          <a:ln w="9525">
            <a:noFill/>
            <a:miter lim="800000"/>
            <a:headEnd/>
            <a:tailEnd/>
          </a:ln>
        </p:spPr>
        <p:txBody>
          <a:bodyPr>
            <a:spAutoFit/>
          </a:bodyPr>
          <a:lstStyle/>
          <a:p>
            <a:pPr algn="ctr"/>
            <a:r>
              <a:rPr lang="en-GB" sz="2000" dirty="0" smtClean="0">
                <a:solidFill>
                  <a:schemeClr val="bg1"/>
                </a:solidFill>
                <a:latin typeface="Arial Black" pitchFamily="34" charset="0"/>
              </a:rPr>
              <a:t>73%</a:t>
            </a:r>
            <a:endParaRPr lang="en-GB" sz="2000" dirty="0">
              <a:solidFill>
                <a:schemeClr val="bg1"/>
              </a:solidFill>
              <a:latin typeface="Arial Black" pitchFamily="34" charset="0"/>
            </a:endParaRPr>
          </a:p>
        </p:txBody>
      </p:sp>
      <p:sp>
        <p:nvSpPr>
          <p:cNvPr id="60" name="TextBox 141"/>
          <p:cNvSpPr txBox="1">
            <a:spLocks noChangeArrowheads="1"/>
          </p:cNvSpPr>
          <p:nvPr/>
        </p:nvSpPr>
        <p:spPr bwMode="auto">
          <a:xfrm>
            <a:off x="1135374" y="3059947"/>
            <a:ext cx="1332309" cy="323165"/>
          </a:xfrm>
          <a:prstGeom prst="rect">
            <a:avLst/>
          </a:prstGeom>
          <a:noFill/>
          <a:ln w="9525">
            <a:noFill/>
            <a:miter lim="800000"/>
            <a:headEnd/>
            <a:tailEnd/>
          </a:ln>
        </p:spPr>
        <p:txBody>
          <a:bodyPr>
            <a:spAutoFit/>
          </a:bodyPr>
          <a:lstStyle/>
          <a:p>
            <a:pPr algn="ctr"/>
            <a:r>
              <a:rPr lang="en-GB" sz="1500" b="1" dirty="0">
                <a:latin typeface="Calibri" pitchFamily="34" charset="0"/>
              </a:rPr>
              <a:t>Satisfied</a:t>
            </a:r>
          </a:p>
        </p:txBody>
      </p:sp>
      <p:sp>
        <p:nvSpPr>
          <p:cNvPr id="63" name="TextBox 62"/>
          <p:cNvSpPr txBox="1"/>
          <p:nvPr/>
        </p:nvSpPr>
        <p:spPr>
          <a:xfrm>
            <a:off x="1799636" y="2773501"/>
            <a:ext cx="535781" cy="276999"/>
          </a:xfrm>
          <a:prstGeom prst="rect">
            <a:avLst/>
          </a:prstGeom>
          <a:noFill/>
        </p:spPr>
        <p:txBody>
          <a:bodyPr wrap="square" rtlCol="0">
            <a:spAutoFit/>
          </a:bodyPr>
          <a:lstStyle/>
          <a:p>
            <a:r>
              <a:rPr lang="en-GB" sz="1200" b="1" dirty="0" smtClean="0">
                <a:solidFill>
                  <a:srgbClr val="E60000"/>
                </a:solidFill>
                <a:latin typeface="Arial" panose="020B0604020202020204" pitchFamily="34" charset="0"/>
                <a:cs typeface="Arial" panose="020B0604020202020204" pitchFamily="34" charset="0"/>
              </a:rPr>
              <a:t>3%</a:t>
            </a:r>
            <a:r>
              <a:rPr lang="en-GB" sz="1200" b="1" dirty="0" smtClean="0">
                <a:solidFill>
                  <a:srgbClr val="0070C0"/>
                </a:solidFill>
                <a:latin typeface="Arial" panose="020B0604020202020204" pitchFamily="34" charset="0"/>
                <a:cs typeface="Arial" panose="020B0604020202020204" pitchFamily="34" charset="0"/>
              </a:rPr>
              <a:t>*</a:t>
            </a:r>
            <a:endParaRPr lang="en-GB" sz="1200" b="1" dirty="0">
              <a:solidFill>
                <a:srgbClr val="0070C0"/>
              </a:solidFill>
              <a:latin typeface="Arial" panose="020B0604020202020204" pitchFamily="34" charset="0"/>
              <a:cs typeface="Arial" panose="020B0604020202020204" pitchFamily="34" charset="0"/>
            </a:endParaRPr>
          </a:p>
        </p:txBody>
      </p:sp>
      <p:sp>
        <p:nvSpPr>
          <p:cNvPr id="76" name="TextBox 139"/>
          <p:cNvSpPr txBox="1">
            <a:spLocks noChangeArrowheads="1"/>
          </p:cNvSpPr>
          <p:nvPr/>
        </p:nvSpPr>
        <p:spPr bwMode="auto">
          <a:xfrm>
            <a:off x="2223911" y="3376250"/>
            <a:ext cx="876860" cy="338554"/>
          </a:xfrm>
          <a:prstGeom prst="rect">
            <a:avLst/>
          </a:prstGeom>
          <a:noFill/>
          <a:ln w="9525">
            <a:noFill/>
            <a:miter lim="800000"/>
            <a:headEnd/>
            <a:tailEnd/>
          </a:ln>
        </p:spPr>
        <p:txBody>
          <a:bodyPr wrap="square">
            <a:spAutoFit/>
          </a:bodyPr>
          <a:lstStyle/>
          <a:p>
            <a:pPr algn="ctr"/>
            <a:r>
              <a:rPr lang="en-GB" sz="1600" dirty="0">
                <a:solidFill>
                  <a:schemeClr val="bg1"/>
                </a:solidFill>
                <a:latin typeface="Arial Black" pitchFamily="34" charset="0"/>
              </a:rPr>
              <a:t>87%</a:t>
            </a:r>
          </a:p>
        </p:txBody>
      </p:sp>
      <p:sp>
        <p:nvSpPr>
          <p:cNvPr id="78" name="TextBox 139"/>
          <p:cNvSpPr txBox="1">
            <a:spLocks noChangeArrowheads="1"/>
          </p:cNvSpPr>
          <p:nvPr/>
        </p:nvSpPr>
        <p:spPr bwMode="auto">
          <a:xfrm>
            <a:off x="3032190" y="3339277"/>
            <a:ext cx="1026319" cy="276999"/>
          </a:xfrm>
          <a:prstGeom prst="rect">
            <a:avLst/>
          </a:prstGeom>
          <a:noFill/>
          <a:ln w="9525">
            <a:noFill/>
            <a:miter lim="800000"/>
            <a:headEnd/>
            <a:tailEnd/>
          </a:ln>
        </p:spPr>
        <p:txBody>
          <a:bodyPr>
            <a:spAutoFit/>
          </a:bodyPr>
          <a:lstStyle/>
          <a:p>
            <a:pPr algn="ctr"/>
            <a:r>
              <a:rPr lang="en-GB" sz="1200" dirty="0">
                <a:solidFill>
                  <a:schemeClr val="bg1"/>
                </a:solidFill>
                <a:latin typeface="Arial Black" pitchFamily="34" charset="0"/>
              </a:rPr>
              <a:t>71%</a:t>
            </a:r>
          </a:p>
        </p:txBody>
      </p:sp>
      <p:sp>
        <p:nvSpPr>
          <p:cNvPr id="80" name="TextBox 139"/>
          <p:cNvSpPr txBox="1">
            <a:spLocks noChangeArrowheads="1"/>
          </p:cNvSpPr>
          <p:nvPr/>
        </p:nvSpPr>
        <p:spPr bwMode="auto">
          <a:xfrm>
            <a:off x="3113265" y="2702370"/>
            <a:ext cx="1026319" cy="307777"/>
          </a:xfrm>
          <a:prstGeom prst="rect">
            <a:avLst/>
          </a:prstGeom>
          <a:noFill/>
          <a:ln w="9525">
            <a:noFill/>
            <a:miter lim="800000"/>
            <a:headEnd/>
            <a:tailEnd/>
          </a:ln>
        </p:spPr>
        <p:txBody>
          <a:bodyPr>
            <a:spAutoFit/>
          </a:bodyPr>
          <a:lstStyle/>
          <a:p>
            <a:pPr algn="ctr"/>
            <a:r>
              <a:rPr lang="en-GB" sz="1400" dirty="0">
                <a:solidFill>
                  <a:schemeClr val="bg1"/>
                </a:solidFill>
                <a:latin typeface="Arial Black" pitchFamily="34" charset="0"/>
              </a:rPr>
              <a:t>83%</a:t>
            </a:r>
          </a:p>
        </p:txBody>
      </p:sp>
      <p:sp>
        <p:nvSpPr>
          <p:cNvPr id="82" name="TextBox 139"/>
          <p:cNvSpPr txBox="1">
            <a:spLocks noChangeArrowheads="1"/>
          </p:cNvSpPr>
          <p:nvPr/>
        </p:nvSpPr>
        <p:spPr bwMode="auto">
          <a:xfrm>
            <a:off x="2250922" y="2464307"/>
            <a:ext cx="646787" cy="292388"/>
          </a:xfrm>
          <a:prstGeom prst="rect">
            <a:avLst/>
          </a:prstGeom>
          <a:noFill/>
          <a:ln w="9525">
            <a:noFill/>
            <a:miter lim="800000"/>
            <a:headEnd/>
            <a:tailEnd/>
          </a:ln>
        </p:spPr>
        <p:txBody>
          <a:bodyPr wrap="square">
            <a:spAutoFit/>
          </a:bodyPr>
          <a:lstStyle/>
          <a:p>
            <a:pPr algn="ctr"/>
            <a:r>
              <a:rPr lang="en-GB" sz="1300" dirty="0">
                <a:solidFill>
                  <a:schemeClr val="bg1"/>
                </a:solidFill>
                <a:latin typeface="Arial Black" pitchFamily="34" charset="0"/>
              </a:rPr>
              <a:t>74%</a:t>
            </a:r>
          </a:p>
        </p:txBody>
      </p:sp>
      <p:sp>
        <p:nvSpPr>
          <p:cNvPr id="84" name="TextBox 139"/>
          <p:cNvSpPr txBox="1">
            <a:spLocks noChangeArrowheads="1"/>
          </p:cNvSpPr>
          <p:nvPr/>
        </p:nvSpPr>
        <p:spPr bwMode="auto">
          <a:xfrm>
            <a:off x="2834279" y="2290045"/>
            <a:ext cx="1026319" cy="261610"/>
          </a:xfrm>
          <a:prstGeom prst="rect">
            <a:avLst/>
          </a:prstGeom>
          <a:noFill/>
          <a:ln w="9525">
            <a:noFill/>
            <a:miter lim="800000"/>
            <a:headEnd/>
            <a:tailEnd/>
          </a:ln>
        </p:spPr>
        <p:txBody>
          <a:bodyPr>
            <a:spAutoFit/>
          </a:bodyPr>
          <a:lstStyle/>
          <a:p>
            <a:pPr algn="ctr"/>
            <a:r>
              <a:rPr lang="en-GB" sz="1100" dirty="0">
                <a:solidFill>
                  <a:schemeClr val="bg1"/>
                </a:solidFill>
                <a:latin typeface="Arial Black" pitchFamily="34" charset="0"/>
              </a:rPr>
              <a:t>65%</a:t>
            </a:r>
          </a:p>
        </p:txBody>
      </p:sp>
      <p:pic>
        <p:nvPicPr>
          <p:cNvPr id="62" name="Picture 61"/>
          <p:cNvPicPr>
            <a:picLocks noChangeAspect="1"/>
          </p:cNvPicPr>
          <p:nvPr/>
        </p:nvPicPr>
        <p:blipFill rotWithShape="1">
          <a:blip r:embed="rId3"/>
          <a:srcRect l="51013" t="983" r="25176" b="69366"/>
          <a:stretch/>
        </p:blipFill>
        <p:spPr>
          <a:xfrm>
            <a:off x="874262" y="1221143"/>
            <a:ext cx="523010" cy="531356"/>
          </a:xfrm>
          <a:prstGeom prst="rect">
            <a:avLst/>
          </a:prstGeom>
        </p:spPr>
      </p:pic>
      <p:sp>
        <p:nvSpPr>
          <p:cNvPr id="105" name="TextBox 104"/>
          <p:cNvSpPr txBox="1"/>
          <p:nvPr/>
        </p:nvSpPr>
        <p:spPr>
          <a:xfrm>
            <a:off x="1347304" y="1360378"/>
            <a:ext cx="1353074" cy="415498"/>
          </a:xfrm>
          <a:prstGeom prst="rect">
            <a:avLst/>
          </a:prstGeom>
          <a:noFill/>
        </p:spPr>
        <p:txBody>
          <a:bodyPr wrap="square" rtlCol="0">
            <a:spAutoFit/>
          </a:bodyPr>
          <a:lstStyle/>
          <a:p>
            <a:r>
              <a:rPr lang="en-GB" sz="1050" b="1" dirty="0">
                <a:latin typeface="Segoe UI" panose="020B0502040204020203" pitchFamily="34" charset="0"/>
                <a:ea typeface="Segoe UI" panose="020B0502040204020203" pitchFamily="34" charset="0"/>
                <a:cs typeface="Segoe UI" panose="020B0502040204020203" pitchFamily="34" charset="0"/>
              </a:rPr>
              <a:t>Rolling 6-months </a:t>
            </a:r>
            <a:r>
              <a:rPr lang="en-GB" sz="1050" dirty="0" smtClean="0">
                <a:latin typeface="Segoe UI" panose="020B0502040204020203" pitchFamily="34" charset="0"/>
                <a:ea typeface="Segoe UI" panose="020B0502040204020203" pitchFamily="34" charset="0"/>
                <a:cs typeface="Segoe UI" panose="020B0502040204020203" pitchFamily="34" charset="0"/>
              </a:rPr>
              <a:t>(Apr– Sep </a:t>
            </a:r>
            <a:r>
              <a:rPr lang="en-GB" sz="1050" dirty="0">
                <a:latin typeface="Segoe UI" panose="020B0502040204020203" pitchFamily="34" charset="0"/>
                <a:ea typeface="Segoe UI" panose="020B0502040204020203" pitchFamily="34" charset="0"/>
                <a:cs typeface="Segoe UI" panose="020B0502040204020203" pitchFamily="34" charset="0"/>
              </a:rPr>
              <a:t>21)</a:t>
            </a:r>
          </a:p>
        </p:txBody>
      </p:sp>
      <p:sp>
        <p:nvSpPr>
          <p:cNvPr id="124" name="TextBox 123"/>
          <p:cNvSpPr txBox="1"/>
          <p:nvPr/>
        </p:nvSpPr>
        <p:spPr>
          <a:xfrm>
            <a:off x="846378" y="3338982"/>
            <a:ext cx="1072569" cy="338554"/>
          </a:xfrm>
          <a:prstGeom prst="rect">
            <a:avLst/>
          </a:prstGeom>
          <a:noFill/>
        </p:spPr>
        <p:txBody>
          <a:bodyPr wrap="square" rtlCol="0">
            <a:spAutoFit/>
          </a:bodyPr>
          <a:lstStyle/>
          <a:p>
            <a:pPr algn="ctr"/>
            <a:r>
              <a:rPr lang="en-GB" sz="800" i="1" dirty="0">
                <a:latin typeface="Segoe UI" panose="020B0502040204020203" pitchFamily="34" charset="0"/>
                <a:ea typeface="Segoe UI" panose="020B0502040204020203" pitchFamily="34" charset="0"/>
                <a:cs typeface="Segoe UI" panose="020B0502040204020203" pitchFamily="34" charset="0"/>
              </a:rPr>
              <a:t>(Previous </a:t>
            </a:r>
            <a:r>
              <a:rPr lang="en-GB" sz="800" i="1" dirty="0" smtClean="0">
                <a:latin typeface="Segoe UI" panose="020B0502040204020203" pitchFamily="34" charset="0"/>
                <a:ea typeface="Segoe UI" panose="020B0502040204020203" pitchFamily="34" charset="0"/>
                <a:cs typeface="Segoe UI" panose="020B0502040204020203" pitchFamily="34" charset="0"/>
              </a:rPr>
              <a:t>(Jan 21 </a:t>
            </a:r>
            <a:r>
              <a:rPr lang="en-GB" sz="800" i="1" dirty="0">
                <a:latin typeface="Segoe UI" panose="020B0502040204020203" pitchFamily="34" charset="0"/>
                <a:ea typeface="Segoe UI" panose="020B0502040204020203" pitchFamily="34" charset="0"/>
                <a:cs typeface="Segoe UI" panose="020B0502040204020203" pitchFamily="34" charset="0"/>
              </a:rPr>
              <a:t>– </a:t>
            </a:r>
            <a:r>
              <a:rPr lang="en-GB" sz="800" i="1" dirty="0" smtClean="0">
                <a:latin typeface="Segoe UI" panose="020B0502040204020203" pitchFamily="34" charset="0"/>
                <a:ea typeface="Segoe UI" panose="020B0502040204020203" pitchFamily="34" charset="0"/>
                <a:cs typeface="Segoe UI" panose="020B0502040204020203" pitchFamily="34" charset="0"/>
              </a:rPr>
              <a:t>Jun </a:t>
            </a:r>
            <a:r>
              <a:rPr lang="en-GB" sz="800" i="1" dirty="0">
                <a:latin typeface="Segoe UI" panose="020B0502040204020203" pitchFamily="34" charset="0"/>
                <a:ea typeface="Segoe UI" panose="020B0502040204020203" pitchFamily="34" charset="0"/>
                <a:cs typeface="Segoe UI" panose="020B0502040204020203" pitchFamily="34" charset="0"/>
              </a:rPr>
              <a:t>21): </a:t>
            </a:r>
            <a:r>
              <a:rPr lang="en-GB" sz="800" i="1" dirty="0" smtClean="0">
                <a:latin typeface="Segoe UI" panose="020B0502040204020203" pitchFamily="34" charset="0"/>
                <a:ea typeface="Segoe UI" panose="020B0502040204020203" pitchFamily="34" charset="0"/>
                <a:cs typeface="Segoe UI" panose="020B0502040204020203" pitchFamily="34" charset="0"/>
              </a:rPr>
              <a:t>76%)</a:t>
            </a:r>
            <a:endParaRPr lang="en-GB" sz="800" i="1" dirty="0">
              <a:latin typeface="Segoe UI" panose="020B0502040204020203" pitchFamily="34" charset="0"/>
              <a:ea typeface="Segoe UI" panose="020B0502040204020203" pitchFamily="34" charset="0"/>
              <a:cs typeface="Segoe UI" panose="020B0502040204020203" pitchFamily="34" charset="0"/>
            </a:endParaRPr>
          </a:p>
        </p:txBody>
      </p:sp>
      <p:sp>
        <p:nvSpPr>
          <p:cNvPr id="113" name="TextBox 112"/>
          <p:cNvSpPr txBox="1"/>
          <p:nvPr/>
        </p:nvSpPr>
        <p:spPr>
          <a:xfrm>
            <a:off x="773094" y="695546"/>
            <a:ext cx="11222095" cy="261610"/>
          </a:xfrm>
          <a:prstGeom prst="rect">
            <a:avLst/>
          </a:prstGeom>
          <a:noFill/>
        </p:spPr>
        <p:txBody>
          <a:bodyPr wrap="square" rtlCol="0">
            <a:spAutoFit/>
          </a:bodyPr>
          <a:lstStyle/>
          <a:p>
            <a:r>
              <a:rPr lang="en-GB" sz="1100" i="1" dirty="0">
                <a:latin typeface="Segoe UI" panose="020B0502040204020203" pitchFamily="34" charset="0"/>
                <a:ea typeface="Segoe UI" panose="020B0502040204020203" pitchFamily="34" charset="0"/>
                <a:cs typeface="Segoe UI" panose="020B0502040204020203" pitchFamily="34" charset="0"/>
              </a:rPr>
              <a:t>Survey targets were not met during Quarter </a:t>
            </a:r>
            <a:r>
              <a:rPr lang="en-GB" sz="1100" i="1" dirty="0" smtClean="0">
                <a:latin typeface="Segoe UI" panose="020B0502040204020203" pitchFamily="34" charset="0"/>
                <a:ea typeface="Segoe UI" panose="020B0502040204020203" pitchFamily="34" charset="0"/>
                <a:cs typeface="Segoe UI" panose="020B0502040204020203" pitchFamily="34" charset="0"/>
              </a:rPr>
              <a:t>2 </a:t>
            </a:r>
            <a:r>
              <a:rPr lang="en-GB" sz="1100" i="1" dirty="0">
                <a:latin typeface="Segoe UI" panose="020B0502040204020203" pitchFamily="34" charset="0"/>
                <a:ea typeface="Segoe UI" panose="020B0502040204020203" pitchFamily="34" charset="0"/>
                <a:cs typeface="Segoe UI" panose="020B0502040204020203" pitchFamily="34" charset="0"/>
              </a:rPr>
              <a:t>due to staff </a:t>
            </a:r>
            <a:r>
              <a:rPr lang="en-GB" sz="1100" i="1" dirty="0" smtClean="0">
                <a:latin typeface="Segoe UI" panose="020B0502040204020203" pitchFamily="34" charset="0"/>
                <a:ea typeface="Segoe UI" panose="020B0502040204020203" pitchFamily="34" charset="0"/>
                <a:cs typeface="Segoe UI" panose="020B0502040204020203" pitchFamily="34" charset="0"/>
              </a:rPr>
              <a:t>abstractions. </a:t>
            </a:r>
            <a:r>
              <a:rPr lang="en-GB" sz="1100" i="1" dirty="0">
                <a:latin typeface="Segoe UI" panose="020B0502040204020203" pitchFamily="34" charset="0"/>
                <a:ea typeface="Segoe UI" panose="020B0502040204020203" pitchFamily="34" charset="0"/>
                <a:cs typeface="Segoe UI" panose="020B0502040204020203" pitchFamily="34" charset="0"/>
              </a:rPr>
              <a:t>This adversely affects the statistical validity of the results.</a:t>
            </a:r>
          </a:p>
        </p:txBody>
      </p:sp>
      <p:sp>
        <p:nvSpPr>
          <p:cNvPr id="126" name="Down Arrow 125"/>
          <p:cNvSpPr/>
          <p:nvPr/>
        </p:nvSpPr>
        <p:spPr>
          <a:xfrm>
            <a:off x="1756388" y="2786206"/>
            <a:ext cx="112816" cy="244518"/>
          </a:xfrm>
          <a:prstGeom prst="downArrow">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29" name="TextBox 128"/>
          <p:cNvSpPr txBox="1"/>
          <p:nvPr/>
        </p:nvSpPr>
        <p:spPr>
          <a:xfrm>
            <a:off x="9155920" y="-2293"/>
            <a:ext cx="3550375" cy="369332"/>
          </a:xfrm>
          <a:prstGeom prst="rect">
            <a:avLst/>
          </a:prstGeom>
          <a:noFill/>
        </p:spPr>
        <p:txBody>
          <a:bodyPr wrap="square" rtlCol="0">
            <a:spAutoFit/>
          </a:bodyPr>
          <a:lstStyle/>
          <a:p>
            <a:r>
              <a:rPr lang="en-GB" sz="9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*Change in satisfaction is </a:t>
            </a:r>
            <a:r>
              <a:rPr lang="en-GB" sz="900" b="1" i="1" u="sng" dirty="0">
                <a:solidFill>
                  <a:srgbClr val="0070C0"/>
                </a:solidFill>
                <a:latin typeface="Segoe UI" panose="020B0502040204020203" pitchFamily="34" charset="0"/>
                <a:ea typeface="Segoe UI" panose="020B0502040204020203" pitchFamily="34" charset="0"/>
                <a:cs typeface="Segoe UI" panose="020B0502040204020203" pitchFamily="34" charset="0"/>
              </a:rPr>
              <a:t>not</a:t>
            </a:r>
            <a:r>
              <a:rPr lang="en-GB" sz="9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 statistically significant</a:t>
            </a:r>
          </a:p>
          <a:p>
            <a:r>
              <a:rPr lang="en-GB" sz="9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**Change is statistically significant</a:t>
            </a:r>
          </a:p>
        </p:txBody>
      </p:sp>
      <p:sp>
        <p:nvSpPr>
          <p:cNvPr id="93" name="TextBox 92"/>
          <p:cNvSpPr txBox="1"/>
          <p:nvPr/>
        </p:nvSpPr>
        <p:spPr>
          <a:xfrm>
            <a:off x="1347304" y="1084762"/>
            <a:ext cx="1231896" cy="307777"/>
          </a:xfrm>
          <a:prstGeom prst="rect">
            <a:avLst/>
          </a:prstGeom>
          <a:noFill/>
        </p:spPr>
        <p:txBody>
          <a:bodyPr wrap="square" rtlCol="0">
            <a:spAutoFit/>
          </a:bodyPr>
          <a:lstStyle/>
          <a:p>
            <a:r>
              <a:rPr lang="en-GB" sz="1400" b="1" u="sng" dirty="0">
                <a:solidFill>
                  <a:srgbClr val="967200"/>
                </a:solidFill>
                <a:latin typeface="Segoe UI" panose="020B0502040204020203" pitchFamily="34" charset="0"/>
                <a:ea typeface="Segoe UI" panose="020B0502040204020203" pitchFamily="34" charset="0"/>
                <a:cs typeface="Segoe UI" panose="020B0502040204020203" pitchFamily="34" charset="0"/>
              </a:rPr>
              <a:t>Burglary</a:t>
            </a:r>
          </a:p>
        </p:txBody>
      </p:sp>
      <p:sp>
        <p:nvSpPr>
          <p:cNvPr id="132" name="Rounded Rectangle 131"/>
          <p:cNvSpPr/>
          <p:nvPr/>
        </p:nvSpPr>
        <p:spPr>
          <a:xfrm>
            <a:off x="770758" y="1051446"/>
            <a:ext cx="3780000" cy="5754822"/>
          </a:xfrm>
          <a:prstGeom prst="roundRect">
            <a:avLst>
              <a:gd name="adj" fmla="val 2513"/>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3" name="Rounded Rectangle 132"/>
          <p:cNvSpPr/>
          <p:nvPr/>
        </p:nvSpPr>
        <p:spPr>
          <a:xfrm>
            <a:off x="8366461" y="1051446"/>
            <a:ext cx="3793906" cy="5754822"/>
          </a:xfrm>
          <a:prstGeom prst="roundRect">
            <a:avLst>
              <a:gd name="adj" fmla="val 2076"/>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741706" y="4129570"/>
            <a:ext cx="951516" cy="307777"/>
          </a:xfrm>
          <a:prstGeom prst="rect">
            <a:avLst/>
          </a:prstGeom>
          <a:noFill/>
        </p:spPr>
        <p:txBody>
          <a:bodyPr wrap="square" rtlCol="0">
            <a:spAutoFit/>
          </a:bodyPr>
          <a:lstStyle/>
          <a:p>
            <a:r>
              <a:rPr lang="en-GB" sz="1400" b="1" i="1" dirty="0">
                <a:latin typeface="Segoe UI" panose="020B0502040204020203" pitchFamily="34" charset="0"/>
                <a:ea typeface="Segoe UI" panose="020B0502040204020203" pitchFamily="34" charset="0"/>
                <a:cs typeface="Segoe UI" panose="020B0502040204020203" pitchFamily="34" charset="0"/>
              </a:rPr>
              <a:t>Trend:</a:t>
            </a:r>
          </a:p>
        </p:txBody>
      </p:sp>
      <p:sp>
        <p:nvSpPr>
          <p:cNvPr id="135" name="TextBox 134"/>
          <p:cNvSpPr txBox="1"/>
          <p:nvPr/>
        </p:nvSpPr>
        <p:spPr>
          <a:xfrm>
            <a:off x="760734" y="4667387"/>
            <a:ext cx="3712956" cy="400110"/>
          </a:xfrm>
          <a:prstGeom prst="rect">
            <a:avLst/>
          </a:prstGeom>
          <a:noFill/>
        </p:spPr>
        <p:txBody>
          <a:bodyPr wrap="square" rtlCol="0">
            <a:spAutoFit/>
          </a:bodyPr>
          <a:lstStyle/>
          <a:p>
            <a:r>
              <a:rPr lang="en-GB" sz="1000" b="1" i="1" dirty="0" smtClean="0">
                <a:solidFill>
                  <a:srgbClr val="967200"/>
                </a:solidFill>
                <a:latin typeface="Arial Black" panose="020B0A04020102020204" pitchFamily="34" charset="0"/>
                <a:ea typeface="Segoe UI" panose="020B0502040204020203" pitchFamily="34" charset="0"/>
                <a:cs typeface="Segoe UI" panose="020B0502040204020203" pitchFamily="34" charset="0"/>
              </a:rPr>
              <a:t>-</a:t>
            </a:r>
            <a:r>
              <a:rPr lang="en-GB" sz="1000" i="1" dirty="0" smtClean="0">
                <a:latin typeface="Segoe UI" panose="020B0502040204020203" pitchFamily="34" charset="0"/>
                <a:ea typeface="Segoe UI" panose="020B0502040204020203" pitchFamily="34" charset="0"/>
                <a:cs typeface="Segoe UI" panose="020B0502040204020203" pitchFamily="34" charset="0"/>
              </a:rPr>
              <a:t> With a latest figure of 64%, </a:t>
            </a:r>
            <a:r>
              <a:rPr lang="en-GB" sz="1000" b="1" i="1" u="sng" dirty="0" smtClean="0">
                <a:solidFill>
                  <a:srgbClr val="967200"/>
                </a:solidFill>
                <a:latin typeface="Segoe UI" panose="020B0502040204020203" pitchFamily="34" charset="0"/>
                <a:ea typeface="Segoe UI" panose="020B0502040204020203" pitchFamily="34" charset="0"/>
                <a:cs typeface="Segoe UI" panose="020B0502040204020203" pitchFamily="34" charset="0"/>
              </a:rPr>
              <a:t>Telford</a:t>
            </a:r>
            <a:r>
              <a:rPr lang="en-GB" sz="1000" b="1" i="1" dirty="0" smtClean="0">
                <a:solidFill>
                  <a:srgbClr val="967200"/>
                </a:solidFill>
                <a:latin typeface="Segoe UI" panose="020B0502040204020203" pitchFamily="34" charset="0"/>
                <a:ea typeface="Segoe UI" panose="020B0502040204020203" pitchFamily="34" charset="0"/>
                <a:cs typeface="Segoe UI" panose="020B0502040204020203" pitchFamily="34" charset="0"/>
              </a:rPr>
              <a:t> continues to be an </a:t>
            </a:r>
            <a:r>
              <a:rPr lang="en-GB" sz="1000" b="1" i="1" dirty="0">
                <a:solidFill>
                  <a:srgbClr val="967200"/>
                </a:solidFill>
                <a:latin typeface="Segoe UI" panose="020B0502040204020203" pitchFamily="34" charset="0"/>
                <a:ea typeface="Segoe UI" panose="020B0502040204020203" pitchFamily="34" charset="0"/>
                <a:cs typeface="Segoe UI" panose="020B0502040204020203" pitchFamily="34" charset="0"/>
              </a:rPr>
              <a:t>area of focus</a:t>
            </a:r>
            <a:r>
              <a:rPr lang="en-GB" sz="1000" i="1" dirty="0">
                <a:latin typeface="Segoe UI" panose="020B0502040204020203" pitchFamily="34" charset="0"/>
                <a:ea typeface="Segoe UI" panose="020B0502040204020203" pitchFamily="34" charset="0"/>
                <a:cs typeface="Segoe UI" panose="020B0502040204020203" pitchFamily="34" charset="0"/>
              </a:rPr>
              <a:t>,</a:t>
            </a:r>
            <a:r>
              <a:rPr lang="en-GB" sz="1000" b="1" i="1" dirty="0">
                <a:solidFill>
                  <a:srgbClr val="967200"/>
                </a:solidFill>
                <a:latin typeface="Segoe UI" panose="020B0502040204020203" pitchFamily="34" charset="0"/>
                <a:ea typeface="Segoe UI" panose="020B0502040204020203" pitchFamily="34" charset="0"/>
                <a:cs typeface="Segoe UI" panose="020B0502040204020203" pitchFamily="34" charset="0"/>
              </a:rPr>
              <a:t> </a:t>
            </a:r>
            <a:r>
              <a:rPr lang="en-GB" sz="1000" i="1" dirty="0" smtClean="0">
                <a:latin typeface="Segoe UI" panose="020B0502040204020203" pitchFamily="34" charset="0"/>
                <a:ea typeface="Segoe UI" panose="020B0502040204020203" pitchFamily="34" charset="0"/>
                <a:cs typeface="Segoe UI" panose="020B0502040204020203" pitchFamily="34" charset="0"/>
              </a:rPr>
              <a:t>with a further slight decrease </a:t>
            </a:r>
            <a:r>
              <a:rPr lang="en-GB" sz="1000" i="1" dirty="0">
                <a:latin typeface="Segoe UI" panose="020B0502040204020203" pitchFamily="34" charset="0"/>
                <a:ea typeface="Segoe UI" panose="020B0502040204020203" pitchFamily="34" charset="0"/>
                <a:cs typeface="Segoe UI" panose="020B0502040204020203" pitchFamily="34" charset="0"/>
              </a:rPr>
              <a:t>since last </a:t>
            </a:r>
            <a:r>
              <a:rPr lang="en-GB" sz="1000" i="1" dirty="0" smtClean="0">
                <a:latin typeface="Segoe UI" panose="020B0502040204020203" pitchFamily="34" charset="0"/>
                <a:ea typeface="Segoe UI" panose="020B0502040204020203" pitchFamily="34" charset="0"/>
                <a:cs typeface="Segoe UI" panose="020B0502040204020203" pitchFamily="34" charset="0"/>
              </a:rPr>
              <a:t>Quarter. </a:t>
            </a:r>
            <a:endParaRPr lang="en-GB" sz="1000" i="1" dirty="0">
              <a:latin typeface="Segoe UI" panose="020B0502040204020203" pitchFamily="34" charset="0"/>
              <a:ea typeface="Segoe UI" panose="020B0502040204020203" pitchFamily="34" charset="0"/>
              <a:cs typeface="Segoe UI" panose="020B0502040204020203" pitchFamily="34" charset="0"/>
            </a:endParaRPr>
          </a:p>
        </p:txBody>
      </p:sp>
      <p:sp>
        <p:nvSpPr>
          <p:cNvPr id="136" name="TextBox 135"/>
          <p:cNvSpPr txBox="1"/>
          <p:nvPr/>
        </p:nvSpPr>
        <p:spPr>
          <a:xfrm>
            <a:off x="799038" y="5076743"/>
            <a:ext cx="3688016" cy="1323439"/>
          </a:xfrm>
          <a:prstGeom prst="rect">
            <a:avLst/>
          </a:prstGeom>
          <a:noFill/>
        </p:spPr>
        <p:txBody>
          <a:bodyPr wrap="square" rtlCol="0">
            <a:spAutoFit/>
          </a:bodyPr>
          <a:lstStyle/>
          <a:p>
            <a:r>
              <a:rPr lang="en-GB" sz="1000" b="1" i="1" dirty="0" smtClean="0">
                <a:solidFill>
                  <a:srgbClr val="967200"/>
                </a:solidFill>
                <a:latin typeface="Arial Black" panose="020B0A04020102020204" pitchFamily="34" charset="0"/>
                <a:ea typeface="Segoe UI" panose="020B0502040204020203" pitchFamily="34" charset="0"/>
                <a:cs typeface="Segoe UI" panose="020B0502040204020203" pitchFamily="34" charset="0"/>
              </a:rPr>
              <a:t>-</a:t>
            </a:r>
            <a:r>
              <a:rPr lang="en-GB" sz="1000" i="1" dirty="0" smtClean="0">
                <a:solidFill>
                  <a:srgbClr val="967200"/>
                </a:solidFill>
                <a:latin typeface="Segoe UI" panose="020B0502040204020203" pitchFamily="34" charset="0"/>
                <a:ea typeface="Segoe UI" panose="020B0502040204020203" pitchFamily="34" charset="0"/>
                <a:cs typeface="Segoe UI" panose="020B0502040204020203" pitchFamily="34" charset="0"/>
              </a:rPr>
              <a:t> </a:t>
            </a:r>
            <a:r>
              <a:rPr lang="en-GB" sz="1000" b="1" i="1" dirty="0" smtClean="0">
                <a:solidFill>
                  <a:srgbClr val="967200"/>
                </a:solidFill>
                <a:latin typeface="Segoe UI" panose="020B0502040204020203" pitchFamily="34" charset="0"/>
                <a:ea typeface="Segoe UI" panose="020B0502040204020203" pitchFamily="34" charset="0"/>
                <a:cs typeface="Segoe UI" panose="020B0502040204020203" pitchFamily="34" charset="0"/>
              </a:rPr>
              <a:t>Research is currently being undertaken in SP&amp;I </a:t>
            </a:r>
            <a:r>
              <a:rPr lang="en-GB" sz="1000" i="1" dirty="0" smtClean="0">
                <a:latin typeface="Segoe UI" panose="020B0502040204020203" pitchFamily="34" charset="0"/>
                <a:ea typeface="Segoe UI" panose="020B0502040204020203" pitchFamily="34" charset="0"/>
                <a:cs typeface="Segoe UI" panose="020B0502040204020203" pitchFamily="34" charset="0"/>
              </a:rPr>
              <a:t>to </a:t>
            </a:r>
            <a:r>
              <a:rPr lang="en-GB" sz="1000" b="1" i="1" dirty="0" smtClean="0">
                <a:solidFill>
                  <a:srgbClr val="967200"/>
                </a:solidFill>
                <a:latin typeface="Segoe UI" panose="020B0502040204020203" pitchFamily="34" charset="0"/>
                <a:ea typeface="Segoe UI" panose="020B0502040204020203" pitchFamily="34" charset="0"/>
                <a:cs typeface="Segoe UI" panose="020B0502040204020203" pitchFamily="34" charset="0"/>
              </a:rPr>
              <a:t>explore the continuing lower satisfaction seen in </a:t>
            </a:r>
            <a:r>
              <a:rPr lang="en-GB" sz="1000" b="1" i="1" u="sng" dirty="0" smtClean="0">
                <a:solidFill>
                  <a:srgbClr val="967200"/>
                </a:solidFill>
                <a:latin typeface="Segoe UI" panose="020B0502040204020203" pitchFamily="34" charset="0"/>
                <a:ea typeface="Segoe UI" panose="020B0502040204020203" pitchFamily="34" charset="0"/>
                <a:cs typeface="Segoe UI" panose="020B0502040204020203" pitchFamily="34" charset="0"/>
              </a:rPr>
              <a:t>Telford</a:t>
            </a:r>
            <a:r>
              <a:rPr lang="en-GB" sz="1000" i="1" dirty="0" smtClean="0">
                <a:solidFill>
                  <a:srgbClr val="967200"/>
                </a:solidFill>
                <a:latin typeface="Segoe UI" panose="020B0502040204020203" pitchFamily="34" charset="0"/>
                <a:ea typeface="Segoe UI" panose="020B0502040204020203" pitchFamily="34" charset="0"/>
                <a:cs typeface="Segoe UI" panose="020B0502040204020203" pitchFamily="34" charset="0"/>
              </a:rPr>
              <a:t> </a:t>
            </a:r>
            <a:r>
              <a:rPr lang="en-GB" sz="1000" i="1" dirty="0" smtClean="0">
                <a:latin typeface="Segoe UI" panose="020B0502040204020203" pitchFamily="34" charset="0"/>
                <a:ea typeface="Segoe UI" panose="020B0502040204020203" pitchFamily="34" charset="0"/>
                <a:cs typeface="Segoe UI" panose="020B0502040204020203" pitchFamily="34" charset="0"/>
              </a:rPr>
              <a:t>with initial findings pointing to the following being </a:t>
            </a:r>
            <a:r>
              <a:rPr lang="en-GB" sz="1000" b="1" i="1" dirty="0" smtClean="0">
                <a:solidFill>
                  <a:srgbClr val="967200"/>
                </a:solidFill>
                <a:latin typeface="Segoe UI" panose="020B0502040204020203" pitchFamily="34" charset="0"/>
                <a:ea typeface="Segoe UI" panose="020B0502040204020203" pitchFamily="34" charset="0"/>
                <a:cs typeface="Segoe UI" panose="020B0502040204020203" pitchFamily="34" charset="0"/>
              </a:rPr>
              <a:t>contributory factors</a:t>
            </a:r>
            <a:r>
              <a:rPr lang="en-GB" sz="1000" i="1" dirty="0" smtClean="0">
                <a:latin typeface="Segoe UI" panose="020B0502040204020203" pitchFamily="34" charset="0"/>
                <a:ea typeface="Segoe UI" panose="020B0502040204020203" pitchFamily="34" charset="0"/>
                <a:cs typeface="Segoe UI" panose="020B0502040204020203" pitchFamily="34" charset="0"/>
              </a:rPr>
              <a:t>: </a:t>
            </a:r>
            <a:r>
              <a:rPr lang="en-GB" sz="1000" b="1" i="1" dirty="0" smtClean="0">
                <a:solidFill>
                  <a:srgbClr val="967200"/>
                </a:solidFill>
                <a:latin typeface="Segoe UI" panose="020B0502040204020203" pitchFamily="34" charset="0"/>
                <a:ea typeface="Segoe UI" panose="020B0502040204020203" pitchFamily="34" charset="0"/>
                <a:cs typeface="Segoe UI" panose="020B0502040204020203" pitchFamily="34" charset="0"/>
              </a:rPr>
              <a:t>victims </a:t>
            </a:r>
            <a:r>
              <a:rPr lang="en-GB" sz="1000" b="1" i="1" u="sng" dirty="0" smtClean="0">
                <a:solidFill>
                  <a:srgbClr val="967200"/>
                </a:solidFill>
                <a:latin typeface="Segoe UI" panose="020B0502040204020203" pitchFamily="34" charset="0"/>
                <a:ea typeface="Segoe UI" panose="020B0502040204020203" pitchFamily="34" charset="0"/>
                <a:cs typeface="Segoe UI" panose="020B0502040204020203" pitchFamily="34" charset="0"/>
              </a:rPr>
              <a:t>not being informed</a:t>
            </a:r>
            <a:r>
              <a:rPr lang="en-GB" sz="1000" b="1" i="1" dirty="0" smtClean="0">
                <a:solidFill>
                  <a:srgbClr val="967200"/>
                </a:solidFill>
                <a:latin typeface="Segoe UI" panose="020B0502040204020203" pitchFamily="34" charset="0"/>
                <a:ea typeface="Segoe UI" panose="020B0502040204020203" pitchFamily="34" charset="0"/>
                <a:cs typeface="Segoe UI" panose="020B0502040204020203" pitchFamily="34" charset="0"/>
              </a:rPr>
              <a:t> regarding the outcome of their investigation</a:t>
            </a:r>
            <a:r>
              <a:rPr lang="en-GB" sz="1000" i="1" dirty="0" smtClean="0">
                <a:latin typeface="Segoe UI" panose="020B0502040204020203" pitchFamily="34" charset="0"/>
                <a:ea typeface="Segoe UI" panose="020B0502040204020203" pitchFamily="34" charset="0"/>
                <a:cs typeface="Segoe UI" panose="020B0502040204020203" pitchFamily="34" charset="0"/>
              </a:rPr>
              <a:t>; low and falling satisfaction of victims of </a:t>
            </a:r>
            <a:r>
              <a:rPr lang="en-GB" sz="1000" b="1" i="1" u="sng" dirty="0" smtClean="0">
                <a:solidFill>
                  <a:srgbClr val="967200"/>
                </a:solidFill>
                <a:latin typeface="Segoe UI" panose="020B0502040204020203" pitchFamily="34" charset="0"/>
                <a:ea typeface="Segoe UI" panose="020B0502040204020203" pitchFamily="34" charset="0"/>
                <a:cs typeface="Segoe UI" panose="020B0502040204020203" pitchFamily="34" charset="0"/>
              </a:rPr>
              <a:t>attempted burglary</a:t>
            </a:r>
            <a:r>
              <a:rPr lang="en-GB" sz="1000" i="1" dirty="0" smtClean="0">
                <a:latin typeface="Segoe UI" panose="020B0502040204020203" pitchFamily="34" charset="0"/>
                <a:ea typeface="Segoe UI" panose="020B0502040204020203" pitchFamily="34" charset="0"/>
                <a:cs typeface="Segoe UI" panose="020B0502040204020203" pitchFamily="34" charset="0"/>
              </a:rPr>
              <a:t>; </a:t>
            </a:r>
            <a:r>
              <a:rPr lang="en-GB" sz="1000" b="1" i="1" dirty="0" smtClean="0">
                <a:solidFill>
                  <a:srgbClr val="967200"/>
                </a:solidFill>
                <a:latin typeface="Segoe UI" panose="020B0502040204020203" pitchFamily="34" charset="0"/>
                <a:ea typeface="Segoe UI" panose="020B0502040204020203" pitchFamily="34" charset="0"/>
                <a:cs typeface="Segoe UI" panose="020B0502040204020203" pitchFamily="34" charset="0"/>
              </a:rPr>
              <a:t>increased </a:t>
            </a:r>
            <a:r>
              <a:rPr lang="en-GB" sz="1000" b="1" i="1" u="sng" dirty="0" smtClean="0">
                <a:solidFill>
                  <a:srgbClr val="967200"/>
                </a:solidFill>
                <a:latin typeface="Segoe UI" panose="020B0502040204020203" pitchFamily="34" charset="0"/>
                <a:ea typeface="Segoe UI" panose="020B0502040204020203" pitchFamily="34" charset="0"/>
                <a:cs typeface="Segoe UI" panose="020B0502040204020203" pitchFamily="34" charset="0"/>
              </a:rPr>
              <a:t>demand</a:t>
            </a:r>
            <a:r>
              <a:rPr lang="en-GB" sz="1000" i="1" dirty="0" smtClean="0">
                <a:latin typeface="Segoe UI" panose="020B0502040204020203" pitchFamily="34" charset="0"/>
                <a:ea typeface="Segoe UI" panose="020B0502040204020203" pitchFamily="34" charset="0"/>
                <a:cs typeface="Segoe UI" panose="020B0502040204020203" pitchFamily="34" charset="0"/>
              </a:rPr>
              <a:t>; lower and falling satisfaction of victims having a </a:t>
            </a:r>
            <a:r>
              <a:rPr lang="en-GB" sz="1000" b="1" i="1" u="sng" dirty="0" smtClean="0">
                <a:solidFill>
                  <a:srgbClr val="967200"/>
                </a:solidFill>
                <a:latin typeface="Segoe UI" panose="020B0502040204020203" pitchFamily="34" charset="0"/>
                <a:ea typeface="Segoe UI" panose="020B0502040204020203" pitchFamily="34" charset="0"/>
                <a:cs typeface="Segoe UI" panose="020B0502040204020203" pitchFamily="34" charset="0"/>
              </a:rPr>
              <a:t>disability</a:t>
            </a:r>
            <a:r>
              <a:rPr lang="en-GB" sz="1000" i="1" dirty="0" smtClean="0">
                <a:latin typeface="Segoe UI" panose="020B0502040204020203" pitchFamily="34" charset="0"/>
                <a:ea typeface="Segoe UI" panose="020B0502040204020203" pitchFamily="34" charset="0"/>
                <a:cs typeface="Segoe UI" panose="020B0502040204020203" pitchFamily="34" charset="0"/>
              </a:rPr>
              <a:t>.</a:t>
            </a:r>
          </a:p>
          <a:p>
            <a:r>
              <a:rPr lang="en-GB" sz="1000" i="1" dirty="0" smtClean="0">
                <a:latin typeface="Segoe UI" panose="020B0502040204020203" pitchFamily="34" charset="0"/>
                <a:ea typeface="Segoe UI" panose="020B0502040204020203" pitchFamily="34" charset="0"/>
                <a:cs typeface="Segoe UI" panose="020B0502040204020203" pitchFamily="34" charset="0"/>
              </a:rPr>
              <a:t>	</a:t>
            </a:r>
            <a:endParaRPr lang="en-GB" sz="1000" i="1" dirty="0">
              <a:latin typeface="Segoe UI" panose="020B0502040204020203" pitchFamily="34" charset="0"/>
              <a:ea typeface="Segoe UI" panose="020B0502040204020203" pitchFamily="34" charset="0"/>
              <a:cs typeface="Segoe UI" panose="020B0502040204020203" pitchFamily="34" charset="0"/>
            </a:endParaRPr>
          </a:p>
        </p:txBody>
      </p:sp>
      <p:pic>
        <p:nvPicPr>
          <p:cNvPr id="137" name="Picture 136"/>
          <p:cNvPicPr>
            <a:picLocks/>
          </p:cNvPicPr>
          <p:nvPr/>
        </p:nvPicPr>
        <p:blipFill>
          <a:blip r:embed="rId4"/>
          <a:stretch>
            <a:fillRect/>
          </a:stretch>
        </p:blipFill>
        <p:spPr>
          <a:xfrm>
            <a:off x="4667243" y="1238730"/>
            <a:ext cx="483729" cy="488701"/>
          </a:xfrm>
          <a:prstGeom prst="rect">
            <a:avLst/>
          </a:prstGeom>
        </p:spPr>
      </p:pic>
      <p:sp>
        <p:nvSpPr>
          <p:cNvPr id="138" name="TextBox 137"/>
          <p:cNvSpPr txBox="1"/>
          <p:nvPr/>
        </p:nvSpPr>
        <p:spPr>
          <a:xfrm>
            <a:off x="5181017" y="1377964"/>
            <a:ext cx="1353074" cy="415498"/>
          </a:xfrm>
          <a:prstGeom prst="rect">
            <a:avLst/>
          </a:prstGeom>
          <a:noFill/>
        </p:spPr>
        <p:txBody>
          <a:bodyPr wrap="square" rtlCol="0">
            <a:spAutoFit/>
          </a:bodyPr>
          <a:lstStyle/>
          <a:p>
            <a:r>
              <a:rPr lang="en-GB" sz="1050" b="1" dirty="0">
                <a:latin typeface="Segoe UI" panose="020B0502040204020203" pitchFamily="34" charset="0"/>
                <a:ea typeface="Segoe UI" panose="020B0502040204020203" pitchFamily="34" charset="0"/>
                <a:cs typeface="Segoe UI" panose="020B0502040204020203" pitchFamily="34" charset="0"/>
              </a:rPr>
              <a:t>Rolling 6-months </a:t>
            </a:r>
            <a:r>
              <a:rPr lang="en-GB" sz="1050" dirty="0" smtClean="0">
                <a:latin typeface="Segoe UI" panose="020B0502040204020203" pitchFamily="34" charset="0"/>
                <a:ea typeface="Segoe UI" panose="020B0502040204020203" pitchFamily="34" charset="0"/>
                <a:cs typeface="Segoe UI" panose="020B0502040204020203" pitchFamily="34" charset="0"/>
              </a:rPr>
              <a:t>(Apr </a:t>
            </a:r>
            <a:r>
              <a:rPr lang="en-GB" sz="1050" dirty="0">
                <a:latin typeface="Segoe UI" panose="020B0502040204020203" pitchFamily="34" charset="0"/>
                <a:ea typeface="Segoe UI" panose="020B0502040204020203" pitchFamily="34" charset="0"/>
                <a:cs typeface="Segoe UI" panose="020B0502040204020203" pitchFamily="34" charset="0"/>
              </a:rPr>
              <a:t>– </a:t>
            </a:r>
            <a:r>
              <a:rPr lang="en-GB" sz="1050" dirty="0" smtClean="0">
                <a:latin typeface="Segoe UI" panose="020B0502040204020203" pitchFamily="34" charset="0"/>
                <a:ea typeface="Segoe UI" panose="020B0502040204020203" pitchFamily="34" charset="0"/>
                <a:cs typeface="Segoe UI" panose="020B0502040204020203" pitchFamily="34" charset="0"/>
              </a:rPr>
              <a:t>Sep </a:t>
            </a:r>
            <a:r>
              <a:rPr lang="en-GB" sz="1050" dirty="0">
                <a:latin typeface="Segoe UI" panose="020B0502040204020203" pitchFamily="34" charset="0"/>
                <a:ea typeface="Segoe UI" panose="020B0502040204020203" pitchFamily="34" charset="0"/>
                <a:cs typeface="Segoe UI" panose="020B0502040204020203" pitchFamily="34" charset="0"/>
              </a:rPr>
              <a:t>21)</a:t>
            </a:r>
          </a:p>
        </p:txBody>
      </p:sp>
      <p:sp>
        <p:nvSpPr>
          <p:cNvPr id="139" name="TextBox 138"/>
          <p:cNvSpPr txBox="1"/>
          <p:nvPr/>
        </p:nvSpPr>
        <p:spPr>
          <a:xfrm>
            <a:off x="5181017" y="1102348"/>
            <a:ext cx="1231896" cy="307777"/>
          </a:xfrm>
          <a:prstGeom prst="rect">
            <a:avLst/>
          </a:prstGeom>
          <a:noFill/>
        </p:spPr>
        <p:txBody>
          <a:bodyPr wrap="square" rtlCol="0">
            <a:spAutoFit/>
          </a:bodyPr>
          <a:lstStyle/>
          <a:p>
            <a:r>
              <a:rPr lang="en-GB" sz="1400" b="1" u="sng" dirty="0">
                <a:solidFill>
                  <a:srgbClr val="967200"/>
                </a:solidFill>
                <a:latin typeface="Segoe UI" panose="020B0502040204020203" pitchFamily="34" charset="0"/>
                <a:ea typeface="Segoe UI" panose="020B0502040204020203" pitchFamily="34" charset="0"/>
                <a:cs typeface="Segoe UI" panose="020B0502040204020203" pitchFamily="34" charset="0"/>
              </a:rPr>
              <a:t>Violent</a:t>
            </a:r>
          </a:p>
        </p:txBody>
      </p:sp>
      <p:pic>
        <p:nvPicPr>
          <p:cNvPr id="15" name="Picture 14"/>
          <p:cNvPicPr>
            <a:picLocks noChangeAspect="1"/>
          </p:cNvPicPr>
          <p:nvPr/>
        </p:nvPicPr>
        <p:blipFill>
          <a:blip r:embed="rId5"/>
          <a:stretch>
            <a:fillRect/>
          </a:stretch>
        </p:blipFill>
        <p:spPr>
          <a:xfrm>
            <a:off x="7252286" y="1099908"/>
            <a:ext cx="1008000" cy="1008000"/>
          </a:xfrm>
          <a:prstGeom prst="rect">
            <a:avLst/>
          </a:prstGeom>
        </p:spPr>
      </p:pic>
      <p:sp>
        <p:nvSpPr>
          <p:cNvPr id="142" name="TextBox 139"/>
          <p:cNvSpPr txBox="1">
            <a:spLocks noChangeArrowheads="1"/>
          </p:cNvSpPr>
          <p:nvPr/>
        </p:nvSpPr>
        <p:spPr bwMode="auto">
          <a:xfrm>
            <a:off x="5992370" y="6272540"/>
            <a:ext cx="876860" cy="338554"/>
          </a:xfrm>
          <a:prstGeom prst="rect">
            <a:avLst/>
          </a:prstGeom>
          <a:noFill/>
          <a:ln w="9525">
            <a:noFill/>
            <a:miter lim="800000"/>
            <a:headEnd/>
            <a:tailEnd/>
          </a:ln>
        </p:spPr>
        <p:txBody>
          <a:bodyPr wrap="square">
            <a:spAutoFit/>
          </a:bodyPr>
          <a:lstStyle/>
          <a:p>
            <a:pPr algn="ctr"/>
            <a:r>
              <a:rPr lang="en-GB" sz="1600" dirty="0">
                <a:solidFill>
                  <a:schemeClr val="bg1"/>
                </a:solidFill>
                <a:latin typeface="Arial Black" pitchFamily="34" charset="0"/>
              </a:rPr>
              <a:t>73%</a:t>
            </a:r>
          </a:p>
        </p:txBody>
      </p:sp>
      <p:sp>
        <p:nvSpPr>
          <p:cNvPr id="144" name="TextBox 139"/>
          <p:cNvSpPr txBox="1">
            <a:spLocks noChangeArrowheads="1"/>
          </p:cNvSpPr>
          <p:nvPr/>
        </p:nvSpPr>
        <p:spPr bwMode="auto">
          <a:xfrm>
            <a:off x="6807616" y="6197852"/>
            <a:ext cx="1026319" cy="307777"/>
          </a:xfrm>
          <a:prstGeom prst="rect">
            <a:avLst/>
          </a:prstGeom>
          <a:noFill/>
          <a:ln w="9525">
            <a:noFill/>
            <a:miter lim="800000"/>
            <a:headEnd/>
            <a:tailEnd/>
          </a:ln>
        </p:spPr>
        <p:txBody>
          <a:bodyPr>
            <a:spAutoFit/>
          </a:bodyPr>
          <a:lstStyle/>
          <a:p>
            <a:pPr algn="ctr"/>
            <a:r>
              <a:rPr lang="en-GB" sz="1400" dirty="0">
                <a:solidFill>
                  <a:schemeClr val="bg1"/>
                </a:solidFill>
                <a:latin typeface="Arial Black" pitchFamily="34" charset="0"/>
              </a:rPr>
              <a:t>71%</a:t>
            </a:r>
          </a:p>
        </p:txBody>
      </p:sp>
      <p:sp>
        <p:nvSpPr>
          <p:cNvPr id="146" name="TextBox 139"/>
          <p:cNvSpPr txBox="1">
            <a:spLocks noChangeArrowheads="1"/>
          </p:cNvSpPr>
          <p:nvPr/>
        </p:nvSpPr>
        <p:spPr bwMode="auto">
          <a:xfrm>
            <a:off x="6925486" y="5559488"/>
            <a:ext cx="1026319" cy="307777"/>
          </a:xfrm>
          <a:prstGeom prst="rect">
            <a:avLst/>
          </a:prstGeom>
          <a:noFill/>
          <a:ln w="9525">
            <a:noFill/>
            <a:miter lim="800000"/>
            <a:headEnd/>
            <a:tailEnd/>
          </a:ln>
        </p:spPr>
        <p:txBody>
          <a:bodyPr>
            <a:spAutoFit/>
          </a:bodyPr>
          <a:lstStyle/>
          <a:p>
            <a:pPr algn="ctr"/>
            <a:r>
              <a:rPr lang="en-GB" sz="1400" dirty="0">
                <a:solidFill>
                  <a:schemeClr val="bg1"/>
                </a:solidFill>
                <a:latin typeface="Arial Black" pitchFamily="34" charset="0"/>
              </a:rPr>
              <a:t>70%</a:t>
            </a:r>
          </a:p>
        </p:txBody>
      </p:sp>
      <p:sp>
        <p:nvSpPr>
          <p:cNvPr id="148" name="TextBox 139"/>
          <p:cNvSpPr txBox="1">
            <a:spLocks noChangeArrowheads="1"/>
          </p:cNvSpPr>
          <p:nvPr/>
        </p:nvSpPr>
        <p:spPr bwMode="auto">
          <a:xfrm>
            <a:off x="6077393" y="5338550"/>
            <a:ext cx="646787" cy="276999"/>
          </a:xfrm>
          <a:prstGeom prst="rect">
            <a:avLst/>
          </a:prstGeom>
          <a:noFill/>
          <a:ln w="9525">
            <a:noFill/>
            <a:miter lim="800000"/>
            <a:headEnd/>
            <a:tailEnd/>
          </a:ln>
        </p:spPr>
        <p:txBody>
          <a:bodyPr wrap="square">
            <a:spAutoFit/>
          </a:bodyPr>
          <a:lstStyle/>
          <a:p>
            <a:pPr algn="ctr"/>
            <a:r>
              <a:rPr lang="en-GB" sz="1200" dirty="0">
                <a:solidFill>
                  <a:schemeClr val="bg1"/>
                </a:solidFill>
                <a:latin typeface="Arial Black" pitchFamily="34" charset="0"/>
              </a:rPr>
              <a:t>63%</a:t>
            </a:r>
          </a:p>
        </p:txBody>
      </p:sp>
      <p:sp>
        <p:nvSpPr>
          <p:cNvPr id="151" name="TextBox 150"/>
          <p:cNvSpPr txBox="1"/>
          <p:nvPr/>
        </p:nvSpPr>
        <p:spPr>
          <a:xfrm>
            <a:off x="4580481" y="4373686"/>
            <a:ext cx="951516" cy="307777"/>
          </a:xfrm>
          <a:prstGeom prst="rect">
            <a:avLst/>
          </a:prstGeom>
          <a:noFill/>
        </p:spPr>
        <p:txBody>
          <a:bodyPr wrap="square" rtlCol="0">
            <a:spAutoFit/>
          </a:bodyPr>
          <a:lstStyle/>
          <a:p>
            <a:r>
              <a:rPr lang="en-GB" sz="1400" b="1" i="1" dirty="0">
                <a:latin typeface="Segoe UI" panose="020B0502040204020203" pitchFamily="34" charset="0"/>
                <a:ea typeface="Segoe UI" panose="020B0502040204020203" pitchFamily="34" charset="0"/>
                <a:cs typeface="Segoe UI" panose="020B0502040204020203" pitchFamily="34" charset="0"/>
              </a:rPr>
              <a:t>Trend:</a:t>
            </a:r>
          </a:p>
        </p:txBody>
      </p:sp>
      <p:sp>
        <p:nvSpPr>
          <p:cNvPr id="152" name="Oval 151"/>
          <p:cNvSpPr>
            <a:spLocks/>
          </p:cNvSpPr>
          <p:nvPr/>
        </p:nvSpPr>
        <p:spPr>
          <a:xfrm>
            <a:off x="4866393" y="5441274"/>
            <a:ext cx="720000" cy="720000"/>
          </a:xfrm>
          <a:prstGeom prst="ellipse">
            <a:avLst/>
          </a:prstGeom>
          <a:solidFill>
            <a:srgbClr val="0070C0"/>
          </a:solidFill>
          <a:ln w="50800" cmpd="thinThick">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47" dirty="0"/>
              <a:t> </a:t>
            </a:r>
          </a:p>
        </p:txBody>
      </p:sp>
      <p:sp>
        <p:nvSpPr>
          <p:cNvPr id="153" name="TextBox 139"/>
          <p:cNvSpPr txBox="1">
            <a:spLocks noChangeArrowheads="1"/>
          </p:cNvSpPr>
          <p:nvPr/>
        </p:nvSpPr>
        <p:spPr bwMode="auto">
          <a:xfrm>
            <a:off x="4724153" y="5605325"/>
            <a:ext cx="1026319" cy="400110"/>
          </a:xfrm>
          <a:prstGeom prst="rect">
            <a:avLst/>
          </a:prstGeom>
          <a:noFill/>
          <a:ln w="9525">
            <a:noFill/>
            <a:miter lim="800000"/>
            <a:headEnd/>
            <a:tailEnd/>
          </a:ln>
        </p:spPr>
        <p:txBody>
          <a:bodyPr>
            <a:spAutoFit/>
          </a:bodyPr>
          <a:lstStyle/>
          <a:p>
            <a:pPr algn="ctr"/>
            <a:r>
              <a:rPr lang="en-GB" sz="2000" dirty="0" smtClean="0">
                <a:solidFill>
                  <a:schemeClr val="bg1"/>
                </a:solidFill>
                <a:latin typeface="Arial Black" pitchFamily="34" charset="0"/>
              </a:rPr>
              <a:t>67%</a:t>
            </a:r>
            <a:endParaRPr lang="en-GB" sz="2000" dirty="0">
              <a:solidFill>
                <a:schemeClr val="bg1"/>
              </a:solidFill>
              <a:latin typeface="Arial Black" pitchFamily="34" charset="0"/>
            </a:endParaRPr>
          </a:p>
        </p:txBody>
      </p:sp>
      <p:sp>
        <p:nvSpPr>
          <p:cNvPr id="154" name="TextBox 141"/>
          <p:cNvSpPr txBox="1">
            <a:spLocks noChangeArrowheads="1"/>
          </p:cNvSpPr>
          <p:nvPr/>
        </p:nvSpPr>
        <p:spPr bwMode="auto">
          <a:xfrm>
            <a:off x="5007838" y="5872868"/>
            <a:ext cx="1332309" cy="323165"/>
          </a:xfrm>
          <a:prstGeom prst="rect">
            <a:avLst/>
          </a:prstGeom>
          <a:noFill/>
          <a:ln w="9525">
            <a:noFill/>
            <a:miter lim="800000"/>
            <a:headEnd/>
            <a:tailEnd/>
          </a:ln>
        </p:spPr>
        <p:txBody>
          <a:bodyPr>
            <a:spAutoFit/>
          </a:bodyPr>
          <a:lstStyle/>
          <a:p>
            <a:pPr algn="ctr"/>
            <a:r>
              <a:rPr lang="en-GB" sz="1500" b="1" dirty="0">
                <a:latin typeface="Calibri" pitchFamily="34" charset="0"/>
              </a:rPr>
              <a:t>Satisfied</a:t>
            </a:r>
          </a:p>
        </p:txBody>
      </p:sp>
      <p:sp>
        <p:nvSpPr>
          <p:cNvPr id="131" name="Rounded Rectangle 130"/>
          <p:cNvSpPr/>
          <p:nvPr/>
        </p:nvSpPr>
        <p:spPr>
          <a:xfrm>
            <a:off x="4585482" y="1051446"/>
            <a:ext cx="3746256" cy="5754822"/>
          </a:xfrm>
          <a:prstGeom prst="roundRect">
            <a:avLst>
              <a:gd name="adj" fmla="val 2373"/>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6" name="TextBox 155"/>
          <p:cNvSpPr txBox="1"/>
          <p:nvPr/>
        </p:nvSpPr>
        <p:spPr>
          <a:xfrm>
            <a:off x="4716249" y="6170632"/>
            <a:ext cx="1072569" cy="338554"/>
          </a:xfrm>
          <a:prstGeom prst="rect">
            <a:avLst/>
          </a:prstGeom>
          <a:noFill/>
        </p:spPr>
        <p:txBody>
          <a:bodyPr wrap="square" rtlCol="0">
            <a:spAutoFit/>
          </a:bodyPr>
          <a:lstStyle/>
          <a:p>
            <a:pPr algn="ctr"/>
            <a:r>
              <a:rPr lang="en-GB" sz="800" i="1" dirty="0">
                <a:latin typeface="Segoe UI" panose="020B0502040204020203" pitchFamily="34" charset="0"/>
                <a:ea typeface="Segoe UI" panose="020B0502040204020203" pitchFamily="34" charset="0"/>
                <a:cs typeface="Segoe UI" panose="020B0502040204020203" pitchFamily="34" charset="0"/>
              </a:rPr>
              <a:t>(Previous </a:t>
            </a:r>
            <a:r>
              <a:rPr lang="en-GB" sz="800" i="1" dirty="0" smtClean="0">
                <a:latin typeface="Segoe UI" panose="020B0502040204020203" pitchFamily="34" charset="0"/>
                <a:ea typeface="Segoe UI" panose="020B0502040204020203" pitchFamily="34" charset="0"/>
                <a:cs typeface="Segoe UI" panose="020B0502040204020203" pitchFamily="34" charset="0"/>
              </a:rPr>
              <a:t>(Jan 21 </a:t>
            </a:r>
            <a:r>
              <a:rPr lang="en-GB" sz="800" i="1" dirty="0">
                <a:latin typeface="Segoe UI" panose="020B0502040204020203" pitchFamily="34" charset="0"/>
                <a:ea typeface="Segoe UI" panose="020B0502040204020203" pitchFamily="34" charset="0"/>
                <a:cs typeface="Segoe UI" panose="020B0502040204020203" pitchFamily="34" charset="0"/>
              </a:rPr>
              <a:t>– </a:t>
            </a:r>
            <a:r>
              <a:rPr lang="en-GB" sz="800" i="1" dirty="0" smtClean="0">
                <a:latin typeface="Segoe UI" panose="020B0502040204020203" pitchFamily="34" charset="0"/>
                <a:ea typeface="Segoe UI" panose="020B0502040204020203" pitchFamily="34" charset="0"/>
                <a:cs typeface="Segoe UI" panose="020B0502040204020203" pitchFamily="34" charset="0"/>
              </a:rPr>
              <a:t>Jun </a:t>
            </a:r>
            <a:r>
              <a:rPr lang="en-GB" sz="800" i="1" dirty="0">
                <a:latin typeface="Segoe UI" panose="020B0502040204020203" pitchFamily="34" charset="0"/>
                <a:ea typeface="Segoe UI" panose="020B0502040204020203" pitchFamily="34" charset="0"/>
                <a:cs typeface="Segoe UI" panose="020B0502040204020203" pitchFamily="34" charset="0"/>
              </a:rPr>
              <a:t>21): 69%)</a:t>
            </a:r>
          </a:p>
        </p:txBody>
      </p:sp>
      <p:sp>
        <p:nvSpPr>
          <p:cNvPr id="16" name="TextBox 15"/>
          <p:cNvSpPr txBox="1"/>
          <p:nvPr/>
        </p:nvSpPr>
        <p:spPr>
          <a:xfrm>
            <a:off x="3626614" y="4407607"/>
            <a:ext cx="735364" cy="200055"/>
          </a:xfrm>
          <a:prstGeom prst="rect">
            <a:avLst/>
          </a:prstGeom>
          <a:noFill/>
        </p:spPr>
        <p:txBody>
          <a:bodyPr wrap="square" rtlCol="0">
            <a:spAutoFit/>
          </a:bodyPr>
          <a:lstStyle/>
          <a:p>
            <a:r>
              <a:rPr lang="en-GB" sz="700" b="1" i="1" dirty="0" smtClean="0">
                <a:latin typeface="Segoe UI" panose="020B0502040204020203" pitchFamily="34" charset="0"/>
                <a:ea typeface="Segoe UI" panose="020B0502040204020203" pitchFamily="34" charset="0"/>
                <a:cs typeface="Segoe UI" panose="020B0502040204020203" pitchFamily="34" charset="0"/>
              </a:rPr>
              <a:t>Apr-Sep </a:t>
            </a:r>
            <a:r>
              <a:rPr lang="en-GB" sz="700" b="1" i="1" dirty="0">
                <a:latin typeface="Segoe UI" panose="020B0502040204020203" pitchFamily="34" charset="0"/>
                <a:ea typeface="Segoe UI" panose="020B0502040204020203" pitchFamily="34" charset="0"/>
                <a:cs typeface="Segoe UI" panose="020B0502040204020203" pitchFamily="34" charset="0"/>
              </a:rPr>
              <a:t>21</a:t>
            </a:r>
          </a:p>
        </p:txBody>
      </p:sp>
      <p:sp>
        <p:nvSpPr>
          <p:cNvPr id="157" name="TextBox 156"/>
          <p:cNvSpPr txBox="1"/>
          <p:nvPr/>
        </p:nvSpPr>
        <p:spPr>
          <a:xfrm>
            <a:off x="1228746" y="4407607"/>
            <a:ext cx="735364" cy="200055"/>
          </a:xfrm>
          <a:prstGeom prst="rect">
            <a:avLst/>
          </a:prstGeom>
          <a:noFill/>
        </p:spPr>
        <p:txBody>
          <a:bodyPr wrap="square" rtlCol="0">
            <a:spAutoFit/>
          </a:bodyPr>
          <a:lstStyle/>
          <a:p>
            <a:r>
              <a:rPr lang="en-GB" sz="700" b="1" i="1" dirty="0">
                <a:latin typeface="Segoe UI" panose="020B0502040204020203" pitchFamily="34" charset="0"/>
                <a:ea typeface="Segoe UI" panose="020B0502040204020203" pitchFamily="34" charset="0"/>
                <a:cs typeface="Segoe UI" panose="020B0502040204020203" pitchFamily="34" charset="0"/>
              </a:rPr>
              <a:t>Apr-Sep 19</a:t>
            </a:r>
          </a:p>
        </p:txBody>
      </p:sp>
      <p:pic>
        <p:nvPicPr>
          <p:cNvPr id="4" name="Picture 3"/>
          <p:cNvPicPr>
            <a:picLocks noChangeAspect="1"/>
          </p:cNvPicPr>
          <p:nvPr/>
        </p:nvPicPr>
        <p:blipFill>
          <a:blip r:embed="rId6"/>
          <a:stretch>
            <a:fillRect/>
          </a:stretch>
        </p:blipFill>
        <p:spPr>
          <a:xfrm>
            <a:off x="3483108" y="1099908"/>
            <a:ext cx="1008000" cy="1008000"/>
          </a:xfrm>
          <a:prstGeom prst="rect">
            <a:avLst/>
          </a:prstGeom>
        </p:spPr>
      </p:pic>
      <p:pic>
        <p:nvPicPr>
          <p:cNvPr id="5" name="Picture 4"/>
          <p:cNvPicPr>
            <a:picLocks noChangeAspect="1"/>
          </p:cNvPicPr>
          <p:nvPr/>
        </p:nvPicPr>
        <p:blipFill>
          <a:blip r:embed="rId7"/>
          <a:stretch>
            <a:fillRect/>
          </a:stretch>
        </p:blipFill>
        <p:spPr>
          <a:xfrm>
            <a:off x="11085417" y="1099908"/>
            <a:ext cx="1008000" cy="1008000"/>
          </a:xfrm>
          <a:prstGeom prst="rect">
            <a:avLst/>
          </a:prstGeom>
        </p:spPr>
      </p:pic>
      <p:pic>
        <p:nvPicPr>
          <p:cNvPr id="73" name="Picture 72"/>
          <p:cNvPicPr>
            <a:picLocks/>
          </p:cNvPicPr>
          <p:nvPr/>
        </p:nvPicPr>
        <p:blipFill>
          <a:blip r:embed="rId4"/>
          <a:stretch>
            <a:fillRect/>
          </a:stretch>
        </p:blipFill>
        <p:spPr>
          <a:xfrm>
            <a:off x="8482125" y="1205329"/>
            <a:ext cx="483729" cy="488701"/>
          </a:xfrm>
          <a:prstGeom prst="rect">
            <a:avLst/>
          </a:prstGeom>
        </p:spPr>
      </p:pic>
      <p:sp>
        <p:nvSpPr>
          <p:cNvPr id="85" name="TextBox 84"/>
          <p:cNvSpPr txBox="1"/>
          <p:nvPr/>
        </p:nvSpPr>
        <p:spPr>
          <a:xfrm>
            <a:off x="8995899" y="1344563"/>
            <a:ext cx="1353074" cy="415498"/>
          </a:xfrm>
          <a:prstGeom prst="rect">
            <a:avLst/>
          </a:prstGeom>
          <a:noFill/>
        </p:spPr>
        <p:txBody>
          <a:bodyPr wrap="square" rtlCol="0">
            <a:spAutoFit/>
          </a:bodyPr>
          <a:lstStyle/>
          <a:p>
            <a:r>
              <a:rPr lang="en-GB" sz="1050" b="1" dirty="0">
                <a:latin typeface="Segoe UI" panose="020B0502040204020203" pitchFamily="34" charset="0"/>
                <a:ea typeface="Segoe UI" panose="020B0502040204020203" pitchFamily="34" charset="0"/>
                <a:cs typeface="Segoe UI" panose="020B0502040204020203" pitchFamily="34" charset="0"/>
              </a:rPr>
              <a:t>Rolling 12-months </a:t>
            </a:r>
            <a:r>
              <a:rPr lang="en-GB" sz="1050" dirty="0" smtClean="0">
                <a:latin typeface="Segoe UI" panose="020B0502040204020203" pitchFamily="34" charset="0"/>
                <a:ea typeface="Segoe UI" panose="020B0502040204020203" pitchFamily="34" charset="0"/>
                <a:cs typeface="Segoe UI" panose="020B0502040204020203" pitchFamily="34" charset="0"/>
              </a:rPr>
              <a:t>(Oct 20 </a:t>
            </a:r>
            <a:r>
              <a:rPr lang="en-GB" sz="1050" dirty="0">
                <a:latin typeface="Segoe UI" panose="020B0502040204020203" pitchFamily="34" charset="0"/>
                <a:ea typeface="Segoe UI" panose="020B0502040204020203" pitchFamily="34" charset="0"/>
                <a:cs typeface="Segoe UI" panose="020B0502040204020203" pitchFamily="34" charset="0"/>
              </a:rPr>
              <a:t>– </a:t>
            </a:r>
            <a:r>
              <a:rPr lang="en-GB" sz="1050" dirty="0" smtClean="0">
                <a:latin typeface="Segoe UI" panose="020B0502040204020203" pitchFamily="34" charset="0"/>
                <a:ea typeface="Segoe UI" panose="020B0502040204020203" pitchFamily="34" charset="0"/>
                <a:cs typeface="Segoe UI" panose="020B0502040204020203" pitchFamily="34" charset="0"/>
              </a:rPr>
              <a:t>Sep </a:t>
            </a:r>
            <a:r>
              <a:rPr lang="en-GB" sz="1050" dirty="0">
                <a:latin typeface="Segoe UI" panose="020B0502040204020203" pitchFamily="34" charset="0"/>
                <a:ea typeface="Segoe UI" panose="020B0502040204020203" pitchFamily="34" charset="0"/>
                <a:cs typeface="Segoe UI" panose="020B0502040204020203" pitchFamily="34" charset="0"/>
              </a:rPr>
              <a:t>21)</a:t>
            </a:r>
          </a:p>
        </p:txBody>
      </p:sp>
      <p:sp>
        <p:nvSpPr>
          <p:cNvPr id="86" name="TextBox 85"/>
          <p:cNvSpPr txBox="1"/>
          <p:nvPr/>
        </p:nvSpPr>
        <p:spPr>
          <a:xfrm>
            <a:off x="8995899" y="1068947"/>
            <a:ext cx="1231896" cy="307777"/>
          </a:xfrm>
          <a:prstGeom prst="rect">
            <a:avLst/>
          </a:prstGeom>
          <a:noFill/>
        </p:spPr>
        <p:txBody>
          <a:bodyPr wrap="square" rtlCol="0">
            <a:spAutoFit/>
          </a:bodyPr>
          <a:lstStyle/>
          <a:p>
            <a:r>
              <a:rPr lang="en-GB" sz="1400" b="1" u="sng" dirty="0">
                <a:solidFill>
                  <a:srgbClr val="967200"/>
                </a:solidFill>
                <a:latin typeface="Segoe UI" panose="020B0502040204020203" pitchFamily="34" charset="0"/>
                <a:ea typeface="Segoe UI" panose="020B0502040204020203" pitchFamily="34" charset="0"/>
                <a:cs typeface="Segoe UI" panose="020B0502040204020203" pitchFamily="34" charset="0"/>
              </a:rPr>
              <a:t>Hate</a:t>
            </a:r>
          </a:p>
        </p:txBody>
      </p:sp>
      <p:sp>
        <p:nvSpPr>
          <p:cNvPr id="89" name="TextBox 139"/>
          <p:cNvSpPr txBox="1">
            <a:spLocks noChangeArrowheads="1"/>
          </p:cNvSpPr>
          <p:nvPr/>
        </p:nvSpPr>
        <p:spPr bwMode="auto">
          <a:xfrm>
            <a:off x="10369984" y="3392798"/>
            <a:ext cx="876860" cy="261610"/>
          </a:xfrm>
          <a:prstGeom prst="rect">
            <a:avLst/>
          </a:prstGeom>
          <a:noFill/>
          <a:ln w="9525">
            <a:noFill/>
            <a:miter lim="800000"/>
            <a:headEnd/>
            <a:tailEnd/>
          </a:ln>
        </p:spPr>
        <p:txBody>
          <a:bodyPr wrap="square">
            <a:spAutoFit/>
          </a:bodyPr>
          <a:lstStyle/>
          <a:p>
            <a:pPr algn="ctr"/>
            <a:r>
              <a:rPr lang="en-GB" sz="1100" dirty="0">
                <a:solidFill>
                  <a:schemeClr val="bg1"/>
                </a:solidFill>
                <a:latin typeface="Arial Black" pitchFamily="34" charset="0"/>
              </a:rPr>
              <a:t>57%</a:t>
            </a:r>
          </a:p>
        </p:txBody>
      </p:sp>
      <p:sp>
        <p:nvSpPr>
          <p:cNvPr id="91" name="TextBox 139"/>
          <p:cNvSpPr txBox="1">
            <a:spLocks noChangeArrowheads="1"/>
          </p:cNvSpPr>
          <p:nvPr/>
        </p:nvSpPr>
        <p:spPr bwMode="auto">
          <a:xfrm>
            <a:off x="11209546" y="3319110"/>
            <a:ext cx="1026319" cy="276999"/>
          </a:xfrm>
          <a:prstGeom prst="rect">
            <a:avLst/>
          </a:prstGeom>
          <a:noFill/>
          <a:ln w="9525">
            <a:noFill/>
            <a:miter lim="800000"/>
            <a:headEnd/>
            <a:tailEnd/>
          </a:ln>
        </p:spPr>
        <p:txBody>
          <a:bodyPr>
            <a:spAutoFit/>
          </a:bodyPr>
          <a:lstStyle/>
          <a:p>
            <a:pPr algn="ctr"/>
            <a:r>
              <a:rPr lang="en-GB" sz="1200" dirty="0">
                <a:solidFill>
                  <a:schemeClr val="bg1"/>
                </a:solidFill>
                <a:latin typeface="Arial Black" pitchFamily="34" charset="0"/>
              </a:rPr>
              <a:t>66%</a:t>
            </a:r>
          </a:p>
        </p:txBody>
      </p:sp>
      <p:sp>
        <p:nvSpPr>
          <p:cNvPr id="94" name="TextBox 139"/>
          <p:cNvSpPr txBox="1">
            <a:spLocks noChangeArrowheads="1"/>
          </p:cNvSpPr>
          <p:nvPr/>
        </p:nvSpPr>
        <p:spPr bwMode="auto">
          <a:xfrm>
            <a:off x="11307421" y="2737976"/>
            <a:ext cx="1026319" cy="276999"/>
          </a:xfrm>
          <a:prstGeom prst="rect">
            <a:avLst/>
          </a:prstGeom>
          <a:noFill/>
          <a:ln w="9525">
            <a:noFill/>
            <a:miter lim="800000"/>
            <a:headEnd/>
            <a:tailEnd/>
          </a:ln>
        </p:spPr>
        <p:txBody>
          <a:bodyPr>
            <a:spAutoFit/>
          </a:bodyPr>
          <a:lstStyle/>
          <a:p>
            <a:pPr algn="ctr"/>
            <a:r>
              <a:rPr lang="en-GB" sz="1200" dirty="0">
                <a:solidFill>
                  <a:schemeClr val="bg1"/>
                </a:solidFill>
                <a:latin typeface="Arial Black" pitchFamily="34" charset="0"/>
              </a:rPr>
              <a:t>61%</a:t>
            </a:r>
          </a:p>
        </p:txBody>
      </p:sp>
      <p:sp>
        <p:nvSpPr>
          <p:cNvPr id="96" name="TextBox 139"/>
          <p:cNvSpPr txBox="1">
            <a:spLocks noChangeArrowheads="1"/>
          </p:cNvSpPr>
          <p:nvPr/>
        </p:nvSpPr>
        <p:spPr bwMode="auto">
          <a:xfrm>
            <a:off x="10492330" y="2383030"/>
            <a:ext cx="646787" cy="276999"/>
          </a:xfrm>
          <a:prstGeom prst="rect">
            <a:avLst/>
          </a:prstGeom>
          <a:noFill/>
          <a:ln w="9525">
            <a:noFill/>
            <a:miter lim="800000"/>
            <a:headEnd/>
            <a:tailEnd/>
          </a:ln>
        </p:spPr>
        <p:txBody>
          <a:bodyPr wrap="square">
            <a:spAutoFit/>
          </a:bodyPr>
          <a:lstStyle/>
          <a:p>
            <a:pPr algn="ctr"/>
            <a:r>
              <a:rPr lang="en-GB" sz="1200" dirty="0">
                <a:solidFill>
                  <a:schemeClr val="bg1"/>
                </a:solidFill>
                <a:latin typeface="Arial Black" pitchFamily="34" charset="0"/>
              </a:rPr>
              <a:t>66%</a:t>
            </a:r>
          </a:p>
        </p:txBody>
      </p:sp>
      <p:sp>
        <p:nvSpPr>
          <p:cNvPr id="98" name="TextBox 139"/>
          <p:cNvSpPr txBox="1">
            <a:spLocks noChangeArrowheads="1"/>
          </p:cNvSpPr>
          <p:nvPr/>
        </p:nvSpPr>
        <p:spPr bwMode="auto">
          <a:xfrm>
            <a:off x="11034354" y="2201081"/>
            <a:ext cx="1026319" cy="338554"/>
          </a:xfrm>
          <a:prstGeom prst="rect">
            <a:avLst/>
          </a:prstGeom>
          <a:noFill/>
          <a:ln w="9525">
            <a:noFill/>
            <a:miter lim="800000"/>
            <a:headEnd/>
            <a:tailEnd/>
          </a:ln>
        </p:spPr>
        <p:txBody>
          <a:bodyPr>
            <a:spAutoFit/>
          </a:bodyPr>
          <a:lstStyle/>
          <a:p>
            <a:pPr algn="ctr"/>
            <a:r>
              <a:rPr lang="en-GB" sz="1600" dirty="0">
                <a:solidFill>
                  <a:schemeClr val="bg1"/>
                </a:solidFill>
                <a:latin typeface="Arial Black" pitchFamily="34" charset="0"/>
              </a:rPr>
              <a:t>74%</a:t>
            </a:r>
          </a:p>
        </p:txBody>
      </p:sp>
      <p:sp>
        <p:nvSpPr>
          <p:cNvPr id="101" name="TextBox 100"/>
          <p:cNvSpPr txBox="1"/>
          <p:nvPr/>
        </p:nvSpPr>
        <p:spPr>
          <a:xfrm>
            <a:off x="4532752" y="4937909"/>
            <a:ext cx="1829088" cy="230832"/>
          </a:xfrm>
          <a:prstGeom prst="rect">
            <a:avLst/>
          </a:prstGeom>
          <a:noFill/>
        </p:spPr>
        <p:txBody>
          <a:bodyPr wrap="square" rtlCol="0">
            <a:spAutoFit/>
          </a:bodyPr>
          <a:lstStyle/>
          <a:p>
            <a:r>
              <a:rPr lang="en-GB" sz="900" b="1" i="1" dirty="0">
                <a:latin typeface="Segoe UI" panose="020B0502040204020203" pitchFamily="34" charset="0"/>
                <a:ea typeface="Segoe UI" panose="020B0502040204020203" pitchFamily="34" charset="0"/>
                <a:cs typeface="Segoe UI" panose="020B0502040204020203" pitchFamily="34" charset="0"/>
              </a:rPr>
              <a:t>(Completely or very satisfied)</a:t>
            </a:r>
          </a:p>
        </p:txBody>
      </p:sp>
      <p:sp>
        <p:nvSpPr>
          <p:cNvPr id="102" name="TextBox 101"/>
          <p:cNvSpPr txBox="1"/>
          <p:nvPr/>
        </p:nvSpPr>
        <p:spPr>
          <a:xfrm>
            <a:off x="8398707" y="1924164"/>
            <a:ext cx="1829088" cy="230832"/>
          </a:xfrm>
          <a:prstGeom prst="rect">
            <a:avLst/>
          </a:prstGeom>
          <a:noFill/>
        </p:spPr>
        <p:txBody>
          <a:bodyPr wrap="square" rtlCol="0">
            <a:spAutoFit/>
          </a:bodyPr>
          <a:lstStyle/>
          <a:p>
            <a:r>
              <a:rPr lang="en-GB" sz="900" b="1" i="1" dirty="0">
                <a:latin typeface="Segoe UI" panose="020B0502040204020203" pitchFamily="34" charset="0"/>
                <a:ea typeface="Segoe UI" panose="020B0502040204020203" pitchFamily="34" charset="0"/>
                <a:cs typeface="Segoe UI" panose="020B0502040204020203" pitchFamily="34" charset="0"/>
              </a:rPr>
              <a:t>(Completely or very satisfied)</a:t>
            </a:r>
          </a:p>
        </p:txBody>
      </p:sp>
      <p:sp>
        <p:nvSpPr>
          <p:cNvPr id="103" name="Oval 102"/>
          <p:cNvSpPr>
            <a:spLocks/>
          </p:cNvSpPr>
          <p:nvPr/>
        </p:nvSpPr>
        <p:spPr>
          <a:xfrm>
            <a:off x="8592941" y="2628279"/>
            <a:ext cx="720000" cy="720000"/>
          </a:xfrm>
          <a:prstGeom prst="ellipse">
            <a:avLst/>
          </a:prstGeom>
          <a:solidFill>
            <a:srgbClr val="0070C0"/>
          </a:solidFill>
          <a:ln w="50800" cmpd="thinThick">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47" dirty="0"/>
              <a:t> </a:t>
            </a:r>
          </a:p>
        </p:txBody>
      </p:sp>
      <p:sp>
        <p:nvSpPr>
          <p:cNvPr id="104" name="TextBox 139"/>
          <p:cNvSpPr txBox="1">
            <a:spLocks noChangeArrowheads="1"/>
          </p:cNvSpPr>
          <p:nvPr/>
        </p:nvSpPr>
        <p:spPr bwMode="auto">
          <a:xfrm>
            <a:off x="8440475" y="2792404"/>
            <a:ext cx="1026319" cy="400110"/>
          </a:xfrm>
          <a:prstGeom prst="rect">
            <a:avLst/>
          </a:prstGeom>
          <a:noFill/>
          <a:ln w="9525">
            <a:noFill/>
            <a:miter lim="800000"/>
            <a:headEnd/>
            <a:tailEnd/>
          </a:ln>
        </p:spPr>
        <p:txBody>
          <a:bodyPr>
            <a:spAutoFit/>
          </a:bodyPr>
          <a:lstStyle/>
          <a:p>
            <a:pPr algn="ctr"/>
            <a:r>
              <a:rPr lang="en-GB" sz="2000" dirty="0" smtClean="0">
                <a:solidFill>
                  <a:schemeClr val="bg1"/>
                </a:solidFill>
                <a:latin typeface="Arial Black" pitchFamily="34" charset="0"/>
              </a:rPr>
              <a:t>64%</a:t>
            </a:r>
            <a:endParaRPr lang="en-GB" sz="2000" dirty="0">
              <a:solidFill>
                <a:schemeClr val="bg1"/>
              </a:solidFill>
              <a:latin typeface="Arial Black" pitchFamily="34" charset="0"/>
            </a:endParaRPr>
          </a:p>
        </p:txBody>
      </p:sp>
      <p:sp>
        <p:nvSpPr>
          <p:cNvPr id="106" name="TextBox 141"/>
          <p:cNvSpPr txBox="1">
            <a:spLocks noChangeArrowheads="1"/>
          </p:cNvSpPr>
          <p:nvPr/>
        </p:nvSpPr>
        <p:spPr bwMode="auto">
          <a:xfrm>
            <a:off x="8760984" y="3030107"/>
            <a:ext cx="1332309" cy="323165"/>
          </a:xfrm>
          <a:prstGeom prst="rect">
            <a:avLst/>
          </a:prstGeom>
          <a:noFill/>
          <a:ln w="9525">
            <a:noFill/>
            <a:miter lim="800000"/>
            <a:headEnd/>
            <a:tailEnd/>
          </a:ln>
        </p:spPr>
        <p:txBody>
          <a:bodyPr>
            <a:spAutoFit/>
          </a:bodyPr>
          <a:lstStyle/>
          <a:p>
            <a:pPr algn="ctr"/>
            <a:r>
              <a:rPr lang="en-GB" sz="1500" b="1" dirty="0">
                <a:latin typeface="Calibri" pitchFamily="34" charset="0"/>
              </a:rPr>
              <a:t>Satisfied</a:t>
            </a:r>
          </a:p>
        </p:txBody>
      </p:sp>
      <p:sp>
        <p:nvSpPr>
          <p:cNvPr id="114" name="TextBox 113"/>
          <p:cNvSpPr txBox="1"/>
          <p:nvPr/>
        </p:nvSpPr>
        <p:spPr>
          <a:xfrm>
            <a:off x="8376217" y="4072891"/>
            <a:ext cx="951516" cy="307777"/>
          </a:xfrm>
          <a:prstGeom prst="rect">
            <a:avLst/>
          </a:prstGeom>
          <a:noFill/>
        </p:spPr>
        <p:txBody>
          <a:bodyPr wrap="square" rtlCol="0">
            <a:spAutoFit/>
          </a:bodyPr>
          <a:lstStyle/>
          <a:p>
            <a:r>
              <a:rPr lang="en-GB" sz="1400" b="1" i="1" dirty="0">
                <a:latin typeface="Segoe UI" panose="020B0502040204020203" pitchFamily="34" charset="0"/>
                <a:ea typeface="Segoe UI" panose="020B0502040204020203" pitchFamily="34" charset="0"/>
                <a:cs typeface="Segoe UI" panose="020B0502040204020203" pitchFamily="34" charset="0"/>
              </a:rPr>
              <a:t>Trend:</a:t>
            </a:r>
          </a:p>
        </p:txBody>
      </p:sp>
      <p:sp>
        <p:nvSpPr>
          <p:cNvPr id="115" name="TextBox 114"/>
          <p:cNvSpPr txBox="1"/>
          <p:nvPr/>
        </p:nvSpPr>
        <p:spPr>
          <a:xfrm>
            <a:off x="7367642" y="4756867"/>
            <a:ext cx="735364" cy="200055"/>
          </a:xfrm>
          <a:prstGeom prst="rect">
            <a:avLst/>
          </a:prstGeom>
          <a:noFill/>
        </p:spPr>
        <p:txBody>
          <a:bodyPr wrap="square" rtlCol="0">
            <a:spAutoFit/>
          </a:bodyPr>
          <a:lstStyle/>
          <a:p>
            <a:r>
              <a:rPr lang="en-GB" sz="700" b="1" i="1" dirty="0" smtClean="0">
                <a:latin typeface="Segoe UI" panose="020B0502040204020203" pitchFamily="34" charset="0"/>
                <a:ea typeface="Segoe UI" panose="020B0502040204020203" pitchFamily="34" charset="0"/>
                <a:cs typeface="Segoe UI" panose="020B0502040204020203" pitchFamily="34" charset="0"/>
              </a:rPr>
              <a:t>Apr-Sep </a:t>
            </a:r>
            <a:r>
              <a:rPr lang="en-GB" sz="700" b="1" i="1" dirty="0">
                <a:latin typeface="Segoe UI" panose="020B0502040204020203" pitchFamily="34" charset="0"/>
                <a:ea typeface="Segoe UI" panose="020B0502040204020203" pitchFamily="34" charset="0"/>
                <a:cs typeface="Segoe UI" panose="020B0502040204020203" pitchFamily="34" charset="0"/>
              </a:rPr>
              <a:t>21</a:t>
            </a:r>
          </a:p>
        </p:txBody>
      </p:sp>
      <p:sp>
        <p:nvSpPr>
          <p:cNvPr id="116" name="TextBox 115"/>
          <p:cNvSpPr txBox="1"/>
          <p:nvPr/>
        </p:nvSpPr>
        <p:spPr>
          <a:xfrm>
            <a:off x="5134666" y="4756867"/>
            <a:ext cx="735364" cy="200055"/>
          </a:xfrm>
          <a:prstGeom prst="rect">
            <a:avLst/>
          </a:prstGeom>
          <a:noFill/>
        </p:spPr>
        <p:txBody>
          <a:bodyPr wrap="square" rtlCol="0">
            <a:spAutoFit/>
          </a:bodyPr>
          <a:lstStyle/>
          <a:p>
            <a:r>
              <a:rPr lang="en-GB" sz="700" b="1" i="1" dirty="0">
                <a:latin typeface="Segoe UI" panose="020B0502040204020203" pitchFamily="34" charset="0"/>
                <a:ea typeface="Segoe UI" panose="020B0502040204020203" pitchFamily="34" charset="0"/>
                <a:cs typeface="Segoe UI" panose="020B0502040204020203" pitchFamily="34" charset="0"/>
              </a:rPr>
              <a:t>Apr-Sep 19</a:t>
            </a:r>
          </a:p>
        </p:txBody>
      </p:sp>
      <p:sp>
        <p:nvSpPr>
          <p:cNvPr id="120" name="TextBox 119"/>
          <p:cNvSpPr txBox="1"/>
          <p:nvPr/>
        </p:nvSpPr>
        <p:spPr>
          <a:xfrm>
            <a:off x="4611400" y="2098452"/>
            <a:ext cx="3662551" cy="1015663"/>
          </a:xfrm>
          <a:prstGeom prst="rect">
            <a:avLst/>
          </a:prstGeom>
          <a:noFill/>
        </p:spPr>
        <p:txBody>
          <a:bodyPr wrap="square" rtlCol="0">
            <a:spAutoFit/>
          </a:bodyPr>
          <a:lstStyle/>
          <a:p>
            <a:r>
              <a:rPr lang="en-GB" sz="1000" b="1" i="1" dirty="0">
                <a:solidFill>
                  <a:srgbClr val="967200"/>
                </a:solidFill>
                <a:latin typeface="Arial Black" panose="020B0A04020102020204" pitchFamily="34" charset="0"/>
                <a:ea typeface="Segoe UI" panose="020B0502040204020203" pitchFamily="34" charset="0"/>
                <a:cs typeface="Segoe UI" panose="020B0502040204020203" pitchFamily="34" charset="0"/>
              </a:rPr>
              <a:t>-</a:t>
            </a:r>
            <a:r>
              <a:rPr lang="en-GB" sz="1000" i="1" dirty="0">
                <a:latin typeface="Segoe UI" panose="020B0502040204020203" pitchFamily="34" charset="0"/>
                <a:ea typeface="Segoe UI" panose="020B0502040204020203" pitchFamily="34" charset="0"/>
                <a:cs typeface="Segoe UI" panose="020B0502040204020203" pitchFamily="34" charset="0"/>
              </a:rPr>
              <a:t> </a:t>
            </a:r>
            <a:r>
              <a:rPr lang="en-GB" sz="1000" i="1" dirty="0" smtClean="0">
                <a:latin typeface="Segoe UI" panose="020B0502040204020203" pitchFamily="34" charset="0"/>
                <a:ea typeface="Segoe UI" panose="020B0502040204020203" pitchFamily="34" charset="0"/>
                <a:cs typeface="Segoe UI" panose="020B0502040204020203" pitchFamily="34" charset="0"/>
              </a:rPr>
              <a:t>With a latest figure of 67%, violent crime satisfaction has decreased slightly since last quarter, although this is not statistically significant.</a:t>
            </a:r>
            <a:r>
              <a:rPr lang="en-GB" sz="1000" i="1" dirty="0">
                <a:latin typeface="Segoe UI" panose="020B0502040204020203" pitchFamily="34" charset="0"/>
                <a:ea typeface="Segoe UI" panose="020B0502040204020203" pitchFamily="34" charset="0"/>
                <a:cs typeface="Segoe UI" panose="020B0502040204020203" pitchFamily="34" charset="0"/>
              </a:rPr>
              <a:t> However, because of this slight dip</a:t>
            </a:r>
            <a:r>
              <a:rPr lang="en-GB" sz="1000" b="1" i="1" dirty="0">
                <a:solidFill>
                  <a:srgbClr val="967200"/>
                </a:solidFill>
                <a:latin typeface="Segoe UI" panose="020B0502040204020203" pitchFamily="34" charset="0"/>
                <a:ea typeface="Segoe UI" panose="020B0502040204020203" pitchFamily="34" charset="0"/>
                <a:cs typeface="Segoe UI" panose="020B0502040204020203" pitchFamily="34" charset="0"/>
              </a:rPr>
              <a:t>, the longer-term increase (of 5%) is no longer statistically significant – a change since last quarter</a:t>
            </a:r>
            <a:r>
              <a:rPr lang="en-GB" sz="1000" i="1" dirty="0">
                <a:latin typeface="Segoe UI" panose="020B0502040204020203" pitchFamily="34" charset="0"/>
                <a:ea typeface="Segoe UI" panose="020B0502040204020203" pitchFamily="34" charset="0"/>
                <a:cs typeface="Segoe UI" panose="020B0502040204020203" pitchFamily="34" charset="0"/>
              </a:rPr>
              <a:t>.</a:t>
            </a:r>
          </a:p>
          <a:p>
            <a:endParaRPr lang="en-GB" sz="1000" i="1" dirty="0">
              <a:latin typeface="Segoe UI" panose="020B0502040204020203" pitchFamily="34" charset="0"/>
              <a:ea typeface="Segoe UI" panose="020B0502040204020203" pitchFamily="34" charset="0"/>
              <a:cs typeface="Segoe UI" panose="020B0502040204020203" pitchFamily="34" charset="0"/>
            </a:endParaRPr>
          </a:p>
        </p:txBody>
      </p:sp>
      <p:sp>
        <p:nvSpPr>
          <p:cNvPr id="123" name="TextBox 122"/>
          <p:cNvSpPr txBox="1"/>
          <p:nvPr/>
        </p:nvSpPr>
        <p:spPr>
          <a:xfrm>
            <a:off x="8993815" y="4285766"/>
            <a:ext cx="835509" cy="200055"/>
          </a:xfrm>
          <a:prstGeom prst="rect">
            <a:avLst/>
          </a:prstGeom>
          <a:noFill/>
        </p:spPr>
        <p:txBody>
          <a:bodyPr wrap="square" rtlCol="0">
            <a:spAutoFit/>
          </a:bodyPr>
          <a:lstStyle/>
          <a:p>
            <a:pPr algn="ctr"/>
            <a:r>
              <a:rPr lang="en-GB" sz="700" b="1" i="1" dirty="0">
                <a:latin typeface="Segoe UI" panose="020B0502040204020203" pitchFamily="34" charset="0"/>
                <a:ea typeface="Segoe UI" panose="020B0502040204020203" pitchFamily="34" charset="0"/>
                <a:cs typeface="Segoe UI" panose="020B0502040204020203" pitchFamily="34" charset="0"/>
              </a:rPr>
              <a:t>Apr 18-Mar 19</a:t>
            </a:r>
          </a:p>
        </p:txBody>
      </p:sp>
      <p:sp>
        <p:nvSpPr>
          <p:cNvPr id="125" name="TextBox 124"/>
          <p:cNvSpPr txBox="1"/>
          <p:nvPr/>
        </p:nvSpPr>
        <p:spPr>
          <a:xfrm>
            <a:off x="11406920" y="4285766"/>
            <a:ext cx="785632" cy="200055"/>
          </a:xfrm>
          <a:prstGeom prst="rect">
            <a:avLst/>
          </a:prstGeom>
          <a:noFill/>
        </p:spPr>
        <p:txBody>
          <a:bodyPr wrap="square" rtlCol="0">
            <a:spAutoFit/>
          </a:bodyPr>
          <a:lstStyle/>
          <a:p>
            <a:pPr algn="ctr"/>
            <a:r>
              <a:rPr lang="en-GB" sz="700" b="1" i="1" dirty="0" smtClean="0">
                <a:latin typeface="Segoe UI" panose="020B0502040204020203" pitchFamily="34" charset="0"/>
                <a:ea typeface="Segoe UI" panose="020B0502040204020203" pitchFamily="34" charset="0"/>
                <a:cs typeface="Segoe UI" panose="020B0502040204020203" pitchFamily="34" charset="0"/>
              </a:rPr>
              <a:t>Oct 20-Sep </a:t>
            </a:r>
            <a:r>
              <a:rPr lang="en-GB" sz="700" b="1" i="1" dirty="0">
                <a:latin typeface="Segoe UI" panose="020B0502040204020203" pitchFamily="34" charset="0"/>
                <a:ea typeface="Segoe UI" panose="020B0502040204020203" pitchFamily="34" charset="0"/>
                <a:cs typeface="Segoe UI" panose="020B0502040204020203" pitchFamily="34" charset="0"/>
              </a:rPr>
              <a:t>21</a:t>
            </a:r>
          </a:p>
        </p:txBody>
      </p:sp>
      <p:sp>
        <p:nvSpPr>
          <p:cNvPr id="158" name="TextBox 157"/>
          <p:cNvSpPr txBox="1"/>
          <p:nvPr/>
        </p:nvSpPr>
        <p:spPr>
          <a:xfrm>
            <a:off x="8376205" y="4494157"/>
            <a:ext cx="3787029" cy="530915"/>
          </a:xfrm>
          <a:prstGeom prst="rect">
            <a:avLst/>
          </a:prstGeom>
          <a:noFill/>
        </p:spPr>
        <p:txBody>
          <a:bodyPr wrap="square" rtlCol="0">
            <a:spAutoFit/>
          </a:bodyPr>
          <a:lstStyle/>
          <a:p>
            <a:r>
              <a:rPr lang="en-GB" sz="950" b="1" i="1" dirty="0">
                <a:solidFill>
                  <a:srgbClr val="967200"/>
                </a:solidFill>
                <a:latin typeface="Arial Black" panose="020B0A04020102020204" pitchFamily="34" charset="0"/>
                <a:ea typeface="Segoe UI" panose="020B0502040204020203" pitchFamily="34" charset="0"/>
                <a:cs typeface="Segoe UI" panose="020B0502040204020203" pitchFamily="34" charset="0"/>
              </a:rPr>
              <a:t>-</a:t>
            </a:r>
            <a:r>
              <a:rPr lang="en-GB" sz="950" i="1" dirty="0">
                <a:latin typeface="Segoe UI" panose="020B0502040204020203" pitchFamily="34" charset="0"/>
                <a:ea typeface="Segoe UI" panose="020B0502040204020203" pitchFamily="34" charset="0"/>
                <a:cs typeface="Segoe UI" panose="020B0502040204020203" pitchFamily="34" charset="0"/>
              </a:rPr>
              <a:t> </a:t>
            </a:r>
            <a:r>
              <a:rPr lang="en-GB" sz="950" b="1" i="1" u="sng" dirty="0" smtClean="0">
                <a:solidFill>
                  <a:srgbClr val="967200"/>
                </a:solidFill>
                <a:latin typeface="Segoe UI" panose="020B0502040204020203" pitchFamily="34" charset="0"/>
                <a:ea typeface="Segoe UI" panose="020B0502040204020203" pitchFamily="34" charset="0"/>
                <a:cs typeface="Segoe UI" panose="020B0502040204020203" pitchFamily="34" charset="0"/>
              </a:rPr>
              <a:t>Herefordshire</a:t>
            </a:r>
            <a:r>
              <a:rPr lang="en-GB" sz="950" b="1" i="1" dirty="0" smtClean="0">
                <a:solidFill>
                  <a:srgbClr val="967200"/>
                </a:solidFill>
                <a:latin typeface="Segoe UI" panose="020B0502040204020203" pitchFamily="34" charset="0"/>
                <a:ea typeface="Segoe UI" panose="020B0502040204020203" pitchFamily="34" charset="0"/>
                <a:cs typeface="Segoe UI" panose="020B0502040204020203" pitchFamily="34" charset="0"/>
              </a:rPr>
              <a:t> </a:t>
            </a:r>
            <a:r>
              <a:rPr lang="en-GB" sz="950" b="1" i="1" dirty="0">
                <a:solidFill>
                  <a:srgbClr val="967200"/>
                </a:solidFill>
                <a:latin typeface="Segoe UI" panose="020B0502040204020203" pitchFamily="34" charset="0"/>
                <a:ea typeface="Segoe UI" panose="020B0502040204020203" pitchFamily="34" charset="0"/>
                <a:cs typeface="Segoe UI" panose="020B0502040204020203" pitchFamily="34" charset="0"/>
              </a:rPr>
              <a:t>Local Policing Area (LPA) </a:t>
            </a:r>
            <a:r>
              <a:rPr lang="en-GB" sz="950" b="1" i="1" dirty="0" smtClean="0">
                <a:solidFill>
                  <a:srgbClr val="967200"/>
                </a:solidFill>
                <a:latin typeface="Segoe UI" panose="020B0502040204020203" pitchFamily="34" charset="0"/>
                <a:ea typeface="Segoe UI" panose="020B0502040204020203" pitchFamily="34" charset="0"/>
                <a:cs typeface="Segoe UI" panose="020B0502040204020203" pitchFamily="34" charset="0"/>
              </a:rPr>
              <a:t>has been an </a:t>
            </a:r>
            <a:r>
              <a:rPr lang="en-GB" sz="950" b="1" i="1" dirty="0">
                <a:solidFill>
                  <a:srgbClr val="967200"/>
                </a:solidFill>
                <a:latin typeface="Segoe UI" panose="020B0502040204020203" pitchFamily="34" charset="0"/>
                <a:ea typeface="Segoe UI" panose="020B0502040204020203" pitchFamily="34" charset="0"/>
                <a:cs typeface="Segoe UI" panose="020B0502040204020203" pitchFamily="34" charset="0"/>
              </a:rPr>
              <a:t>area of </a:t>
            </a:r>
            <a:r>
              <a:rPr lang="en-GB" sz="950" b="1" i="1" dirty="0" smtClean="0">
                <a:solidFill>
                  <a:srgbClr val="967200"/>
                </a:solidFill>
                <a:latin typeface="Segoe UI" panose="020B0502040204020203" pitchFamily="34" charset="0"/>
                <a:ea typeface="Segoe UI" panose="020B0502040204020203" pitchFamily="34" charset="0"/>
                <a:cs typeface="Segoe UI" panose="020B0502040204020203" pitchFamily="34" charset="0"/>
              </a:rPr>
              <a:t>focus</a:t>
            </a:r>
            <a:r>
              <a:rPr lang="en-GB" sz="950" i="1" dirty="0">
                <a:latin typeface="Segoe UI" panose="020B0502040204020203" pitchFamily="34" charset="0"/>
                <a:ea typeface="Segoe UI" panose="020B0502040204020203" pitchFamily="34" charset="0"/>
                <a:cs typeface="Segoe UI" panose="020B0502040204020203" pitchFamily="34" charset="0"/>
              </a:rPr>
              <a:t> </a:t>
            </a:r>
            <a:r>
              <a:rPr lang="en-GB" sz="950" i="1" dirty="0" smtClean="0">
                <a:latin typeface="Segoe UI" panose="020B0502040204020203" pitchFamily="34" charset="0"/>
                <a:ea typeface="Segoe UI" panose="020B0502040204020203" pitchFamily="34" charset="0"/>
                <a:cs typeface="Segoe UI" panose="020B0502040204020203" pitchFamily="34" charset="0"/>
              </a:rPr>
              <a:t>due to its lower levels of hate crime satisfaction </a:t>
            </a:r>
            <a:r>
              <a:rPr lang="en-GB" sz="950" b="1" i="1" dirty="0" smtClean="0">
                <a:solidFill>
                  <a:srgbClr val="967200"/>
                </a:solidFill>
                <a:latin typeface="Segoe UI" panose="020B0502040204020203" pitchFamily="34" charset="0"/>
                <a:ea typeface="Segoe UI" panose="020B0502040204020203" pitchFamily="34" charset="0"/>
                <a:cs typeface="Segoe UI" panose="020B0502040204020203" pitchFamily="34" charset="0"/>
              </a:rPr>
              <a:t> </a:t>
            </a:r>
            <a:r>
              <a:rPr lang="en-GB" sz="950" i="1" dirty="0" smtClean="0">
                <a:latin typeface="Segoe UI" panose="020B0502040204020203" pitchFamily="34" charset="0"/>
                <a:ea typeface="Segoe UI" panose="020B0502040204020203" pitchFamily="34" charset="0"/>
                <a:cs typeface="Segoe UI" panose="020B0502040204020203" pitchFamily="34" charset="0"/>
              </a:rPr>
              <a:t>relative to the remaining Local Policing Areas (56%). </a:t>
            </a:r>
            <a:endParaRPr lang="en-GB" sz="950" i="1" dirty="0">
              <a:latin typeface="Segoe UI" panose="020B0502040204020203" pitchFamily="34" charset="0"/>
              <a:ea typeface="Segoe UI" panose="020B0502040204020203" pitchFamily="34" charset="0"/>
              <a:cs typeface="Segoe UI" panose="020B0502040204020203" pitchFamily="34" charset="0"/>
            </a:endParaRPr>
          </a:p>
        </p:txBody>
      </p:sp>
      <p:sp>
        <p:nvSpPr>
          <p:cNvPr id="159" name="TextBox 158"/>
          <p:cNvSpPr txBox="1"/>
          <p:nvPr/>
        </p:nvSpPr>
        <p:spPr>
          <a:xfrm>
            <a:off x="8376205" y="4979083"/>
            <a:ext cx="3781359" cy="1846659"/>
          </a:xfrm>
          <a:prstGeom prst="rect">
            <a:avLst/>
          </a:prstGeom>
          <a:noFill/>
        </p:spPr>
        <p:txBody>
          <a:bodyPr wrap="square" rtlCol="0">
            <a:spAutoFit/>
          </a:bodyPr>
          <a:lstStyle/>
          <a:p>
            <a:r>
              <a:rPr lang="en-GB" sz="950" b="1" i="1" dirty="0" smtClean="0">
                <a:solidFill>
                  <a:srgbClr val="967200"/>
                </a:solidFill>
                <a:latin typeface="Arial Black" panose="020B0A04020102020204" pitchFamily="34" charset="0"/>
                <a:ea typeface="Segoe UI" panose="020B0502040204020203" pitchFamily="34" charset="0"/>
                <a:cs typeface="Segoe UI" panose="020B0502040204020203" pitchFamily="34" charset="0"/>
              </a:rPr>
              <a:t>-</a:t>
            </a:r>
            <a:r>
              <a:rPr lang="en-GB" sz="950" i="1" dirty="0" smtClean="0">
                <a:latin typeface="Segoe UI" panose="020B0502040204020203" pitchFamily="34" charset="0"/>
                <a:ea typeface="Segoe UI" panose="020B0502040204020203" pitchFamily="34" charset="0"/>
                <a:cs typeface="Segoe UI" panose="020B0502040204020203" pitchFamily="34" charset="0"/>
              </a:rPr>
              <a:t> </a:t>
            </a:r>
            <a:r>
              <a:rPr lang="en-GB" sz="950" b="1" i="1" dirty="0" smtClean="0">
                <a:solidFill>
                  <a:srgbClr val="967200"/>
                </a:solidFill>
                <a:latin typeface="Segoe UI" panose="020B0502040204020203" pitchFamily="34" charset="0"/>
                <a:ea typeface="Segoe UI" panose="020B0502040204020203" pitchFamily="34" charset="0"/>
                <a:cs typeface="Segoe UI" panose="020B0502040204020203" pitchFamily="34" charset="0"/>
              </a:rPr>
              <a:t>SP&amp;I carried out analysis </a:t>
            </a:r>
            <a:r>
              <a:rPr lang="en-GB" sz="950" b="1" i="1" dirty="0">
                <a:solidFill>
                  <a:srgbClr val="967200"/>
                </a:solidFill>
                <a:latin typeface="Segoe UI" panose="020B0502040204020203" pitchFamily="34" charset="0"/>
                <a:ea typeface="Segoe UI" panose="020B0502040204020203" pitchFamily="34" charset="0"/>
                <a:cs typeface="Segoe UI" panose="020B0502040204020203" pitchFamily="34" charset="0"/>
              </a:rPr>
              <a:t>to explore the reasons for </a:t>
            </a:r>
            <a:r>
              <a:rPr lang="en-GB" sz="950" b="1" i="1" dirty="0" smtClean="0">
                <a:solidFill>
                  <a:srgbClr val="967200"/>
                </a:solidFill>
                <a:latin typeface="Segoe UI" panose="020B0502040204020203" pitchFamily="34" charset="0"/>
                <a:ea typeface="Segoe UI" panose="020B0502040204020203" pitchFamily="34" charset="0"/>
                <a:cs typeface="Segoe UI" panose="020B0502040204020203" pitchFamily="34" charset="0"/>
              </a:rPr>
              <a:t>this finding </a:t>
            </a:r>
            <a:r>
              <a:rPr lang="en-GB" sz="950" i="1" dirty="0" smtClean="0">
                <a:latin typeface="Segoe UI" panose="020B0502040204020203" pitchFamily="34" charset="0"/>
                <a:ea typeface="Segoe UI" panose="020B0502040204020203" pitchFamily="34" charset="0"/>
                <a:cs typeface="Segoe UI" panose="020B0502040204020203" pitchFamily="34" charset="0"/>
              </a:rPr>
              <a:t>which identified that lower </a:t>
            </a:r>
            <a:r>
              <a:rPr lang="en-GB" sz="950" i="1" dirty="0">
                <a:latin typeface="Segoe UI" panose="020B0502040204020203" pitchFamily="34" charset="0"/>
                <a:ea typeface="Segoe UI" panose="020B0502040204020203" pitchFamily="34" charset="0"/>
                <a:cs typeface="Segoe UI" panose="020B0502040204020203" pitchFamily="34" charset="0"/>
              </a:rPr>
              <a:t>levels of satisfaction </a:t>
            </a:r>
            <a:r>
              <a:rPr lang="en-GB" sz="950" i="1" dirty="0" smtClean="0">
                <a:latin typeface="Segoe UI" panose="020B0502040204020203" pitchFamily="34" charset="0"/>
                <a:ea typeface="Segoe UI" panose="020B0502040204020203" pitchFamily="34" charset="0"/>
                <a:cs typeface="Segoe UI" panose="020B0502040204020203" pitchFamily="34" charset="0"/>
              </a:rPr>
              <a:t>were due to</a:t>
            </a:r>
            <a:r>
              <a:rPr lang="en-GB" sz="950" i="1" dirty="0">
                <a:latin typeface="Segoe UI" panose="020B0502040204020203" pitchFamily="34" charset="0"/>
                <a:ea typeface="Segoe UI" panose="020B0502040204020203" pitchFamily="34" charset="0"/>
                <a:cs typeface="Segoe UI" panose="020B0502040204020203" pitchFamily="34" charset="0"/>
              </a:rPr>
              <a:t> </a:t>
            </a:r>
            <a:r>
              <a:rPr lang="en-GB" sz="950" b="1" i="1" u="sng" dirty="0" smtClean="0">
                <a:solidFill>
                  <a:srgbClr val="967200"/>
                </a:solidFill>
                <a:latin typeface="Segoe UI" panose="020B0502040204020203" pitchFamily="34" charset="0"/>
                <a:ea typeface="Segoe UI" panose="020B0502040204020203" pitchFamily="34" charset="0"/>
                <a:cs typeface="Segoe UI" panose="020B0502040204020203" pitchFamily="34" charset="0"/>
              </a:rPr>
              <a:t>gaps in specific elements of the service provision </a:t>
            </a:r>
            <a:r>
              <a:rPr lang="en-GB" sz="950" i="1" dirty="0" smtClean="0">
                <a:latin typeface="Segoe UI" panose="020B0502040204020203" pitchFamily="34" charset="0"/>
                <a:ea typeface="Segoe UI" panose="020B0502040204020203" pitchFamily="34" charset="0"/>
                <a:cs typeface="Segoe UI" panose="020B0502040204020203" pitchFamily="34" charset="0"/>
              </a:rPr>
              <a:t>(police did not take case seriously / take action to resolve issue, victim not informed of outcome, poor expectation management regarding police attendance or speed of attendance, lack of empathy / understanding showed by officer). </a:t>
            </a:r>
            <a:r>
              <a:rPr lang="en-GB" sz="950" b="1" i="1" dirty="0" smtClean="0">
                <a:solidFill>
                  <a:srgbClr val="967200"/>
                </a:solidFill>
                <a:latin typeface="Segoe UI" panose="020B0502040204020203" pitchFamily="34" charset="0"/>
                <a:ea typeface="Segoe UI" panose="020B0502040204020203" pitchFamily="34" charset="0"/>
                <a:cs typeface="Segoe UI" panose="020B0502040204020203" pitchFamily="34" charset="0"/>
              </a:rPr>
              <a:t>Significantly lower levels of satisfaction was identified with victims having a disability</a:t>
            </a:r>
            <a:r>
              <a:rPr lang="en-GB" sz="950" i="1" dirty="0" smtClean="0">
                <a:latin typeface="Segoe UI" panose="020B0502040204020203" pitchFamily="34" charset="0"/>
                <a:ea typeface="Segoe UI" panose="020B0502040204020203" pitchFamily="34" charset="0"/>
                <a:cs typeface="Segoe UI" panose="020B0502040204020203" pitchFamily="34" charset="0"/>
              </a:rPr>
              <a:t> suggesting a perceived gap in service provision with this group.  </a:t>
            </a:r>
            <a:r>
              <a:rPr lang="en-GB" sz="950" b="1" i="1" dirty="0" smtClean="0">
                <a:solidFill>
                  <a:srgbClr val="967200"/>
                </a:solidFill>
                <a:latin typeface="Segoe UI" panose="020B0502040204020203" pitchFamily="34" charset="0"/>
                <a:ea typeface="Segoe UI" panose="020B0502040204020203" pitchFamily="34" charset="0"/>
                <a:cs typeface="Segoe UI" panose="020B0502040204020203" pitchFamily="34" charset="0"/>
              </a:rPr>
              <a:t>SP&amp;I are continuing to work with Herefordshire LPA to support service improvements </a:t>
            </a:r>
            <a:r>
              <a:rPr lang="en-GB" sz="950" i="1" dirty="0" smtClean="0">
                <a:latin typeface="Segoe UI" panose="020B0502040204020203" pitchFamily="34" charset="0"/>
                <a:ea typeface="Segoe UI" panose="020B0502040204020203" pitchFamily="34" charset="0"/>
                <a:cs typeface="Segoe UI" panose="020B0502040204020203" pitchFamily="34" charset="0"/>
              </a:rPr>
              <a:t>with </a:t>
            </a:r>
            <a:r>
              <a:rPr lang="en-GB" sz="950" b="1" i="1" dirty="0" smtClean="0">
                <a:solidFill>
                  <a:srgbClr val="967200"/>
                </a:solidFill>
                <a:latin typeface="Segoe UI" panose="020B0502040204020203" pitchFamily="34" charset="0"/>
                <a:ea typeface="Segoe UI" panose="020B0502040204020203" pitchFamily="34" charset="0"/>
                <a:cs typeface="Segoe UI" panose="020B0502040204020203" pitchFamily="34" charset="0"/>
              </a:rPr>
              <a:t>actions being logged in the Victim Satisfaction tactical action plan</a:t>
            </a:r>
            <a:r>
              <a:rPr lang="en-GB" sz="950" i="1" dirty="0" smtClean="0">
                <a:latin typeface="Segoe UI" panose="020B0502040204020203" pitchFamily="34" charset="0"/>
                <a:ea typeface="Segoe UI" panose="020B0502040204020203" pitchFamily="34" charset="0"/>
                <a:cs typeface="Segoe UI" panose="020B0502040204020203" pitchFamily="34" charset="0"/>
              </a:rPr>
              <a:t>, overseen by the Strategic Victim Satisfaction Board. </a:t>
            </a:r>
            <a:endParaRPr lang="en-GB" sz="950" i="1" dirty="0">
              <a:latin typeface="Segoe UI" panose="020B0502040204020203" pitchFamily="34" charset="0"/>
              <a:ea typeface="Segoe UI" panose="020B0502040204020203" pitchFamily="34" charset="0"/>
              <a:cs typeface="Segoe UI" panose="020B0502040204020203" pitchFamily="34" charset="0"/>
            </a:endParaRPr>
          </a:p>
        </p:txBody>
      </p:sp>
      <p:sp>
        <p:nvSpPr>
          <p:cNvPr id="2" name="Rectangle 1"/>
          <p:cNvSpPr/>
          <p:nvPr/>
        </p:nvSpPr>
        <p:spPr>
          <a:xfrm>
            <a:off x="787028" y="6256633"/>
            <a:ext cx="3717233" cy="553998"/>
          </a:xfrm>
          <a:prstGeom prst="rect">
            <a:avLst/>
          </a:prstGeom>
        </p:spPr>
        <p:txBody>
          <a:bodyPr wrap="square">
            <a:spAutoFit/>
          </a:bodyPr>
          <a:lstStyle/>
          <a:p>
            <a:r>
              <a:rPr lang="en-GB" sz="1000" b="1" i="1" dirty="0">
                <a:solidFill>
                  <a:schemeClr val="accent4">
                    <a:lumMod val="75000"/>
                  </a:schemeClr>
                </a:solidFill>
                <a:latin typeface="Arial Black" panose="020B0A04020102020204" pitchFamily="34" charset="0"/>
                <a:ea typeface="Segoe UI" panose="020B0502040204020203" pitchFamily="34" charset="0"/>
                <a:cs typeface="Segoe UI" panose="020B0502040204020203" pitchFamily="34" charset="0"/>
              </a:rPr>
              <a:t>-</a:t>
            </a:r>
            <a:r>
              <a:rPr lang="en-GB" sz="1000" i="1" dirty="0">
                <a:solidFill>
                  <a:srgbClr val="967200"/>
                </a:solidFill>
                <a:latin typeface="Segoe UI" panose="020B0502040204020203" pitchFamily="34" charset="0"/>
                <a:ea typeface="Segoe UI" panose="020B0502040204020203" pitchFamily="34" charset="0"/>
                <a:cs typeface="Segoe UI" panose="020B0502040204020203" pitchFamily="34" charset="0"/>
              </a:rPr>
              <a:t> </a:t>
            </a:r>
            <a:r>
              <a:rPr lang="en-GB" sz="1000" i="1" dirty="0" smtClean="0">
                <a:latin typeface="Segoe UI" panose="020B0502040204020203" pitchFamily="34" charset="0"/>
                <a:ea typeface="Segoe UI" panose="020B0502040204020203" pitchFamily="34" charset="0"/>
                <a:cs typeface="Segoe UI" panose="020B0502040204020203" pitchFamily="34" charset="0"/>
              </a:rPr>
              <a:t>Conversely, as part of the research, above, </a:t>
            </a:r>
            <a:r>
              <a:rPr lang="en-GB" sz="1000" b="1" i="1" dirty="0" smtClean="0">
                <a:solidFill>
                  <a:srgbClr val="967200"/>
                </a:solidFill>
                <a:latin typeface="Segoe UI" panose="020B0502040204020203" pitchFamily="34" charset="0"/>
                <a:ea typeface="Segoe UI" panose="020B0502040204020203" pitchFamily="34" charset="0"/>
                <a:cs typeface="Segoe UI" panose="020B0502040204020203" pitchFamily="34" charset="0"/>
              </a:rPr>
              <a:t>best practice </a:t>
            </a:r>
            <a:r>
              <a:rPr lang="en-GB" sz="1000" i="1" dirty="0" smtClean="0">
                <a:latin typeface="Segoe UI" panose="020B0502040204020203" pitchFamily="34" charset="0"/>
                <a:ea typeface="Segoe UI" panose="020B0502040204020203" pitchFamily="34" charset="0"/>
                <a:cs typeface="Segoe UI" panose="020B0502040204020203" pitchFamily="34" charset="0"/>
              </a:rPr>
              <a:t>from </a:t>
            </a:r>
            <a:r>
              <a:rPr lang="en-GB" sz="1000" b="1" i="1" u="sng" dirty="0" smtClean="0">
                <a:solidFill>
                  <a:srgbClr val="967200"/>
                </a:solidFill>
                <a:latin typeface="Segoe UI" panose="020B0502040204020203" pitchFamily="34" charset="0"/>
                <a:ea typeface="Segoe UI" panose="020B0502040204020203" pitchFamily="34" charset="0"/>
                <a:cs typeface="Segoe UI" panose="020B0502040204020203" pitchFamily="34" charset="0"/>
              </a:rPr>
              <a:t>Herefordshire</a:t>
            </a:r>
            <a:r>
              <a:rPr lang="en-GB" sz="1000" i="1" dirty="0" smtClean="0">
                <a:solidFill>
                  <a:srgbClr val="967200"/>
                </a:solidFill>
                <a:latin typeface="Segoe UI" panose="020B0502040204020203" pitchFamily="34" charset="0"/>
                <a:ea typeface="Segoe UI" panose="020B0502040204020203" pitchFamily="34" charset="0"/>
                <a:cs typeface="Segoe UI" panose="020B0502040204020203" pitchFamily="34" charset="0"/>
              </a:rPr>
              <a:t> </a:t>
            </a:r>
            <a:r>
              <a:rPr lang="en-GB" sz="1000" i="1" dirty="0" smtClean="0">
                <a:latin typeface="Segoe UI" panose="020B0502040204020203" pitchFamily="34" charset="0"/>
                <a:ea typeface="Segoe UI" panose="020B0502040204020203" pitchFamily="34" charset="0"/>
                <a:cs typeface="Segoe UI" panose="020B0502040204020203" pitchFamily="34" charset="0"/>
              </a:rPr>
              <a:t>and </a:t>
            </a:r>
            <a:r>
              <a:rPr lang="en-GB" sz="1000" b="1" i="1" u="sng" dirty="0" smtClean="0">
                <a:solidFill>
                  <a:srgbClr val="967200"/>
                </a:solidFill>
                <a:latin typeface="Segoe UI" panose="020B0502040204020203" pitchFamily="34" charset="0"/>
                <a:ea typeface="Segoe UI" panose="020B0502040204020203" pitchFamily="34" charset="0"/>
                <a:cs typeface="Segoe UI" panose="020B0502040204020203" pitchFamily="34" charset="0"/>
              </a:rPr>
              <a:t>North Worcestershire</a:t>
            </a:r>
            <a:r>
              <a:rPr lang="en-GB" sz="1000" b="1" i="1" dirty="0" smtClean="0">
                <a:solidFill>
                  <a:srgbClr val="967200"/>
                </a:solidFill>
                <a:latin typeface="Segoe UI" panose="020B0502040204020203" pitchFamily="34" charset="0"/>
                <a:ea typeface="Segoe UI" panose="020B0502040204020203" pitchFamily="34" charset="0"/>
                <a:cs typeface="Segoe UI" panose="020B0502040204020203" pitchFamily="34" charset="0"/>
              </a:rPr>
              <a:t> </a:t>
            </a:r>
            <a:r>
              <a:rPr lang="en-GB" sz="1000" i="1" dirty="0" smtClean="0">
                <a:latin typeface="Segoe UI" panose="020B0502040204020203" pitchFamily="34" charset="0"/>
                <a:ea typeface="Segoe UI" panose="020B0502040204020203" pitchFamily="34" charset="0"/>
                <a:cs typeface="Segoe UI" panose="020B0502040204020203" pitchFamily="34" charset="0"/>
              </a:rPr>
              <a:t>is also being identified. </a:t>
            </a:r>
            <a:endParaRPr lang="en-GB" sz="1000" i="1" dirty="0">
              <a:latin typeface="Segoe UI" panose="020B0502040204020203" pitchFamily="34" charset="0"/>
              <a:ea typeface="Segoe UI" panose="020B0502040204020203" pitchFamily="34" charset="0"/>
              <a:cs typeface="Segoe UI" panose="020B0502040204020203" pitchFamily="34" charset="0"/>
            </a:endParaRPr>
          </a:p>
        </p:txBody>
      </p:sp>
      <p:sp>
        <p:nvSpPr>
          <p:cNvPr id="119" name="TextBox 118"/>
          <p:cNvSpPr txBox="1"/>
          <p:nvPr/>
        </p:nvSpPr>
        <p:spPr>
          <a:xfrm>
            <a:off x="8438412" y="3340787"/>
            <a:ext cx="1072569" cy="338554"/>
          </a:xfrm>
          <a:prstGeom prst="rect">
            <a:avLst/>
          </a:prstGeom>
          <a:noFill/>
        </p:spPr>
        <p:txBody>
          <a:bodyPr wrap="square" rtlCol="0">
            <a:spAutoFit/>
          </a:bodyPr>
          <a:lstStyle/>
          <a:p>
            <a:pPr algn="ctr"/>
            <a:r>
              <a:rPr lang="en-GB" sz="800" i="1" dirty="0">
                <a:latin typeface="Segoe UI" panose="020B0502040204020203" pitchFamily="34" charset="0"/>
                <a:ea typeface="Segoe UI" panose="020B0502040204020203" pitchFamily="34" charset="0"/>
                <a:cs typeface="Segoe UI" panose="020B0502040204020203" pitchFamily="34" charset="0"/>
              </a:rPr>
              <a:t>(Previous </a:t>
            </a:r>
            <a:r>
              <a:rPr lang="en-GB" sz="800" i="1" dirty="0" smtClean="0">
                <a:latin typeface="Segoe UI" panose="020B0502040204020203" pitchFamily="34" charset="0"/>
                <a:ea typeface="Segoe UI" panose="020B0502040204020203" pitchFamily="34" charset="0"/>
                <a:cs typeface="Segoe UI" panose="020B0502040204020203" pitchFamily="34" charset="0"/>
              </a:rPr>
              <a:t>(Jul </a:t>
            </a:r>
            <a:r>
              <a:rPr lang="en-GB" sz="800" i="1" dirty="0">
                <a:latin typeface="Segoe UI" panose="020B0502040204020203" pitchFamily="34" charset="0"/>
                <a:ea typeface="Segoe UI" panose="020B0502040204020203" pitchFamily="34" charset="0"/>
                <a:cs typeface="Segoe UI" panose="020B0502040204020203" pitchFamily="34" charset="0"/>
              </a:rPr>
              <a:t>20 – </a:t>
            </a:r>
            <a:r>
              <a:rPr lang="en-GB" sz="800" i="1" dirty="0" smtClean="0">
                <a:latin typeface="Segoe UI" panose="020B0502040204020203" pitchFamily="34" charset="0"/>
                <a:ea typeface="Segoe UI" panose="020B0502040204020203" pitchFamily="34" charset="0"/>
                <a:cs typeface="Segoe UI" panose="020B0502040204020203" pitchFamily="34" charset="0"/>
              </a:rPr>
              <a:t>Jun </a:t>
            </a:r>
            <a:r>
              <a:rPr lang="en-GB" sz="800" i="1" dirty="0">
                <a:latin typeface="Segoe UI" panose="020B0502040204020203" pitchFamily="34" charset="0"/>
                <a:ea typeface="Segoe UI" panose="020B0502040204020203" pitchFamily="34" charset="0"/>
                <a:cs typeface="Segoe UI" panose="020B0502040204020203" pitchFamily="34" charset="0"/>
              </a:rPr>
              <a:t>21): </a:t>
            </a:r>
            <a:r>
              <a:rPr lang="en-GB" sz="800" i="1" dirty="0" smtClean="0">
                <a:latin typeface="Segoe UI" panose="020B0502040204020203" pitchFamily="34" charset="0"/>
                <a:ea typeface="Segoe UI" panose="020B0502040204020203" pitchFamily="34" charset="0"/>
                <a:cs typeface="Segoe UI" panose="020B0502040204020203" pitchFamily="34" charset="0"/>
              </a:rPr>
              <a:t>64%)</a:t>
            </a:r>
            <a:endParaRPr lang="en-GB" sz="800" i="1" dirty="0">
              <a:latin typeface="Segoe UI" panose="020B0502040204020203" pitchFamily="34" charset="0"/>
              <a:ea typeface="Segoe UI" panose="020B0502040204020203" pitchFamily="34" charset="0"/>
              <a:cs typeface="Segoe UI" panose="020B0502040204020203" pitchFamily="34" charset="0"/>
            </a:endParaRPr>
          </a:p>
        </p:txBody>
      </p:sp>
      <p:sp>
        <p:nvSpPr>
          <p:cNvPr id="130" name="TextBox 129"/>
          <p:cNvSpPr txBox="1"/>
          <p:nvPr/>
        </p:nvSpPr>
        <p:spPr>
          <a:xfrm>
            <a:off x="756691" y="53877"/>
            <a:ext cx="4625093" cy="461665"/>
          </a:xfrm>
          <a:prstGeom prst="rect">
            <a:avLst/>
          </a:prstGeom>
          <a:solidFill>
            <a:schemeClr val="accent4">
              <a:lumMod val="75000"/>
            </a:schemeClr>
          </a:solidFill>
        </p:spPr>
        <p:txBody>
          <a:bodyPr wrap="square" rtlCol="0">
            <a:spAutoFit/>
          </a:bodyPr>
          <a:lstStyle/>
          <a:p>
            <a:pPr marL="228600" indent="-228600">
              <a:buAutoNum type="arabicPeriod"/>
            </a:pP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Delivering a high quality, consistent service to the public</a:t>
            </a:r>
          </a:p>
          <a:p>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1.1 Delivering victim satisfaction: Burglary, Violent, Hate</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63" name="Picture 101"/>
          <p:cNvPicPr>
            <a:picLocks noChangeAspect="1" noChangeArrowheads="1"/>
          </p:cNvPicPr>
          <p:nvPr/>
        </p:nvPicPr>
        <p:blipFill>
          <a:blip r:embed="rId8"/>
          <a:srcRect/>
          <a:stretch>
            <a:fillRect/>
          </a:stretch>
        </p:blipFill>
        <p:spPr bwMode="auto">
          <a:xfrm>
            <a:off x="2518705" y="2238534"/>
            <a:ext cx="1599412" cy="1747737"/>
          </a:xfrm>
          <a:prstGeom prst="rect">
            <a:avLst/>
          </a:prstGeom>
          <a:noFill/>
          <a:ln w="9525">
            <a:noFill/>
            <a:miter lim="800000"/>
            <a:headEnd/>
            <a:tailEnd/>
          </a:ln>
        </p:spPr>
      </p:pic>
      <p:sp>
        <p:nvSpPr>
          <p:cNvPr id="166" name="Oval 165"/>
          <p:cNvSpPr>
            <a:spLocks noChangeAspect="1"/>
          </p:cNvSpPr>
          <p:nvPr/>
        </p:nvSpPr>
        <p:spPr>
          <a:xfrm>
            <a:off x="2509576" y="3335188"/>
            <a:ext cx="648000" cy="648000"/>
          </a:xfrm>
          <a:prstGeom prst="ellipse">
            <a:avLst/>
          </a:prstGeom>
          <a:solidFill>
            <a:schemeClr val="bg2">
              <a:lumMod val="50000"/>
              <a:alpha val="74000"/>
            </a:schemeClr>
          </a:solidFill>
          <a:ln w="28575" cmpd="thinThick">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47" dirty="0"/>
          </a:p>
        </p:txBody>
      </p:sp>
      <p:sp>
        <p:nvSpPr>
          <p:cNvPr id="167" name="TextBox 139"/>
          <p:cNvSpPr txBox="1">
            <a:spLocks noChangeArrowheads="1"/>
          </p:cNvSpPr>
          <p:nvPr/>
        </p:nvSpPr>
        <p:spPr bwMode="auto">
          <a:xfrm>
            <a:off x="2396696" y="3465973"/>
            <a:ext cx="876860" cy="369332"/>
          </a:xfrm>
          <a:prstGeom prst="rect">
            <a:avLst/>
          </a:prstGeom>
          <a:noFill/>
          <a:ln w="9525">
            <a:noFill/>
            <a:miter lim="800000"/>
            <a:headEnd/>
            <a:tailEnd/>
          </a:ln>
        </p:spPr>
        <p:txBody>
          <a:bodyPr wrap="square">
            <a:spAutoFit/>
          </a:bodyPr>
          <a:lstStyle/>
          <a:p>
            <a:pPr algn="ctr"/>
            <a:r>
              <a:rPr lang="en-GB" dirty="0" smtClean="0">
                <a:solidFill>
                  <a:schemeClr val="bg1"/>
                </a:solidFill>
                <a:latin typeface="Arial Black" pitchFamily="34" charset="0"/>
              </a:rPr>
              <a:t>88%</a:t>
            </a:r>
            <a:endParaRPr lang="en-GB" dirty="0">
              <a:solidFill>
                <a:schemeClr val="bg1"/>
              </a:solidFill>
              <a:latin typeface="Arial Black" pitchFamily="34" charset="0"/>
            </a:endParaRPr>
          </a:p>
        </p:txBody>
      </p:sp>
      <p:sp>
        <p:nvSpPr>
          <p:cNvPr id="168" name="Oval 167"/>
          <p:cNvSpPr>
            <a:spLocks noChangeAspect="1"/>
          </p:cNvSpPr>
          <p:nvPr/>
        </p:nvSpPr>
        <p:spPr>
          <a:xfrm>
            <a:off x="3549258" y="3489227"/>
            <a:ext cx="468000" cy="468000"/>
          </a:xfrm>
          <a:prstGeom prst="ellipse">
            <a:avLst/>
          </a:prstGeom>
          <a:solidFill>
            <a:schemeClr val="bg2">
              <a:lumMod val="50000"/>
              <a:alpha val="74000"/>
            </a:schemeClr>
          </a:solidFill>
          <a:ln w="28575" cmpd="thinThick">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47" dirty="0"/>
          </a:p>
        </p:txBody>
      </p:sp>
      <p:sp>
        <p:nvSpPr>
          <p:cNvPr id="169" name="Oval 168"/>
          <p:cNvSpPr>
            <a:spLocks noChangeAspect="1"/>
          </p:cNvSpPr>
          <p:nvPr/>
        </p:nvSpPr>
        <p:spPr>
          <a:xfrm>
            <a:off x="2491517" y="2466628"/>
            <a:ext cx="468000" cy="468000"/>
          </a:xfrm>
          <a:prstGeom prst="ellipse">
            <a:avLst/>
          </a:prstGeom>
          <a:solidFill>
            <a:schemeClr val="bg2">
              <a:lumMod val="50000"/>
              <a:alpha val="74000"/>
            </a:schemeClr>
          </a:solidFill>
          <a:ln w="28575" cmpd="thinThick">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47" dirty="0"/>
          </a:p>
        </p:txBody>
      </p:sp>
      <p:sp>
        <p:nvSpPr>
          <p:cNvPr id="170" name="TextBox 139"/>
          <p:cNvSpPr txBox="1">
            <a:spLocks noChangeArrowheads="1"/>
          </p:cNvSpPr>
          <p:nvPr/>
        </p:nvSpPr>
        <p:spPr bwMode="auto">
          <a:xfrm>
            <a:off x="2412094" y="2560381"/>
            <a:ext cx="646787" cy="292388"/>
          </a:xfrm>
          <a:prstGeom prst="rect">
            <a:avLst/>
          </a:prstGeom>
          <a:noFill/>
          <a:ln w="9525">
            <a:noFill/>
            <a:miter lim="800000"/>
            <a:headEnd/>
            <a:tailEnd/>
          </a:ln>
        </p:spPr>
        <p:txBody>
          <a:bodyPr wrap="square">
            <a:spAutoFit/>
          </a:bodyPr>
          <a:lstStyle/>
          <a:p>
            <a:pPr algn="ctr"/>
            <a:r>
              <a:rPr lang="en-GB" sz="1300" dirty="0" smtClean="0">
                <a:solidFill>
                  <a:schemeClr val="bg1"/>
                </a:solidFill>
                <a:latin typeface="Arial Black" pitchFamily="34" charset="0"/>
              </a:rPr>
              <a:t>66%</a:t>
            </a:r>
            <a:endParaRPr lang="en-GB" sz="1300" dirty="0">
              <a:solidFill>
                <a:schemeClr val="bg1"/>
              </a:solidFill>
              <a:latin typeface="Arial Black" pitchFamily="34" charset="0"/>
            </a:endParaRPr>
          </a:p>
        </p:txBody>
      </p:sp>
      <p:sp>
        <p:nvSpPr>
          <p:cNvPr id="171" name="Oval 170"/>
          <p:cNvSpPr>
            <a:spLocks noChangeAspect="1"/>
          </p:cNvSpPr>
          <p:nvPr/>
        </p:nvSpPr>
        <p:spPr>
          <a:xfrm>
            <a:off x="3346090" y="2291297"/>
            <a:ext cx="396000" cy="396000"/>
          </a:xfrm>
          <a:prstGeom prst="ellipse">
            <a:avLst/>
          </a:prstGeom>
          <a:solidFill>
            <a:srgbClr val="0070C0">
              <a:alpha val="87000"/>
            </a:srgbClr>
          </a:solidFill>
          <a:ln w="50800" cmpd="thinThick">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47" dirty="0"/>
          </a:p>
        </p:txBody>
      </p:sp>
      <p:sp>
        <p:nvSpPr>
          <p:cNvPr id="172" name="Oval 171"/>
          <p:cNvSpPr>
            <a:spLocks noChangeAspect="1"/>
          </p:cNvSpPr>
          <p:nvPr/>
        </p:nvSpPr>
        <p:spPr>
          <a:xfrm>
            <a:off x="3641195" y="2634939"/>
            <a:ext cx="576000" cy="576000"/>
          </a:xfrm>
          <a:prstGeom prst="ellipse">
            <a:avLst/>
          </a:prstGeom>
          <a:solidFill>
            <a:schemeClr val="bg2">
              <a:lumMod val="50000"/>
              <a:alpha val="74000"/>
            </a:schemeClr>
          </a:solidFill>
          <a:ln w="28575" cmpd="thinThick">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47" dirty="0"/>
          </a:p>
        </p:txBody>
      </p:sp>
      <p:sp>
        <p:nvSpPr>
          <p:cNvPr id="173" name="TextBox 139"/>
          <p:cNvSpPr txBox="1">
            <a:spLocks noChangeArrowheads="1"/>
          </p:cNvSpPr>
          <p:nvPr/>
        </p:nvSpPr>
        <p:spPr bwMode="auto">
          <a:xfrm>
            <a:off x="3416611" y="2747726"/>
            <a:ext cx="1026319" cy="338554"/>
          </a:xfrm>
          <a:prstGeom prst="rect">
            <a:avLst/>
          </a:prstGeom>
          <a:noFill/>
          <a:ln w="9525">
            <a:noFill/>
            <a:miter lim="800000"/>
            <a:headEnd/>
            <a:tailEnd/>
          </a:ln>
        </p:spPr>
        <p:txBody>
          <a:bodyPr>
            <a:spAutoFit/>
          </a:bodyPr>
          <a:lstStyle/>
          <a:p>
            <a:pPr algn="ctr"/>
            <a:r>
              <a:rPr lang="en-GB" sz="1600" dirty="0" smtClean="0">
                <a:solidFill>
                  <a:schemeClr val="bg1"/>
                </a:solidFill>
                <a:latin typeface="Arial Black" pitchFamily="34" charset="0"/>
              </a:rPr>
              <a:t>83%</a:t>
            </a:r>
            <a:endParaRPr lang="en-GB" sz="1600" dirty="0">
              <a:solidFill>
                <a:schemeClr val="bg1"/>
              </a:solidFill>
              <a:latin typeface="Arial Black" pitchFamily="34" charset="0"/>
            </a:endParaRPr>
          </a:p>
        </p:txBody>
      </p:sp>
      <p:sp>
        <p:nvSpPr>
          <p:cNvPr id="174" name="TextBox 139"/>
          <p:cNvSpPr txBox="1">
            <a:spLocks noChangeArrowheads="1"/>
          </p:cNvSpPr>
          <p:nvPr/>
        </p:nvSpPr>
        <p:spPr bwMode="auto">
          <a:xfrm>
            <a:off x="3038287" y="2369281"/>
            <a:ext cx="1026319" cy="261610"/>
          </a:xfrm>
          <a:prstGeom prst="rect">
            <a:avLst/>
          </a:prstGeom>
          <a:noFill/>
          <a:ln w="9525">
            <a:noFill/>
            <a:miter lim="800000"/>
            <a:headEnd/>
            <a:tailEnd/>
          </a:ln>
        </p:spPr>
        <p:txBody>
          <a:bodyPr>
            <a:spAutoFit/>
          </a:bodyPr>
          <a:lstStyle/>
          <a:p>
            <a:pPr algn="ctr"/>
            <a:r>
              <a:rPr lang="en-GB" sz="1100" dirty="0" smtClean="0">
                <a:solidFill>
                  <a:schemeClr val="bg1"/>
                </a:solidFill>
                <a:latin typeface="Arial Black" pitchFamily="34" charset="0"/>
              </a:rPr>
              <a:t>64%</a:t>
            </a:r>
            <a:endParaRPr lang="en-GB" sz="1100" dirty="0">
              <a:solidFill>
                <a:schemeClr val="bg1"/>
              </a:solidFill>
              <a:latin typeface="Arial Black" pitchFamily="34" charset="0"/>
            </a:endParaRPr>
          </a:p>
        </p:txBody>
      </p:sp>
      <p:sp>
        <p:nvSpPr>
          <p:cNvPr id="175" name="TextBox 139"/>
          <p:cNvSpPr txBox="1">
            <a:spLocks noChangeArrowheads="1"/>
          </p:cNvSpPr>
          <p:nvPr/>
        </p:nvSpPr>
        <p:spPr bwMode="auto">
          <a:xfrm>
            <a:off x="3273301" y="3600842"/>
            <a:ext cx="1026319" cy="276999"/>
          </a:xfrm>
          <a:prstGeom prst="rect">
            <a:avLst/>
          </a:prstGeom>
          <a:noFill/>
          <a:ln w="9525">
            <a:noFill/>
            <a:miter lim="800000"/>
            <a:headEnd/>
            <a:tailEnd/>
          </a:ln>
        </p:spPr>
        <p:txBody>
          <a:bodyPr>
            <a:spAutoFit/>
          </a:bodyPr>
          <a:lstStyle/>
          <a:p>
            <a:pPr algn="ctr"/>
            <a:r>
              <a:rPr lang="en-GB" sz="1200" dirty="0" smtClean="0">
                <a:solidFill>
                  <a:schemeClr val="bg1"/>
                </a:solidFill>
                <a:latin typeface="Arial Black" pitchFamily="34" charset="0"/>
              </a:rPr>
              <a:t>68%</a:t>
            </a:r>
            <a:endParaRPr lang="en-GB" sz="1200" dirty="0">
              <a:solidFill>
                <a:schemeClr val="bg1"/>
              </a:solidFill>
              <a:latin typeface="Arial Black" pitchFamily="34" charset="0"/>
            </a:endParaRPr>
          </a:p>
        </p:txBody>
      </p:sp>
      <p:pic>
        <p:nvPicPr>
          <p:cNvPr id="176" name="Picture 101"/>
          <p:cNvPicPr>
            <a:picLocks noChangeAspect="1" noChangeArrowheads="1"/>
          </p:cNvPicPr>
          <p:nvPr/>
        </p:nvPicPr>
        <p:blipFill>
          <a:blip r:embed="rId8"/>
          <a:srcRect/>
          <a:stretch>
            <a:fillRect/>
          </a:stretch>
        </p:blipFill>
        <p:spPr bwMode="auto">
          <a:xfrm>
            <a:off x="6323476" y="5031604"/>
            <a:ext cx="1416474" cy="1547834"/>
          </a:xfrm>
          <a:prstGeom prst="rect">
            <a:avLst/>
          </a:prstGeom>
          <a:noFill/>
          <a:ln w="9525">
            <a:noFill/>
            <a:miter lim="800000"/>
            <a:headEnd/>
            <a:tailEnd/>
          </a:ln>
        </p:spPr>
      </p:pic>
      <p:sp>
        <p:nvSpPr>
          <p:cNvPr id="177" name="Oval 176"/>
          <p:cNvSpPr>
            <a:spLocks noChangeAspect="1"/>
          </p:cNvSpPr>
          <p:nvPr/>
        </p:nvSpPr>
        <p:spPr>
          <a:xfrm>
            <a:off x="6325815" y="6091133"/>
            <a:ext cx="612000" cy="612000"/>
          </a:xfrm>
          <a:prstGeom prst="ellipse">
            <a:avLst/>
          </a:prstGeom>
          <a:solidFill>
            <a:schemeClr val="bg2">
              <a:lumMod val="50000"/>
              <a:alpha val="74000"/>
            </a:schemeClr>
          </a:solidFill>
          <a:ln w="28575" cmpd="thinThick">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47" dirty="0"/>
          </a:p>
        </p:txBody>
      </p:sp>
      <p:sp>
        <p:nvSpPr>
          <p:cNvPr id="178" name="Oval 177"/>
          <p:cNvSpPr>
            <a:spLocks noChangeAspect="1"/>
          </p:cNvSpPr>
          <p:nvPr/>
        </p:nvSpPr>
        <p:spPr>
          <a:xfrm>
            <a:off x="7258194" y="6055735"/>
            <a:ext cx="504000" cy="504000"/>
          </a:xfrm>
          <a:prstGeom prst="ellipse">
            <a:avLst/>
          </a:prstGeom>
          <a:solidFill>
            <a:schemeClr val="bg2">
              <a:lumMod val="50000"/>
              <a:alpha val="74000"/>
            </a:schemeClr>
          </a:solidFill>
          <a:ln w="28575" cmpd="thinThick">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47" dirty="0"/>
          </a:p>
        </p:txBody>
      </p:sp>
      <p:sp>
        <p:nvSpPr>
          <p:cNvPr id="179" name="Oval 178"/>
          <p:cNvSpPr>
            <a:spLocks noChangeAspect="1"/>
          </p:cNvSpPr>
          <p:nvPr/>
        </p:nvSpPr>
        <p:spPr>
          <a:xfrm>
            <a:off x="7384114" y="5419945"/>
            <a:ext cx="504000" cy="504000"/>
          </a:xfrm>
          <a:prstGeom prst="ellipse">
            <a:avLst/>
          </a:prstGeom>
          <a:solidFill>
            <a:schemeClr val="bg2">
              <a:lumMod val="50000"/>
              <a:alpha val="74000"/>
            </a:schemeClr>
          </a:solidFill>
          <a:ln w="28575" cmpd="thinThick">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47" dirty="0"/>
          </a:p>
        </p:txBody>
      </p:sp>
      <p:sp>
        <p:nvSpPr>
          <p:cNvPr id="180" name="TextBox 139"/>
          <p:cNvSpPr txBox="1">
            <a:spLocks noChangeArrowheads="1"/>
          </p:cNvSpPr>
          <p:nvPr/>
        </p:nvSpPr>
        <p:spPr bwMode="auto">
          <a:xfrm>
            <a:off x="7133993" y="5525196"/>
            <a:ext cx="1026319" cy="307777"/>
          </a:xfrm>
          <a:prstGeom prst="rect">
            <a:avLst/>
          </a:prstGeom>
          <a:noFill/>
          <a:ln w="9525">
            <a:noFill/>
            <a:miter lim="800000"/>
            <a:headEnd/>
            <a:tailEnd/>
          </a:ln>
        </p:spPr>
        <p:txBody>
          <a:bodyPr>
            <a:spAutoFit/>
          </a:bodyPr>
          <a:lstStyle/>
          <a:p>
            <a:pPr algn="ctr"/>
            <a:r>
              <a:rPr lang="en-GB" sz="1400" dirty="0" smtClean="0">
                <a:solidFill>
                  <a:schemeClr val="bg1"/>
                </a:solidFill>
                <a:latin typeface="Arial Black" pitchFamily="34" charset="0"/>
              </a:rPr>
              <a:t>65%</a:t>
            </a:r>
            <a:endParaRPr lang="en-GB" sz="1400" dirty="0">
              <a:solidFill>
                <a:schemeClr val="bg1"/>
              </a:solidFill>
              <a:latin typeface="Arial Black" pitchFamily="34" charset="0"/>
            </a:endParaRPr>
          </a:p>
        </p:txBody>
      </p:sp>
      <p:sp>
        <p:nvSpPr>
          <p:cNvPr id="181" name="Oval 180"/>
          <p:cNvSpPr>
            <a:spLocks noChangeAspect="1"/>
          </p:cNvSpPr>
          <p:nvPr/>
        </p:nvSpPr>
        <p:spPr>
          <a:xfrm>
            <a:off x="6280284" y="5117182"/>
            <a:ext cx="540000" cy="540000"/>
          </a:xfrm>
          <a:prstGeom prst="ellipse">
            <a:avLst/>
          </a:prstGeom>
          <a:solidFill>
            <a:schemeClr val="bg2">
              <a:lumMod val="50000"/>
              <a:alpha val="74000"/>
            </a:schemeClr>
          </a:solidFill>
          <a:ln w="28575" cmpd="thinThick">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47" dirty="0"/>
          </a:p>
        </p:txBody>
      </p:sp>
      <p:sp>
        <p:nvSpPr>
          <p:cNvPr id="182" name="TextBox 139"/>
          <p:cNvSpPr txBox="1">
            <a:spLocks noChangeArrowheads="1"/>
          </p:cNvSpPr>
          <p:nvPr/>
        </p:nvSpPr>
        <p:spPr bwMode="auto">
          <a:xfrm>
            <a:off x="6232332" y="5242993"/>
            <a:ext cx="646787" cy="307777"/>
          </a:xfrm>
          <a:prstGeom prst="rect">
            <a:avLst/>
          </a:prstGeom>
          <a:noFill/>
          <a:ln w="9525">
            <a:noFill/>
            <a:miter lim="800000"/>
            <a:headEnd/>
            <a:tailEnd/>
          </a:ln>
        </p:spPr>
        <p:txBody>
          <a:bodyPr wrap="square">
            <a:spAutoFit/>
          </a:bodyPr>
          <a:lstStyle/>
          <a:p>
            <a:pPr algn="ctr"/>
            <a:r>
              <a:rPr lang="en-GB" sz="1400" dirty="0" smtClean="0">
                <a:solidFill>
                  <a:schemeClr val="bg1"/>
                </a:solidFill>
                <a:latin typeface="Arial Black" pitchFamily="34" charset="0"/>
              </a:rPr>
              <a:t>67%</a:t>
            </a:r>
            <a:endParaRPr lang="en-GB" sz="1400" dirty="0">
              <a:solidFill>
                <a:schemeClr val="bg1"/>
              </a:solidFill>
              <a:latin typeface="Arial Black" pitchFamily="34" charset="0"/>
            </a:endParaRPr>
          </a:p>
        </p:txBody>
      </p:sp>
      <p:sp>
        <p:nvSpPr>
          <p:cNvPr id="183" name="Oval 182"/>
          <p:cNvSpPr>
            <a:spLocks noChangeAspect="1"/>
          </p:cNvSpPr>
          <p:nvPr/>
        </p:nvSpPr>
        <p:spPr>
          <a:xfrm>
            <a:off x="6984452" y="4983986"/>
            <a:ext cx="468000" cy="468000"/>
          </a:xfrm>
          <a:prstGeom prst="ellipse">
            <a:avLst/>
          </a:prstGeom>
          <a:solidFill>
            <a:schemeClr val="bg2">
              <a:lumMod val="50000"/>
              <a:alpha val="74000"/>
            </a:schemeClr>
          </a:solidFill>
          <a:ln w="28575" cmpd="thinThick">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47" dirty="0"/>
          </a:p>
        </p:txBody>
      </p:sp>
      <p:sp>
        <p:nvSpPr>
          <p:cNvPr id="184" name="TextBox 139"/>
          <p:cNvSpPr txBox="1">
            <a:spLocks noChangeArrowheads="1"/>
          </p:cNvSpPr>
          <p:nvPr/>
        </p:nvSpPr>
        <p:spPr bwMode="auto">
          <a:xfrm>
            <a:off x="6713631" y="5088199"/>
            <a:ext cx="1026319" cy="276999"/>
          </a:xfrm>
          <a:prstGeom prst="rect">
            <a:avLst/>
          </a:prstGeom>
          <a:noFill/>
          <a:ln w="9525">
            <a:noFill/>
            <a:miter lim="800000"/>
            <a:headEnd/>
            <a:tailEnd/>
          </a:ln>
        </p:spPr>
        <p:txBody>
          <a:bodyPr>
            <a:spAutoFit/>
          </a:bodyPr>
          <a:lstStyle/>
          <a:p>
            <a:pPr algn="ctr"/>
            <a:r>
              <a:rPr lang="en-GB" sz="1200" dirty="0" smtClean="0">
                <a:solidFill>
                  <a:schemeClr val="bg1"/>
                </a:solidFill>
                <a:latin typeface="Arial Black" pitchFamily="34" charset="0"/>
              </a:rPr>
              <a:t>64%</a:t>
            </a:r>
            <a:endParaRPr lang="en-GB" sz="1200" dirty="0">
              <a:solidFill>
                <a:schemeClr val="bg1"/>
              </a:solidFill>
              <a:latin typeface="Arial Black" pitchFamily="34" charset="0"/>
            </a:endParaRPr>
          </a:p>
        </p:txBody>
      </p:sp>
      <p:sp>
        <p:nvSpPr>
          <p:cNvPr id="185" name="TextBox 139"/>
          <p:cNvSpPr txBox="1">
            <a:spLocks noChangeArrowheads="1"/>
          </p:cNvSpPr>
          <p:nvPr/>
        </p:nvSpPr>
        <p:spPr bwMode="auto">
          <a:xfrm>
            <a:off x="6208948" y="6214181"/>
            <a:ext cx="876860" cy="338554"/>
          </a:xfrm>
          <a:prstGeom prst="rect">
            <a:avLst/>
          </a:prstGeom>
          <a:noFill/>
          <a:ln w="9525">
            <a:noFill/>
            <a:miter lim="800000"/>
            <a:headEnd/>
            <a:tailEnd/>
          </a:ln>
        </p:spPr>
        <p:txBody>
          <a:bodyPr wrap="square">
            <a:spAutoFit/>
          </a:bodyPr>
          <a:lstStyle/>
          <a:p>
            <a:pPr algn="ctr"/>
            <a:r>
              <a:rPr lang="en-GB" sz="1600" dirty="0" smtClean="0">
                <a:solidFill>
                  <a:schemeClr val="bg1"/>
                </a:solidFill>
                <a:latin typeface="Arial Black" pitchFamily="34" charset="0"/>
              </a:rPr>
              <a:t>72%</a:t>
            </a:r>
            <a:endParaRPr lang="en-GB" sz="1600" dirty="0">
              <a:solidFill>
                <a:schemeClr val="bg1"/>
              </a:solidFill>
              <a:latin typeface="Arial Black" pitchFamily="34" charset="0"/>
            </a:endParaRPr>
          </a:p>
        </p:txBody>
      </p:sp>
      <p:sp>
        <p:nvSpPr>
          <p:cNvPr id="186" name="TextBox 139"/>
          <p:cNvSpPr txBox="1">
            <a:spLocks noChangeArrowheads="1"/>
          </p:cNvSpPr>
          <p:nvPr/>
        </p:nvSpPr>
        <p:spPr bwMode="auto">
          <a:xfrm>
            <a:off x="7013107" y="6144826"/>
            <a:ext cx="1026319" cy="307777"/>
          </a:xfrm>
          <a:prstGeom prst="rect">
            <a:avLst/>
          </a:prstGeom>
          <a:noFill/>
          <a:ln w="9525">
            <a:noFill/>
            <a:miter lim="800000"/>
            <a:headEnd/>
            <a:tailEnd/>
          </a:ln>
        </p:spPr>
        <p:txBody>
          <a:bodyPr>
            <a:spAutoFit/>
          </a:bodyPr>
          <a:lstStyle/>
          <a:p>
            <a:pPr algn="ctr"/>
            <a:r>
              <a:rPr lang="en-GB" sz="1400" dirty="0" smtClean="0">
                <a:solidFill>
                  <a:schemeClr val="bg1"/>
                </a:solidFill>
                <a:latin typeface="Arial Black" pitchFamily="34" charset="0"/>
              </a:rPr>
              <a:t>65%</a:t>
            </a:r>
            <a:endParaRPr lang="en-GB" sz="1400" dirty="0">
              <a:solidFill>
                <a:schemeClr val="bg1"/>
              </a:solidFill>
              <a:latin typeface="Arial Black" pitchFamily="34" charset="0"/>
            </a:endParaRPr>
          </a:p>
        </p:txBody>
      </p:sp>
      <p:pic>
        <p:nvPicPr>
          <p:cNvPr id="197" name="Picture 101"/>
          <p:cNvPicPr>
            <a:picLocks noChangeAspect="1" noChangeArrowheads="1"/>
          </p:cNvPicPr>
          <p:nvPr/>
        </p:nvPicPr>
        <p:blipFill>
          <a:blip r:embed="rId8"/>
          <a:srcRect/>
          <a:stretch>
            <a:fillRect/>
          </a:stretch>
        </p:blipFill>
        <p:spPr bwMode="auto">
          <a:xfrm>
            <a:off x="10261336" y="2257479"/>
            <a:ext cx="1416474" cy="1547834"/>
          </a:xfrm>
          <a:prstGeom prst="rect">
            <a:avLst/>
          </a:prstGeom>
          <a:noFill/>
          <a:ln w="9525">
            <a:noFill/>
            <a:miter lim="800000"/>
            <a:headEnd/>
            <a:tailEnd/>
          </a:ln>
        </p:spPr>
      </p:pic>
      <p:sp>
        <p:nvSpPr>
          <p:cNvPr id="198" name="Oval 197"/>
          <p:cNvSpPr>
            <a:spLocks noChangeAspect="1"/>
          </p:cNvSpPr>
          <p:nvPr/>
        </p:nvSpPr>
        <p:spPr>
          <a:xfrm>
            <a:off x="10327120" y="3391242"/>
            <a:ext cx="396000" cy="396000"/>
          </a:xfrm>
          <a:prstGeom prst="ellipse">
            <a:avLst/>
          </a:prstGeom>
          <a:solidFill>
            <a:srgbClr val="0070C0">
              <a:alpha val="87000"/>
            </a:srgbClr>
          </a:solidFill>
          <a:ln w="50800" cmpd="thinThick">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47" dirty="0"/>
          </a:p>
        </p:txBody>
      </p:sp>
      <p:sp>
        <p:nvSpPr>
          <p:cNvPr id="199" name="TextBox 139"/>
          <p:cNvSpPr txBox="1">
            <a:spLocks noChangeArrowheads="1"/>
          </p:cNvSpPr>
          <p:nvPr/>
        </p:nvSpPr>
        <p:spPr bwMode="auto">
          <a:xfrm>
            <a:off x="10100974" y="3463821"/>
            <a:ext cx="876860" cy="261610"/>
          </a:xfrm>
          <a:prstGeom prst="rect">
            <a:avLst/>
          </a:prstGeom>
          <a:noFill/>
          <a:ln w="9525">
            <a:noFill/>
            <a:miter lim="800000"/>
            <a:headEnd/>
            <a:tailEnd/>
          </a:ln>
        </p:spPr>
        <p:txBody>
          <a:bodyPr wrap="square">
            <a:spAutoFit/>
          </a:bodyPr>
          <a:lstStyle/>
          <a:p>
            <a:pPr algn="ctr"/>
            <a:r>
              <a:rPr lang="en-GB" sz="1100" dirty="0" smtClean="0">
                <a:solidFill>
                  <a:schemeClr val="bg1"/>
                </a:solidFill>
                <a:latin typeface="Arial Black" pitchFamily="34" charset="0"/>
              </a:rPr>
              <a:t>56%</a:t>
            </a:r>
            <a:endParaRPr lang="en-GB" sz="1100" dirty="0">
              <a:solidFill>
                <a:schemeClr val="bg1"/>
              </a:solidFill>
              <a:latin typeface="Arial Black" pitchFamily="34" charset="0"/>
            </a:endParaRPr>
          </a:p>
        </p:txBody>
      </p:sp>
      <p:sp>
        <p:nvSpPr>
          <p:cNvPr id="200" name="Oval 199"/>
          <p:cNvSpPr>
            <a:spLocks noChangeAspect="1"/>
          </p:cNvSpPr>
          <p:nvPr/>
        </p:nvSpPr>
        <p:spPr>
          <a:xfrm>
            <a:off x="11196054" y="3281610"/>
            <a:ext cx="468000" cy="468000"/>
          </a:xfrm>
          <a:prstGeom prst="ellipse">
            <a:avLst/>
          </a:prstGeom>
          <a:solidFill>
            <a:schemeClr val="bg2">
              <a:lumMod val="50000"/>
              <a:alpha val="74000"/>
            </a:schemeClr>
          </a:solidFill>
          <a:ln w="28575" cmpd="thinThick">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47" dirty="0"/>
          </a:p>
        </p:txBody>
      </p:sp>
      <p:sp>
        <p:nvSpPr>
          <p:cNvPr id="201" name="TextBox 139"/>
          <p:cNvSpPr txBox="1">
            <a:spLocks noChangeArrowheads="1"/>
          </p:cNvSpPr>
          <p:nvPr/>
        </p:nvSpPr>
        <p:spPr bwMode="auto">
          <a:xfrm>
            <a:off x="10931108" y="3380705"/>
            <a:ext cx="1026319" cy="276999"/>
          </a:xfrm>
          <a:prstGeom prst="rect">
            <a:avLst/>
          </a:prstGeom>
          <a:noFill/>
          <a:ln w="9525">
            <a:noFill/>
            <a:miter lim="800000"/>
            <a:headEnd/>
            <a:tailEnd/>
          </a:ln>
        </p:spPr>
        <p:txBody>
          <a:bodyPr>
            <a:spAutoFit/>
          </a:bodyPr>
          <a:lstStyle/>
          <a:p>
            <a:pPr algn="ctr"/>
            <a:r>
              <a:rPr lang="en-GB" sz="1200" dirty="0" smtClean="0">
                <a:solidFill>
                  <a:schemeClr val="bg1"/>
                </a:solidFill>
                <a:latin typeface="Arial Black" pitchFamily="34" charset="0"/>
              </a:rPr>
              <a:t>65%</a:t>
            </a:r>
            <a:endParaRPr lang="en-GB" sz="1200" dirty="0">
              <a:solidFill>
                <a:schemeClr val="bg1"/>
              </a:solidFill>
              <a:latin typeface="Arial Black" pitchFamily="34" charset="0"/>
            </a:endParaRPr>
          </a:p>
        </p:txBody>
      </p:sp>
      <p:sp>
        <p:nvSpPr>
          <p:cNvPr id="202" name="Oval 201"/>
          <p:cNvSpPr>
            <a:spLocks noChangeAspect="1"/>
          </p:cNvSpPr>
          <p:nvPr/>
        </p:nvSpPr>
        <p:spPr>
          <a:xfrm>
            <a:off x="11266983" y="2719129"/>
            <a:ext cx="432000" cy="432000"/>
          </a:xfrm>
          <a:prstGeom prst="ellipse">
            <a:avLst/>
          </a:prstGeom>
          <a:solidFill>
            <a:schemeClr val="bg2">
              <a:lumMod val="50000"/>
              <a:alpha val="74000"/>
            </a:schemeClr>
          </a:solidFill>
          <a:ln w="28575" cmpd="thinThick">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47" dirty="0"/>
          </a:p>
        </p:txBody>
      </p:sp>
      <p:sp>
        <p:nvSpPr>
          <p:cNvPr id="203" name="TextBox 139"/>
          <p:cNvSpPr txBox="1">
            <a:spLocks noChangeArrowheads="1"/>
          </p:cNvSpPr>
          <p:nvPr/>
        </p:nvSpPr>
        <p:spPr bwMode="auto">
          <a:xfrm>
            <a:off x="10976729" y="2799571"/>
            <a:ext cx="1026319" cy="276999"/>
          </a:xfrm>
          <a:prstGeom prst="rect">
            <a:avLst/>
          </a:prstGeom>
          <a:noFill/>
          <a:ln w="9525">
            <a:noFill/>
            <a:miter lim="800000"/>
            <a:headEnd/>
            <a:tailEnd/>
          </a:ln>
        </p:spPr>
        <p:txBody>
          <a:bodyPr>
            <a:spAutoFit/>
          </a:bodyPr>
          <a:lstStyle/>
          <a:p>
            <a:pPr algn="ctr"/>
            <a:r>
              <a:rPr lang="en-GB" sz="1200" dirty="0" smtClean="0">
                <a:solidFill>
                  <a:schemeClr val="bg1"/>
                </a:solidFill>
                <a:latin typeface="Arial Black" pitchFamily="34" charset="0"/>
              </a:rPr>
              <a:t>60%</a:t>
            </a:r>
            <a:endParaRPr lang="en-GB" sz="1200" dirty="0">
              <a:solidFill>
                <a:schemeClr val="bg1"/>
              </a:solidFill>
              <a:latin typeface="Arial Black" pitchFamily="34" charset="0"/>
            </a:endParaRPr>
          </a:p>
        </p:txBody>
      </p:sp>
      <p:sp>
        <p:nvSpPr>
          <p:cNvPr id="204" name="Oval 203"/>
          <p:cNvSpPr>
            <a:spLocks noChangeAspect="1"/>
          </p:cNvSpPr>
          <p:nvPr/>
        </p:nvSpPr>
        <p:spPr>
          <a:xfrm>
            <a:off x="10307535" y="2342942"/>
            <a:ext cx="468000" cy="468000"/>
          </a:xfrm>
          <a:prstGeom prst="ellipse">
            <a:avLst/>
          </a:prstGeom>
          <a:solidFill>
            <a:schemeClr val="bg2">
              <a:lumMod val="50000"/>
              <a:alpha val="74000"/>
            </a:schemeClr>
          </a:solidFill>
          <a:ln w="28575" cmpd="thinThick">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47" dirty="0"/>
          </a:p>
        </p:txBody>
      </p:sp>
      <p:sp>
        <p:nvSpPr>
          <p:cNvPr id="205" name="TextBox 139"/>
          <p:cNvSpPr txBox="1">
            <a:spLocks noChangeArrowheads="1"/>
          </p:cNvSpPr>
          <p:nvPr/>
        </p:nvSpPr>
        <p:spPr bwMode="auto">
          <a:xfrm>
            <a:off x="10213892" y="2462381"/>
            <a:ext cx="646787" cy="276999"/>
          </a:xfrm>
          <a:prstGeom prst="rect">
            <a:avLst/>
          </a:prstGeom>
          <a:noFill/>
          <a:ln w="9525">
            <a:noFill/>
            <a:miter lim="800000"/>
            <a:headEnd/>
            <a:tailEnd/>
          </a:ln>
        </p:spPr>
        <p:txBody>
          <a:bodyPr wrap="square">
            <a:spAutoFit/>
          </a:bodyPr>
          <a:lstStyle/>
          <a:p>
            <a:pPr algn="ctr"/>
            <a:r>
              <a:rPr lang="en-GB" sz="1200" dirty="0" smtClean="0">
                <a:solidFill>
                  <a:schemeClr val="bg1"/>
                </a:solidFill>
                <a:latin typeface="Arial Black" pitchFamily="34" charset="0"/>
              </a:rPr>
              <a:t>64%</a:t>
            </a:r>
            <a:endParaRPr lang="en-GB" sz="1200" dirty="0">
              <a:solidFill>
                <a:schemeClr val="bg1"/>
              </a:solidFill>
              <a:latin typeface="Arial Black" pitchFamily="34" charset="0"/>
            </a:endParaRPr>
          </a:p>
        </p:txBody>
      </p:sp>
      <p:sp>
        <p:nvSpPr>
          <p:cNvPr id="206" name="Oval 205"/>
          <p:cNvSpPr>
            <a:spLocks noChangeAspect="1"/>
          </p:cNvSpPr>
          <p:nvPr/>
        </p:nvSpPr>
        <p:spPr>
          <a:xfrm>
            <a:off x="10945385" y="2139614"/>
            <a:ext cx="612000" cy="612000"/>
          </a:xfrm>
          <a:prstGeom prst="ellipse">
            <a:avLst/>
          </a:prstGeom>
          <a:solidFill>
            <a:schemeClr val="bg2">
              <a:lumMod val="50000"/>
              <a:alpha val="74000"/>
            </a:schemeClr>
          </a:solidFill>
          <a:ln w="28575" cmpd="thinThick">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47" dirty="0"/>
          </a:p>
        </p:txBody>
      </p:sp>
      <p:sp>
        <p:nvSpPr>
          <p:cNvPr id="207" name="TextBox 139"/>
          <p:cNvSpPr txBox="1">
            <a:spLocks noChangeArrowheads="1"/>
          </p:cNvSpPr>
          <p:nvPr/>
        </p:nvSpPr>
        <p:spPr bwMode="auto">
          <a:xfrm>
            <a:off x="10755916" y="2288804"/>
            <a:ext cx="1026319" cy="338554"/>
          </a:xfrm>
          <a:prstGeom prst="rect">
            <a:avLst/>
          </a:prstGeom>
          <a:noFill/>
          <a:ln w="9525">
            <a:noFill/>
            <a:miter lim="800000"/>
            <a:headEnd/>
            <a:tailEnd/>
          </a:ln>
        </p:spPr>
        <p:txBody>
          <a:bodyPr>
            <a:spAutoFit/>
          </a:bodyPr>
          <a:lstStyle/>
          <a:p>
            <a:pPr algn="ctr"/>
            <a:r>
              <a:rPr lang="en-GB" sz="1600" dirty="0" smtClean="0">
                <a:solidFill>
                  <a:schemeClr val="bg1"/>
                </a:solidFill>
                <a:latin typeface="Arial Black" pitchFamily="34" charset="0"/>
              </a:rPr>
              <a:t>76%</a:t>
            </a:r>
            <a:endParaRPr lang="en-GB" sz="1600" dirty="0">
              <a:solidFill>
                <a:schemeClr val="bg1"/>
              </a:solidFill>
              <a:latin typeface="Arial Black" pitchFamily="34" charset="0"/>
            </a:endParaRPr>
          </a:p>
        </p:txBody>
      </p:sp>
      <p:pic>
        <p:nvPicPr>
          <p:cNvPr id="6" name="Picture 5"/>
          <p:cNvPicPr>
            <a:picLocks noChangeAspect="1"/>
          </p:cNvPicPr>
          <p:nvPr/>
        </p:nvPicPr>
        <p:blipFill rotWithShape="1">
          <a:blip r:embed="rId9"/>
          <a:srcRect l="8418" t="29638" r="2917" b="52262"/>
          <a:stretch/>
        </p:blipFill>
        <p:spPr>
          <a:xfrm>
            <a:off x="1329633" y="4103164"/>
            <a:ext cx="2762035" cy="338900"/>
          </a:xfrm>
          <a:prstGeom prst="rect">
            <a:avLst/>
          </a:prstGeom>
        </p:spPr>
      </p:pic>
      <p:pic>
        <p:nvPicPr>
          <p:cNvPr id="7" name="Picture 6"/>
          <p:cNvPicPr>
            <a:picLocks noChangeAspect="1"/>
          </p:cNvPicPr>
          <p:nvPr/>
        </p:nvPicPr>
        <p:blipFill rotWithShape="1">
          <a:blip r:embed="rId10"/>
          <a:srcRect l="8418" t="23906" r="2917" b="52564"/>
          <a:stretch/>
        </p:blipFill>
        <p:spPr>
          <a:xfrm>
            <a:off x="5319984" y="4354254"/>
            <a:ext cx="2631822" cy="419800"/>
          </a:xfrm>
          <a:prstGeom prst="rect">
            <a:avLst/>
          </a:prstGeom>
        </p:spPr>
      </p:pic>
      <p:pic>
        <p:nvPicPr>
          <p:cNvPr id="8" name="Picture 7"/>
          <p:cNvPicPr>
            <a:picLocks noChangeAspect="1"/>
          </p:cNvPicPr>
          <p:nvPr/>
        </p:nvPicPr>
        <p:blipFill rotWithShape="1">
          <a:blip r:embed="rId11"/>
          <a:srcRect l="8419" t="21493" r="2736" b="48944"/>
          <a:stretch/>
        </p:blipFill>
        <p:spPr>
          <a:xfrm>
            <a:off x="9263866" y="3851733"/>
            <a:ext cx="2576003" cy="515202"/>
          </a:xfrm>
          <a:prstGeom prst="rect">
            <a:avLst/>
          </a:prstGeom>
        </p:spPr>
      </p:pic>
      <p:sp>
        <p:nvSpPr>
          <p:cNvPr id="143" name="Down Arrow 142"/>
          <p:cNvSpPr/>
          <p:nvPr/>
        </p:nvSpPr>
        <p:spPr>
          <a:xfrm>
            <a:off x="5634727" y="5610202"/>
            <a:ext cx="112816" cy="244518"/>
          </a:xfrm>
          <a:prstGeom prst="downArrow">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45" name="TextBox 144"/>
          <p:cNvSpPr txBox="1"/>
          <p:nvPr/>
        </p:nvSpPr>
        <p:spPr>
          <a:xfrm>
            <a:off x="5665831" y="5590266"/>
            <a:ext cx="535781" cy="276999"/>
          </a:xfrm>
          <a:prstGeom prst="rect">
            <a:avLst/>
          </a:prstGeom>
          <a:noFill/>
        </p:spPr>
        <p:txBody>
          <a:bodyPr wrap="square" rtlCol="0">
            <a:spAutoFit/>
          </a:bodyPr>
          <a:lstStyle/>
          <a:p>
            <a:r>
              <a:rPr lang="en-GB" sz="1200" b="1" dirty="0" smtClean="0">
                <a:solidFill>
                  <a:srgbClr val="E60000"/>
                </a:solidFill>
                <a:latin typeface="Arial" panose="020B0604020202020204" pitchFamily="34" charset="0"/>
                <a:cs typeface="Arial" panose="020B0604020202020204" pitchFamily="34" charset="0"/>
              </a:rPr>
              <a:t>2%</a:t>
            </a:r>
            <a:r>
              <a:rPr lang="en-GB" sz="1200" b="1" dirty="0" smtClean="0">
                <a:solidFill>
                  <a:srgbClr val="0070C0"/>
                </a:solidFill>
                <a:latin typeface="Arial" panose="020B0604020202020204" pitchFamily="34" charset="0"/>
                <a:cs typeface="Arial" panose="020B0604020202020204" pitchFamily="34" charset="0"/>
              </a:rPr>
              <a:t>*</a:t>
            </a:r>
            <a:endParaRPr lang="en-GB" sz="1200" b="1" dirty="0">
              <a:solidFill>
                <a:srgbClr val="0070C0"/>
              </a:solidFill>
              <a:latin typeface="Arial" panose="020B0604020202020204" pitchFamily="34" charset="0"/>
              <a:cs typeface="Arial" panose="020B0604020202020204" pitchFamily="34" charset="0"/>
            </a:endParaRPr>
          </a:p>
        </p:txBody>
      </p:sp>
      <p:sp>
        <p:nvSpPr>
          <p:cNvPr id="147" name="Left-Right Arrow 146"/>
          <p:cNvSpPr/>
          <p:nvPr/>
        </p:nvSpPr>
        <p:spPr>
          <a:xfrm>
            <a:off x="9358395" y="2812010"/>
            <a:ext cx="244800" cy="111600"/>
          </a:xfrm>
          <a:prstGeom prst="lef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2" name="TextBox 121"/>
          <p:cNvSpPr txBox="1"/>
          <p:nvPr/>
        </p:nvSpPr>
        <p:spPr>
          <a:xfrm>
            <a:off x="2009107" y="2429539"/>
            <a:ext cx="535781" cy="276999"/>
          </a:xfrm>
          <a:prstGeom prst="rect">
            <a:avLst/>
          </a:prstGeom>
          <a:noFill/>
        </p:spPr>
        <p:txBody>
          <a:bodyPr wrap="square" rtlCol="0">
            <a:spAutoFit/>
          </a:bodyPr>
          <a:lstStyle/>
          <a:p>
            <a:r>
              <a:rPr lang="en-GB" sz="1200" b="1" dirty="0" smtClean="0">
                <a:solidFill>
                  <a:srgbClr val="FF0000"/>
                </a:solidFill>
                <a:latin typeface="Arial" panose="020B0604020202020204" pitchFamily="34" charset="0"/>
                <a:cs typeface="Arial" panose="020B0604020202020204" pitchFamily="34" charset="0"/>
              </a:rPr>
              <a:t>8%</a:t>
            </a:r>
            <a:r>
              <a:rPr lang="en-GB" sz="1200" b="1" dirty="0" smtClean="0">
                <a:solidFill>
                  <a:srgbClr val="0070C0"/>
                </a:solidFill>
                <a:latin typeface="Arial" panose="020B0604020202020204" pitchFamily="34" charset="0"/>
                <a:cs typeface="Arial" panose="020B0604020202020204" pitchFamily="34" charset="0"/>
              </a:rPr>
              <a:t>*</a:t>
            </a:r>
            <a:endParaRPr lang="en-GB" sz="1200" b="1" dirty="0">
              <a:solidFill>
                <a:srgbClr val="0070C0"/>
              </a:solidFill>
              <a:latin typeface="Arial" panose="020B0604020202020204" pitchFamily="34" charset="0"/>
              <a:cs typeface="Arial" panose="020B0604020202020204" pitchFamily="34" charset="0"/>
            </a:endParaRPr>
          </a:p>
        </p:txBody>
      </p:sp>
      <p:sp>
        <p:nvSpPr>
          <p:cNvPr id="140" name="Down Arrow 139"/>
          <p:cNvSpPr/>
          <p:nvPr/>
        </p:nvSpPr>
        <p:spPr>
          <a:xfrm>
            <a:off x="2389125" y="2492122"/>
            <a:ext cx="72000" cy="180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4" name="TextBox 133"/>
          <p:cNvSpPr txBox="1"/>
          <p:nvPr/>
        </p:nvSpPr>
        <p:spPr>
          <a:xfrm>
            <a:off x="3790103" y="3974453"/>
            <a:ext cx="792174" cy="276999"/>
          </a:xfrm>
          <a:prstGeom prst="rect">
            <a:avLst/>
          </a:prstGeom>
          <a:noFill/>
        </p:spPr>
        <p:txBody>
          <a:bodyPr wrap="square" rtlCol="0">
            <a:spAutoFit/>
          </a:bodyPr>
          <a:lstStyle/>
          <a:p>
            <a:r>
              <a:rPr lang="en-GB" sz="1200" dirty="0" smtClean="0">
                <a:solidFill>
                  <a:srgbClr val="0070C0"/>
                </a:solidFill>
                <a:latin typeface="Arial Black" panose="020B0A04020102020204" pitchFamily="34" charset="0"/>
              </a:rPr>
              <a:t>73%</a:t>
            </a:r>
            <a:endParaRPr lang="en-GB" sz="1200" dirty="0">
              <a:solidFill>
                <a:srgbClr val="0070C0"/>
              </a:solidFill>
              <a:latin typeface="Arial Black" panose="020B0A04020102020204" pitchFamily="34" charset="0"/>
            </a:endParaRPr>
          </a:p>
        </p:txBody>
      </p:sp>
      <p:sp>
        <p:nvSpPr>
          <p:cNvPr id="141" name="TextBox 140"/>
          <p:cNvSpPr txBox="1"/>
          <p:nvPr/>
        </p:nvSpPr>
        <p:spPr>
          <a:xfrm>
            <a:off x="4074809" y="3544610"/>
            <a:ext cx="535781" cy="276999"/>
          </a:xfrm>
          <a:prstGeom prst="rect">
            <a:avLst/>
          </a:prstGeom>
          <a:noFill/>
        </p:spPr>
        <p:txBody>
          <a:bodyPr wrap="square" rtlCol="0">
            <a:spAutoFit/>
          </a:bodyPr>
          <a:lstStyle/>
          <a:p>
            <a:r>
              <a:rPr lang="en-GB" sz="1200" b="1" dirty="0" smtClean="0">
                <a:solidFill>
                  <a:srgbClr val="FF0000"/>
                </a:solidFill>
                <a:latin typeface="Arial" panose="020B0604020202020204" pitchFamily="34" charset="0"/>
                <a:cs typeface="Arial" panose="020B0604020202020204" pitchFamily="34" charset="0"/>
              </a:rPr>
              <a:t>3%</a:t>
            </a:r>
            <a:r>
              <a:rPr lang="en-GB" sz="1200" b="1" dirty="0" smtClean="0">
                <a:solidFill>
                  <a:srgbClr val="0070C0"/>
                </a:solidFill>
                <a:latin typeface="Arial" panose="020B0604020202020204" pitchFamily="34" charset="0"/>
                <a:cs typeface="Arial" panose="020B0604020202020204" pitchFamily="34" charset="0"/>
              </a:rPr>
              <a:t>*</a:t>
            </a:r>
            <a:endParaRPr lang="en-GB" sz="1200" b="1" dirty="0">
              <a:solidFill>
                <a:srgbClr val="0070C0"/>
              </a:solidFill>
              <a:latin typeface="Arial" panose="020B0604020202020204" pitchFamily="34" charset="0"/>
              <a:cs typeface="Arial" panose="020B0604020202020204" pitchFamily="34" charset="0"/>
            </a:endParaRPr>
          </a:p>
        </p:txBody>
      </p:sp>
      <p:sp>
        <p:nvSpPr>
          <p:cNvPr id="149" name="Down Arrow 148"/>
          <p:cNvSpPr/>
          <p:nvPr/>
        </p:nvSpPr>
        <p:spPr>
          <a:xfrm>
            <a:off x="4080121" y="3600545"/>
            <a:ext cx="72000" cy="180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0" name="TextBox 149"/>
          <p:cNvSpPr txBox="1"/>
          <p:nvPr/>
        </p:nvSpPr>
        <p:spPr>
          <a:xfrm>
            <a:off x="3796840" y="2271116"/>
            <a:ext cx="535781" cy="276999"/>
          </a:xfrm>
          <a:prstGeom prst="rect">
            <a:avLst/>
          </a:prstGeom>
          <a:noFill/>
        </p:spPr>
        <p:txBody>
          <a:bodyPr wrap="square" rtlCol="0">
            <a:spAutoFit/>
          </a:bodyPr>
          <a:lstStyle/>
          <a:p>
            <a:r>
              <a:rPr lang="en-GB" sz="1200" b="1" dirty="0">
                <a:solidFill>
                  <a:srgbClr val="FF0000"/>
                </a:solidFill>
                <a:latin typeface="Arial" panose="020B0604020202020204" pitchFamily="34" charset="0"/>
                <a:cs typeface="Arial" panose="020B0604020202020204" pitchFamily="34" charset="0"/>
              </a:rPr>
              <a:t>1</a:t>
            </a:r>
            <a:r>
              <a:rPr lang="en-GB" sz="1200" b="1" dirty="0" smtClean="0">
                <a:solidFill>
                  <a:srgbClr val="FF0000"/>
                </a:solidFill>
                <a:latin typeface="Arial" panose="020B0604020202020204" pitchFamily="34" charset="0"/>
                <a:cs typeface="Arial" panose="020B0604020202020204" pitchFamily="34" charset="0"/>
              </a:rPr>
              <a:t>%</a:t>
            </a:r>
            <a:r>
              <a:rPr lang="en-GB" sz="1200" b="1" dirty="0" smtClean="0">
                <a:solidFill>
                  <a:srgbClr val="0070C0"/>
                </a:solidFill>
                <a:latin typeface="Arial" panose="020B0604020202020204" pitchFamily="34" charset="0"/>
                <a:cs typeface="Arial" panose="020B0604020202020204" pitchFamily="34" charset="0"/>
              </a:rPr>
              <a:t>*</a:t>
            </a:r>
            <a:endParaRPr lang="en-GB" sz="1200" b="1" dirty="0">
              <a:solidFill>
                <a:srgbClr val="0070C0"/>
              </a:solidFill>
              <a:latin typeface="Arial" panose="020B0604020202020204" pitchFamily="34" charset="0"/>
              <a:cs typeface="Arial" panose="020B0604020202020204" pitchFamily="34" charset="0"/>
            </a:endParaRPr>
          </a:p>
        </p:txBody>
      </p:sp>
      <p:sp>
        <p:nvSpPr>
          <p:cNvPr id="155" name="Down Arrow 154"/>
          <p:cNvSpPr/>
          <p:nvPr/>
        </p:nvSpPr>
        <p:spPr>
          <a:xfrm>
            <a:off x="3802152" y="2327051"/>
            <a:ext cx="72000" cy="180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a:off x="1210881" y="3952301"/>
            <a:ext cx="792174" cy="276999"/>
          </a:xfrm>
          <a:prstGeom prst="rect">
            <a:avLst/>
          </a:prstGeom>
          <a:noFill/>
        </p:spPr>
        <p:txBody>
          <a:bodyPr wrap="square" rtlCol="0">
            <a:spAutoFit/>
          </a:bodyPr>
          <a:lstStyle/>
          <a:p>
            <a:r>
              <a:rPr lang="en-GB" sz="1200" dirty="0">
                <a:solidFill>
                  <a:srgbClr val="0070C0"/>
                </a:solidFill>
                <a:latin typeface="Arial Black" panose="020B0A04020102020204" pitchFamily="34" charset="0"/>
              </a:rPr>
              <a:t>74%</a:t>
            </a:r>
          </a:p>
        </p:txBody>
      </p:sp>
      <p:sp>
        <p:nvSpPr>
          <p:cNvPr id="160" name="Down Arrow 159"/>
          <p:cNvSpPr/>
          <p:nvPr/>
        </p:nvSpPr>
        <p:spPr>
          <a:xfrm>
            <a:off x="4093749" y="4193366"/>
            <a:ext cx="112816" cy="244518"/>
          </a:xfrm>
          <a:prstGeom prst="downArrow">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61" name="TextBox 160"/>
          <p:cNvSpPr txBox="1"/>
          <p:nvPr/>
        </p:nvSpPr>
        <p:spPr>
          <a:xfrm>
            <a:off x="4103319" y="4171387"/>
            <a:ext cx="535781" cy="276999"/>
          </a:xfrm>
          <a:prstGeom prst="rect">
            <a:avLst/>
          </a:prstGeom>
          <a:noFill/>
        </p:spPr>
        <p:txBody>
          <a:bodyPr wrap="square" rtlCol="0">
            <a:spAutoFit/>
          </a:bodyPr>
          <a:lstStyle/>
          <a:p>
            <a:r>
              <a:rPr lang="en-GB" sz="1200" b="1" dirty="0">
                <a:solidFill>
                  <a:srgbClr val="FF0000"/>
                </a:solidFill>
                <a:latin typeface="Arial" panose="020B0604020202020204" pitchFamily="34" charset="0"/>
                <a:cs typeface="Arial" panose="020B0604020202020204" pitchFamily="34" charset="0"/>
              </a:rPr>
              <a:t>1</a:t>
            </a:r>
            <a:r>
              <a:rPr lang="en-GB" sz="1200" b="1" dirty="0" smtClean="0">
                <a:solidFill>
                  <a:srgbClr val="FF0000"/>
                </a:solidFill>
                <a:latin typeface="Arial" panose="020B0604020202020204" pitchFamily="34" charset="0"/>
                <a:cs typeface="Arial" panose="020B0604020202020204" pitchFamily="34" charset="0"/>
              </a:rPr>
              <a:t>%</a:t>
            </a:r>
            <a:r>
              <a:rPr lang="en-GB" sz="1200" b="1" dirty="0" smtClean="0">
                <a:solidFill>
                  <a:srgbClr val="0070C0"/>
                </a:solidFill>
                <a:latin typeface="Arial" panose="020B0604020202020204" pitchFamily="34" charset="0"/>
                <a:cs typeface="Arial" panose="020B0604020202020204" pitchFamily="34" charset="0"/>
              </a:rPr>
              <a:t>*</a:t>
            </a:r>
            <a:endParaRPr lang="en-GB" sz="1200" b="1" dirty="0">
              <a:solidFill>
                <a:srgbClr val="0070C0"/>
              </a:solidFill>
              <a:latin typeface="Arial" panose="020B0604020202020204" pitchFamily="34" charset="0"/>
              <a:cs typeface="Arial" panose="020B0604020202020204" pitchFamily="34" charset="0"/>
            </a:endParaRPr>
          </a:p>
        </p:txBody>
      </p:sp>
      <p:sp>
        <p:nvSpPr>
          <p:cNvPr id="117" name="TextBox 116"/>
          <p:cNvSpPr txBox="1"/>
          <p:nvPr/>
        </p:nvSpPr>
        <p:spPr>
          <a:xfrm>
            <a:off x="5160996" y="4341709"/>
            <a:ext cx="792174" cy="276999"/>
          </a:xfrm>
          <a:prstGeom prst="rect">
            <a:avLst/>
          </a:prstGeom>
          <a:noFill/>
        </p:spPr>
        <p:txBody>
          <a:bodyPr wrap="square" rtlCol="0">
            <a:spAutoFit/>
          </a:bodyPr>
          <a:lstStyle/>
          <a:p>
            <a:r>
              <a:rPr lang="en-GB" sz="1200" dirty="0">
                <a:solidFill>
                  <a:srgbClr val="0070C0"/>
                </a:solidFill>
                <a:latin typeface="Arial Black" panose="020B0A04020102020204" pitchFamily="34" charset="0"/>
              </a:rPr>
              <a:t>62%</a:t>
            </a:r>
          </a:p>
        </p:txBody>
      </p:sp>
      <p:sp>
        <p:nvSpPr>
          <p:cNvPr id="162" name="TextBox 161"/>
          <p:cNvSpPr txBox="1"/>
          <p:nvPr/>
        </p:nvSpPr>
        <p:spPr>
          <a:xfrm>
            <a:off x="7797648" y="4501395"/>
            <a:ext cx="535781" cy="276999"/>
          </a:xfrm>
          <a:prstGeom prst="rect">
            <a:avLst/>
          </a:prstGeom>
          <a:noFill/>
        </p:spPr>
        <p:txBody>
          <a:bodyPr wrap="square" rtlCol="0">
            <a:spAutoFit/>
          </a:bodyPr>
          <a:lstStyle/>
          <a:p>
            <a:r>
              <a:rPr lang="en-GB" sz="1200" b="1" dirty="0">
                <a:solidFill>
                  <a:srgbClr val="008000"/>
                </a:solidFill>
                <a:latin typeface="Arial" panose="020B0604020202020204" pitchFamily="34" charset="0"/>
                <a:cs typeface="Arial" panose="020B0604020202020204" pitchFamily="34" charset="0"/>
              </a:rPr>
              <a:t>5</a:t>
            </a:r>
            <a:r>
              <a:rPr lang="en-GB" sz="1200" b="1" dirty="0" smtClean="0">
                <a:solidFill>
                  <a:srgbClr val="008000"/>
                </a:solidFill>
                <a:latin typeface="Arial" panose="020B0604020202020204" pitchFamily="34" charset="0"/>
                <a:cs typeface="Arial" panose="020B0604020202020204" pitchFamily="34" charset="0"/>
              </a:rPr>
              <a:t>%</a:t>
            </a:r>
            <a:r>
              <a:rPr lang="en-GB" sz="1200" b="1" dirty="0" smtClean="0">
                <a:solidFill>
                  <a:srgbClr val="0070C0"/>
                </a:solidFill>
                <a:latin typeface="Arial" panose="020B0604020202020204" pitchFamily="34" charset="0"/>
                <a:cs typeface="Arial" panose="020B0604020202020204" pitchFamily="34" charset="0"/>
              </a:rPr>
              <a:t>*</a:t>
            </a:r>
            <a:endParaRPr lang="en-GB" sz="1200" b="1" dirty="0">
              <a:solidFill>
                <a:srgbClr val="0070C0"/>
              </a:solidFill>
              <a:latin typeface="Arial" panose="020B0604020202020204" pitchFamily="34" charset="0"/>
              <a:cs typeface="Arial" panose="020B0604020202020204" pitchFamily="34" charset="0"/>
            </a:endParaRPr>
          </a:p>
        </p:txBody>
      </p:sp>
      <p:sp>
        <p:nvSpPr>
          <p:cNvPr id="164" name="Down Arrow 163"/>
          <p:cNvSpPr/>
          <p:nvPr/>
        </p:nvSpPr>
        <p:spPr>
          <a:xfrm flipV="1">
            <a:off x="7777787" y="4514904"/>
            <a:ext cx="112816" cy="244518"/>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88" name="Down Arrow 187"/>
          <p:cNvSpPr/>
          <p:nvPr/>
        </p:nvSpPr>
        <p:spPr>
          <a:xfrm flipV="1">
            <a:off x="6171140" y="5245907"/>
            <a:ext cx="72000" cy="180000"/>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89" name="TextBox 188"/>
          <p:cNvSpPr txBox="1"/>
          <p:nvPr/>
        </p:nvSpPr>
        <p:spPr>
          <a:xfrm>
            <a:off x="5791216" y="5194096"/>
            <a:ext cx="535781" cy="276999"/>
          </a:xfrm>
          <a:prstGeom prst="rect">
            <a:avLst/>
          </a:prstGeom>
          <a:noFill/>
        </p:spPr>
        <p:txBody>
          <a:bodyPr wrap="square" rtlCol="0">
            <a:spAutoFit/>
          </a:bodyPr>
          <a:lstStyle/>
          <a:p>
            <a:r>
              <a:rPr lang="en-GB" sz="1200" b="1" dirty="0">
                <a:solidFill>
                  <a:srgbClr val="009B3A"/>
                </a:solidFill>
                <a:latin typeface="Arial" panose="020B0604020202020204" pitchFamily="34" charset="0"/>
                <a:cs typeface="Arial" panose="020B0604020202020204" pitchFamily="34" charset="0"/>
              </a:rPr>
              <a:t>4</a:t>
            </a:r>
            <a:r>
              <a:rPr lang="en-GB" sz="1200" b="1" dirty="0" smtClean="0">
                <a:solidFill>
                  <a:srgbClr val="009B3A"/>
                </a:solidFill>
                <a:latin typeface="Arial" panose="020B0604020202020204" pitchFamily="34" charset="0"/>
                <a:cs typeface="Arial" panose="020B0604020202020204" pitchFamily="34" charset="0"/>
              </a:rPr>
              <a:t>%</a:t>
            </a:r>
            <a:r>
              <a:rPr lang="en-GB" sz="1200" b="1" dirty="0" smtClean="0">
                <a:solidFill>
                  <a:srgbClr val="0070C0"/>
                </a:solidFill>
                <a:latin typeface="Arial" panose="020B0604020202020204" pitchFamily="34" charset="0"/>
                <a:cs typeface="Arial" panose="020B0604020202020204" pitchFamily="34" charset="0"/>
              </a:rPr>
              <a:t>*</a:t>
            </a:r>
            <a:endParaRPr lang="en-GB" sz="1200" b="1" dirty="0">
              <a:solidFill>
                <a:srgbClr val="0070C0"/>
              </a:solidFill>
              <a:latin typeface="Arial" panose="020B0604020202020204" pitchFamily="34" charset="0"/>
              <a:cs typeface="Arial" panose="020B0604020202020204" pitchFamily="34" charset="0"/>
            </a:endParaRPr>
          </a:p>
        </p:txBody>
      </p:sp>
      <p:sp>
        <p:nvSpPr>
          <p:cNvPr id="190" name="TextBox 189"/>
          <p:cNvSpPr txBox="1"/>
          <p:nvPr/>
        </p:nvSpPr>
        <p:spPr>
          <a:xfrm>
            <a:off x="7497733" y="5027305"/>
            <a:ext cx="535781" cy="276999"/>
          </a:xfrm>
          <a:prstGeom prst="rect">
            <a:avLst/>
          </a:prstGeom>
          <a:noFill/>
        </p:spPr>
        <p:txBody>
          <a:bodyPr wrap="square" rtlCol="0">
            <a:spAutoFit/>
          </a:bodyPr>
          <a:lstStyle/>
          <a:p>
            <a:r>
              <a:rPr lang="en-GB" sz="1200" b="1" dirty="0">
                <a:solidFill>
                  <a:srgbClr val="FF0000"/>
                </a:solidFill>
                <a:latin typeface="Arial" panose="020B0604020202020204" pitchFamily="34" charset="0"/>
                <a:cs typeface="Arial" panose="020B0604020202020204" pitchFamily="34" charset="0"/>
              </a:rPr>
              <a:t>3</a:t>
            </a:r>
            <a:r>
              <a:rPr lang="en-GB" sz="1200" b="1" dirty="0" smtClean="0">
                <a:solidFill>
                  <a:srgbClr val="FF0000"/>
                </a:solidFill>
                <a:latin typeface="Arial" panose="020B0604020202020204" pitchFamily="34" charset="0"/>
                <a:cs typeface="Arial" panose="020B0604020202020204" pitchFamily="34" charset="0"/>
              </a:rPr>
              <a:t>%</a:t>
            </a:r>
            <a:r>
              <a:rPr lang="en-GB" sz="1200" b="1" dirty="0" smtClean="0">
                <a:solidFill>
                  <a:srgbClr val="0070C0"/>
                </a:solidFill>
                <a:latin typeface="Arial" panose="020B0604020202020204" pitchFamily="34" charset="0"/>
                <a:cs typeface="Arial" panose="020B0604020202020204" pitchFamily="34" charset="0"/>
              </a:rPr>
              <a:t>*</a:t>
            </a:r>
            <a:endParaRPr lang="en-GB" sz="1200" b="1" dirty="0">
              <a:solidFill>
                <a:srgbClr val="0070C0"/>
              </a:solidFill>
              <a:latin typeface="Arial" panose="020B0604020202020204" pitchFamily="34" charset="0"/>
              <a:cs typeface="Arial" panose="020B0604020202020204" pitchFamily="34" charset="0"/>
            </a:endParaRPr>
          </a:p>
        </p:txBody>
      </p:sp>
      <p:sp>
        <p:nvSpPr>
          <p:cNvPr id="191" name="Down Arrow 190"/>
          <p:cNvSpPr/>
          <p:nvPr/>
        </p:nvSpPr>
        <p:spPr>
          <a:xfrm>
            <a:off x="7485859" y="5076559"/>
            <a:ext cx="72000" cy="180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2" name="TextBox 191"/>
          <p:cNvSpPr txBox="1"/>
          <p:nvPr/>
        </p:nvSpPr>
        <p:spPr>
          <a:xfrm>
            <a:off x="7929329" y="5466732"/>
            <a:ext cx="535781" cy="276999"/>
          </a:xfrm>
          <a:prstGeom prst="rect">
            <a:avLst/>
          </a:prstGeom>
          <a:noFill/>
        </p:spPr>
        <p:txBody>
          <a:bodyPr wrap="square" rtlCol="0">
            <a:spAutoFit/>
          </a:bodyPr>
          <a:lstStyle/>
          <a:p>
            <a:r>
              <a:rPr lang="en-GB" sz="1200" b="1" dirty="0">
                <a:solidFill>
                  <a:srgbClr val="FF0000"/>
                </a:solidFill>
                <a:latin typeface="Arial" panose="020B0604020202020204" pitchFamily="34" charset="0"/>
                <a:cs typeface="Arial" panose="020B0604020202020204" pitchFamily="34" charset="0"/>
              </a:rPr>
              <a:t>5</a:t>
            </a:r>
            <a:r>
              <a:rPr lang="en-GB" sz="1200" b="1" dirty="0" smtClean="0">
                <a:solidFill>
                  <a:srgbClr val="FF0000"/>
                </a:solidFill>
                <a:latin typeface="Arial" panose="020B0604020202020204" pitchFamily="34" charset="0"/>
                <a:cs typeface="Arial" panose="020B0604020202020204" pitchFamily="34" charset="0"/>
              </a:rPr>
              <a:t>%</a:t>
            </a:r>
            <a:r>
              <a:rPr lang="en-GB" sz="1200" b="1" dirty="0" smtClean="0">
                <a:solidFill>
                  <a:srgbClr val="0070C0"/>
                </a:solidFill>
                <a:latin typeface="Arial" panose="020B0604020202020204" pitchFamily="34" charset="0"/>
                <a:cs typeface="Arial" panose="020B0604020202020204" pitchFamily="34" charset="0"/>
              </a:rPr>
              <a:t>*</a:t>
            </a:r>
            <a:endParaRPr lang="en-GB" sz="1200" b="1" dirty="0">
              <a:solidFill>
                <a:srgbClr val="0070C0"/>
              </a:solidFill>
              <a:latin typeface="Arial" panose="020B0604020202020204" pitchFamily="34" charset="0"/>
              <a:cs typeface="Arial" panose="020B0604020202020204" pitchFamily="34" charset="0"/>
            </a:endParaRPr>
          </a:p>
        </p:txBody>
      </p:sp>
      <p:sp>
        <p:nvSpPr>
          <p:cNvPr id="193" name="Down Arrow 192"/>
          <p:cNvSpPr/>
          <p:nvPr/>
        </p:nvSpPr>
        <p:spPr>
          <a:xfrm>
            <a:off x="7926164" y="5515986"/>
            <a:ext cx="72000" cy="180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4" name="TextBox 193"/>
          <p:cNvSpPr txBox="1"/>
          <p:nvPr/>
        </p:nvSpPr>
        <p:spPr>
          <a:xfrm>
            <a:off x="7823513" y="6154316"/>
            <a:ext cx="535781" cy="276999"/>
          </a:xfrm>
          <a:prstGeom prst="rect">
            <a:avLst/>
          </a:prstGeom>
          <a:noFill/>
        </p:spPr>
        <p:txBody>
          <a:bodyPr wrap="square" rtlCol="0">
            <a:spAutoFit/>
          </a:bodyPr>
          <a:lstStyle/>
          <a:p>
            <a:r>
              <a:rPr lang="en-GB" sz="1200" b="1" dirty="0">
                <a:solidFill>
                  <a:srgbClr val="FF0000"/>
                </a:solidFill>
                <a:latin typeface="Arial" panose="020B0604020202020204" pitchFamily="34" charset="0"/>
                <a:cs typeface="Arial" panose="020B0604020202020204" pitchFamily="34" charset="0"/>
              </a:rPr>
              <a:t>6</a:t>
            </a:r>
            <a:r>
              <a:rPr lang="en-GB" sz="1200" b="1" dirty="0" smtClean="0">
                <a:solidFill>
                  <a:srgbClr val="FF0000"/>
                </a:solidFill>
                <a:latin typeface="Arial" panose="020B0604020202020204" pitchFamily="34" charset="0"/>
                <a:cs typeface="Arial" panose="020B0604020202020204" pitchFamily="34" charset="0"/>
              </a:rPr>
              <a:t>%</a:t>
            </a:r>
            <a:r>
              <a:rPr lang="en-GB" sz="1200" b="1" dirty="0" smtClean="0">
                <a:solidFill>
                  <a:srgbClr val="0070C0"/>
                </a:solidFill>
                <a:latin typeface="Arial" panose="020B0604020202020204" pitchFamily="34" charset="0"/>
                <a:cs typeface="Arial" panose="020B0604020202020204" pitchFamily="34" charset="0"/>
              </a:rPr>
              <a:t>*</a:t>
            </a:r>
            <a:endParaRPr lang="en-GB" sz="1200" b="1" dirty="0">
              <a:solidFill>
                <a:srgbClr val="0070C0"/>
              </a:solidFill>
              <a:latin typeface="Arial" panose="020B0604020202020204" pitchFamily="34" charset="0"/>
              <a:cs typeface="Arial" panose="020B0604020202020204" pitchFamily="34" charset="0"/>
            </a:endParaRPr>
          </a:p>
        </p:txBody>
      </p:sp>
      <p:sp>
        <p:nvSpPr>
          <p:cNvPr id="195" name="Down Arrow 194"/>
          <p:cNvSpPr/>
          <p:nvPr/>
        </p:nvSpPr>
        <p:spPr>
          <a:xfrm>
            <a:off x="7794221" y="6203570"/>
            <a:ext cx="72000" cy="180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6" name="TextBox 195"/>
          <p:cNvSpPr txBox="1"/>
          <p:nvPr/>
        </p:nvSpPr>
        <p:spPr>
          <a:xfrm>
            <a:off x="4611400" y="2891428"/>
            <a:ext cx="3671334" cy="1015663"/>
          </a:xfrm>
          <a:prstGeom prst="rect">
            <a:avLst/>
          </a:prstGeom>
          <a:noFill/>
        </p:spPr>
        <p:txBody>
          <a:bodyPr wrap="square" rtlCol="0">
            <a:spAutoFit/>
          </a:bodyPr>
          <a:lstStyle/>
          <a:p>
            <a:r>
              <a:rPr lang="en-GB" sz="1000" b="1" i="1" dirty="0">
                <a:solidFill>
                  <a:srgbClr val="967200"/>
                </a:solidFill>
                <a:latin typeface="Arial Black" panose="020B0A04020102020204" pitchFamily="34" charset="0"/>
                <a:ea typeface="Segoe UI" panose="020B0502040204020203" pitchFamily="34" charset="0"/>
                <a:cs typeface="Segoe UI" panose="020B0502040204020203" pitchFamily="34" charset="0"/>
              </a:rPr>
              <a:t>-</a:t>
            </a:r>
            <a:r>
              <a:rPr lang="en-GB" sz="1000" i="1" dirty="0">
                <a:solidFill>
                  <a:srgbClr val="967200"/>
                </a:solidFill>
                <a:latin typeface="Segoe UI" panose="020B0502040204020203" pitchFamily="34" charset="0"/>
                <a:ea typeface="Segoe UI" panose="020B0502040204020203" pitchFamily="34" charset="0"/>
                <a:cs typeface="Segoe UI" panose="020B0502040204020203" pitchFamily="34" charset="0"/>
              </a:rPr>
              <a:t> </a:t>
            </a:r>
            <a:r>
              <a:rPr lang="en-GB" sz="1000" i="1" dirty="0" smtClean="0">
                <a:latin typeface="Segoe UI" panose="020B0502040204020203" pitchFamily="34" charset="0"/>
                <a:ea typeface="Segoe UI" panose="020B0502040204020203" pitchFamily="34" charset="0"/>
                <a:cs typeface="Segoe UI" panose="020B0502040204020203" pitchFamily="34" charset="0"/>
              </a:rPr>
              <a:t>Previous internal analysis has pointed to the </a:t>
            </a:r>
            <a:r>
              <a:rPr lang="en-GB" sz="1000" b="1" i="1" dirty="0" smtClean="0">
                <a:solidFill>
                  <a:srgbClr val="967200"/>
                </a:solidFill>
                <a:latin typeface="Segoe UI" panose="020B0502040204020203" pitchFamily="34" charset="0"/>
                <a:ea typeface="Segoe UI" panose="020B0502040204020203" pitchFamily="34" charset="0"/>
                <a:cs typeface="Segoe UI" panose="020B0502040204020203" pitchFamily="34" charset="0"/>
              </a:rPr>
              <a:t>existence of an inverse relationship between satisfaction and demand</a:t>
            </a:r>
            <a:r>
              <a:rPr lang="en-GB" sz="1000" i="1" dirty="0" smtClean="0">
                <a:latin typeface="Segoe UI" panose="020B0502040204020203" pitchFamily="34" charset="0"/>
                <a:ea typeface="Segoe UI" panose="020B0502040204020203" pitchFamily="34" charset="0"/>
                <a:cs typeface="Segoe UI" panose="020B0502040204020203" pitchFamily="34" charset="0"/>
              </a:rPr>
              <a:t>. The </a:t>
            </a:r>
            <a:r>
              <a:rPr lang="en-GB" sz="1000" b="1" i="1" dirty="0" smtClean="0">
                <a:solidFill>
                  <a:srgbClr val="967200"/>
                </a:solidFill>
                <a:latin typeface="Segoe UI" panose="020B0502040204020203" pitchFamily="34" charset="0"/>
                <a:ea typeface="Segoe UI" panose="020B0502040204020203" pitchFamily="34" charset="0"/>
                <a:cs typeface="Segoe UI" panose="020B0502040204020203" pitchFamily="34" charset="0"/>
              </a:rPr>
              <a:t>volume of open investigations has increased by 11% across the force </a:t>
            </a:r>
            <a:r>
              <a:rPr lang="en-GB" sz="1000" i="1" dirty="0" smtClean="0">
                <a:latin typeface="Segoe UI" panose="020B0502040204020203" pitchFamily="34" charset="0"/>
                <a:ea typeface="Segoe UI" panose="020B0502040204020203" pitchFamily="34" charset="0"/>
                <a:cs typeface="Segoe UI" panose="020B0502040204020203" pitchFamily="34" charset="0"/>
              </a:rPr>
              <a:t>between September 20 and September 21 (the equivalent figures for Local Policing Areas range from -</a:t>
            </a:r>
            <a:r>
              <a:rPr lang="en-GB" sz="1000" b="1" i="1" dirty="0" smtClean="0">
                <a:solidFill>
                  <a:srgbClr val="967200"/>
                </a:solidFill>
                <a:latin typeface="Segoe UI" panose="020B0502040204020203" pitchFamily="34" charset="0"/>
                <a:ea typeface="Segoe UI" panose="020B0502040204020203" pitchFamily="34" charset="0"/>
                <a:cs typeface="Segoe UI" panose="020B0502040204020203" pitchFamily="34" charset="0"/>
              </a:rPr>
              <a:t>0.5% </a:t>
            </a:r>
            <a:r>
              <a:rPr lang="en-GB" sz="1000" b="1" i="1" u="sng" dirty="0" smtClean="0">
                <a:solidFill>
                  <a:srgbClr val="967200"/>
                </a:solidFill>
                <a:latin typeface="Segoe UI" panose="020B0502040204020203" pitchFamily="34" charset="0"/>
                <a:ea typeface="Segoe UI" panose="020B0502040204020203" pitchFamily="34" charset="0"/>
                <a:cs typeface="Segoe UI" panose="020B0502040204020203" pitchFamily="34" charset="0"/>
              </a:rPr>
              <a:t>decrease</a:t>
            </a:r>
            <a:r>
              <a:rPr lang="en-GB" sz="1000" b="1" i="1" dirty="0" smtClean="0">
                <a:solidFill>
                  <a:srgbClr val="967200"/>
                </a:solidFill>
                <a:latin typeface="Segoe UI" panose="020B0502040204020203" pitchFamily="34" charset="0"/>
                <a:ea typeface="Segoe UI" panose="020B0502040204020203" pitchFamily="34" charset="0"/>
                <a:cs typeface="Segoe UI" panose="020B0502040204020203" pitchFamily="34" charset="0"/>
              </a:rPr>
              <a:t> in Herefordshire</a:t>
            </a:r>
            <a:r>
              <a:rPr lang="en-GB" sz="1000" i="1" dirty="0" smtClean="0">
                <a:latin typeface="Segoe UI" panose="020B0502040204020203" pitchFamily="34" charset="0"/>
                <a:ea typeface="Segoe UI" panose="020B0502040204020203" pitchFamily="34" charset="0"/>
                <a:cs typeface="Segoe UI" panose="020B0502040204020203" pitchFamily="34" charset="0"/>
              </a:rPr>
              <a:t> to a </a:t>
            </a:r>
            <a:r>
              <a:rPr lang="en-GB" sz="1000" b="1" i="1" dirty="0" smtClean="0">
                <a:solidFill>
                  <a:srgbClr val="967200"/>
                </a:solidFill>
                <a:latin typeface="Segoe UI" panose="020B0502040204020203" pitchFamily="34" charset="0"/>
                <a:ea typeface="Segoe UI" panose="020B0502040204020203" pitchFamily="34" charset="0"/>
                <a:cs typeface="Segoe UI" panose="020B0502040204020203" pitchFamily="34" charset="0"/>
              </a:rPr>
              <a:t>16% </a:t>
            </a:r>
            <a:r>
              <a:rPr lang="en-GB" sz="1000" b="1" i="1" u="sng" dirty="0" smtClean="0">
                <a:solidFill>
                  <a:srgbClr val="967200"/>
                </a:solidFill>
                <a:latin typeface="Segoe UI" panose="020B0502040204020203" pitchFamily="34" charset="0"/>
                <a:ea typeface="Segoe UI" panose="020B0502040204020203" pitchFamily="34" charset="0"/>
                <a:cs typeface="Segoe UI" panose="020B0502040204020203" pitchFamily="34" charset="0"/>
              </a:rPr>
              <a:t>increase</a:t>
            </a:r>
            <a:r>
              <a:rPr lang="en-GB" sz="1000" b="1" i="1" dirty="0" smtClean="0">
                <a:solidFill>
                  <a:srgbClr val="967200"/>
                </a:solidFill>
                <a:latin typeface="Segoe UI" panose="020B0502040204020203" pitchFamily="34" charset="0"/>
                <a:ea typeface="Segoe UI" panose="020B0502040204020203" pitchFamily="34" charset="0"/>
                <a:cs typeface="Segoe UI" panose="020B0502040204020203" pitchFamily="34" charset="0"/>
              </a:rPr>
              <a:t> in Telford</a:t>
            </a:r>
            <a:r>
              <a:rPr lang="en-GB" sz="1000" i="1" dirty="0" smtClean="0">
                <a:latin typeface="Segoe UI" panose="020B0502040204020203" pitchFamily="34" charset="0"/>
                <a:ea typeface="Segoe UI" panose="020B0502040204020203" pitchFamily="34" charset="0"/>
                <a:cs typeface="Segoe UI" panose="020B0502040204020203" pitchFamily="34" charset="0"/>
              </a:rPr>
              <a:t>). </a:t>
            </a:r>
            <a:endParaRPr lang="en-GB" sz="1000" i="1" dirty="0">
              <a:latin typeface="Segoe UI" panose="020B0502040204020203" pitchFamily="34" charset="0"/>
              <a:ea typeface="Segoe UI" panose="020B0502040204020203" pitchFamily="34" charset="0"/>
              <a:cs typeface="Segoe UI" panose="020B0502040204020203" pitchFamily="34" charset="0"/>
            </a:endParaRPr>
          </a:p>
        </p:txBody>
      </p:sp>
      <p:sp>
        <p:nvSpPr>
          <p:cNvPr id="208" name="TextBox 207"/>
          <p:cNvSpPr txBox="1"/>
          <p:nvPr/>
        </p:nvSpPr>
        <p:spPr>
          <a:xfrm>
            <a:off x="4611400" y="3854712"/>
            <a:ext cx="3671334" cy="400110"/>
          </a:xfrm>
          <a:prstGeom prst="rect">
            <a:avLst/>
          </a:prstGeom>
          <a:noFill/>
        </p:spPr>
        <p:txBody>
          <a:bodyPr wrap="square" rtlCol="0">
            <a:spAutoFit/>
          </a:bodyPr>
          <a:lstStyle/>
          <a:p>
            <a:r>
              <a:rPr lang="en-GB" sz="1000" b="1" i="1" dirty="0">
                <a:solidFill>
                  <a:srgbClr val="967200"/>
                </a:solidFill>
                <a:latin typeface="Arial Black" panose="020B0A04020102020204" pitchFamily="34" charset="0"/>
                <a:ea typeface="Segoe UI" panose="020B0502040204020203" pitchFamily="34" charset="0"/>
                <a:cs typeface="Segoe UI" panose="020B0502040204020203" pitchFamily="34" charset="0"/>
              </a:rPr>
              <a:t>-</a:t>
            </a:r>
            <a:r>
              <a:rPr lang="en-GB" sz="1000" i="1" dirty="0">
                <a:solidFill>
                  <a:srgbClr val="967200"/>
                </a:solidFill>
                <a:latin typeface="Segoe UI" panose="020B0502040204020203" pitchFamily="34" charset="0"/>
                <a:ea typeface="Segoe UI" panose="020B0502040204020203" pitchFamily="34" charset="0"/>
                <a:cs typeface="Segoe UI" panose="020B0502040204020203" pitchFamily="34" charset="0"/>
              </a:rPr>
              <a:t> </a:t>
            </a:r>
            <a:r>
              <a:rPr lang="en-GB" sz="1000" i="1" dirty="0" smtClean="0">
                <a:latin typeface="Segoe UI" panose="020B0502040204020203" pitchFamily="34" charset="0"/>
                <a:ea typeface="Segoe UI" panose="020B0502040204020203" pitchFamily="34" charset="0"/>
                <a:cs typeface="Segoe UI" panose="020B0502040204020203" pitchFamily="34" charset="0"/>
              </a:rPr>
              <a:t>Additional analysis will be undertaken by SP&amp;I to </a:t>
            </a:r>
            <a:r>
              <a:rPr lang="en-GB" sz="1000" b="1" i="1" dirty="0" smtClean="0">
                <a:solidFill>
                  <a:srgbClr val="967200"/>
                </a:solidFill>
                <a:latin typeface="Segoe UI" panose="020B0502040204020203" pitchFamily="34" charset="0"/>
                <a:ea typeface="Segoe UI" panose="020B0502040204020203" pitchFamily="34" charset="0"/>
                <a:cs typeface="Segoe UI" panose="020B0502040204020203" pitchFamily="34" charset="0"/>
              </a:rPr>
              <a:t>explore the relationship between demand and victim satisfaction</a:t>
            </a:r>
            <a:r>
              <a:rPr lang="en-GB" sz="1000" i="1" dirty="0" smtClean="0">
                <a:latin typeface="Segoe UI" panose="020B0502040204020203" pitchFamily="34" charset="0"/>
                <a:ea typeface="Segoe UI" panose="020B0502040204020203" pitchFamily="34" charset="0"/>
                <a:cs typeface="Segoe UI" panose="020B0502040204020203" pitchFamily="34" charset="0"/>
              </a:rPr>
              <a:t>.</a:t>
            </a:r>
            <a:endParaRPr lang="en-GB" sz="1000" i="1" dirty="0">
              <a:latin typeface="Segoe UI" panose="020B0502040204020203" pitchFamily="34" charset="0"/>
              <a:ea typeface="Segoe UI" panose="020B0502040204020203" pitchFamily="34" charset="0"/>
              <a:cs typeface="Segoe UI" panose="020B0502040204020203" pitchFamily="34" charset="0"/>
            </a:endParaRPr>
          </a:p>
        </p:txBody>
      </p:sp>
      <p:sp>
        <p:nvSpPr>
          <p:cNvPr id="118" name="TextBox 117"/>
          <p:cNvSpPr txBox="1"/>
          <p:nvPr/>
        </p:nvSpPr>
        <p:spPr>
          <a:xfrm>
            <a:off x="7715906" y="4199468"/>
            <a:ext cx="792174" cy="276999"/>
          </a:xfrm>
          <a:prstGeom prst="rect">
            <a:avLst/>
          </a:prstGeom>
          <a:noFill/>
        </p:spPr>
        <p:txBody>
          <a:bodyPr wrap="square" rtlCol="0">
            <a:spAutoFit/>
          </a:bodyPr>
          <a:lstStyle/>
          <a:p>
            <a:r>
              <a:rPr lang="en-GB" sz="1200" dirty="0" smtClean="0">
                <a:solidFill>
                  <a:srgbClr val="0070C0"/>
                </a:solidFill>
                <a:latin typeface="Arial Black" panose="020B0A04020102020204" pitchFamily="34" charset="0"/>
              </a:rPr>
              <a:t>67%</a:t>
            </a:r>
            <a:endParaRPr lang="en-GB" sz="1200" dirty="0">
              <a:solidFill>
                <a:srgbClr val="0070C0"/>
              </a:solidFill>
              <a:latin typeface="Arial Black" panose="020B0A04020102020204" pitchFamily="34" charset="0"/>
            </a:endParaRPr>
          </a:p>
        </p:txBody>
      </p:sp>
      <p:sp>
        <p:nvSpPr>
          <p:cNvPr id="127" name="TextBox 126"/>
          <p:cNvSpPr txBox="1"/>
          <p:nvPr/>
        </p:nvSpPr>
        <p:spPr>
          <a:xfrm>
            <a:off x="9053572" y="3923359"/>
            <a:ext cx="792174" cy="276999"/>
          </a:xfrm>
          <a:prstGeom prst="rect">
            <a:avLst/>
          </a:prstGeom>
          <a:noFill/>
        </p:spPr>
        <p:txBody>
          <a:bodyPr wrap="square" rtlCol="0">
            <a:spAutoFit/>
          </a:bodyPr>
          <a:lstStyle/>
          <a:p>
            <a:r>
              <a:rPr lang="en-GB" sz="1200" dirty="0">
                <a:solidFill>
                  <a:srgbClr val="0070C0"/>
                </a:solidFill>
                <a:latin typeface="Arial Black" panose="020B0A04020102020204" pitchFamily="34" charset="0"/>
              </a:rPr>
              <a:t>53%</a:t>
            </a:r>
          </a:p>
        </p:txBody>
      </p:sp>
      <p:sp>
        <p:nvSpPr>
          <p:cNvPr id="128" name="TextBox 127"/>
          <p:cNvSpPr txBox="1"/>
          <p:nvPr/>
        </p:nvSpPr>
        <p:spPr>
          <a:xfrm>
            <a:off x="11557385" y="3725908"/>
            <a:ext cx="792174" cy="276999"/>
          </a:xfrm>
          <a:prstGeom prst="rect">
            <a:avLst/>
          </a:prstGeom>
          <a:noFill/>
        </p:spPr>
        <p:txBody>
          <a:bodyPr wrap="square" rtlCol="0">
            <a:spAutoFit/>
          </a:bodyPr>
          <a:lstStyle/>
          <a:p>
            <a:r>
              <a:rPr lang="en-GB" sz="1200" dirty="0" smtClean="0">
                <a:solidFill>
                  <a:srgbClr val="0070C0"/>
                </a:solidFill>
                <a:latin typeface="Arial Black" panose="020B0A04020102020204" pitchFamily="34" charset="0"/>
              </a:rPr>
              <a:t>64%</a:t>
            </a:r>
            <a:endParaRPr lang="en-GB" sz="1200" dirty="0">
              <a:solidFill>
                <a:srgbClr val="0070C0"/>
              </a:solidFill>
              <a:latin typeface="Arial Black" panose="020B0A04020102020204" pitchFamily="34" charset="0"/>
            </a:endParaRPr>
          </a:p>
        </p:txBody>
      </p:sp>
      <p:sp>
        <p:nvSpPr>
          <p:cNvPr id="209" name="TextBox 208"/>
          <p:cNvSpPr txBox="1"/>
          <p:nvPr/>
        </p:nvSpPr>
        <p:spPr>
          <a:xfrm>
            <a:off x="9815201" y="2354970"/>
            <a:ext cx="535781" cy="276999"/>
          </a:xfrm>
          <a:prstGeom prst="rect">
            <a:avLst/>
          </a:prstGeom>
          <a:noFill/>
        </p:spPr>
        <p:txBody>
          <a:bodyPr wrap="square" rtlCol="0">
            <a:spAutoFit/>
          </a:bodyPr>
          <a:lstStyle/>
          <a:p>
            <a:r>
              <a:rPr lang="en-GB" sz="1200" b="1" dirty="0">
                <a:solidFill>
                  <a:srgbClr val="FF0000"/>
                </a:solidFill>
                <a:latin typeface="Arial" panose="020B0604020202020204" pitchFamily="34" charset="0"/>
                <a:cs typeface="Arial" panose="020B0604020202020204" pitchFamily="34" charset="0"/>
              </a:rPr>
              <a:t>2</a:t>
            </a:r>
            <a:r>
              <a:rPr lang="en-GB" sz="1200" b="1" dirty="0" smtClean="0">
                <a:solidFill>
                  <a:srgbClr val="FF0000"/>
                </a:solidFill>
                <a:latin typeface="Arial" panose="020B0604020202020204" pitchFamily="34" charset="0"/>
                <a:cs typeface="Arial" panose="020B0604020202020204" pitchFamily="34" charset="0"/>
              </a:rPr>
              <a:t>%</a:t>
            </a:r>
            <a:r>
              <a:rPr lang="en-GB" sz="1200" b="1" dirty="0" smtClean="0">
                <a:solidFill>
                  <a:srgbClr val="0070C0"/>
                </a:solidFill>
                <a:latin typeface="Arial" panose="020B0604020202020204" pitchFamily="34" charset="0"/>
                <a:cs typeface="Arial" panose="020B0604020202020204" pitchFamily="34" charset="0"/>
              </a:rPr>
              <a:t>*</a:t>
            </a:r>
            <a:endParaRPr lang="en-GB" sz="1200" b="1" dirty="0">
              <a:solidFill>
                <a:srgbClr val="0070C0"/>
              </a:solidFill>
              <a:latin typeface="Arial" panose="020B0604020202020204" pitchFamily="34" charset="0"/>
              <a:cs typeface="Arial" panose="020B0604020202020204" pitchFamily="34" charset="0"/>
            </a:endParaRPr>
          </a:p>
        </p:txBody>
      </p:sp>
      <p:sp>
        <p:nvSpPr>
          <p:cNvPr id="210" name="Down Arrow 209"/>
          <p:cNvSpPr/>
          <p:nvPr/>
        </p:nvSpPr>
        <p:spPr>
          <a:xfrm>
            <a:off x="10195219" y="2417553"/>
            <a:ext cx="72000" cy="180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1" name="TextBox 210"/>
          <p:cNvSpPr txBox="1"/>
          <p:nvPr/>
        </p:nvSpPr>
        <p:spPr>
          <a:xfrm>
            <a:off x="9824493" y="3435715"/>
            <a:ext cx="535781" cy="276999"/>
          </a:xfrm>
          <a:prstGeom prst="rect">
            <a:avLst/>
          </a:prstGeom>
          <a:noFill/>
        </p:spPr>
        <p:txBody>
          <a:bodyPr wrap="square" rtlCol="0">
            <a:spAutoFit/>
          </a:bodyPr>
          <a:lstStyle/>
          <a:p>
            <a:r>
              <a:rPr lang="en-GB" sz="1200" b="1" dirty="0">
                <a:solidFill>
                  <a:srgbClr val="FF0000"/>
                </a:solidFill>
                <a:latin typeface="Arial" panose="020B0604020202020204" pitchFamily="34" charset="0"/>
                <a:cs typeface="Arial" panose="020B0604020202020204" pitchFamily="34" charset="0"/>
              </a:rPr>
              <a:t>1</a:t>
            </a:r>
            <a:r>
              <a:rPr lang="en-GB" sz="1200" b="1" dirty="0" smtClean="0">
                <a:solidFill>
                  <a:srgbClr val="FF0000"/>
                </a:solidFill>
                <a:latin typeface="Arial" panose="020B0604020202020204" pitchFamily="34" charset="0"/>
                <a:cs typeface="Arial" panose="020B0604020202020204" pitchFamily="34" charset="0"/>
              </a:rPr>
              <a:t>%</a:t>
            </a:r>
            <a:r>
              <a:rPr lang="en-GB" sz="1200" b="1" dirty="0" smtClean="0">
                <a:solidFill>
                  <a:srgbClr val="0070C0"/>
                </a:solidFill>
                <a:latin typeface="Arial" panose="020B0604020202020204" pitchFamily="34" charset="0"/>
                <a:cs typeface="Arial" panose="020B0604020202020204" pitchFamily="34" charset="0"/>
              </a:rPr>
              <a:t>*</a:t>
            </a:r>
            <a:endParaRPr lang="en-GB" sz="1200" b="1" dirty="0">
              <a:solidFill>
                <a:srgbClr val="0070C0"/>
              </a:solidFill>
              <a:latin typeface="Arial" panose="020B0604020202020204" pitchFamily="34" charset="0"/>
              <a:cs typeface="Arial" panose="020B0604020202020204" pitchFamily="34" charset="0"/>
            </a:endParaRPr>
          </a:p>
        </p:txBody>
      </p:sp>
      <p:sp>
        <p:nvSpPr>
          <p:cNvPr id="212" name="Down Arrow 211"/>
          <p:cNvSpPr/>
          <p:nvPr/>
        </p:nvSpPr>
        <p:spPr>
          <a:xfrm>
            <a:off x="10204511" y="3492519"/>
            <a:ext cx="72000" cy="17707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3" name="TextBox 212"/>
          <p:cNvSpPr txBox="1"/>
          <p:nvPr/>
        </p:nvSpPr>
        <p:spPr>
          <a:xfrm>
            <a:off x="11708184" y="3366462"/>
            <a:ext cx="535781" cy="276999"/>
          </a:xfrm>
          <a:prstGeom prst="rect">
            <a:avLst/>
          </a:prstGeom>
          <a:noFill/>
        </p:spPr>
        <p:txBody>
          <a:bodyPr wrap="square" rtlCol="0">
            <a:spAutoFit/>
          </a:bodyPr>
          <a:lstStyle/>
          <a:p>
            <a:r>
              <a:rPr lang="en-GB" sz="1200" b="1" dirty="0">
                <a:solidFill>
                  <a:srgbClr val="FF0000"/>
                </a:solidFill>
                <a:latin typeface="Arial" panose="020B0604020202020204" pitchFamily="34" charset="0"/>
                <a:cs typeface="Arial" panose="020B0604020202020204" pitchFamily="34" charset="0"/>
              </a:rPr>
              <a:t>1</a:t>
            </a:r>
            <a:r>
              <a:rPr lang="en-GB" sz="1200" b="1" dirty="0" smtClean="0">
                <a:solidFill>
                  <a:srgbClr val="FF0000"/>
                </a:solidFill>
                <a:latin typeface="Arial" panose="020B0604020202020204" pitchFamily="34" charset="0"/>
                <a:cs typeface="Arial" panose="020B0604020202020204" pitchFamily="34" charset="0"/>
              </a:rPr>
              <a:t>%</a:t>
            </a:r>
            <a:r>
              <a:rPr lang="en-GB" sz="1200" b="1" dirty="0" smtClean="0">
                <a:solidFill>
                  <a:srgbClr val="0070C0"/>
                </a:solidFill>
                <a:latin typeface="Arial" panose="020B0604020202020204" pitchFamily="34" charset="0"/>
                <a:cs typeface="Arial" panose="020B0604020202020204" pitchFamily="34" charset="0"/>
              </a:rPr>
              <a:t>*</a:t>
            </a:r>
            <a:endParaRPr lang="en-GB" sz="1200" b="1" dirty="0">
              <a:solidFill>
                <a:srgbClr val="0070C0"/>
              </a:solidFill>
              <a:latin typeface="Arial" panose="020B0604020202020204" pitchFamily="34" charset="0"/>
              <a:cs typeface="Arial" panose="020B0604020202020204" pitchFamily="34" charset="0"/>
            </a:endParaRPr>
          </a:p>
        </p:txBody>
      </p:sp>
      <p:sp>
        <p:nvSpPr>
          <p:cNvPr id="214" name="Down Arrow 213"/>
          <p:cNvSpPr/>
          <p:nvPr/>
        </p:nvSpPr>
        <p:spPr>
          <a:xfrm>
            <a:off x="11713496" y="3422397"/>
            <a:ext cx="72000" cy="180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5" name="TextBox 214"/>
          <p:cNvSpPr txBox="1"/>
          <p:nvPr/>
        </p:nvSpPr>
        <p:spPr>
          <a:xfrm>
            <a:off x="11749084" y="2756553"/>
            <a:ext cx="535781" cy="276999"/>
          </a:xfrm>
          <a:prstGeom prst="rect">
            <a:avLst/>
          </a:prstGeom>
          <a:noFill/>
        </p:spPr>
        <p:txBody>
          <a:bodyPr wrap="square" rtlCol="0">
            <a:spAutoFit/>
          </a:bodyPr>
          <a:lstStyle/>
          <a:p>
            <a:r>
              <a:rPr lang="en-GB" sz="1200" b="1" dirty="0">
                <a:solidFill>
                  <a:srgbClr val="FF0000"/>
                </a:solidFill>
                <a:latin typeface="Arial" panose="020B0604020202020204" pitchFamily="34" charset="0"/>
                <a:cs typeface="Arial" panose="020B0604020202020204" pitchFamily="34" charset="0"/>
              </a:rPr>
              <a:t>1</a:t>
            </a:r>
            <a:r>
              <a:rPr lang="en-GB" sz="1200" b="1" dirty="0" smtClean="0">
                <a:solidFill>
                  <a:srgbClr val="FF0000"/>
                </a:solidFill>
                <a:latin typeface="Arial" panose="020B0604020202020204" pitchFamily="34" charset="0"/>
                <a:cs typeface="Arial" panose="020B0604020202020204" pitchFamily="34" charset="0"/>
              </a:rPr>
              <a:t>%</a:t>
            </a:r>
            <a:r>
              <a:rPr lang="en-GB" sz="1200" b="1" dirty="0" smtClean="0">
                <a:solidFill>
                  <a:srgbClr val="0070C0"/>
                </a:solidFill>
                <a:latin typeface="Arial" panose="020B0604020202020204" pitchFamily="34" charset="0"/>
                <a:cs typeface="Arial" panose="020B0604020202020204" pitchFamily="34" charset="0"/>
              </a:rPr>
              <a:t>*</a:t>
            </a:r>
            <a:endParaRPr lang="en-GB" sz="1200" b="1" dirty="0">
              <a:solidFill>
                <a:srgbClr val="0070C0"/>
              </a:solidFill>
              <a:latin typeface="Arial" panose="020B0604020202020204" pitchFamily="34" charset="0"/>
              <a:cs typeface="Arial" panose="020B0604020202020204" pitchFamily="34" charset="0"/>
            </a:endParaRPr>
          </a:p>
        </p:txBody>
      </p:sp>
      <p:sp>
        <p:nvSpPr>
          <p:cNvPr id="216" name="Down Arrow 215"/>
          <p:cNvSpPr/>
          <p:nvPr/>
        </p:nvSpPr>
        <p:spPr>
          <a:xfrm>
            <a:off x="11754396" y="2803781"/>
            <a:ext cx="72000" cy="180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7" name="Down Arrow 216"/>
          <p:cNvSpPr/>
          <p:nvPr/>
        </p:nvSpPr>
        <p:spPr>
          <a:xfrm flipV="1">
            <a:off x="11611250" y="2265972"/>
            <a:ext cx="72000" cy="180000"/>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218" name="TextBox 217"/>
          <p:cNvSpPr txBox="1"/>
          <p:nvPr/>
        </p:nvSpPr>
        <p:spPr>
          <a:xfrm>
            <a:off x="11628834" y="2214669"/>
            <a:ext cx="535781" cy="276999"/>
          </a:xfrm>
          <a:prstGeom prst="rect">
            <a:avLst/>
          </a:prstGeom>
          <a:noFill/>
        </p:spPr>
        <p:txBody>
          <a:bodyPr wrap="square" rtlCol="0">
            <a:spAutoFit/>
          </a:bodyPr>
          <a:lstStyle/>
          <a:p>
            <a:r>
              <a:rPr lang="en-GB" sz="1200" b="1" dirty="0">
                <a:solidFill>
                  <a:srgbClr val="009B3A"/>
                </a:solidFill>
                <a:latin typeface="Arial" panose="020B0604020202020204" pitchFamily="34" charset="0"/>
                <a:cs typeface="Arial" panose="020B0604020202020204" pitchFamily="34" charset="0"/>
              </a:rPr>
              <a:t>2</a:t>
            </a:r>
            <a:r>
              <a:rPr lang="en-GB" sz="1200" b="1" dirty="0" smtClean="0">
                <a:solidFill>
                  <a:srgbClr val="009B3A"/>
                </a:solidFill>
                <a:latin typeface="Arial" panose="020B0604020202020204" pitchFamily="34" charset="0"/>
                <a:cs typeface="Arial" panose="020B0604020202020204" pitchFamily="34" charset="0"/>
              </a:rPr>
              <a:t>%</a:t>
            </a:r>
            <a:r>
              <a:rPr lang="en-GB" sz="1200" b="1" dirty="0" smtClean="0">
                <a:solidFill>
                  <a:srgbClr val="0070C0"/>
                </a:solidFill>
                <a:latin typeface="Arial" panose="020B0604020202020204" pitchFamily="34" charset="0"/>
                <a:cs typeface="Arial" panose="020B0604020202020204" pitchFamily="34" charset="0"/>
              </a:rPr>
              <a:t>*</a:t>
            </a:r>
            <a:endParaRPr lang="en-GB" sz="1200" b="1" dirty="0">
              <a:solidFill>
                <a:srgbClr val="0070C0"/>
              </a:solidFill>
              <a:latin typeface="Arial" panose="020B0604020202020204" pitchFamily="34" charset="0"/>
              <a:cs typeface="Arial" panose="020B0604020202020204" pitchFamily="34" charset="0"/>
            </a:endParaRPr>
          </a:p>
        </p:txBody>
      </p:sp>
      <p:sp>
        <p:nvSpPr>
          <p:cNvPr id="219" name="TextBox 218"/>
          <p:cNvSpPr txBox="1"/>
          <p:nvPr/>
        </p:nvSpPr>
        <p:spPr>
          <a:xfrm>
            <a:off x="11584886" y="4032471"/>
            <a:ext cx="670150" cy="276999"/>
          </a:xfrm>
          <a:prstGeom prst="rect">
            <a:avLst/>
          </a:prstGeom>
          <a:noFill/>
        </p:spPr>
        <p:txBody>
          <a:bodyPr wrap="square" rtlCol="0">
            <a:spAutoFit/>
          </a:bodyPr>
          <a:lstStyle/>
          <a:p>
            <a:r>
              <a:rPr lang="en-GB" sz="1200" b="1" dirty="0">
                <a:solidFill>
                  <a:srgbClr val="009900"/>
                </a:solidFill>
                <a:latin typeface="Arial" panose="020B0604020202020204" pitchFamily="34" charset="0"/>
                <a:cs typeface="Arial" panose="020B0604020202020204" pitchFamily="34" charset="0"/>
              </a:rPr>
              <a:t>11</a:t>
            </a:r>
            <a:r>
              <a:rPr lang="en-GB" sz="1200" b="1" dirty="0" smtClean="0">
                <a:solidFill>
                  <a:srgbClr val="009900"/>
                </a:solidFill>
                <a:latin typeface="Arial" panose="020B0604020202020204" pitchFamily="34" charset="0"/>
                <a:cs typeface="Arial" panose="020B0604020202020204" pitchFamily="34" charset="0"/>
              </a:rPr>
              <a:t>%</a:t>
            </a:r>
            <a:r>
              <a:rPr lang="en-GB" sz="1200" b="1" dirty="0" smtClean="0">
                <a:solidFill>
                  <a:srgbClr val="0070C0"/>
                </a:solidFill>
                <a:latin typeface="Arial" panose="020B0604020202020204" pitchFamily="34" charset="0"/>
                <a:cs typeface="Arial" panose="020B0604020202020204" pitchFamily="34" charset="0"/>
              </a:rPr>
              <a:t>**</a:t>
            </a:r>
            <a:endParaRPr lang="en-GB" sz="1200" b="1" dirty="0">
              <a:solidFill>
                <a:srgbClr val="0070C0"/>
              </a:solidFill>
              <a:latin typeface="Arial" panose="020B0604020202020204" pitchFamily="34" charset="0"/>
              <a:cs typeface="Arial" panose="020B0604020202020204" pitchFamily="34" charset="0"/>
            </a:endParaRPr>
          </a:p>
        </p:txBody>
      </p:sp>
      <p:sp>
        <p:nvSpPr>
          <p:cNvPr id="220" name="Down Arrow 219"/>
          <p:cNvSpPr/>
          <p:nvPr/>
        </p:nvSpPr>
        <p:spPr>
          <a:xfrm flipV="1">
            <a:off x="11576416" y="4026840"/>
            <a:ext cx="112816" cy="244518"/>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65" name="Slide Number Placeholder 1"/>
          <p:cNvSpPr>
            <a:spLocks noGrp="1"/>
          </p:cNvSpPr>
          <p:nvPr>
            <p:ph type="sldNum" sz="quarter" idx="12"/>
          </p:nvPr>
        </p:nvSpPr>
        <p:spPr>
          <a:xfrm>
            <a:off x="11832492" y="6584156"/>
            <a:ext cx="359508" cy="273844"/>
          </a:xfrm>
          <a:solidFill>
            <a:schemeClr val="accent4">
              <a:lumMod val="75000"/>
            </a:schemeClr>
          </a:solidFill>
        </p:spPr>
        <p:txBody>
          <a:bodyPr/>
          <a:lstStyle/>
          <a:p>
            <a:pPr algn="ctr"/>
            <a:r>
              <a:rPr lang="en-GB" sz="105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4</a:t>
            </a:r>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87" name="Rectangle 186"/>
          <p:cNvSpPr/>
          <p:nvPr/>
        </p:nvSpPr>
        <p:spPr>
          <a:xfrm>
            <a:off x="8965854" y="330218"/>
            <a:ext cx="4005611" cy="230832"/>
          </a:xfrm>
          <a:prstGeom prst="rect">
            <a:avLst/>
          </a:prstGeom>
          <a:noFill/>
        </p:spPr>
        <p:txBody>
          <a:bodyPr wrap="square" rtlCol="0">
            <a:spAutoFit/>
          </a:bodyPr>
          <a:lstStyle/>
          <a:p>
            <a:r>
              <a:rPr lang="en-GB" sz="90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WDGLL has been reviewed and agreed by the subject lead.</a:t>
            </a:r>
            <a:endParaRPr lang="en-GB" sz="900" b="1"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73862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3200" y="6591600"/>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40</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2" name="TextBox 21"/>
          <p:cNvSpPr txBox="1"/>
          <p:nvPr/>
        </p:nvSpPr>
        <p:spPr>
          <a:xfrm>
            <a:off x="748800" y="180000"/>
            <a:ext cx="7138929"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5. Delivering a skilled, sustainable workforce in a constantly learning and improving environment</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5.1 Establishing a skilled, flexible workforce</a:t>
            </a:r>
          </a:p>
        </p:txBody>
      </p:sp>
      <p:pic>
        <p:nvPicPr>
          <p:cNvPr id="34" name="Picture 33"/>
          <p:cNvPicPr>
            <a:picLocks noChangeAspect="1"/>
          </p:cNvPicPr>
          <p:nvPr/>
        </p:nvPicPr>
        <p:blipFill>
          <a:blip r:embed="rId3"/>
          <a:stretch>
            <a:fillRect/>
          </a:stretch>
        </p:blipFill>
        <p:spPr>
          <a:xfrm>
            <a:off x="5209942" y="2958567"/>
            <a:ext cx="6814228" cy="3155100"/>
          </a:xfrm>
          <a:prstGeom prst="rect">
            <a:avLst/>
          </a:prstGeom>
        </p:spPr>
      </p:pic>
      <p:sp>
        <p:nvSpPr>
          <p:cNvPr id="35" name="Rounded Rectangle 34"/>
          <p:cNvSpPr/>
          <p:nvPr/>
        </p:nvSpPr>
        <p:spPr>
          <a:xfrm>
            <a:off x="8001127" y="180000"/>
            <a:ext cx="3832073" cy="2016569"/>
          </a:xfrm>
          <a:prstGeom prst="roundRect">
            <a:avLst/>
          </a:prstGeom>
          <a:solidFill>
            <a:srgbClr val="F7F7F7"/>
          </a:solid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7" name="TextBox 36"/>
          <p:cNvSpPr txBox="1"/>
          <p:nvPr/>
        </p:nvSpPr>
        <p:spPr>
          <a:xfrm>
            <a:off x="8076512" y="960250"/>
            <a:ext cx="3090266" cy="246221"/>
          </a:xfrm>
          <a:prstGeom prst="rect">
            <a:avLst/>
          </a:prstGeom>
          <a:noFill/>
        </p:spPr>
        <p:txBody>
          <a:bodyPr wrap="square" rtlCol="0">
            <a:spAutoFit/>
          </a:bodyPr>
          <a:lstStyle/>
          <a:p>
            <a:r>
              <a:rPr lang="en-GB" sz="10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Figures </a:t>
            </a:r>
            <a:r>
              <a:rPr lang="en-GB" sz="1000" b="1" dirty="0">
                <a:solidFill>
                  <a:prstClr val="black"/>
                </a:solidFill>
                <a:latin typeface="Segoe UI" panose="020B0502040204020203" pitchFamily="34" charset="0"/>
                <a:ea typeface="Segoe UI" panose="020B0502040204020203" pitchFamily="34" charset="0"/>
                <a:cs typeface="Segoe UI" panose="020B0502040204020203" pitchFamily="34" charset="0"/>
              </a:rPr>
              <a:t>based on national average</a:t>
            </a:r>
          </a:p>
        </p:txBody>
      </p:sp>
      <p:pic>
        <p:nvPicPr>
          <p:cNvPr id="38" name="Picture 37"/>
          <p:cNvPicPr>
            <a:picLocks noChangeAspect="1"/>
          </p:cNvPicPr>
          <p:nvPr/>
        </p:nvPicPr>
        <p:blipFill>
          <a:blip r:embed="rId4"/>
          <a:stretch>
            <a:fillRect/>
          </a:stretch>
        </p:blipFill>
        <p:spPr>
          <a:xfrm>
            <a:off x="8076512" y="245425"/>
            <a:ext cx="812255" cy="529982"/>
          </a:xfrm>
          <a:prstGeom prst="rect">
            <a:avLst/>
          </a:prstGeom>
        </p:spPr>
      </p:pic>
      <p:pic>
        <p:nvPicPr>
          <p:cNvPr id="39" name="Picture 38"/>
          <p:cNvPicPr>
            <a:picLocks noChangeAspect="1"/>
          </p:cNvPicPr>
          <p:nvPr/>
        </p:nvPicPr>
        <p:blipFill>
          <a:blip r:embed="rId5"/>
          <a:stretch>
            <a:fillRect/>
          </a:stretch>
        </p:blipFill>
        <p:spPr>
          <a:xfrm>
            <a:off x="8187613" y="1188218"/>
            <a:ext cx="1044686" cy="577650"/>
          </a:xfrm>
          <a:prstGeom prst="rect">
            <a:avLst/>
          </a:prstGeom>
        </p:spPr>
      </p:pic>
      <p:pic>
        <p:nvPicPr>
          <p:cNvPr id="40" name="Picture 39"/>
          <p:cNvPicPr>
            <a:picLocks noChangeAspect="1"/>
          </p:cNvPicPr>
          <p:nvPr/>
        </p:nvPicPr>
        <p:blipFill>
          <a:blip r:embed="rId6"/>
          <a:stretch>
            <a:fillRect/>
          </a:stretch>
        </p:blipFill>
        <p:spPr>
          <a:xfrm>
            <a:off x="9341223" y="1188218"/>
            <a:ext cx="1036504" cy="594093"/>
          </a:xfrm>
          <a:prstGeom prst="rect">
            <a:avLst/>
          </a:prstGeom>
        </p:spPr>
      </p:pic>
      <p:pic>
        <p:nvPicPr>
          <p:cNvPr id="41" name="Picture 40"/>
          <p:cNvPicPr>
            <a:picLocks noChangeAspect="1"/>
          </p:cNvPicPr>
          <p:nvPr/>
        </p:nvPicPr>
        <p:blipFill rotWithShape="1">
          <a:blip r:embed="rId7"/>
          <a:srcRect l="1" r="2525" b="5978"/>
          <a:stretch/>
        </p:blipFill>
        <p:spPr>
          <a:xfrm>
            <a:off x="10459093" y="1196439"/>
            <a:ext cx="1051257" cy="585872"/>
          </a:xfrm>
          <a:prstGeom prst="rect">
            <a:avLst/>
          </a:prstGeom>
        </p:spPr>
      </p:pic>
      <p:sp>
        <p:nvSpPr>
          <p:cNvPr id="42" name="TextBox 41"/>
          <p:cNvSpPr txBox="1"/>
          <p:nvPr/>
        </p:nvSpPr>
        <p:spPr>
          <a:xfrm>
            <a:off x="748800" y="729368"/>
            <a:ext cx="3057627" cy="307777"/>
          </a:xfrm>
          <a:prstGeom prst="rect">
            <a:avLst/>
          </a:prstGeom>
          <a:noFill/>
        </p:spPr>
        <p:txBody>
          <a:bodyPr wrap="square" rtlCol="0">
            <a:spAutoFit/>
          </a:bodyPr>
          <a:lstStyle/>
          <a:p>
            <a:r>
              <a:rPr lang="en-GB" sz="1400" b="1" dirty="0">
                <a:solidFill>
                  <a:srgbClr val="BC8F00"/>
                </a:solidFill>
                <a:latin typeface="Segoe UI" panose="020B0502040204020203" pitchFamily="34" charset="0"/>
                <a:ea typeface="Segoe UI" panose="020B0502040204020203" pitchFamily="34" charset="0"/>
                <a:cs typeface="Segoe UI" panose="020B0502040204020203" pitchFamily="34" charset="0"/>
              </a:rPr>
              <a:t>Attrition – No. of Leavers</a:t>
            </a:r>
          </a:p>
        </p:txBody>
      </p:sp>
      <p:sp>
        <p:nvSpPr>
          <p:cNvPr id="43" name="Rectangle 42"/>
          <p:cNvSpPr>
            <a:spLocks noChangeArrowheads="1"/>
          </p:cNvSpPr>
          <p:nvPr/>
        </p:nvSpPr>
        <p:spPr bwMode="auto">
          <a:xfrm>
            <a:off x="748800" y="1269973"/>
            <a:ext cx="4461142" cy="2421321"/>
          </a:xfrm>
          <a:prstGeom prst="rect">
            <a:avLst/>
          </a:prstGeom>
          <a:solidFill>
            <a:schemeClr val="bg1"/>
          </a:solidFill>
          <a:ln w="28575" algn="ctr">
            <a:noFill/>
            <a:round/>
            <a:headEnd/>
            <a:tailEnd/>
          </a:ln>
        </p:spPr>
        <p:txBody>
          <a:bodyPr/>
          <a:lstStyle/>
          <a:p>
            <a:pPr marL="171450" indent="-171450">
              <a:buFont typeface="Arial" panose="020B0604020202020204" pitchFamily="34" charset="0"/>
              <a:buChar char="•"/>
            </a:pPr>
            <a:r>
              <a:rPr lang="en-GB" sz="1200" dirty="0">
                <a:solidFill>
                  <a:prstClr val="black"/>
                </a:solidFill>
                <a:latin typeface="Segoe UI" panose="020B0502040204020203" pitchFamily="34" charset="0"/>
                <a:ea typeface="Segoe UI" panose="020B0502040204020203" pitchFamily="34" charset="0"/>
                <a:cs typeface="Segoe UI" panose="020B0502040204020203" pitchFamily="34" charset="0"/>
              </a:rPr>
              <a:t>West Mercia has a </a:t>
            </a:r>
            <a:r>
              <a:rPr lang="en-GB" sz="1200" b="1" dirty="0">
                <a:solidFill>
                  <a:prstClr val="black"/>
                </a:solidFill>
                <a:latin typeface="Segoe UI" panose="020B0502040204020203" pitchFamily="34" charset="0"/>
                <a:ea typeface="Segoe UI" panose="020B0502040204020203" pitchFamily="34" charset="0"/>
                <a:cs typeface="Segoe UI" panose="020B0502040204020203" pitchFamily="34" charset="0"/>
              </a:rPr>
              <a:t>higher 12 month attrition rate </a:t>
            </a:r>
            <a:r>
              <a:rPr lang="en-GB" sz="1200" dirty="0">
                <a:solidFill>
                  <a:prstClr val="black"/>
                </a:solidFill>
                <a:latin typeface="Segoe UI" panose="020B0502040204020203" pitchFamily="34" charset="0"/>
                <a:ea typeface="Segoe UI" panose="020B0502040204020203" pitchFamily="34" charset="0"/>
                <a:cs typeface="Segoe UI" panose="020B0502040204020203" pitchFamily="34" charset="0"/>
              </a:rPr>
              <a:t>than the national average for both </a:t>
            </a:r>
            <a:r>
              <a:rPr lang="en-GB" sz="1200" b="1" dirty="0">
                <a:solidFill>
                  <a:prstClr val="black"/>
                </a:solidFill>
                <a:latin typeface="Segoe UI" panose="020B0502040204020203" pitchFamily="34" charset="0"/>
                <a:ea typeface="Segoe UI" panose="020B0502040204020203" pitchFamily="34" charset="0"/>
                <a:cs typeface="Segoe UI" panose="020B0502040204020203" pitchFamily="34" charset="0"/>
              </a:rPr>
              <a:t>Police Officers </a:t>
            </a:r>
            <a:r>
              <a:rPr lang="en-GB" sz="1200" dirty="0">
                <a:solidFill>
                  <a:prstClr val="black"/>
                </a:solidFill>
                <a:latin typeface="Segoe UI" panose="020B0502040204020203" pitchFamily="34" charset="0"/>
                <a:ea typeface="Segoe UI" panose="020B0502040204020203" pitchFamily="34" charset="0"/>
                <a:cs typeface="Segoe UI" panose="020B0502040204020203" pitchFamily="34" charset="0"/>
              </a:rPr>
              <a:t>(6.6%) and </a:t>
            </a:r>
            <a:r>
              <a:rPr lang="en-GB" sz="1200" b="1" dirty="0">
                <a:solidFill>
                  <a:prstClr val="black"/>
                </a:solidFill>
                <a:latin typeface="Segoe UI" panose="020B0502040204020203" pitchFamily="34" charset="0"/>
                <a:ea typeface="Segoe UI" panose="020B0502040204020203" pitchFamily="34" charset="0"/>
                <a:cs typeface="Segoe UI" panose="020B0502040204020203" pitchFamily="34" charset="0"/>
              </a:rPr>
              <a:t>Police Staff </a:t>
            </a:r>
            <a:r>
              <a:rPr lang="en-GB" sz="1200" dirty="0">
                <a:solidFill>
                  <a:prstClr val="black"/>
                </a:solidFill>
                <a:latin typeface="Segoe UI" panose="020B0502040204020203" pitchFamily="34" charset="0"/>
                <a:ea typeface="Segoe UI" panose="020B0502040204020203" pitchFamily="34" charset="0"/>
                <a:cs typeface="Segoe UI" panose="020B0502040204020203" pitchFamily="34" charset="0"/>
              </a:rPr>
              <a:t>(10.9%)</a:t>
            </a:r>
          </a:p>
          <a:p>
            <a:pPr marL="171450" indent="-171450">
              <a:buFont typeface="Arial" panose="020B0604020202020204" pitchFamily="34" charset="0"/>
              <a:buChar char="•"/>
            </a:pPr>
            <a:endParaRPr lang="en-GB"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b="1" dirty="0">
                <a:solidFill>
                  <a:prstClr val="black"/>
                </a:solidFill>
                <a:latin typeface="Segoe UI" panose="020B0502040204020203" pitchFamily="34" charset="0"/>
                <a:ea typeface="Segoe UI" panose="020B0502040204020203" pitchFamily="34" charset="0"/>
                <a:cs typeface="Segoe UI" panose="020B0502040204020203" pitchFamily="34" charset="0"/>
              </a:rPr>
              <a:t>PCSO</a:t>
            </a:r>
            <a:r>
              <a:rPr lang="en-GB" sz="1200" dirty="0">
                <a:solidFill>
                  <a:prstClr val="black"/>
                </a:solidFill>
                <a:latin typeface="Segoe UI" panose="020B0502040204020203" pitchFamily="34" charset="0"/>
                <a:ea typeface="Segoe UI" panose="020B0502040204020203" pitchFamily="34" charset="0"/>
                <a:cs typeface="Segoe UI" panose="020B0502040204020203" pitchFamily="34" charset="0"/>
              </a:rPr>
              <a:t> 12 month attrition rates stands at 10.4%, </a:t>
            </a:r>
            <a:r>
              <a:rPr lang="en-GB" sz="1200" b="1" dirty="0">
                <a:solidFill>
                  <a:prstClr val="black"/>
                </a:solidFill>
                <a:latin typeface="Segoe UI" panose="020B0502040204020203" pitchFamily="34" charset="0"/>
                <a:ea typeface="Segoe UI" panose="020B0502040204020203" pitchFamily="34" charset="0"/>
                <a:cs typeface="Segoe UI" panose="020B0502040204020203" pitchFamily="34" charset="0"/>
              </a:rPr>
              <a:t>substantially lower </a:t>
            </a:r>
            <a:r>
              <a:rPr lang="en-GB" sz="1200" dirty="0">
                <a:solidFill>
                  <a:prstClr val="black"/>
                </a:solidFill>
                <a:latin typeface="Segoe UI" panose="020B0502040204020203" pitchFamily="34" charset="0"/>
                <a:ea typeface="Segoe UI" panose="020B0502040204020203" pitchFamily="34" charset="0"/>
                <a:cs typeface="Segoe UI" panose="020B0502040204020203" pitchFamily="34" charset="0"/>
              </a:rPr>
              <a:t>than the 16.9% national average. </a:t>
            </a:r>
          </a:p>
          <a:p>
            <a:pPr marL="285750" indent="-285750">
              <a:buFont typeface="Arial" panose="020B0604020202020204" pitchFamily="34" charset="0"/>
              <a:buChar char="•"/>
            </a:pPr>
            <a:endParaRPr lang="en-GB" sz="1200"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Overall </a:t>
            </a:r>
            <a:r>
              <a:rPr lang="en-GB" sz="1200" dirty="0">
                <a:solidFill>
                  <a:srgbClr val="000000"/>
                </a:solidFill>
                <a:latin typeface="Segoe UI" panose="020B0502040204020203" pitchFamily="34" charset="0"/>
                <a:ea typeface="Segoe UI" panose="020B0502040204020203" pitchFamily="34" charset="0"/>
                <a:cs typeface="Segoe UI" panose="020B0502040204020203" pitchFamily="34" charset="0"/>
              </a:rPr>
              <a:t>leaving numbers </a:t>
            </a:r>
            <a:r>
              <a:rPr lang="en-GB" sz="12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up 23% </a:t>
            </a:r>
            <a:r>
              <a:rPr lang="en-GB" sz="1200" dirty="0">
                <a:solidFill>
                  <a:srgbClr val="000000"/>
                </a:solidFill>
                <a:latin typeface="Segoe UI" panose="020B0502040204020203" pitchFamily="34" charset="0"/>
                <a:ea typeface="Segoe UI" panose="020B0502040204020203" pitchFamily="34" charset="0"/>
                <a:cs typeface="Segoe UI" panose="020B0502040204020203" pitchFamily="34" charset="0"/>
              </a:rPr>
              <a:t>on </a:t>
            </a:r>
            <a:r>
              <a:rPr lang="en-GB" sz="12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Q1. </a:t>
            </a:r>
          </a:p>
          <a:p>
            <a:pPr marL="285750" indent="-285750">
              <a:buFont typeface="Arial" panose="020B0604020202020204" pitchFamily="34" charset="0"/>
              <a:buChar char="•"/>
            </a:pPr>
            <a:endParaRPr lang="en-GB" sz="120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dirty="0">
                <a:solidFill>
                  <a:srgbClr val="000000"/>
                </a:solidFill>
                <a:latin typeface="Segoe UI" panose="020B0502040204020203" pitchFamily="34" charset="0"/>
                <a:ea typeface="Segoe UI" panose="020B0502040204020203" pitchFamily="34" charset="0"/>
                <a:cs typeface="Segoe UI" panose="020B0502040204020203" pitchFamily="34" charset="0"/>
              </a:rPr>
              <a:t>P</a:t>
            </a:r>
            <a:r>
              <a:rPr lang="en-GB" sz="12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olice </a:t>
            </a:r>
            <a:r>
              <a:rPr lang="en-GB" sz="1200" dirty="0">
                <a:solidFill>
                  <a:srgbClr val="000000"/>
                </a:solidFill>
                <a:latin typeface="Segoe UI" panose="020B0502040204020203" pitchFamily="34" charset="0"/>
                <a:ea typeface="Segoe UI" panose="020B0502040204020203" pitchFamily="34" charset="0"/>
                <a:cs typeface="Segoe UI" panose="020B0502040204020203" pitchFamily="34" charset="0"/>
              </a:rPr>
              <a:t>Officer </a:t>
            </a:r>
            <a:r>
              <a:rPr lang="en-GB" sz="12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leavers up 4.8% </a:t>
            </a:r>
            <a:r>
              <a:rPr lang="en-GB" sz="1200" dirty="0">
                <a:solidFill>
                  <a:srgbClr val="000000"/>
                </a:solidFill>
                <a:latin typeface="Segoe UI" panose="020B0502040204020203" pitchFamily="34" charset="0"/>
                <a:ea typeface="Segoe UI" panose="020B0502040204020203" pitchFamily="34" charset="0"/>
                <a:cs typeface="Segoe UI" panose="020B0502040204020203" pitchFamily="34" charset="0"/>
              </a:rPr>
              <a:t>on </a:t>
            </a:r>
            <a:r>
              <a:rPr lang="en-GB" sz="12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Q1, </a:t>
            </a:r>
            <a:r>
              <a:rPr lang="en-GB" sz="1200" dirty="0">
                <a:solidFill>
                  <a:srgbClr val="000000"/>
                </a:solidFill>
                <a:latin typeface="Segoe UI" panose="020B0502040204020203" pitchFamily="34" charset="0"/>
                <a:ea typeface="Segoe UI" panose="020B0502040204020203" pitchFamily="34" charset="0"/>
                <a:cs typeface="Segoe UI" panose="020B0502040204020203" pitchFamily="34" charset="0"/>
              </a:rPr>
              <a:t>Police Staff Leavers </a:t>
            </a:r>
            <a:r>
              <a:rPr lang="en-GB" sz="12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up 59% </a:t>
            </a:r>
            <a:r>
              <a:rPr lang="en-GB" sz="1200" dirty="0">
                <a:solidFill>
                  <a:srgbClr val="000000"/>
                </a:solidFill>
                <a:latin typeface="Segoe UI" panose="020B0502040204020203" pitchFamily="34" charset="0"/>
                <a:ea typeface="Segoe UI" panose="020B0502040204020203" pitchFamily="34" charset="0"/>
                <a:cs typeface="Segoe UI" panose="020B0502040204020203" pitchFamily="34" charset="0"/>
              </a:rPr>
              <a:t>on </a:t>
            </a:r>
            <a:r>
              <a:rPr lang="en-GB" sz="12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Q1.</a:t>
            </a:r>
          </a:p>
          <a:p>
            <a:pPr marL="285750" indent="-285750">
              <a:buFont typeface="Arial" panose="020B0604020202020204" pitchFamily="34" charset="0"/>
              <a:buChar char="•"/>
            </a:pPr>
            <a:endParaRPr lang="en-GB" sz="120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Exit </a:t>
            </a:r>
            <a:r>
              <a:rPr lang="en-GB" sz="1200" b="1" dirty="0">
                <a:solidFill>
                  <a:srgbClr val="000000"/>
                </a:solidFill>
                <a:latin typeface="Segoe UI" panose="020B0502040204020203" pitchFamily="34" charset="0"/>
                <a:ea typeface="Segoe UI" panose="020B0502040204020203" pitchFamily="34" charset="0"/>
                <a:cs typeface="Segoe UI" panose="020B0502040204020203" pitchFamily="34" charset="0"/>
              </a:rPr>
              <a:t>Interviews </a:t>
            </a:r>
            <a:r>
              <a:rPr lang="en-GB" sz="1200" dirty="0">
                <a:solidFill>
                  <a:srgbClr val="000000"/>
                </a:solidFill>
                <a:latin typeface="Segoe UI" panose="020B0502040204020203" pitchFamily="34" charset="0"/>
                <a:ea typeface="Segoe UI" panose="020B0502040204020203" pitchFamily="34" charset="0"/>
                <a:cs typeface="Segoe UI" panose="020B0502040204020203" pitchFamily="34" charset="0"/>
              </a:rPr>
              <a:t>completed for </a:t>
            </a:r>
            <a:r>
              <a:rPr lang="en-GB" sz="12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44% </a:t>
            </a:r>
            <a:r>
              <a:rPr lang="en-GB" sz="1200" dirty="0">
                <a:solidFill>
                  <a:srgbClr val="000000"/>
                </a:solidFill>
                <a:latin typeface="Segoe UI" panose="020B0502040204020203" pitchFamily="34" charset="0"/>
                <a:ea typeface="Segoe UI" panose="020B0502040204020203" pitchFamily="34" charset="0"/>
                <a:cs typeface="Segoe UI" panose="020B0502040204020203" pitchFamily="34" charset="0"/>
              </a:rPr>
              <a:t>of </a:t>
            </a:r>
            <a:r>
              <a:rPr lang="en-GB" sz="12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leavers </a:t>
            </a:r>
            <a:r>
              <a:rPr lang="en-GB" sz="1200" dirty="0">
                <a:solidFill>
                  <a:srgbClr val="000000"/>
                </a:solidFill>
                <a:latin typeface="Segoe UI" panose="020B0502040204020203" pitchFamily="34" charset="0"/>
                <a:ea typeface="Segoe UI" panose="020B0502040204020203" pitchFamily="34" charset="0"/>
                <a:cs typeface="Segoe UI" panose="020B0502040204020203" pitchFamily="34" charset="0"/>
              </a:rPr>
              <a:t>in </a:t>
            </a:r>
            <a:r>
              <a:rPr lang="en-GB" sz="12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Q2. It is essential </a:t>
            </a:r>
            <a:r>
              <a:rPr lang="en-GB" sz="1200" dirty="0">
                <a:solidFill>
                  <a:srgbClr val="000000"/>
                </a:solidFill>
                <a:latin typeface="Segoe UI" panose="020B0502040204020203" pitchFamily="34" charset="0"/>
                <a:ea typeface="Segoe UI" panose="020B0502040204020203" pitchFamily="34" charset="0"/>
                <a:cs typeface="Segoe UI" panose="020B0502040204020203" pitchFamily="34" charset="0"/>
              </a:rPr>
              <a:t>that is increased in order to gain more intelligence on reasons for departing</a:t>
            </a:r>
            <a:r>
              <a:rPr lang="en-GB" sz="12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 Staff (63%) have a much higher completion rate than officers (20%).</a:t>
            </a:r>
          </a:p>
          <a:p>
            <a:pPr marL="285750" indent="-285750">
              <a:buFont typeface="Arial" panose="020B0604020202020204" pitchFamily="34" charset="0"/>
              <a:buChar char="•"/>
            </a:pPr>
            <a:endParaRPr lang="en-GB" sz="1200"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67% </a:t>
            </a:r>
            <a:r>
              <a:rPr lang="en-GB" sz="1200" dirty="0">
                <a:solidFill>
                  <a:srgbClr val="000000"/>
                </a:solidFill>
                <a:latin typeface="Segoe UI" panose="020B0502040204020203" pitchFamily="34" charset="0"/>
                <a:ea typeface="Segoe UI" panose="020B0502040204020203" pitchFamily="34" charset="0"/>
                <a:cs typeface="Segoe UI" panose="020B0502040204020203" pitchFamily="34" charset="0"/>
              </a:rPr>
              <a:t>(6) of </a:t>
            </a:r>
            <a:r>
              <a:rPr lang="en-GB" sz="12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all those completed for Police </a:t>
            </a:r>
            <a:r>
              <a:rPr lang="en-GB" sz="12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Officers</a:t>
            </a:r>
            <a:r>
              <a:rPr lang="en-GB" sz="12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 leaving reason was attributed to </a:t>
            </a:r>
            <a:r>
              <a:rPr lang="en-GB" sz="12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Personal/family reasons. </a:t>
            </a:r>
          </a:p>
          <a:p>
            <a:pPr marL="285750" indent="-285750">
              <a:buFont typeface="Arial" panose="020B0604020202020204" pitchFamily="34" charset="0"/>
              <a:buChar char="•"/>
            </a:pPr>
            <a:endParaRPr lang="en-GB" sz="12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48% </a:t>
            </a:r>
            <a:r>
              <a:rPr lang="en-GB" sz="1200" b="1" dirty="0">
                <a:solidFill>
                  <a:srgbClr val="000000"/>
                </a:solidFill>
                <a:latin typeface="Segoe UI" panose="020B0502040204020203" pitchFamily="34" charset="0"/>
                <a:ea typeface="Segoe UI" panose="020B0502040204020203" pitchFamily="34" charset="0"/>
                <a:cs typeface="Segoe UI" panose="020B0502040204020203" pitchFamily="34" charset="0"/>
              </a:rPr>
              <a:t>(21) </a:t>
            </a:r>
            <a:r>
              <a:rPr lang="en-GB" sz="1200" dirty="0">
                <a:solidFill>
                  <a:srgbClr val="000000"/>
                </a:solidFill>
                <a:latin typeface="Segoe UI" panose="020B0502040204020203" pitchFamily="34" charset="0"/>
                <a:ea typeface="Segoe UI" panose="020B0502040204020203" pitchFamily="34" charset="0"/>
                <a:cs typeface="Segoe UI" panose="020B0502040204020203" pitchFamily="34" charset="0"/>
              </a:rPr>
              <a:t>of </a:t>
            </a:r>
            <a:r>
              <a:rPr lang="en-GB" sz="12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Police </a:t>
            </a:r>
            <a:r>
              <a:rPr lang="en-GB" sz="12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Staff</a:t>
            </a:r>
            <a:r>
              <a:rPr lang="en-GB" sz="12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 leavers that completed the exit interview left the organisation to pursue </a:t>
            </a:r>
            <a:r>
              <a:rPr lang="en-GB" sz="12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career development opportunities</a:t>
            </a:r>
            <a:r>
              <a:rPr lang="en-GB" sz="12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a:t>
            </a:r>
          </a:p>
          <a:p>
            <a:pPr marL="285750" indent="-285750">
              <a:buFont typeface="Arial" panose="020B0604020202020204" pitchFamily="34" charset="0"/>
              <a:buChar char="•"/>
            </a:pPr>
            <a:endParaRPr lang="en-GB" sz="1200"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Specials</a:t>
            </a:r>
            <a:r>
              <a:rPr lang="en-GB" sz="12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 are the only employee group with a general </a:t>
            </a:r>
            <a:r>
              <a:rPr lang="en-GB" sz="12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downward trend </a:t>
            </a:r>
            <a:r>
              <a:rPr lang="en-GB" sz="12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in </a:t>
            </a:r>
            <a:r>
              <a:rPr lang="en-GB" sz="12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turnover</a:t>
            </a:r>
            <a:r>
              <a:rPr lang="en-GB" sz="12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a:t>
            </a:r>
            <a:endParaRPr lang="en-GB" sz="120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44" name="TextBox 43"/>
          <p:cNvSpPr txBox="1"/>
          <p:nvPr/>
        </p:nvSpPr>
        <p:spPr>
          <a:xfrm>
            <a:off x="8886813" y="209722"/>
            <a:ext cx="1816716" cy="338554"/>
          </a:xfrm>
          <a:prstGeom prst="rect">
            <a:avLst/>
          </a:prstGeom>
          <a:noFill/>
        </p:spPr>
        <p:txBody>
          <a:bodyPr wrap="square" rtlCol="0">
            <a:spAutoFit/>
          </a:bodyPr>
          <a:lstStyle/>
          <a:p>
            <a:r>
              <a:rPr lang="en-GB" sz="1600" b="1" dirty="0">
                <a:solidFill>
                  <a:srgbClr val="009B3A"/>
                </a:solidFill>
                <a:latin typeface="Segoe UI" panose="020B0502040204020203" pitchFamily="34" charset="0"/>
                <a:ea typeface="Segoe UI" panose="020B0502040204020203" pitchFamily="34" charset="0"/>
                <a:cs typeface="Segoe UI" panose="020B0502040204020203" pitchFamily="34" charset="0"/>
              </a:rPr>
              <a:t>Good looks like:</a:t>
            </a:r>
          </a:p>
        </p:txBody>
      </p:sp>
      <p:sp>
        <p:nvSpPr>
          <p:cNvPr id="45" name="Rectangle 44"/>
          <p:cNvSpPr/>
          <p:nvPr/>
        </p:nvSpPr>
        <p:spPr>
          <a:xfrm>
            <a:off x="8060634" y="1895389"/>
            <a:ext cx="3772566" cy="246221"/>
          </a:xfrm>
          <a:prstGeom prst="rect">
            <a:avLst/>
          </a:prstGeom>
          <a:noFill/>
        </p:spPr>
        <p:txBody>
          <a:bodyPr wrap="square" rtlCol="0">
            <a:spAutoFit/>
          </a:bodyPr>
          <a:lstStyle/>
          <a:p>
            <a:r>
              <a:rPr lang="en-GB" sz="100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WDGLL has been reviewed and agreed by the subject lead.</a:t>
            </a:r>
            <a:endParaRPr lang="en-GB" sz="1000" b="1"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Rectangle 15"/>
          <p:cNvSpPr>
            <a:spLocks noChangeArrowheads="1"/>
          </p:cNvSpPr>
          <p:nvPr/>
        </p:nvSpPr>
        <p:spPr bwMode="auto">
          <a:xfrm>
            <a:off x="6271647" y="5921933"/>
            <a:ext cx="5561553" cy="232475"/>
          </a:xfrm>
          <a:prstGeom prst="rect">
            <a:avLst/>
          </a:prstGeom>
          <a:solidFill>
            <a:schemeClr val="bg1"/>
          </a:solidFill>
          <a:ln w="28575" algn="ctr">
            <a:noFill/>
            <a:round/>
            <a:headEnd/>
            <a:tailEnd/>
          </a:ln>
        </p:spPr>
        <p:txBody>
          <a:bodyPr/>
          <a:lstStyle/>
          <a:p>
            <a:r>
              <a:rPr lang="en-GB" sz="9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*The above represents new starters and does not reflect overall change in the month</a:t>
            </a:r>
            <a:endParaRPr lang="en-GB" sz="90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Rectangle 16"/>
          <p:cNvSpPr/>
          <p:nvPr/>
        </p:nvSpPr>
        <p:spPr>
          <a:xfrm>
            <a:off x="8919530" y="477169"/>
            <a:ext cx="2198125" cy="400110"/>
          </a:xfrm>
          <a:prstGeom prst="rect">
            <a:avLst/>
          </a:prstGeom>
        </p:spPr>
        <p:txBody>
          <a:bodyPr wrap="square">
            <a:spAutoFit/>
          </a:bodyPr>
          <a:lstStyle/>
          <a:p>
            <a:r>
              <a:rPr lang="en-GB" sz="1100" b="1" dirty="0">
                <a:latin typeface="Segoe UI" panose="020B0502040204020203" pitchFamily="34" charset="0"/>
                <a:ea typeface="Segoe UI" panose="020B0502040204020203" pitchFamily="34" charset="0"/>
                <a:cs typeface="Segoe UI" panose="020B0502040204020203" pitchFamily="34" charset="0"/>
              </a:rPr>
              <a:t>Under national average</a:t>
            </a:r>
            <a:r>
              <a:rPr lang="en-GB" sz="1100" dirty="0">
                <a:latin typeface="Segoe UI" panose="020B0502040204020203" pitchFamily="34" charset="0"/>
                <a:ea typeface="Segoe UI" panose="020B0502040204020203" pitchFamily="34" charset="0"/>
                <a:cs typeface="Segoe UI" panose="020B0502040204020203" pitchFamily="34" charset="0"/>
              </a:rPr>
              <a:t> </a:t>
            </a:r>
          </a:p>
          <a:p>
            <a:r>
              <a:rPr lang="en-GB" sz="900" b="1" dirty="0">
                <a:latin typeface="Segoe UI" panose="020B0502040204020203" pitchFamily="34" charset="0"/>
                <a:ea typeface="Segoe UI" panose="020B0502040204020203" pitchFamily="34" charset="0"/>
                <a:cs typeface="Segoe UI" panose="020B0502040204020203" pitchFamily="34" charset="0"/>
              </a:rPr>
              <a:t>Under 10% for PCSOs</a:t>
            </a:r>
          </a:p>
        </p:txBody>
      </p:sp>
    </p:spTree>
    <p:extLst>
      <p:ext uri="{BB962C8B-B14F-4D97-AF65-F5344CB8AC3E}">
        <p14:creationId xmlns:p14="http://schemas.microsoft.com/office/powerpoint/2010/main" val="16718706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3200" y="6591600"/>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41</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2" name="TextBox 21"/>
          <p:cNvSpPr txBox="1"/>
          <p:nvPr/>
        </p:nvSpPr>
        <p:spPr>
          <a:xfrm>
            <a:off x="748800" y="180000"/>
            <a:ext cx="7138929"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5. Delivering a skilled, sustainable workforce in a constantly learning and improving environment</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5.1 Establishing a skilled, flexible workforce</a:t>
            </a:r>
          </a:p>
        </p:txBody>
      </p:sp>
      <p:sp>
        <p:nvSpPr>
          <p:cNvPr id="34" name="TextBox 33"/>
          <p:cNvSpPr txBox="1"/>
          <p:nvPr/>
        </p:nvSpPr>
        <p:spPr>
          <a:xfrm>
            <a:off x="5918129" y="1890780"/>
            <a:ext cx="5987178" cy="1785104"/>
          </a:xfrm>
          <a:prstGeom prst="rect">
            <a:avLst/>
          </a:prstGeom>
          <a:noFill/>
        </p:spPr>
        <p:txBody>
          <a:bodyPr wrap="square" rtlCol="0">
            <a:spAutoFit/>
          </a:bodyPr>
          <a:lstStyle/>
          <a:p>
            <a:r>
              <a:rPr lang="en-GB"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Staff sickness </a:t>
            </a:r>
            <a:r>
              <a:rPr lang="en-GB" sz="11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Q2 2021/2022 </a:t>
            </a:r>
            <a:r>
              <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rPr>
              <a:t>saw on average a </a:t>
            </a:r>
            <a:r>
              <a:rPr lang="en-GB" sz="11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1.35% increase on Q1 2021/2022</a:t>
            </a:r>
            <a:r>
              <a:rPr lang="en-GB" sz="11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August and September scoring above ‘what </a:t>
            </a:r>
            <a:r>
              <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rPr>
              <a:t>good looks like</a:t>
            </a:r>
            <a:r>
              <a:rPr lang="en-GB" sz="11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t>
            </a:r>
            <a:endPar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endPar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r>
              <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rPr>
              <a:t>The </a:t>
            </a:r>
            <a:r>
              <a:rPr lang="en-GB" sz="11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reduction of covid </a:t>
            </a:r>
            <a:r>
              <a:rPr lang="en-GB"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absences </a:t>
            </a:r>
            <a:r>
              <a:rPr lang="en-GB" sz="11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has been offset by an increase in absences relating to respiratory conditions partially related to the unlocking of various measures on July 19 and the spreading of colds.</a:t>
            </a:r>
            <a:endPar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endPar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r>
              <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rPr>
              <a:t>It is </a:t>
            </a:r>
            <a:r>
              <a:rPr lang="en-GB"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probable </a:t>
            </a:r>
            <a:r>
              <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rPr>
              <a:t>that with </a:t>
            </a:r>
            <a:r>
              <a:rPr lang="en-GB" sz="11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the continuing ease of </a:t>
            </a:r>
            <a:r>
              <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rPr>
              <a:t>national </a:t>
            </a:r>
            <a:r>
              <a:rPr lang="en-GB" sz="11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restrictions, </a:t>
            </a:r>
            <a:r>
              <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rPr>
              <a:t>these volumes will </a:t>
            </a:r>
            <a:r>
              <a:rPr lang="en-GB" sz="11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fluctuate</a:t>
            </a:r>
            <a:r>
              <a:rPr lang="en-GB" sz="11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covid </a:t>
            </a:r>
            <a:r>
              <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rPr>
              <a:t>sickness and self </a:t>
            </a:r>
            <a:r>
              <a:rPr lang="en-GB" sz="11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isolation will therefore continue to have to be monitored going forward.</a:t>
            </a:r>
            <a:endParaRPr lang="en-GB"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36" name="TextBox 35"/>
          <p:cNvSpPr txBox="1"/>
          <p:nvPr/>
        </p:nvSpPr>
        <p:spPr>
          <a:xfrm>
            <a:off x="748800" y="733651"/>
            <a:ext cx="1836208" cy="276999"/>
          </a:xfrm>
          <a:prstGeom prst="rect">
            <a:avLst/>
          </a:prstGeom>
          <a:noFill/>
        </p:spPr>
        <p:txBody>
          <a:bodyPr wrap="none" rtlCol="0">
            <a:spAutoFit/>
          </a:bodyPr>
          <a:lstStyle/>
          <a:p>
            <a:r>
              <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rPr>
              <a:t>Police Staff Wellbeing </a:t>
            </a:r>
          </a:p>
        </p:txBody>
      </p:sp>
      <p:pic>
        <p:nvPicPr>
          <p:cNvPr id="37" name="Picture 36"/>
          <p:cNvPicPr>
            <a:picLocks noChangeAspect="1"/>
          </p:cNvPicPr>
          <p:nvPr/>
        </p:nvPicPr>
        <p:blipFill>
          <a:blip r:embed="rId3"/>
          <a:stretch>
            <a:fillRect/>
          </a:stretch>
        </p:blipFill>
        <p:spPr>
          <a:xfrm>
            <a:off x="748800" y="1010650"/>
            <a:ext cx="4998386" cy="2814091"/>
          </a:xfrm>
          <a:prstGeom prst="rect">
            <a:avLst/>
          </a:prstGeom>
        </p:spPr>
      </p:pic>
      <p:sp>
        <p:nvSpPr>
          <p:cNvPr id="38" name="TextBox 37"/>
          <p:cNvSpPr txBox="1"/>
          <p:nvPr/>
        </p:nvSpPr>
        <p:spPr>
          <a:xfrm>
            <a:off x="5918129" y="4628227"/>
            <a:ext cx="5987178" cy="1785104"/>
          </a:xfrm>
          <a:prstGeom prst="rect">
            <a:avLst/>
          </a:prstGeom>
          <a:noFill/>
        </p:spPr>
        <p:txBody>
          <a:bodyPr wrap="square" rtlCol="0">
            <a:spAutoFit/>
          </a:bodyPr>
          <a:lstStyle/>
          <a:p>
            <a:r>
              <a:rPr lang="en-GB"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Officer sickness </a:t>
            </a:r>
            <a:r>
              <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rPr>
              <a:t>in </a:t>
            </a:r>
            <a:r>
              <a:rPr lang="en-GB" sz="11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Q2 2021/2022 </a:t>
            </a:r>
            <a:r>
              <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rPr>
              <a:t>saw on average a </a:t>
            </a:r>
            <a:r>
              <a:rPr lang="en-GB" sz="11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2.1% increase </a:t>
            </a:r>
            <a:r>
              <a:rPr lang="en-GB"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on </a:t>
            </a:r>
            <a:r>
              <a:rPr lang="en-GB" sz="11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Q1 2021/2022</a:t>
            </a:r>
            <a:r>
              <a:rPr lang="en-GB" sz="11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All three months scoring above ‘what </a:t>
            </a:r>
            <a:r>
              <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rPr>
              <a:t>good looks like</a:t>
            </a:r>
            <a:r>
              <a:rPr lang="en-GB" sz="11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t>
            </a:r>
          </a:p>
          <a:p>
            <a:endPar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r>
              <a:rPr lang="en-GB" sz="11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Covid absence </a:t>
            </a:r>
            <a:r>
              <a:rPr lang="en-GB" sz="11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has seen a </a:t>
            </a:r>
            <a:r>
              <a:rPr lang="en-GB" sz="11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month on month increase </a:t>
            </a:r>
            <a:r>
              <a:rPr lang="en-GB" sz="11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for Police officers in Q2</a:t>
            </a:r>
            <a:r>
              <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GB" sz="11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This together with an increase </a:t>
            </a:r>
            <a:r>
              <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rPr>
              <a:t>in absences relating to respiratory conditions partially related to the unlocking of various measures on July 19 and the spreading of </a:t>
            </a:r>
            <a:r>
              <a:rPr lang="en-GB" sz="11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colds has resulted in an overall month on month increase in overall sickness.</a:t>
            </a:r>
            <a:endPar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endParaRPr lang="en-GB" sz="1100"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r>
              <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rPr>
              <a:t>However it is </a:t>
            </a:r>
            <a:r>
              <a:rPr lang="en-GB"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likely that the ease of national lockdown restrictions may increase the infection rate</a:t>
            </a:r>
            <a:r>
              <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rPr>
              <a:t> within WMP communities</a:t>
            </a:r>
            <a:r>
              <a:rPr lang="en-GB" sz="11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t>
            </a:r>
            <a:endPar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pic>
        <p:nvPicPr>
          <p:cNvPr id="39" name="Picture 38"/>
          <p:cNvPicPr>
            <a:picLocks noChangeAspect="1"/>
          </p:cNvPicPr>
          <p:nvPr/>
        </p:nvPicPr>
        <p:blipFill>
          <a:blip r:embed="rId4"/>
          <a:stretch>
            <a:fillRect/>
          </a:stretch>
        </p:blipFill>
        <p:spPr>
          <a:xfrm>
            <a:off x="748801" y="4142580"/>
            <a:ext cx="4998386" cy="2585942"/>
          </a:xfrm>
          <a:prstGeom prst="rect">
            <a:avLst/>
          </a:prstGeom>
        </p:spPr>
      </p:pic>
      <p:sp>
        <p:nvSpPr>
          <p:cNvPr id="40" name="TextBox 39"/>
          <p:cNvSpPr txBox="1"/>
          <p:nvPr/>
        </p:nvSpPr>
        <p:spPr>
          <a:xfrm>
            <a:off x="748800" y="3845161"/>
            <a:ext cx="1946815" cy="276999"/>
          </a:xfrm>
          <a:prstGeom prst="rect">
            <a:avLst/>
          </a:prstGeom>
          <a:noFill/>
        </p:spPr>
        <p:txBody>
          <a:bodyPr wrap="none" rtlCol="0">
            <a:spAutoFit/>
          </a:bodyPr>
          <a:lstStyle/>
          <a:p>
            <a:r>
              <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rPr>
              <a:t>Police Officer Wellbeing</a:t>
            </a:r>
          </a:p>
        </p:txBody>
      </p:sp>
      <p:sp>
        <p:nvSpPr>
          <p:cNvPr id="44" name="Rounded Rectangle 43"/>
          <p:cNvSpPr/>
          <p:nvPr/>
        </p:nvSpPr>
        <p:spPr>
          <a:xfrm>
            <a:off x="7977567" y="178186"/>
            <a:ext cx="3855633" cy="1397117"/>
          </a:xfrm>
          <a:prstGeom prst="roundRect">
            <a:avLst/>
          </a:prstGeom>
          <a:solidFill>
            <a:srgbClr val="F7F7F7"/>
          </a:solid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5" name="Rectangle 44"/>
          <p:cNvSpPr/>
          <p:nvPr/>
        </p:nvSpPr>
        <p:spPr>
          <a:xfrm>
            <a:off x="7977566" y="597077"/>
            <a:ext cx="3782885" cy="646331"/>
          </a:xfrm>
          <a:prstGeom prst="rect">
            <a:avLst/>
          </a:prstGeom>
        </p:spPr>
        <p:txBody>
          <a:bodyPr wrap="square">
            <a:spAutoFit/>
          </a:bodyPr>
          <a:lstStyle/>
          <a:p>
            <a:r>
              <a:rPr lang="en-GB" sz="900" b="1" dirty="0">
                <a:solidFill>
                  <a:prstClr val="black"/>
                </a:solidFill>
                <a:latin typeface="Segoe UI" panose="020B0502040204020203" pitchFamily="34" charset="0"/>
                <a:ea typeface="Segoe UI" panose="020B0502040204020203" pitchFamily="34" charset="0"/>
                <a:cs typeface="Segoe UI" panose="020B0502040204020203" pitchFamily="34" charset="0"/>
              </a:rPr>
              <a:t>Police </a:t>
            </a:r>
            <a:r>
              <a:rPr lang="en-GB" sz="9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Staff and Officer sickness </a:t>
            </a:r>
            <a:r>
              <a:rPr lang="en-GB" sz="900" b="1" dirty="0">
                <a:solidFill>
                  <a:prstClr val="black"/>
                </a:solidFill>
                <a:latin typeface="Segoe UI" panose="020B0502040204020203" pitchFamily="34" charset="0"/>
                <a:ea typeface="Segoe UI" panose="020B0502040204020203" pitchFamily="34" charset="0"/>
                <a:cs typeface="Segoe UI" panose="020B0502040204020203" pitchFamily="34" charset="0"/>
              </a:rPr>
              <a:t>levels </a:t>
            </a:r>
            <a:r>
              <a:rPr lang="en-GB" sz="9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below the Most Similar Group average </a:t>
            </a:r>
            <a:r>
              <a:rPr lang="en-GB" sz="900" b="1" dirty="0">
                <a:solidFill>
                  <a:prstClr val="black"/>
                </a:solidFill>
                <a:latin typeface="Segoe UI" panose="020B0502040204020203" pitchFamily="34" charset="0"/>
                <a:ea typeface="Segoe UI" panose="020B0502040204020203" pitchFamily="34" charset="0"/>
                <a:cs typeface="Segoe UI" panose="020B0502040204020203" pitchFamily="34" charset="0"/>
              </a:rPr>
              <a:t>(previous year</a:t>
            </a:r>
            <a:r>
              <a:rPr lang="en-GB" sz="900" b="1" dirty="0" smtClean="0">
                <a:solidFill>
                  <a:prstClr val="black"/>
                </a:solidFill>
                <a:latin typeface="Arial" panose="020B0604020202020204" pitchFamily="34" charset="0"/>
                <a:cs typeface="Arial" panose="020B0604020202020204" pitchFamily="34" charset="0"/>
              </a:rPr>
              <a:t>).  </a:t>
            </a:r>
          </a:p>
          <a:p>
            <a:r>
              <a:rPr lang="en-GB" sz="900" b="1" dirty="0" smtClean="0">
                <a:solidFill>
                  <a:prstClr val="black"/>
                </a:solidFill>
                <a:latin typeface="Arial" panose="020B0604020202020204" pitchFamily="34" charset="0"/>
                <a:cs typeface="Arial" panose="020B0604020202020204" pitchFamily="34" charset="0"/>
              </a:rPr>
              <a:t>This derived from I Quanta data which was updated in September 2021.</a:t>
            </a:r>
            <a:endParaRPr lang="en-GB" sz="900" b="1" dirty="0">
              <a:solidFill>
                <a:prstClr val="black"/>
              </a:solidFill>
              <a:latin typeface="Arial" panose="020B0604020202020204" pitchFamily="34" charset="0"/>
              <a:cs typeface="Arial" panose="020B0604020202020204" pitchFamily="34" charset="0"/>
            </a:endParaRPr>
          </a:p>
        </p:txBody>
      </p:sp>
      <p:pic>
        <p:nvPicPr>
          <p:cNvPr id="46" name="Picture 45"/>
          <p:cNvPicPr>
            <a:picLocks noChangeAspect="1"/>
          </p:cNvPicPr>
          <p:nvPr/>
        </p:nvPicPr>
        <p:blipFill>
          <a:blip r:embed="rId5"/>
          <a:stretch>
            <a:fillRect/>
          </a:stretch>
        </p:blipFill>
        <p:spPr>
          <a:xfrm>
            <a:off x="8028843" y="224483"/>
            <a:ext cx="447915" cy="292257"/>
          </a:xfrm>
          <a:prstGeom prst="rect">
            <a:avLst/>
          </a:prstGeom>
        </p:spPr>
      </p:pic>
      <p:sp>
        <p:nvSpPr>
          <p:cNvPr id="48" name="TextBox 47"/>
          <p:cNvSpPr txBox="1"/>
          <p:nvPr/>
        </p:nvSpPr>
        <p:spPr>
          <a:xfrm>
            <a:off x="8425482" y="178186"/>
            <a:ext cx="1816716" cy="307777"/>
          </a:xfrm>
          <a:prstGeom prst="rect">
            <a:avLst/>
          </a:prstGeom>
          <a:noFill/>
        </p:spPr>
        <p:txBody>
          <a:bodyPr wrap="square" rtlCol="0">
            <a:spAutoFit/>
          </a:bodyPr>
          <a:lstStyle/>
          <a:p>
            <a:r>
              <a:rPr lang="en-GB" sz="1400" b="1" dirty="0">
                <a:solidFill>
                  <a:srgbClr val="009B3A"/>
                </a:solidFill>
                <a:latin typeface="Segoe UI" panose="020B0502040204020203" pitchFamily="34" charset="0"/>
                <a:ea typeface="Segoe UI" panose="020B0502040204020203" pitchFamily="34" charset="0"/>
                <a:cs typeface="Segoe UI" panose="020B0502040204020203" pitchFamily="34" charset="0"/>
              </a:rPr>
              <a:t>Good looks like:</a:t>
            </a:r>
          </a:p>
        </p:txBody>
      </p:sp>
      <p:sp>
        <p:nvSpPr>
          <p:cNvPr id="50" name="Rectangle 49"/>
          <p:cNvSpPr/>
          <p:nvPr/>
        </p:nvSpPr>
        <p:spPr>
          <a:xfrm>
            <a:off x="8031121" y="1262424"/>
            <a:ext cx="3729330" cy="246221"/>
          </a:xfrm>
          <a:prstGeom prst="rect">
            <a:avLst/>
          </a:prstGeom>
          <a:noFill/>
        </p:spPr>
        <p:txBody>
          <a:bodyPr wrap="square" rtlCol="0">
            <a:spAutoFit/>
          </a:bodyPr>
          <a:lstStyle/>
          <a:p>
            <a:r>
              <a:rPr lang="en-GB" sz="100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WDGLL has been reviewed and agreed by the subject lead.</a:t>
            </a:r>
            <a:endParaRPr lang="en-GB" sz="1000" b="1"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27361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42</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6" name="Rectangle 25"/>
          <p:cNvSpPr/>
          <p:nvPr/>
        </p:nvSpPr>
        <p:spPr>
          <a:xfrm>
            <a:off x="748800" y="686133"/>
            <a:ext cx="2091417" cy="307777"/>
          </a:xfrm>
          <a:prstGeom prst="rect">
            <a:avLst/>
          </a:prstGeom>
        </p:spPr>
        <p:txBody>
          <a:bodyPr wrap="square">
            <a:spAutoFit/>
          </a:bodyPr>
          <a:lstStyle/>
          <a:p>
            <a:r>
              <a:rPr lang="en-GB" sz="1400" b="1" dirty="0" smtClean="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Fleet</a:t>
            </a:r>
            <a:endPar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7" name="TextBox 26"/>
          <p:cNvSpPr txBox="1"/>
          <p:nvPr/>
        </p:nvSpPr>
        <p:spPr>
          <a:xfrm>
            <a:off x="739747" y="144000"/>
            <a:ext cx="5832474" cy="830997"/>
          </a:xfrm>
          <a:prstGeom prst="rect">
            <a:avLst/>
          </a:prstGeom>
          <a:solidFill>
            <a:schemeClr val="accent4">
              <a:lumMod val="75000"/>
            </a:schemeClr>
          </a:solidFill>
        </p:spPr>
        <p:txBody>
          <a:bodyPr wrap="square" rtlCol="0">
            <a:spAutoFit/>
          </a:bodyPr>
          <a:lstStyle/>
          <a:p>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5</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 Delivering a skilled, sustainable workforce in a constantly learning and improving environment</a:t>
            </a:r>
          </a:p>
          <a:p>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5.3 Establishing appropriate available tools </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Rectangle 14"/>
          <p:cNvSpPr/>
          <p:nvPr/>
        </p:nvSpPr>
        <p:spPr>
          <a:xfrm>
            <a:off x="8157411" y="1732549"/>
            <a:ext cx="3369058" cy="1528009"/>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Whilst ‘Own Fault’ accounts for 48% of all accidents in the previous month this accounts for just over  £1,000 of damage.</a:t>
            </a:r>
          </a:p>
          <a:p>
            <a:pPr marL="171450" indent="-171450">
              <a:buFont typeface="Arial" panose="020B0604020202020204" pitchFamily="34" charset="0"/>
              <a:buChar char="•"/>
            </a:pPr>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‘Own Fault’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accidents have been on a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downward trend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since April 2021.</a:t>
            </a:r>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6" name="Group 5"/>
          <p:cNvGrpSpPr/>
          <p:nvPr/>
        </p:nvGrpSpPr>
        <p:grpSpPr>
          <a:xfrm>
            <a:off x="6833049" y="57884"/>
            <a:ext cx="4998951" cy="705255"/>
            <a:chOff x="7008781" y="144712"/>
            <a:chExt cx="4998951" cy="705255"/>
          </a:xfrm>
        </p:grpSpPr>
        <p:sp>
          <p:nvSpPr>
            <p:cNvPr id="21" name="Rounded Rectangle 20"/>
            <p:cNvSpPr/>
            <p:nvPr/>
          </p:nvSpPr>
          <p:spPr>
            <a:xfrm>
              <a:off x="7008781" y="144712"/>
              <a:ext cx="4998951" cy="705255"/>
            </a:xfrm>
            <a:prstGeom prst="roundRect">
              <a:avLst/>
            </a:prstGeom>
            <a:solidFill>
              <a:srgbClr val="F7F7F7"/>
            </a:solid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22" name="TextBox 21"/>
            <p:cNvSpPr txBox="1"/>
            <p:nvPr/>
          </p:nvSpPr>
          <p:spPr>
            <a:xfrm>
              <a:off x="7671500" y="302580"/>
              <a:ext cx="950616" cy="400110"/>
            </a:xfrm>
            <a:prstGeom prst="rect">
              <a:avLst/>
            </a:prstGeom>
            <a:noFill/>
          </p:spPr>
          <p:txBody>
            <a:bodyPr wrap="square" rtlCol="0">
              <a:spAutoFit/>
            </a:bodyPr>
            <a:lstStyle/>
            <a:p>
              <a:r>
                <a:rPr lang="en-GB" sz="1000" b="1" dirty="0">
                  <a:solidFill>
                    <a:srgbClr val="009B3A"/>
                  </a:solidFill>
                  <a:latin typeface="Segoe UI" panose="020B0502040204020203" pitchFamily="34" charset="0"/>
                  <a:ea typeface="Segoe UI" panose="020B0502040204020203" pitchFamily="34" charset="0"/>
                  <a:cs typeface="Segoe UI" panose="020B0502040204020203" pitchFamily="34" charset="0"/>
                </a:rPr>
                <a:t>Good looks like</a:t>
              </a:r>
              <a:r>
                <a:rPr lang="en-GB" sz="100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a:t>
              </a:r>
              <a:endParaRPr lang="en-GB" sz="1000" b="1"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p:txBody>
        </p:sp>
        <p:pic>
          <p:nvPicPr>
            <p:cNvPr id="32" name="Picture 31"/>
            <p:cNvPicPr>
              <a:picLocks noChangeAspect="1"/>
            </p:cNvPicPr>
            <p:nvPr/>
          </p:nvPicPr>
          <p:blipFill>
            <a:blip r:embed="rId3"/>
            <a:stretch>
              <a:fillRect/>
            </a:stretch>
          </p:blipFill>
          <p:spPr>
            <a:xfrm>
              <a:off x="7071592" y="302580"/>
              <a:ext cx="548200" cy="357013"/>
            </a:xfrm>
            <a:prstGeom prst="rect">
              <a:avLst/>
            </a:prstGeom>
          </p:spPr>
        </p:pic>
      </p:grpSp>
      <p:sp>
        <p:nvSpPr>
          <p:cNvPr id="33" name="Rectangle 32"/>
          <p:cNvSpPr/>
          <p:nvPr/>
        </p:nvSpPr>
        <p:spPr>
          <a:xfrm>
            <a:off x="9941559" y="117259"/>
            <a:ext cx="1828355" cy="553998"/>
          </a:xfrm>
          <a:prstGeom prst="rect">
            <a:avLst/>
          </a:prstGeom>
        </p:spPr>
        <p:txBody>
          <a:bodyPr wrap="square">
            <a:spAutoFit/>
          </a:bodyPr>
          <a:lstStyle/>
          <a:p>
            <a:pPr algn="ctr"/>
            <a:r>
              <a:rPr lang="en-GB" sz="1000" b="1" dirty="0">
                <a:solidFill>
                  <a:srgbClr val="009B3A"/>
                </a:solidFill>
                <a:latin typeface="Segoe UI" panose="020B0502040204020203" pitchFamily="34" charset="0"/>
                <a:ea typeface="Segoe UI" panose="020B0502040204020203" pitchFamily="34" charset="0"/>
                <a:cs typeface="Segoe UI" panose="020B0502040204020203" pitchFamily="34" charset="0"/>
              </a:rPr>
              <a:t>WDGLL has been reviewed and agreed by </a:t>
            </a:r>
            <a:endParaRPr lang="en-GB" sz="100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endParaRPr>
          </a:p>
          <a:p>
            <a:pPr algn="ctr"/>
            <a:r>
              <a:rPr lang="en-GB" sz="100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the </a:t>
            </a:r>
            <a:r>
              <a:rPr lang="en-GB" sz="1000" b="1" dirty="0">
                <a:solidFill>
                  <a:srgbClr val="009B3A"/>
                </a:solidFill>
                <a:latin typeface="Segoe UI" panose="020B0502040204020203" pitchFamily="34" charset="0"/>
                <a:ea typeface="Segoe UI" panose="020B0502040204020203" pitchFamily="34" charset="0"/>
                <a:cs typeface="Segoe UI" panose="020B0502040204020203" pitchFamily="34" charset="0"/>
              </a:rPr>
              <a:t>subject lead</a:t>
            </a:r>
          </a:p>
        </p:txBody>
      </p:sp>
      <p:sp>
        <p:nvSpPr>
          <p:cNvPr id="34" name="Rectangle 33"/>
          <p:cNvSpPr/>
          <p:nvPr/>
        </p:nvSpPr>
        <p:spPr>
          <a:xfrm>
            <a:off x="8328224" y="179680"/>
            <a:ext cx="3460132" cy="461665"/>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solidFill>
                  <a:srgbClr val="009999"/>
                </a:solidFill>
                <a:latin typeface="Segoe UI" panose="020B0502040204020203" pitchFamily="34" charset="0"/>
                <a:ea typeface="Segoe UI" panose="020B0502040204020203" pitchFamily="34" charset="0"/>
                <a:cs typeface="Segoe UI" panose="020B0502040204020203" pitchFamily="34" charset="0"/>
              </a:rPr>
              <a:t>Reduction:</a:t>
            </a:r>
            <a:r>
              <a:rPr lang="en-GB" sz="1200" dirty="0">
                <a:latin typeface="Segoe UI" panose="020B0502040204020203" pitchFamily="34" charset="0"/>
                <a:ea typeface="Segoe UI" panose="020B0502040204020203" pitchFamily="34" charset="0"/>
                <a:cs typeface="Segoe UI" panose="020B0502040204020203" pitchFamily="34" charset="0"/>
              </a:rPr>
              <a:t>  </a:t>
            </a:r>
          </a:p>
          <a:p>
            <a:r>
              <a:rPr lang="en-GB" sz="1200" b="1" dirty="0">
                <a:latin typeface="Segoe UI" panose="020B0502040204020203" pitchFamily="34" charset="0"/>
                <a:ea typeface="Segoe UI" panose="020B0502040204020203" pitchFamily="34" charset="0"/>
                <a:cs typeface="Segoe UI" panose="020B0502040204020203" pitchFamily="34" charset="0"/>
              </a:rPr>
              <a:t>Avoidable accidents</a:t>
            </a:r>
          </a:p>
        </p:txBody>
      </p:sp>
      <p:pic>
        <p:nvPicPr>
          <p:cNvPr id="7" name="Picture 6"/>
          <p:cNvPicPr>
            <a:picLocks noChangeAspect="1"/>
          </p:cNvPicPr>
          <p:nvPr/>
        </p:nvPicPr>
        <p:blipFill rotWithShape="1">
          <a:blip r:embed="rId4"/>
          <a:srcRect b="4178"/>
          <a:stretch/>
        </p:blipFill>
        <p:spPr>
          <a:xfrm>
            <a:off x="1049500" y="1391238"/>
            <a:ext cx="7107911" cy="5453174"/>
          </a:xfrm>
          <a:prstGeom prst="rect">
            <a:avLst/>
          </a:prstGeom>
        </p:spPr>
      </p:pic>
      <p:sp>
        <p:nvSpPr>
          <p:cNvPr id="13" name="TextBox 12"/>
          <p:cNvSpPr txBox="1"/>
          <p:nvPr/>
        </p:nvSpPr>
        <p:spPr>
          <a:xfrm>
            <a:off x="739747" y="1054074"/>
            <a:ext cx="2125454" cy="276999"/>
          </a:xfrm>
          <a:prstGeom prst="rect">
            <a:avLst/>
          </a:prstGeom>
          <a:noFill/>
        </p:spPr>
        <p:txBody>
          <a:bodyPr wrap="none" rtlCol="0">
            <a:spAutoFit/>
          </a:bodyPr>
          <a:lstStyle/>
          <a:p>
            <a:r>
              <a:rPr lang="en-GB" sz="1200" b="1" dirty="0" smtClean="0">
                <a:solidFill>
                  <a:srgbClr val="BC8F00"/>
                </a:solidFill>
                <a:latin typeface="Segoe UI" panose="020B0502040204020203" pitchFamily="34" charset="0"/>
                <a:ea typeface="Segoe UI" panose="020B0502040204020203" pitchFamily="34" charset="0"/>
                <a:cs typeface="Segoe UI" panose="020B0502040204020203" pitchFamily="34" charset="0"/>
              </a:rPr>
              <a:t>Accidents in force vehicles </a:t>
            </a:r>
            <a:endPar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170982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013468" y="1583907"/>
            <a:ext cx="7358253" cy="4960620"/>
          </a:xfrm>
          <a:prstGeom prst="rect">
            <a:avLst/>
          </a:prstGeom>
        </p:spPr>
      </p:pic>
      <p:sp>
        <p:nvSpPr>
          <p:cNvPr id="47" name="Slide Number Placeholder 1"/>
          <p:cNvSpPr>
            <a:spLocks noGrp="1"/>
          </p:cNvSpPr>
          <p:nvPr>
            <p:ph type="sldNum" sz="quarter" idx="12"/>
          </p:nvPr>
        </p:nvSpPr>
        <p:spPr>
          <a:xfrm>
            <a:off x="11832000"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43</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Rectangle 24"/>
          <p:cNvSpPr/>
          <p:nvPr/>
        </p:nvSpPr>
        <p:spPr>
          <a:xfrm>
            <a:off x="908754" y="1049755"/>
            <a:ext cx="4209431" cy="523220"/>
          </a:xfrm>
          <a:prstGeom prst="rect">
            <a:avLst/>
          </a:prstGeom>
        </p:spPr>
        <p:txBody>
          <a:bodyPr wrap="square">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Action Taken Outcomes – </a:t>
            </a:r>
            <a:r>
              <a:rPr lang="en-GB" sz="1400" b="1" dirty="0" smtClean="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Quarterly Trends</a:t>
            </a:r>
            <a:endPar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endParaRPr>
          </a:p>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Outcome Focus</a:t>
            </a:r>
          </a:p>
        </p:txBody>
      </p:sp>
      <p:sp>
        <p:nvSpPr>
          <p:cNvPr id="17" name="TextBox 16"/>
          <p:cNvSpPr txBox="1"/>
          <p:nvPr/>
        </p:nvSpPr>
        <p:spPr>
          <a:xfrm>
            <a:off x="748800" y="136385"/>
            <a:ext cx="4899720" cy="276999"/>
          </a:xfrm>
          <a:prstGeom prst="rect">
            <a:avLst/>
          </a:prstGeom>
          <a:solidFill>
            <a:schemeClr val="accent4">
              <a:lumMod val="75000"/>
            </a:schemeClr>
          </a:solidFill>
        </p:spPr>
        <p:txBody>
          <a:bodyPr wrap="square" rtlCol="0">
            <a:spAutoFit/>
          </a:bodyPr>
          <a:lstStyle/>
          <a:p>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Appendix One</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Rectangle 9"/>
          <p:cNvSpPr/>
          <p:nvPr/>
        </p:nvSpPr>
        <p:spPr>
          <a:xfrm>
            <a:off x="1864227" y="1744318"/>
            <a:ext cx="3419656" cy="553998"/>
          </a:xfrm>
          <a:prstGeom prst="rect">
            <a:avLst/>
          </a:prstGeom>
          <a:noFill/>
        </p:spPr>
        <p:txBody>
          <a:bodyPr wrap="square" rtlCol="0">
            <a:spAutoFit/>
          </a:bodyPr>
          <a:lstStyle/>
          <a:p>
            <a:r>
              <a:rPr lang="en-GB" sz="1050" b="1" u="sng" dirty="0">
                <a:latin typeface="Segoe UI" panose="020B0502040204020203" pitchFamily="34" charset="0"/>
                <a:ea typeface="Segoe UI" panose="020B0502040204020203" pitchFamily="34" charset="0"/>
                <a:cs typeface="Segoe UI" panose="020B0502040204020203" pitchFamily="34" charset="0"/>
              </a:rPr>
              <a:t>Volume and Proportion of total outcomed </a:t>
            </a:r>
            <a:r>
              <a:rPr lang="en-GB" sz="1050" b="1" u="sng" dirty="0" smtClean="0">
                <a:latin typeface="Segoe UI" panose="020B0502040204020203" pitchFamily="34" charset="0"/>
                <a:ea typeface="Segoe UI" panose="020B0502040204020203" pitchFamily="34" charset="0"/>
                <a:cs typeface="Segoe UI" panose="020B0502040204020203" pitchFamily="34" charset="0"/>
              </a:rPr>
              <a:t>offences </a:t>
            </a:r>
            <a:r>
              <a:rPr lang="en-GB" sz="1050" b="1" u="sng" dirty="0">
                <a:latin typeface="Segoe UI" panose="020B0502040204020203" pitchFamily="34" charset="0"/>
                <a:ea typeface="Segoe UI" panose="020B0502040204020203" pitchFamily="34" charset="0"/>
                <a:cs typeface="Segoe UI" panose="020B0502040204020203" pitchFamily="34" charset="0"/>
              </a:rPr>
              <a:t>by Outcome result</a:t>
            </a:r>
          </a:p>
          <a:p>
            <a:r>
              <a:rPr lang="en-GB" sz="900" i="1" u="sng" dirty="0">
                <a:latin typeface="Segoe UI" panose="020B0502040204020203" pitchFamily="34" charset="0"/>
                <a:ea typeface="Segoe UI" panose="020B0502040204020203" pitchFamily="34" charset="0"/>
                <a:cs typeface="Segoe UI" panose="020B0502040204020203" pitchFamily="34" charset="0"/>
              </a:rPr>
              <a:t>(regardless of when they were recorded)</a:t>
            </a:r>
          </a:p>
        </p:txBody>
      </p:sp>
    </p:spTree>
    <p:extLst>
      <p:ext uri="{BB962C8B-B14F-4D97-AF65-F5344CB8AC3E}">
        <p14:creationId xmlns:p14="http://schemas.microsoft.com/office/powerpoint/2010/main" val="39879015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522270" y="1788419"/>
            <a:ext cx="7700772" cy="3956685"/>
          </a:xfrm>
          <a:prstGeom prst="rect">
            <a:avLst/>
          </a:prstGeom>
        </p:spPr>
      </p:pic>
      <p:sp>
        <p:nvSpPr>
          <p:cNvPr id="47" name="Slide Number Placeholder 1"/>
          <p:cNvSpPr>
            <a:spLocks noGrp="1"/>
          </p:cNvSpPr>
          <p:nvPr>
            <p:ph type="sldNum" sz="quarter" idx="12"/>
          </p:nvPr>
        </p:nvSpPr>
        <p:spPr>
          <a:xfrm>
            <a:off x="11832000"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44</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Rectangle 24"/>
          <p:cNvSpPr/>
          <p:nvPr/>
        </p:nvSpPr>
        <p:spPr>
          <a:xfrm>
            <a:off x="908754" y="1049755"/>
            <a:ext cx="4528551" cy="738664"/>
          </a:xfrm>
          <a:prstGeom prst="rect">
            <a:avLst/>
          </a:prstGeom>
        </p:spPr>
        <p:txBody>
          <a:bodyPr wrap="square">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Prosecution prevented or not in the public interest Outcomes – </a:t>
            </a:r>
            <a:r>
              <a:rPr lang="en-GB" sz="1400" b="1" dirty="0" smtClean="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Quarterly Trends</a:t>
            </a:r>
            <a:endPar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endParaRPr>
          </a:p>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Outcome Focus</a:t>
            </a:r>
          </a:p>
        </p:txBody>
      </p:sp>
      <p:sp>
        <p:nvSpPr>
          <p:cNvPr id="17" name="TextBox 16"/>
          <p:cNvSpPr txBox="1"/>
          <p:nvPr/>
        </p:nvSpPr>
        <p:spPr>
          <a:xfrm>
            <a:off x="748800" y="136385"/>
            <a:ext cx="4899720" cy="276999"/>
          </a:xfrm>
          <a:prstGeom prst="rect">
            <a:avLst/>
          </a:prstGeom>
          <a:solidFill>
            <a:schemeClr val="accent4">
              <a:lumMod val="75000"/>
            </a:schemeClr>
          </a:solidFill>
        </p:spPr>
        <p:txBody>
          <a:bodyPr wrap="square" rtlCol="0">
            <a:spAutoFit/>
          </a:bodyPr>
          <a:lstStyle/>
          <a:p>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Appendix One</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Rectangle 19"/>
          <p:cNvSpPr/>
          <p:nvPr/>
        </p:nvSpPr>
        <p:spPr>
          <a:xfrm>
            <a:off x="1864227" y="1965250"/>
            <a:ext cx="3419656" cy="553998"/>
          </a:xfrm>
          <a:prstGeom prst="rect">
            <a:avLst/>
          </a:prstGeom>
          <a:noFill/>
        </p:spPr>
        <p:txBody>
          <a:bodyPr wrap="square" rtlCol="0">
            <a:spAutoFit/>
          </a:bodyPr>
          <a:lstStyle/>
          <a:p>
            <a:r>
              <a:rPr lang="en-GB" sz="1050" b="1" u="sng" dirty="0">
                <a:latin typeface="Segoe UI" panose="020B0502040204020203" pitchFamily="34" charset="0"/>
                <a:ea typeface="Segoe UI" panose="020B0502040204020203" pitchFamily="34" charset="0"/>
                <a:cs typeface="Segoe UI" panose="020B0502040204020203" pitchFamily="34" charset="0"/>
              </a:rPr>
              <a:t>Volume and Proportion of total outcomed </a:t>
            </a:r>
            <a:r>
              <a:rPr lang="en-GB" sz="1050" b="1" u="sng" dirty="0" smtClean="0">
                <a:latin typeface="Segoe UI" panose="020B0502040204020203" pitchFamily="34" charset="0"/>
                <a:ea typeface="Segoe UI" panose="020B0502040204020203" pitchFamily="34" charset="0"/>
                <a:cs typeface="Segoe UI" panose="020B0502040204020203" pitchFamily="34" charset="0"/>
              </a:rPr>
              <a:t>offences </a:t>
            </a:r>
            <a:r>
              <a:rPr lang="en-GB" sz="1050" b="1" u="sng" dirty="0">
                <a:latin typeface="Segoe UI" panose="020B0502040204020203" pitchFamily="34" charset="0"/>
                <a:ea typeface="Segoe UI" panose="020B0502040204020203" pitchFamily="34" charset="0"/>
                <a:cs typeface="Segoe UI" panose="020B0502040204020203" pitchFamily="34" charset="0"/>
              </a:rPr>
              <a:t>by Outcome result</a:t>
            </a:r>
          </a:p>
          <a:p>
            <a:r>
              <a:rPr lang="en-GB" sz="900" i="1" u="sng" dirty="0">
                <a:latin typeface="Segoe UI" panose="020B0502040204020203" pitchFamily="34" charset="0"/>
                <a:ea typeface="Segoe UI" panose="020B0502040204020203" pitchFamily="34" charset="0"/>
                <a:cs typeface="Segoe UI" panose="020B0502040204020203" pitchFamily="34" charset="0"/>
              </a:rPr>
              <a:t>(regardless of when they were recorded)</a:t>
            </a:r>
          </a:p>
        </p:txBody>
      </p:sp>
    </p:spTree>
    <p:extLst>
      <p:ext uri="{BB962C8B-B14F-4D97-AF65-F5344CB8AC3E}">
        <p14:creationId xmlns:p14="http://schemas.microsoft.com/office/powerpoint/2010/main" val="10818277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112478" y="1744668"/>
            <a:ext cx="7700772" cy="4600385"/>
          </a:xfrm>
          <a:prstGeom prst="rect">
            <a:avLst/>
          </a:prstGeom>
        </p:spPr>
      </p:pic>
      <p:sp>
        <p:nvSpPr>
          <p:cNvPr id="47" name="Slide Number Placeholder 1"/>
          <p:cNvSpPr>
            <a:spLocks noGrp="1"/>
          </p:cNvSpPr>
          <p:nvPr>
            <p:ph type="sldNum" sz="quarter" idx="12"/>
          </p:nvPr>
        </p:nvSpPr>
        <p:spPr>
          <a:xfrm>
            <a:off x="11832000"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45</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Rectangle 24"/>
          <p:cNvSpPr/>
          <p:nvPr/>
        </p:nvSpPr>
        <p:spPr>
          <a:xfrm>
            <a:off x="908754" y="1049755"/>
            <a:ext cx="5338623" cy="523220"/>
          </a:xfrm>
          <a:prstGeom prst="rect">
            <a:avLst/>
          </a:prstGeom>
        </p:spPr>
        <p:txBody>
          <a:bodyPr wrap="square">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Evidential Difficulties &amp; Other </a:t>
            </a:r>
            <a:r>
              <a:rPr lang="en-GB" sz="1400" b="1" dirty="0" smtClean="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Outcomes </a:t>
            </a:r>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en-GB" sz="1400" b="1" dirty="0" smtClean="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Quarterly Trends</a:t>
            </a:r>
            <a:endPar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endParaRPr>
          </a:p>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Outcome Focus</a:t>
            </a:r>
          </a:p>
        </p:txBody>
      </p:sp>
      <p:sp>
        <p:nvSpPr>
          <p:cNvPr id="17" name="TextBox 16"/>
          <p:cNvSpPr txBox="1"/>
          <p:nvPr/>
        </p:nvSpPr>
        <p:spPr>
          <a:xfrm>
            <a:off x="748800" y="136385"/>
            <a:ext cx="4899720" cy="276999"/>
          </a:xfrm>
          <a:prstGeom prst="rect">
            <a:avLst/>
          </a:prstGeom>
          <a:solidFill>
            <a:schemeClr val="accent4">
              <a:lumMod val="75000"/>
            </a:schemeClr>
          </a:solidFill>
        </p:spPr>
        <p:txBody>
          <a:bodyPr wrap="square" rtlCol="0">
            <a:spAutoFit/>
          </a:bodyPr>
          <a:lstStyle/>
          <a:p>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Appendix One</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Rectangle 7"/>
          <p:cNvSpPr/>
          <p:nvPr/>
        </p:nvSpPr>
        <p:spPr>
          <a:xfrm>
            <a:off x="1499720" y="5190626"/>
            <a:ext cx="1312397" cy="430887"/>
          </a:xfrm>
          <a:prstGeom prst="rect">
            <a:avLst/>
          </a:prstGeom>
        </p:spPr>
        <p:txBody>
          <a:bodyPr wrap="square">
            <a:spAutoFit/>
          </a:bodyPr>
          <a:lstStyle/>
          <a:p>
            <a:r>
              <a:rPr lang="en-GB" sz="1050" b="1" u="sng" dirty="0">
                <a:latin typeface="Segoe UI" panose="020B0502040204020203" pitchFamily="34" charset="0"/>
                <a:ea typeface="Segoe UI" panose="020B0502040204020203" pitchFamily="34" charset="0"/>
                <a:cs typeface="Segoe UI" panose="020B0502040204020203" pitchFamily="34" charset="0"/>
              </a:rPr>
              <a:t>‘Other’ Outcome results:</a:t>
            </a:r>
          </a:p>
        </p:txBody>
      </p:sp>
      <p:sp>
        <p:nvSpPr>
          <p:cNvPr id="9" name="Rectangle 8"/>
          <p:cNvSpPr/>
          <p:nvPr/>
        </p:nvSpPr>
        <p:spPr>
          <a:xfrm>
            <a:off x="1481720" y="4600786"/>
            <a:ext cx="1697647" cy="415498"/>
          </a:xfrm>
          <a:prstGeom prst="rect">
            <a:avLst/>
          </a:prstGeom>
        </p:spPr>
        <p:txBody>
          <a:bodyPr wrap="square">
            <a:spAutoFit/>
          </a:bodyPr>
          <a:lstStyle/>
          <a:p>
            <a:r>
              <a:rPr lang="en-GB" sz="1050" b="1" u="sng" dirty="0">
                <a:latin typeface="Segoe UI" panose="020B0502040204020203" pitchFamily="34" charset="0"/>
                <a:ea typeface="Segoe UI" panose="020B0502040204020203" pitchFamily="34" charset="0"/>
                <a:cs typeface="Segoe UI" panose="020B0502040204020203" pitchFamily="34" charset="0"/>
              </a:rPr>
              <a:t>‘Investigation Complete – No Suspect’:</a:t>
            </a:r>
          </a:p>
        </p:txBody>
      </p:sp>
      <p:sp>
        <p:nvSpPr>
          <p:cNvPr id="10" name="Rectangle 9"/>
          <p:cNvSpPr/>
          <p:nvPr/>
        </p:nvSpPr>
        <p:spPr>
          <a:xfrm>
            <a:off x="1481720" y="3707791"/>
            <a:ext cx="1725561" cy="577081"/>
          </a:xfrm>
          <a:prstGeom prst="rect">
            <a:avLst/>
          </a:prstGeom>
        </p:spPr>
        <p:txBody>
          <a:bodyPr wrap="square">
            <a:spAutoFit/>
          </a:bodyPr>
          <a:lstStyle/>
          <a:p>
            <a:r>
              <a:rPr lang="en-GB" sz="1050" b="1" u="sng" dirty="0">
                <a:latin typeface="Segoe UI" panose="020B0502040204020203" pitchFamily="34" charset="0"/>
                <a:ea typeface="Segoe UI" panose="020B0502040204020203" pitchFamily="34" charset="0"/>
                <a:cs typeface="Segoe UI" panose="020B0502040204020203" pitchFamily="34" charset="0"/>
              </a:rPr>
              <a:t>Evidential Difficulties (victim does not support action): </a:t>
            </a:r>
          </a:p>
        </p:txBody>
      </p:sp>
      <p:sp>
        <p:nvSpPr>
          <p:cNvPr id="11" name="Rectangle 10"/>
          <p:cNvSpPr/>
          <p:nvPr/>
        </p:nvSpPr>
        <p:spPr>
          <a:xfrm>
            <a:off x="1499720" y="2869338"/>
            <a:ext cx="1761561" cy="577081"/>
          </a:xfrm>
          <a:prstGeom prst="rect">
            <a:avLst/>
          </a:prstGeom>
        </p:spPr>
        <p:txBody>
          <a:bodyPr wrap="square">
            <a:spAutoFit/>
          </a:bodyPr>
          <a:lstStyle/>
          <a:p>
            <a:r>
              <a:rPr lang="en-GB" sz="1050" b="1" u="sng" dirty="0">
                <a:latin typeface="Segoe UI" panose="020B0502040204020203" pitchFamily="34" charset="0"/>
                <a:ea typeface="Segoe UI" panose="020B0502040204020203" pitchFamily="34" charset="0"/>
                <a:cs typeface="Segoe UI" panose="020B0502040204020203" pitchFamily="34" charset="0"/>
              </a:rPr>
              <a:t>Evidential Difficulties (suspect identified; victim supports action):</a:t>
            </a:r>
          </a:p>
        </p:txBody>
      </p:sp>
      <p:sp>
        <p:nvSpPr>
          <p:cNvPr id="12" name="Rectangle 11"/>
          <p:cNvSpPr/>
          <p:nvPr/>
        </p:nvSpPr>
        <p:spPr>
          <a:xfrm>
            <a:off x="1481720" y="1957754"/>
            <a:ext cx="3575096" cy="553998"/>
          </a:xfrm>
          <a:prstGeom prst="rect">
            <a:avLst/>
          </a:prstGeom>
          <a:noFill/>
        </p:spPr>
        <p:txBody>
          <a:bodyPr wrap="square" rtlCol="0">
            <a:spAutoFit/>
          </a:bodyPr>
          <a:lstStyle/>
          <a:p>
            <a:r>
              <a:rPr lang="en-GB" sz="1050" b="1" u="sng" dirty="0">
                <a:latin typeface="Segoe UI" panose="020B0502040204020203" pitchFamily="34" charset="0"/>
                <a:ea typeface="Segoe UI" panose="020B0502040204020203" pitchFamily="34" charset="0"/>
                <a:cs typeface="Segoe UI" panose="020B0502040204020203" pitchFamily="34" charset="0"/>
              </a:rPr>
              <a:t>Volume and Proportion of total outcomed </a:t>
            </a:r>
            <a:r>
              <a:rPr lang="en-GB" sz="1050" b="1" u="sng" dirty="0" smtClean="0">
                <a:latin typeface="Segoe UI" panose="020B0502040204020203" pitchFamily="34" charset="0"/>
                <a:ea typeface="Segoe UI" panose="020B0502040204020203" pitchFamily="34" charset="0"/>
                <a:cs typeface="Segoe UI" panose="020B0502040204020203" pitchFamily="34" charset="0"/>
              </a:rPr>
              <a:t>offences </a:t>
            </a:r>
            <a:r>
              <a:rPr lang="en-GB" sz="1050" b="1" u="sng" dirty="0">
                <a:latin typeface="Segoe UI" panose="020B0502040204020203" pitchFamily="34" charset="0"/>
                <a:ea typeface="Segoe UI" panose="020B0502040204020203" pitchFamily="34" charset="0"/>
                <a:cs typeface="Segoe UI" panose="020B0502040204020203" pitchFamily="34" charset="0"/>
              </a:rPr>
              <a:t>by Outcome result</a:t>
            </a:r>
          </a:p>
          <a:p>
            <a:r>
              <a:rPr lang="en-GB" sz="900" i="1" u="sng" dirty="0">
                <a:latin typeface="Segoe UI" panose="020B0502040204020203" pitchFamily="34" charset="0"/>
                <a:ea typeface="Segoe UI" panose="020B0502040204020203" pitchFamily="34" charset="0"/>
                <a:cs typeface="Segoe UI" panose="020B0502040204020203" pitchFamily="34" charset="0"/>
              </a:rPr>
              <a:t>(regardless of when they were recorded)</a:t>
            </a:r>
          </a:p>
        </p:txBody>
      </p:sp>
    </p:spTree>
    <p:extLst>
      <p:ext uri="{BB962C8B-B14F-4D97-AF65-F5344CB8AC3E}">
        <p14:creationId xmlns:p14="http://schemas.microsoft.com/office/powerpoint/2010/main" val="2634658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591361" y="1756627"/>
            <a:ext cx="7358253" cy="3862197"/>
          </a:xfrm>
          <a:prstGeom prst="rect">
            <a:avLst/>
          </a:prstGeom>
        </p:spPr>
      </p:pic>
      <p:sp>
        <p:nvSpPr>
          <p:cNvPr id="47" name="Slide Number Placeholder 1"/>
          <p:cNvSpPr>
            <a:spLocks noGrp="1"/>
          </p:cNvSpPr>
          <p:nvPr>
            <p:ph type="sldNum" sz="quarter" idx="12"/>
          </p:nvPr>
        </p:nvSpPr>
        <p:spPr>
          <a:xfrm>
            <a:off x="11832000"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46</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Rectangle 24"/>
          <p:cNvSpPr/>
          <p:nvPr/>
        </p:nvSpPr>
        <p:spPr>
          <a:xfrm>
            <a:off x="908754" y="1049755"/>
            <a:ext cx="4209431" cy="523220"/>
          </a:xfrm>
          <a:prstGeom prst="rect">
            <a:avLst/>
          </a:prstGeom>
        </p:spPr>
        <p:txBody>
          <a:bodyPr wrap="square">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Action Taken </a:t>
            </a:r>
            <a:r>
              <a:rPr lang="en-GB" sz="1400" b="1" dirty="0" smtClean="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DA Outcomes </a:t>
            </a:r>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en-GB" sz="1400" b="1" dirty="0" smtClean="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Quarterly Trends</a:t>
            </a:r>
            <a:endPar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endParaRPr>
          </a:p>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Outcome Focus</a:t>
            </a:r>
          </a:p>
        </p:txBody>
      </p:sp>
      <p:sp>
        <p:nvSpPr>
          <p:cNvPr id="17" name="TextBox 16"/>
          <p:cNvSpPr txBox="1"/>
          <p:nvPr/>
        </p:nvSpPr>
        <p:spPr>
          <a:xfrm>
            <a:off x="748800" y="136385"/>
            <a:ext cx="4899720" cy="276999"/>
          </a:xfrm>
          <a:prstGeom prst="rect">
            <a:avLst/>
          </a:prstGeom>
          <a:solidFill>
            <a:schemeClr val="accent4">
              <a:lumMod val="75000"/>
            </a:schemeClr>
          </a:solidFill>
        </p:spPr>
        <p:txBody>
          <a:bodyPr wrap="square" rtlCol="0">
            <a:spAutoFit/>
          </a:bodyPr>
          <a:lstStyle/>
          <a:p>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Appendix Two</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TextBox 8"/>
          <p:cNvSpPr txBox="1"/>
          <p:nvPr/>
        </p:nvSpPr>
        <p:spPr>
          <a:xfrm>
            <a:off x="830521" y="6384101"/>
            <a:ext cx="4024913" cy="400110"/>
          </a:xfrm>
          <a:prstGeom prst="rect">
            <a:avLst/>
          </a:prstGeom>
          <a:noFill/>
        </p:spPr>
        <p:txBody>
          <a:bodyPr wrap="square" rtlCol="0">
            <a:spAutoFit/>
          </a:bodyPr>
          <a:lstStyle/>
          <a:p>
            <a:r>
              <a:rPr lang="en-GB" sz="1000" b="1" i="1" dirty="0">
                <a:latin typeface="Segoe UI" panose="020B0502040204020203" pitchFamily="34" charset="0"/>
                <a:ea typeface="Segoe UI" panose="020B0502040204020203" pitchFamily="34" charset="0"/>
                <a:cs typeface="Segoe UI" panose="020B0502040204020203" pitchFamily="34" charset="0"/>
              </a:rPr>
              <a:t>This data is generated from Athena where a ‘Domestic Abuse’ crime keyword has been applied.</a:t>
            </a:r>
          </a:p>
        </p:txBody>
      </p:sp>
      <p:sp>
        <p:nvSpPr>
          <p:cNvPr id="11" name="Rectangle 10"/>
          <p:cNvSpPr/>
          <p:nvPr/>
        </p:nvSpPr>
        <p:spPr>
          <a:xfrm>
            <a:off x="2028696" y="1893048"/>
            <a:ext cx="2952457" cy="553998"/>
          </a:xfrm>
          <a:prstGeom prst="rect">
            <a:avLst/>
          </a:prstGeom>
          <a:noFill/>
        </p:spPr>
        <p:txBody>
          <a:bodyPr wrap="square" rtlCol="0">
            <a:spAutoFit/>
          </a:bodyPr>
          <a:lstStyle/>
          <a:p>
            <a:r>
              <a:rPr lang="en-GB" sz="1050" b="1" u="sng" dirty="0">
                <a:latin typeface="Segoe UI" panose="020B0502040204020203" pitchFamily="34" charset="0"/>
                <a:ea typeface="Segoe UI" panose="020B0502040204020203" pitchFamily="34" charset="0"/>
                <a:cs typeface="Segoe UI" panose="020B0502040204020203" pitchFamily="34" charset="0"/>
              </a:rPr>
              <a:t>Volume and Proportion of total outcomed DA offences by Outcome result</a:t>
            </a:r>
          </a:p>
          <a:p>
            <a:r>
              <a:rPr lang="en-GB" sz="900" i="1" u="sng" dirty="0">
                <a:latin typeface="Segoe UI" panose="020B0502040204020203" pitchFamily="34" charset="0"/>
                <a:ea typeface="Segoe UI" panose="020B0502040204020203" pitchFamily="34" charset="0"/>
                <a:cs typeface="Segoe UI" panose="020B0502040204020203" pitchFamily="34" charset="0"/>
              </a:rPr>
              <a:t>(regardless of when they were recorded)</a:t>
            </a:r>
          </a:p>
        </p:txBody>
      </p:sp>
    </p:spTree>
    <p:extLst>
      <p:ext uri="{BB962C8B-B14F-4D97-AF65-F5344CB8AC3E}">
        <p14:creationId xmlns:p14="http://schemas.microsoft.com/office/powerpoint/2010/main" val="4590965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2106547" y="1778701"/>
            <a:ext cx="7700772" cy="3690938"/>
          </a:xfrm>
          <a:prstGeom prst="rect">
            <a:avLst/>
          </a:prstGeom>
        </p:spPr>
      </p:pic>
      <p:sp>
        <p:nvSpPr>
          <p:cNvPr id="47" name="Slide Number Placeholder 1"/>
          <p:cNvSpPr>
            <a:spLocks noGrp="1"/>
          </p:cNvSpPr>
          <p:nvPr>
            <p:ph type="sldNum" sz="quarter" idx="12"/>
          </p:nvPr>
        </p:nvSpPr>
        <p:spPr>
          <a:xfrm>
            <a:off x="11832000"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47</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TextBox 16"/>
          <p:cNvSpPr txBox="1"/>
          <p:nvPr/>
        </p:nvSpPr>
        <p:spPr>
          <a:xfrm>
            <a:off x="748800" y="136385"/>
            <a:ext cx="4899720" cy="276999"/>
          </a:xfrm>
          <a:prstGeom prst="rect">
            <a:avLst/>
          </a:prstGeom>
          <a:solidFill>
            <a:schemeClr val="accent4">
              <a:lumMod val="75000"/>
            </a:schemeClr>
          </a:solidFill>
        </p:spPr>
        <p:txBody>
          <a:bodyPr wrap="square" rtlCol="0">
            <a:spAutoFit/>
          </a:bodyPr>
          <a:lstStyle/>
          <a:p>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Appendix Two</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TextBox 8"/>
          <p:cNvSpPr txBox="1"/>
          <p:nvPr/>
        </p:nvSpPr>
        <p:spPr>
          <a:xfrm>
            <a:off x="830521" y="6384101"/>
            <a:ext cx="4024913" cy="400110"/>
          </a:xfrm>
          <a:prstGeom prst="rect">
            <a:avLst/>
          </a:prstGeom>
          <a:noFill/>
        </p:spPr>
        <p:txBody>
          <a:bodyPr wrap="square" rtlCol="0">
            <a:spAutoFit/>
          </a:bodyPr>
          <a:lstStyle/>
          <a:p>
            <a:r>
              <a:rPr lang="en-GB" sz="1000" b="1" i="1" dirty="0">
                <a:latin typeface="Segoe UI" panose="020B0502040204020203" pitchFamily="34" charset="0"/>
                <a:ea typeface="Segoe UI" panose="020B0502040204020203" pitchFamily="34" charset="0"/>
                <a:cs typeface="Segoe UI" panose="020B0502040204020203" pitchFamily="34" charset="0"/>
              </a:rPr>
              <a:t>This data is generated from Athena where a ‘Domestic Abuse’ crime keyword has been applied.</a:t>
            </a:r>
          </a:p>
        </p:txBody>
      </p:sp>
      <p:sp>
        <p:nvSpPr>
          <p:cNvPr id="10" name="Rectangle 9"/>
          <p:cNvSpPr/>
          <p:nvPr/>
        </p:nvSpPr>
        <p:spPr>
          <a:xfrm>
            <a:off x="908754" y="1049755"/>
            <a:ext cx="4528551" cy="738664"/>
          </a:xfrm>
          <a:prstGeom prst="rect">
            <a:avLst/>
          </a:prstGeom>
        </p:spPr>
        <p:txBody>
          <a:bodyPr wrap="square">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Prosecution prevented or not in the public interest </a:t>
            </a:r>
            <a:r>
              <a:rPr lang="en-GB" sz="1400" b="1" dirty="0" smtClean="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DA Outcomes </a:t>
            </a:r>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en-GB" sz="1400" b="1" dirty="0" smtClean="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Quarterly Trends</a:t>
            </a:r>
            <a:endPar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endParaRPr>
          </a:p>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Outcome Focus</a:t>
            </a:r>
          </a:p>
        </p:txBody>
      </p:sp>
      <p:sp>
        <p:nvSpPr>
          <p:cNvPr id="11" name="Rectangle 10"/>
          <p:cNvSpPr/>
          <p:nvPr/>
        </p:nvSpPr>
        <p:spPr>
          <a:xfrm>
            <a:off x="2028696" y="1893048"/>
            <a:ext cx="2952457" cy="553998"/>
          </a:xfrm>
          <a:prstGeom prst="rect">
            <a:avLst/>
          </a:prstGeom>
          <a:noFill/>
        </p:spPr>
        <p:txBody>
          <a:bodyPr wrap="square" rtlCol="0">
            <a:spAutoFit/>
          </a:bodyPr>
          <a:lstStyle/>
          <a:p>
            <a:r>
              <a:rPr lang="en-GB" sz="1050" b="1" u="sng" dirty="0">
                <a:latin typeface="Segoe UI" panose="020B0502040204020203" pitchFamily="34" charset="0"/>
                <a:ea typeface="Segoe UI" panose="020B0502040204020203" pitchFamily="34" charset="0"/>
                <a:cs typeface="Segoe UI" panose="020B0502040204020203" pitchFamily="34" charset="0"/>
              </a:rPr>
              <a:t>Volume and Proportion of total outcomed DA offences by Outcome result</a:t>
            </a:r>
          </a:p>
          <a:p>
            <a:r>
              <a:rPr lang="en-GB" sz="900" i="1" u="sng" dirty="0">
                <a:latin typeface="Segoe UI" panose="020B0502040204020203" pitchFamily="34" charset="0"/>
                <a:ea typeface="Segoe UI" panose="020B0502040204020203" pitchFamily="34" charset="0"/>
                <a:cs typeface="Segoe UI" panose="020B0502040204020203" pitchFamily="34" charset="0"/>
              </a:rPr>
              <a:t>(regardless of when they were recorded)</a:t>
            </a:r>
          </a:p>
        </p:txBody>
      </p:sp>
    </p:spTree>
    <p:extLst>
      <p:ext uri="{BB962C8B-B14F-4D97-AF65-F5344CB8AC3E}">
        <p14:creationId xmlns:p14="http://schemas.microsoft.com/office/powerpoint/2010/main" val="42367608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107503" y="1679697"/>
            <a:ext cx="7807071" cy="4387787"/>
          </a:xfrm>
          <a:prstGeom prst="rect">
            <a:avLst/>
          </a:prstGeom>
        </p:spPr>
      </p:pic>
      <p:sp>
        <p:nvSpPr>
          <p:cNvPr id="47" name="Slide Number Placeholder 1"/>
          <p:cNvSpPr>
            <a:spLocks noGrp="1"/>
          </p:cNvSpPr>
          <p:nvPr>
            <p:ph type="sldNum" sz="quarter" idx="12"/>
          </p:nvPr>
        </p:nvSpPr>
        <p:spPr>
          <a:xfrm>
            <a:off x="11832000"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48</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Rectangle 24"/>
          <p:cNvSpPr/>
          <p:nvPr/>
        </p:nvSpPr>
        <p:spPr>
          <a:xfrm>
            <a:off x="908754" y="1049755"/>
            <a:ext cx="5651606" cy="523220"/>
          </a:xfrm>
          <a:prstGeom prst="rect">
            <a:avLst/>
          </a:prstGeom>
        </p:spPr>
        <p:txBody>
          <a:bodyPr wrap="square">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Evidential Difficulties &amp; Other </a:t>
            </a:r>
            <a:r>
              <a:rPr lang="en-GB" sz="1400" b="1" dirty="0" smtClean="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DA Outcomes </a:t>
            </a:r>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en-GB" sz="1400" b="1" dirty="0" smtClean="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Quarterly Trends</a:t>
            </a:r>
            <a:endPar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endParaRPr>
          </a:p>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Outcome Focus</a:t>
            </a:r>
          </a:p>
        </p:txBody>
      </p:sp>
      <p:sp>
        <p:nvSpPr>
          <p:cNvPr id="17" name="TextBox 16"/>
          <p:cNvSpPr txBox="1"/>
          <p:nvPr/>
        </p:nvSpPr>
        <p:spPr>
          <a:xfrm>
            <a:off x="748800" y="136385"/>
            <a:ext cx="4899720" cy="276999"/>
          </a:xfrm>
          <a:prstGeom prst="rect">
            <a:avLst/>
          </a:prstGeom>
          <a:solidFill>
            <a:schemeClr val="accent4">
              <a:lumMod val="75000"/>
            </a:schemeClr>
          </a:solidFill>
        </p:spPr>
        <p:txBody>
          <a:bodyPr wrap="square" rtlCol="0">
            <a:spAutoFit/>
          </a:bodyPr>
          <a:lstStyle/>
          <a:p>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Appendix Two</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Rectangle 7"/>
          <p:cNvSpPr/>
          <p:nvPr/>
        </p:nvSpPr>
        <p:spPr>
          <a:xfrm>
            <a:off x="1499720" y="4939009"/>
            <a:ext cx="1312397" cy="430887"/>
          </a:xfrm>
          <a:prstGeom prst="rect">
            <a:avLst/>
          </a:prstGeom>
        </p:spPr>
        <p:txBody>
          <a:bodyPr wrap="square">
            <a:spAutoFit/>
          </a:bodyPr>
          <a:lstStyle/>
          <a:p>
            <a:r>
              <a:rPr lang="en-GB" sz="1050" b="1" u="sng" dirty="0">
                <a:latin typeface="Segoe UI" panose="020B0502040204020203" pitchFamily="34" charset="0"/>
                <a:ea typeface="Segoe UI" panose="020B0502040204020203" pitchFamily="34" charset="0"/>
                <a:cs typeface="Segoe UI" panose="020B0502040204020203" pitchFamily="34" charset="0"/>
              </a:rPr>
              <a:t>‘Other’ Outcome results:</a:t>
            </a:r>
          </a:p>
        </p:txBody>
      </p:sp>
      <p:sp>
        <p:nvSpPr>
          <p:cNvPr id="9" name="Rectangle 8"/>
          <p:cNvSpPr/>
          <p:nvPr/>
        </p:nvSpPr>
        <p:spPr>
          <a:xfrm>
            <a:off x="1481720" y="4373717"/>
            <a:ext cx="1697647" cy="415498"/>
          </a:xfrm>
          <a:prstGeom prst="rect">
            <a:avLst/>
          </a:prstGeom>
        </p:spPr>
        <p:txBody>
          <a:bodyPr wrap="square">
            <a:spAutoFit/>
          </a:bodyPr>
          <a:lstStyle/>
          <a:p>
            <a:r>
              <a:rPr lang="en-GB" sz="1050" b="1" u="sng" dirty="0">
                <a:latin typeface="Segoe UI" panose="020B0502040204020203" pitchFamily="34" charset="0"/>
                <a:ea typeface="Segoe UI" panose="020B0502040204020203" pitchFamily="34" charset="0"/>
                <a:cs typeface="Segoe UI" panose="020B0502040204020203" pitchFamily="34" charset="0"/>
              </a:rPr>
              <a:t>‘Investigation Complete – No Suspect’:</a:t>
            </a:r>
          </a:p>
        </p:txBody>
      </p:sp>
      <p:sp>
        <p:nvSpPr>
          <p:cNvPr id="10" name="Rectangle 9"/>
          <p:cNvSpPr/>
          <p:nvPr/>
        </p:nvSpPr>
        <p:spPr>
          <a:xfrm>
            <a:off x="1481720" y="3585051"/>
            <a:ext cx="1725561" cy="577081"/>
          </a:xfrm>
          <a:prstGeom prst="rect">
            <a:avLst/>
          </a:prstGeom>
        </p:spPr>
        <p:txBody>
          <a:bodyPr wrap="square">
            <a:spAutoFit/>
          </a:bodyPr>
          <a:lstStyle/>
          <a:p>
            <a:r>
              <a:rPr lang="en-GB" sz="1050" b="1" u="sng" dirty="0">
                <a:latin typeface="Segoe UI" panose="020B0502040204020203" pitchFamily="34" charset="0"/>
                <a:ea typeface="Segoe UI" panose="020B0502040204020203" pitchFamily="34" charset="0"/>
                <a:cs typeface="Segoe UI" panose="020B0502040204020203" pitchFamily="34" charset="0"/>
              </a:rPr>
              <a:t>Evidential Difficulties (victim does not support action): </a:t>
            </a:r>
          </a:p>
        </p:txBody>
      </p:sp>
      <p:sp>
        <p:nvSpPr>
          <p:cNvPr id="11" name="Rectangle 10"/>
          <p:cNvSpPr/>
          <p:nvPr/>
        </p:nvSpPr>
        <p:spPr>
          <a:xfrm>
            <a:off x="1499720" y="2869338"/>
            <a:ext cx="1761561" cy="577081"/>
          </a:xfrm>
          <a:prstGeom prst="rect">
            <a:avLst/>
          </a:prstGeom>
        </p:spPr>
        <p:txBody>
          <a:bodyPr wrap="square">
            <a:spAutoFit/>
          </a:bodyPr>
          <a:lstStyle/>
          <a:p>
            <a:r>
              <a:rPr lang="en-GB" sz="1050" b="1" u="sng" dirty="0">
                <a:latin typeface="Segoe UI" panose="020B0502040204020203" pitchFamily="34" charset="0"/>
                <a:ea typeface="Segoe UI" panose="020B0502040204020203" pitchFamily="34" charset="0"/>
                <a:cs typeface="Segoe UI" panose="020B0502040204020203" pitchFamily="34" charset="0"/>
              </a:rPr>
              <a:t>Evidential Difficulties (suspect identified; victim supports action):</a:t>
            </a:r>
          </a:p>
        </p:txBody>
      </p:sp>
      <p:sp>
        <p:nvSpPr>
          <p:cNvPr id="12" name="Rectangle 11"/>
          <p:cNvSpPr/>
          <p:nvPr/>
        </p:nvSpPr>
        <p:spPr>
          <a:xfrm>
            <a:off x="1481720" y="1957754"/>
            <a:ext cx="3722382" cy="553998"/>
          </a:xfrm>
          <a:prstGeom prst="rect">
            <a:avLst/>
          </a:prstGeom>
          <a:noFill/>
        </p:spPr>
        <p:txBody>
          <a:bodyPr wrap="square" rtlCol="0">
            <a:spAutoFit/>
          </a:bodyPr>
          <a:lstStyle/>
          <a:p>
            <a:r>
              <a:rPr lang="en-GB" sz="1050" b="1" u="sng" dirty="0">
                <a:latin typeface="Segoe UI" panose="020B0502040204020203" pitchFamily="34" charset="0"/>
                <a:ea typeface="Segoe UI" panose="020B0502040204020203" pitchFamily="34" charset="0"/>
                <a:cs typeface="Segoe UI" panose="020B0502040204020203" pitchFamily="34" charset="0"/>
              </a:rPr>
              <a:t>Volume and Proportion of total outcomed </a:t>
            </a:r>
            <a:r>
              <a:rPr lang="en-GB" sz="1050" b="1" u="sng" dirty="0" smtClean="0">
                <a:latin typeface="Segoe UI" panose="020B0502040204020203" pitchFamily="34" charset="0"/>
                <a:ea typeface="Segoe UI" panose="020B0502040204020203" pitchFamily="34" charset="0"/>
                <a:cs typeface="Segoe UI" panose="020B0502040204020203" pitchFamily="34" charset="0"/>
              </a:rPr>
              <a:t>DA offences </a:t>
            </a:r>
            <a:r>
              <a:rPr lang="en-GB" sz="1050" b="1" u="sng" dirty="0">
                <a:latin typeface="Segoe UI" panose="020B0502040204020203" pitchFamily="34" charset="0"/>
                <a:ea typeface="Segoe UI" panose="020B0502040204020203" pitchFamily="34" charset="0"/>
                <a:cs typeface="Segoe UI" panose="020B0502040204020203" pitchFamily="34" charset="0"/>
              </a:rPr>
              <a:t>by Outcome result</a:t>
            </a:r>
          </a:p>
          <a:p>
            <a:r>
              <a:rPr lang="en-GB" sz="900" i="1" u="sng" dirty="0">
                <a:latin typeface="Segoe UI" panose="020B0502040204020203" pitchFamily="34" charset="0"/>
                <a:ea typeface="Segoe UI" panose="020B0502040204020203" pitchFamily="34" charset="0"/>
                <a:cs typeface="Segoe UI" panose="020B0502040204020203" pitchFamily="34" charset="0"/>
              </a:rPr>
              <a:t>(regardless of when they were recorded)</a:t>
            </a:r>
          </a:p>
        </p:txBody>
      </p:sp>
      <p:sp>
        <p:nvSpPr>
          <p:cNvPr id="14" name="TextBox 13"/>
          <p:cNvSpPr txBox="1"/>
          <p:nvPr/>
        </p:nvSpPr>
        <p:spPr>
          <a:xfrm>
            <a:off x="830521" y="6384101"/>
            <a:ext cx="4024913" cy="400110"/>
          </a:xfrm>
          <a:prstGeom prst="rect">
            <a:avLst/>
          </a:prstGeom>
          <a:noFill/>
        </p:spPr>
        <p:txBody>
          <a:bodyPr wrap="square" rtlCol="0">
            <a:spAutoFit/>
          </a:bodyPr>
          <a:lstStyle/>
          <a:p>
            <a:r>
              <a:rPr lang="en-GB" sz="1000" b="1" i="1" dirty="0">
                <a:latin typeface="Segoe UI" panose="020B0502040204020203" pitchFamily="34" charset="0"/>
                <a:ea typeface="Segoe UI" panose="020B0502040204020203" pitchFamily="34" charset="0"/>
                <a:cs typeface="Segoe UI" panose="020B0502040204020203" pitchFamily="34" charset="0"/>
              </a:rPr>
              <a:t>This data is generated from Athena where a ‘Domestic Abuse’ crime keyword has been applied.</a:t>
            </a:r>
          </a:p>
        </p:txBody>
      </p:sp>
    </p:spTree>
    <p:extLst>
      <p:ext uri="{BB962C8B-B14F-4D97-AF65-F5344CB8AC3E}">
        <p14:creationId xmlns:p14="http://schemas.microsoft.com/office/powerpoint/2010/main" val="16263332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49</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Rectangle 11"/>
          <p:cNvSpPr/>
          <p:nvPr/>
        </p:nvSpPr>
        <p:spPr>
          <a:xfrm>
            <a:off x="8195956" y="5833872"/>
            <a:ext cx="3636044" cy="430887"/>
          </a:xfrm>
          <a:prstGeom prst="rect">
            <a:avLst/>
          </a:prstGeom>
        </p:spPr>
        <p:txBody>
          <a:bodyPr wrap="square">
            <a:spAutoFit/>
          </a:bodyPr>
          <a:lstStyle/>
          <a:p>
            <a:pPr algn="r"/>
            <a:r>
              <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rPr>
              <a:t>Please forward any feedback in relation to this report to </a:t>
            </a:r>
            <a:r>
              <a:rPr lang="en-GB" sz="1100" u="sng" dirty="0">
                <a:latin typeface="Segoe UI" panose="020B0502040204020203" pitchFamily="34" charset="0"/>
                <a:ea typeface="Segoe UI" panose="020B0502040204020203" pitchFamily="34" charset="0"/>
                <a:cs typeface="Segoe UI" panose="020B0502040204020203" pitchFamily="34" charset="0"/>
                <a:hlinkClick r:id="rId3"/>
              </a:rPr>
              <a:t>SPIPerformance@westmercia.pnn.police.uk</a:t>
            </a:r>
            <a:r>
              <a:rPr lang="en-GB" sz="1100" u="sng" dirty="0">
                <a:latin typeface="Segoe UI" panose="020B0502040204020203" pitchFamily="34" charset="0"/>
                <a:ea typeface="Segoe UI" panose="020B0502040204020203" pitchFamily="34" charset="0"/>
                <a:cs typeface="Segoe UI" panose="020B0502040204020203" pitchFamily="34" charset="0"/>
              </a:rPr>
              <a:t> </a:t>
            </a:r>
            <a:r>
              <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rPr>
              <a:t> </a:t>
            </a:r>
            <a:endParaRPr lang="en-GB" dirty="0">
              <a:latin typeface="Segoe UI" panose="020B0502040204020203" pitchFamily="34" charset="0"/>
              <a:ea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4"/>
          <a:stretch>
            <a:fillRect/>
          </a:stretch>
        </p:blipFill>
        <p:spPr>
          <a:xfrm>
            <a:off x="8277164" y="206164"/>
            <a:ext cx="3734835" cy="1380265"/>
          </a:xfrm>
          <a:prstGeom prst="rect">
            <a:avLst/>
          </a:prstGeom>
        </p:spPr>
      </p:pic>
    </p:spTree>
    <p:extLst>
      <p:ext uri="{BB962C8B-B14F-4D97-AF65-F5344CB8AC3E}">
        <p14:creationId xmlns:p14="http://schemas.microsoft.com/office/powerpoint/2010/main" val="2808316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784117" y="6080652"/>
            <a:ext cx="4566185" cy="735538"/>
          </a:xfrm>
          <a:prstGeom prst="roundRect">
            <a:avLst>
              <a:gd name="adj" fmla="val 9415"/>
            </a:avLst>
          </a:prstGeom>
          <a:solidFill>
            <a:srgbClr val="FFFFFF"/>
          </a:solid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2" name="Picture 61"/>
          <p:cNvPicPr>
            <a:picLocks noChangeAspect="1"/>
          </p:cNvPicPr>
          <p:nvPr/>
        </p:nvPicPr>
        <p:blipFill rotWithShape="1">
          <a:blip r:embed="rId3"/>
          <a:srcRect l="51013" t="983" r="25176" b="69366"/>
          <a:stretch/>
        </p:blipFill>
        <p:spPr>
          <a:xfrm>
            <a:off x="11543222" y="0"/>
            <a:ext cx="583676" cy="592988"/>
          </a:xfrm>
          <a:prstGeom prst="rect">
            <a:avLst/>
          </a:prstGeom>
        </p:spPr>
      </p:pic>
      <p:sp>
        <p:nvSpPr>
          <p:cNvPr id="106" name="Rounded Rectangle 105"/>
          <p:cNvSpPr/>
          <p:nvPr/>
        </p:nvSpPr>
        <p:spPr>
          <a:xfrm>
            <a:off x="786638" y="597132"/>
            <a:ext cx="11290317" cy="254386"/>
          </a:xfrm>
          <a:prstGeom prst="roundRect">
            <a:avLst>
              <a:gd name="adj" fmla="val 19560"/>
            </a:avLst>
          </a:prstGeom>
          <a:solidFill>
            <a:schemeClr val="accent4">
              <a:lumMod val="75000"/>
              <a:alpha val="17000"/>
            </a:schemeClr>
          </a:solid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Rounded Rectangle 101"/>
          <p:cNvSpPr/>
          <p:nvPr/>
        </p:nvSpPr>
        <p:spPr>
          <a:xfrm>
            <a:off x="5495264" y="4755224"/>
            <a:ext cx="6570873" cy="2061393"/>
          </a:xfrm>
          <a:prstGeom prst="roundRect">
            <a:avLst>
              <a:gd name="adj" fmla="val 3266"/>
            </a:avLst>
          </a:prstGeom>
          <a:solidFill>
            <a:schemeClr val="accent1">
              <a:lumMod val="20000"/>
              <a:lumOff val="80000"/>
            </a:schemeClr>
          </a:solidFill>
          <a:ln w="222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Rounded Rectangle 84"/>
          <p:cNvSpPr/>
          <p:nvPr/>
        </p:nvSpPr>
        <p:spPr>
          <a:xfrm>
            <a:off x="789235" y="3353830"/>
            <a:ext cx="4562005" cy="2643294"/>
          </a:xfrm>
          <a:prstGeom prst="roundRect">
            <a:avLst>
              <a:gd name="adj" fmla="val 3054"/>
            </a:avLst>
          </a:prstGeom>
          <a:no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ounded Rectangle 17"/>
          <p:cNvSpPr/>
          <p:nvPr/>
        </p:nvSpPr>
        <p:spPr>
          <a:xfrm>
            <a:off x="791026" y="890068"/>
            <a:ext cx="4583933" cy="981685"/>
          </a:xfrm>
          <a:prstGeom prst="roundRect">
            <a:avLst>
              <a:gd name="adj" fmla="val 9415"/>
            </a:avLst>
          </a:prstGeom>
          <a:no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p:cNvSpPr txBox="1"/>
          <p:nvPr/>
        </p:nvSpPr>
        <p:spPr>
          <a:xfrm>
            <a:off x="2800257" y="1161861"/>
            <a:ext cx="1672565" cy="292388"/>
          </a:xfrm>
          <a:prstGeom prst="rect">
            <a:avLst/>
          </a:prstGeom>
          <a:noFill/>
        </p:spPr>
        <p:txBody>
          <a:bodyPr wrap="square" rtlCol="0">
            <a:spAutoFit/>
          </a:bodyPr>
          <a:lstStyle/>
          <a:p>
            <a:r>
              <a:rPr lang="en-GB" sz="1300" b="1" i="1" dirty="0">
                <a:latin typeface="Segoe UI" panose="020B0502040204020203" pitchFamily="34" charset="0"/>
                <a:ea typeface="Segoe UI" panose="020B0502040204020203" pitchFamily="34" charset="0"/>
                <a:cs typeface="Segoe UI" panose="020B0502040204020203" pitchFamily="34" charset="0"/>
              </a:rPr>
              <a:t>Previous Quarter:</a:t>
            </a:r>
          </a:p>
        </p:txBody>
      </p:sp>
      <p:sp>
        <p:nvSpPr>
          <p:cNvPr id="30" name="TextBox 29"/>
          <p:cNvSpPr txBox="1"/>
          <p:nvPr/>
        </p:nvSpPr>
        <p:spPr>
          <a:xfrm>
            <a:off x="4481802" y="1171866"/>
            <a:ext cx="519923" cy="292388"/>
          </a:xfrm>
          <a:prstGeom prst="rect">
            <a:avLst/>
          </a:prstGeom>
          <a:noFill/>
        </p:spPr>
        <p:txBody>
          <a:bodyPr wrap="square" rtlCol="0">
            <a:spAutoFit/>
          </a:bodyPr>
          <a:lstStyle/>
          <a:p>
            <a:r>
              <a:rPr lang="en-GB" sz="1300" dirty="0" smtClean="0">
                <a:latin typeface="Segoe UI" panose="020B0502040204020203" pitchFamily="34" charset="0"/>
                <a:ea typeface="Segoe UI" panose="020B0502040204020203" pitchFamily="34" charset="0"/>
                <a:cs typeface="Segoe UI" panose="020B0502040204020203" pitchFamily="34" charset="0"/>
              </a:rPr>
              <a:t>115</a:t>
            </a:r>
            <a:endParaRPr lang="en-GB" sz="1300" dirty="0">
              <a:latin typeface="Segoe UI" panose="020B0502040204020203" pitchFamily="34" charset="0"/>
              <a:ea typeface="Segoe UI" panose="020B0502040204020203" pitchFamily="34" charset="0"/>
              <a:cs typeface="Segoe UI" panose="020B0502040204020203" pitchFamily="34" charset="0"/>
            </a:endParaRPr>
          </a:p>
        </p:txBody>
      </p:sp>
      <p:sp>
        <p:nvSpPr>
          <p:cNvPr id="32" name="TextBox 31"/>
          <p:cNvSpPr txBox="1"/>
          <p:nvPr/>
        </p:nvSpPr>
        <p:spPr>
          <a:xfrm>
            <a:off x="2800257" y="1476196"/>
            <a:ext cx="1672565" cy="292388"/>
          </a:xfrm>
          <a:prstGeom prst="rect">
            <a:avLst/>
          </a:prstGeom>
          <a:noFill/>
        </p:spPr>
        <p:txBody>
          <a:bodyPr wrap="square" rtlCol="0">
            <a:spAutoFit/>
          </a:bodyPr>
          <a:lstStyle/>
          <a:p>
            <a:r>
              <a:rPr lang="en-GB" sz="1300" b="1" i="1" dirty="0">
                <a:latin typeface="Segoe UI" panose="020B0502040204020203" pitchFamily="34" charset="0"/>
                <a:ea typeface="Segoe UI" panose="020B0502040204020203" pitchFamily="34" charset="0"/>
                <a:cs typeface="Segoe UI" panose="020B0502040204020203" pitchFamily="34" charset="0"/>
              </a:rPr>
              <a:t>Target: </a:t>
            </a:r>
          </a:p>
        </p:txBody>
      </p:sp>
      <p:sp>
        <p:nvSpPr>
          <p:cNvPr id="34" name="TextBox 33"/>
          <p:cNvSpPr txBox="1"/>
          <p:nvPr/>
        </p:nvSpPr>
        <p:spPr>
          <a:xfrm>
            <a:off x="4481802" y="1496950"/>
            <a:ext cx="702385" cy="292388"/>
          </a:xfrm>
          <a:prstGeom prst="rect">
            <a:avLst/>
          </a:prstGeom>
          <a:noFill/>
        </p:spPr>
        <p:txBody>
          <a:bodyPr wrap="square" rtlCol="0">
            <a:spAutoFit/>
          </a:bodyPr>
          <a:lstStyle/>
          <a:p>
            <a:r>
              <a:rPr lang="en-GB" sz="1300" b="1" dirty="0">
                <a:solidFill>
                  <a:srgbClr val="0070C0"/>
                </a:solidFill>
                <a:latin typeface="Segoe UI" panose="020B0502040204020203" pitchFamily="34" charset="0"/>
                <a:ea typeface="Segoe UI" panose="020B0502040204020203" pitchFamily="34" charset="0"/>
                <a:cs typeface="Segoe UI" panose="020B0502040204020203" pitchFamily="34" charset="0"/>
              </a:rPr>
              <a:t>168</a:t>
            </a:r>
          </a:p>
        </p:txBody>
      </p:sp>
      <p:sp>
        <p:nvSpPr>
          <p:cNvPr id="35" name="TextBox 34"/>
          <p:cNvSpPr txBox="1"/>
          <p:nvPr/>
        </p:nvSpPr>
        <p:spPr>
          <a:xfrm>
            <a:off x="931925" y="1892075"/>
            <a:ext cx="4857611" cy="307777"/>
          </a:xfrm>
          <a:prstGeom prst="rect">
            <a:avLst/>
          </a:prstGeom>
          <a:noFill/>
        </p:spPr>
        <p:txBody>
          <a:bodyPr wrap="square" rtlCol="0">
            <a:spAutoFit/>
          </a:bodyPr>
          <a:lstStyle/>
          <a:p>
            <a:r>
              <a:rPr lang="en-GB" sz="1400" b="1" dirty="0">
                <a:latin typeface="Segoe UI" panose="020B0502040204020203" pitchFamily="34" charset="0"/>
                <a:ea typeface="Segoe UI" panose="020B0502040204020203" pitchFamily="34" charset="0"/>
                <a:cs typeface="Segoe UI" panose="020B0502040204020203" pitchFamily="34" charset="0"/>
              </a:rPr>
              <a:t>Quarter </a:t>
            </a:r>
            <a:r>
              <a:rPr lang="en-GB" sz="1400" b="1" dirty="0" smtClean="0">
                <a:latin typeface="Segoe UI" panose="020B0502040204020203" pitchFamily="34" charset="0"/>
                <a:ea typeface="Segoe UI" panose="020B0502040204020203" pitchFamily="34" charset="0"/>
                <a:cs typeface="Segoe UI" panose="020B0502040204020203" pitchFamily="34" charset="0"/>
              </a:rPr>
              <a:t>2’s </a:t>
            </a:r>
            <a:r>
              <a:rPr lang="en-GB" sz="1400" b="1" dirty="0">
                <a:latin typeface="Segoe UI" panose="020B0502040204020203" pitchFamily="34" charset="0"/>
                <a:ea typeface="Segoe UI" panose="020B0502040204020203" pitchFamily="34" charset="0"/>
                <a:cs typeface="Segoe UI" panose="020B0502040204020203" pitchFamily="34" charset="0"/>
              </a:rPr>
              <a:t>Performance </a:t>
            </a:r>
            <a:r>
              <a:rPr lang="en-GB" sz="1200" b="1" i="1" dirty="0">
                <a:latin typeface="Segoe UI" panose="020B0502040204020203" pitchFamily="34" charset="0"/>
                <a:ea typeface="Segoe UI" panose="020B0502040204020203" pitchFamily="34" charset="0"/>
                <a:cs typeface="Segoe UI" panose="020B0502040204020203" pitchFamily="34" charset="0"/>
              </a:rPr>
              <a:t>(completely or very satisfied)</a:t>
            </a:r>
          </a:p>
        </p:txBody>
      </p:sp>
      <p:sp>
        <p:nvSpPr>
          <p:cNvPr id="46" name="TextBox 45"/>
          <p:cNvSpPr txBox="1"/>
          <p:nvPr/>
        </p:nvSpPr>
        <p:spPr>
          <a:xfrm>
            <a:off x="1002013" y="2286300"/>
            <a:ext cx="1493620" cy="446276"/>
          </a:xfrm>
          <a:prstGeom prst="rect">
            <a:avLst/>
          </a:prstGeom>
          <a:noFill/>
        </p:spPr>
        <p:txBody>
          <a:bodyPr wrap="square" rtlCol="0">
            <a:spAutoFit/>
          </a:bodyPr>
          <a:lstStyle/>
          <a:p>
            <a:pPr algn="ctr"/>
            <a:r>
              <a:rPr lang="en-GB" sz="1200" b="1" dirty="0">
                <a:latin typeface="Segoe UI" panose="020B0502040204020203" pitchFamily="34" charset="0"/>
                <a:ea typeface="Segoe UI" panose="020B0502040204020203" pitchFamily="34" charset="0"/>
                <a:cs typeface="Segoe UI" panose="020B0502040204020203" pitchFamily="34" charset="0"/>
              </a:rPr>
              <a:t>Rolling </a:t>
            </a:r>
            <a:r>
              <a:rPr lang="en-GB" sz="1200" b="1" dirty="0" smtClean="0">
                <a:latin typeface="Segoe UI" panose="020B0502040204020203" pitchFamily="34" charset="0"/>
                <a:ea typeface="Segoe UI" panose="020B0502040204020203" pitchFamily="34" charset="0"/>
                <a:cs typeface="Segoe UI" panose="020B0502040204020203" pitchFamily="34" charset="0"/>
              </a:rPr>
              <a:t>6-months</a:t>
            </a:r>
            <a:endParaRPr lang="en-GB" sz="1200" b="1" dirty="0">
              <a:latin typeface="Segoe UI" panose="020B0502040204020203" pitchFamily="34" charset="0"/>
              <a:ea typeface="Segoe UI" panose="020B0502040204020203" pitchFamily="34" charset="0"/>
              <a:cs typeface="Segoe UI" panose="020B0502040204020203" pitchFamily="34" charset="0"/>
            </a:endParaRPr>
          </a:p>
          <a:p>
            <a:pPr algn="ctr"/>
            <a:r>
              <a:rPr lang="en-GB" sz="1100" dirty="0">
                <a:latin typeface="Segoe UI" panose="020B0502040204020203" pitchFamily="34" charset="0"/>
                <a:ea typeface="Segoe UI" panose="020B0502040204020203" pitchFamily="34" charset="0"/>
                <a:cs typeface="Segoe UI" panose="020B0502040204020203" pitchFamily="34" charset="0"/>
              </a:rPr>
              <a:t>(</a:t>
            </a:r>
            <a:r>
              <a:rPr lang="en-GB" sz="1100" dirty="0" smtClean="0">
                <a:latin typeface="Segoe UI" panose="020B0502040204020203" pitchFamily="34" charset="0"/>
                <a:ea typeface="Segoe UI" panose="020B0502040204020203" pitchFamily="34" charset="0"/>
                <a:cs typeface="Segoe UI" panose="020B0502040204020203" pitchFamily="34" charset="0"/>
              </a:rPr>
              <a:t>April-September </a:t>
            </a:r>
            <a:r>
              <a:rPr lang="en-GB" sz="1100" dirty="0">
                <a:latin typeface="Segoe UI" panose="020B0502040204020203" pitchFamily="34" charset="0"/>
                <a:ea typeface="Segoe UI" panose="020B0502040204020203" pitchFamily="34" charset="0"/>
                <a:cs typeface="Segoe UI" panose="020B0502040204020203" pitchFamily="34" charset="0"/>
              </a:rPr>
              <a:t>21)</a:t>
            </a:r>
          </a:p>
        </p:txBody>
      </p:sp>
      <p:grpSp>
        <p:nvGrpSpPr>
          <p:cNvPr id="48" name="Group 66"/>
          <p:cNvGrpSpPr>
            <a:grpSpLocks noChangeAspect="1"/>
          </p:cNvGrpSpPr>
          <p:nvPr/>
        </p:nvGrpSpPr>
        <p:grpSpPr bwMode="auto">
          <a:xfrm>
            <a:off x="897035" y="941473"/>
            <a:ext cx="938378" cy="570680"/>
            <a:chOff x="2741188" y="3951576"/>
            <a:chExt cx="1289973" cy="784681"/>
          </a:xfrm>
        </p:grpSpPr>
        <p:pic>
          <p:nvPicPr>
            <p:cNvPr id="49" name="Picture 48"/>
            <p:cNvPicPr>
              <a:picLocks noChangeAspect="1"/>
            </p:cNvPicPr>
            <p:nvPr/>
          </p:nvPicPr>
          <p:blipFill>
            <a:blip r:embed="rId4">
              <a:duotone>
                <a:schemeClr val="accent1">
                  <a:shade val="45000"/>
                  <a:satMod val="135000"/>
                </a:schemeClr>
                <a:prstClr val="white"/>
              </a:duotone>
            </a:blip>
            <a:stretch>
              <a:fillRect/>
            </a:stretch>
          </p:blipFill>
          <p:spPr>
            <a:xfrm>
              <a:off x="3274119" y="3951576"/>
              <a:ext cx="757042" cy="658800"/>
            </a:xfrm>
            <a:prstGeom prst="rect">
              <a:avLst/>
            </a:prstGeom>
          </p:spPr>
        </p:pic>
        <p:pic>
          <p:nvPicPr>
            <p:cNvPr id="50" name="Picture 49"/>
            <p:cNvPicPr>
              <a:picLocks noChangeAspect="1"/>
            </p:cNvPicPr>
            <p:nvPr/>
          </p:nvPicPr>
          <p:blipFill>
            <a:blip r:embed="rId5">
              <a:duotone>
                <a:schemeClr val="accent1">
                  <a:shade val="45000"/>
                  <a:satMod val="135000"/>
                </a:schemeClr>
                <a:prstClr val="white"/>
              </a:duotone>
            </a:blip>
            <a:stretch>
              <a:fillRect/>
            </a:stretch>
          </p:blipFill>
          <p:spPr>
            <a:xfrm>
              <a:off x="2741188" y="4077457"/>
              <a:ext cx="638213" cy="658800"/>
            </a:xfrm>
            <a:prstGeom prst="rect">
              <a:avLst/>
            </a:prstGeom>
          </p:spPr>
        </p:pic>
      </p:grpSp>
      <p:sp>
        <p:nvSpPr>
          <p:cNvPr id="51" name="Oval 50"/>
          <p:cNvSpPr>
            <a:spLocks noChangeAspect="1"/>
          </p:cNvSpPr>
          <p:nvPr/>
        </p:nvSpPr>
        <p:spPr>
          <a:xfrm>
            <a:off x="1058357" y="1285861"/>
            <a:ext cx="499122" cy="499122"/>
          </a:xfrm>
          <a:prstGeom prst="ellipse">
            <a:avLst/>
          </a:prstGeom>
          <a:solidFill>
            <a:srgbClr val="005B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00" b="1" dirty="0">
              <a:solidFill>
                <a:srgbClr val="FFFFFF"/>
              </a:solidFill>
              <a:latin typeface="Arial Black" pitchFamily="34" charset="0"/>
              <a:cs typeface="Arial" charset="0"/>
            </a:endParaRPr>
          </a:p>
        </p:txBody>
      </p:sp>
      <p:sp>
        <p:nvSpPr>
          <p:cNvPr id="6" name="TextBox 5"/>
          <p:cNvSpPr txBox="1"/>
          <p:nvPr/>
        </p:nvSpPr>
        <p:spPr>
          <a:xfrm>
            <a:off x="894703" y="1324095"/>
            <a:ext cx="849664" cy="276999"/>
          </a:xfrm>
          <a:prstGeom prst="rect">
            <a:avLst/>
          </a:prstGeom>
          <a:noFill/>
        </p:spPr>
        <p:txBody>
          <a:bodyPr wrap="square" rtlCol="0">
            <a:spAutoFit/>
          </a:bodyPr>
          <a:lstStyle/>
          <a:p>
            <a:pPr algn="ct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Qtr. 2</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TextBox 10"/>
          <p:cNvSpPr txBox="1"/>
          <p:nvPr/>
        </p:nvSpPr>
        <p:spPr>
          <a:xfrm>
            <a:off x="991885" y="1474673"/>
            <a:ext cx="638415" cy="307777"/>
          </a:xfrm>
          <a:prstGeom prst="rect">
            <a:avLst/>
          </a:prstGeom>
          <a:noFill/>
        </p:spPr>
        <p:txBody>
          <a:bodyPr wrap="square" rtlCol="0">
            <a:spAutoFit/>
          </a:bodyPr>
          <a:lstStyle/>
          <a:p>
            <a:pPr algn="ctr"/>
            <a:r>
              <a:rPr lang="en-GB"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57</a:t>
            </a:r>
            <a:endParaRPr lang="en-GB"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58" name="Oval 57"/>
          <p:cNvSpPr>
            <a:spLocks/>
          </p:cNvSpPr>
          <p:nvPr/>
        </p:nvSpPr>
        <p:spPr>
          <a:xfrm>
            <a:off x="3305483" y="2292931"/>
            <a:ext cx="720000" cy="720000"/>
          </a:xfrm>
          <a:prstGeom prst="ellipse">
            <a:avLst/>
          </a:prstGeom>
          <a:solidFill>
            <a:srgbClr val="0070C0"/>
          </a:solidFill>
          <a:ln w="50800" cmpd="thinThick">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47" dirty="0">
              <a:latin typeface="Segoe UI" panose="020B0502040204020203" pitchFamily="34" charset="0"/>
              <a:ea typeface="Segoe UI" panose="020B0502040204020203" pitchFamily="34" charset="0"/>
              <a:cs typeface="Segoe UI" panose="020B0502040204020203" pitchFamily="34" charset="0"/>
            </a:endParaRPr>
          </a:p>
        </p:txBody>
      </p:sp>
      <p:sp>
        <p:nvSpPr>
          <p:cNvPr id="59" name="TextBox 139"/>
          <p:cNvSpPr txBox="1">
            <a:spLocks noChangeArrowheads="1"/>
          </p:cNvSpPr>
          <p:nvPr/>
        </p:nvSpPr>
        <p:spPr bwMode="auto">
          <a:xfrm>
            <a:off x="3156353" y="2453367"/>
            <a:ext cx="1026319" cy="369332"/>
          </a:xfrm>
          <a:prstGeom prst="rect">
            <a:avLst/>
          </a:prstGeom>
          <a:noFill/>
          <a:ln w="9525">
            <a:noFill/>
            <a:miter lim="800000"/>
            <a:headEnd/>
            <a:tailEnd/>
          </a:ln>
        </p:spPr>
        <p:txBody>
          <a:bodyPr>
            <a:spAutoFit/>
          </a:bodyPr>
          <a:lstStyle/>
          <a:p>
            <a:pPr algn="ctr"/>
            <a:r>
              <a:rPr lang="en-GB" b="1" dirty="0" smtClean="0">
                <a:solidFill>
                  <a:schemeClr val="bg1"/>
                </a:solidFill>
                <a:latin typeface="Arial Black" panose="020B0A04020102020204" pitchFamily="34" charset="0"/>
                <a:ea typeface="Segoe UI" panose="020B0502040204020203" pitchFamily="34" charset="0"/>
                <a:cs typeface="Segoe UI" panose="020B0502040204020203" pitchFamily="34" charset="0"/>
              </a:rPr>
              <a:t>74%</a:t>
            </a:r>
            <a:endParaRPr lang="en-GB" b="1" dirty="0">
              <a:solidFill>
                <a:schemeClr val="bg1"/>
              </a:solidFill>
              <a:latin typeface="Arial Black" panose="020B0A04020102020204" pitchFamily="34" charset="0"/>
              <a:ea typeface="Segoe UI" panose="020B0502040204020203" pitchFamily="34" charset="0"/>
              <a:cs typeface="Segoe UI" panose="020B0502040204020203" pitchFamily="34" charset="0"/>
            </a:endParaRPr>
          </a:p>
        </p:txBody>
      </p:sp>
      <p:sp>
        <p:nvSpPr>
          <p:cNvPr id="60" name="TextBox 141"/>
          <p:cNvSpPr txBox="1">
            <a:spLocks noChangeArrowheads="1"/>
          </p:cNvSpPr>
          <p:nvPr/>
        </p:nvSpPr>
        <p:spPr bwMode="auto">
          <a:xfrm>
            <a:off x="3349248" y="2689820"/>
            <a:ext cx="1332309" cy="323165"/>
          </a:xfrm>
          <a:prstGeom prst="rect">
            <a:avLst/>
          </a:prstGeom>
          <a:noFill/>
          <a:ln w="9525">
            <a:noFill/>
            <a:miter lim="800000"/>
            <a:headEnd/>
            <a:tailEnd/>
          </a:ln>
        </p:spPr>
        <p:txBody>
          <a:bodyPr>
            <a:spAutoFit/>
          </a:bodyPr>
          <a:lstStyle/>
          <a:p>
            <a:pPr algn="ctr"/>
            <a:r>
              <a:rPr lang="en-GB" sz="1500" b="1" dirty="0">
                <a:latin typeface="Segoe UI" panose="020B0502040204020203" pitchFamily="34" charset="0"/>
                <a:ea typeface="Segoe UI" panose="020B0502040204020203" pitchFamily="34" charset="0"/>
                <a:cs typeface="Segoe UI" panose="020B0502040204020203" pitchFamily="34" charset="0"/>
              </a:rPr>
              <a:t>Satisfied</a:t>
            </a:r>
          </a:p>
        </p:txBody>
      </p:sp>
      <p:sp>
        <p:nvSpPr>
          <p:cNvPr id="64" name="Rounded Rectangle 63"/>
          <p:cNvSpPr/>
          <p:nvPr/>
        </p:nvSpPr>
        <p:spPr>
          <a:xfrm>
            <a:off x="803226" y="1919548"/>
            <a:ext cx="4571733" cy="1320861"/>
          </a:xfrm>
          <a:prstGeom prst="roundRect">
            <a:avLst>
              <a:gd name="adj" fmla="val 3144"/>
            </a:avLst>
          </a:prstGeom>
          <a:no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TextBox 64"/>
          <p:cNvSpPr txBox="1"/>
          <p:nvPr/>
        </p:nvSpPr>
        <p:spPr>
          <a:xfrm>
            <a:off x="827878" y="4446123"/>
            <a:ext cx="3187143" cy="400110"/>
          </a:xfrm>
          <a:prstGeom prst="rect">
            <a:avLst/>
          </a:prstGeom>
          <a:noFill/>
        </p:spPr>
        <p:txBody>
          <a:bodyPr wrap="square" rtlCol="0">
            <a:spAutoFit/>
          </a:bodyPr>
          <a:lstStyle/>
          <a:p>
            <a:r>
              <a:rPr lang="en-GB" sz="1000" dirty="0">
                <a:latin typeface="Segoe UI" panose="020B0502040204020203" pitchFamily="34" charset="0"/>
                <a:ea typeface="Segoe UI" panose="020B0502040204020203" pitchFamily="34" charset="0"/>
                <a:cs typeface="Segoe UI" panose="020B0502040204020203" pitchFamily="34" charset="0"/>
              </a:rPr>
              <a:t>Victim felt that the police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CARED</a:t>
            </a:r>
            <a:r>
              <a:rPr lang="en-GB" sz="1000" b="1" i="1" dirty="0">
                <a:latin typeface="Segoe UI" panose="020B0502040204020203" pitchFamily="34" charset="0"/>
                <a:ea typeface="Segoe UI" panose="020B0502040204020203" pitchFamily="34" charset="0"/>
                <a:cs typeface="Segoe UI" panose="020B0502040204020203" pitchFamily="34" charset="0"/>
              </a:rPr>
              <a:t> </a:t>
            </a:r>
            <a:r>
              <a:rPr lang="en-GB" sz="1000" dirty="0">
                <a:latin typeface="Segoe UI" panose="020B0502040204020203" pitchFamily="34" charset="0"/>
                <a:ea typeface="Segoe UI" panose="020B0502040204020203" pitchFamily="34" charset="0"/>
                <a:cs typeface="Segoe UI" panose="020B0502040204020203" pitchFamily="34" charset="0"/>
              </a:rPr>
              <a:t>about them? </a:t>
            </a:r>
          </a:p>
          <a:p>
            <a:r>
              <a:rPr lang="en-GB" sz="1000" i="1" dirty="0">
                <a:latin typeface="Segoe UI" panose="020B0502040204020203" pitchFamily="34" charset="0"/>
                <a:ea typeface="Segoe UI" panose="020B0502040204020203" pitchFamily="34" charset="0"/>
                <a:cs typeface="Segoe UI" panose="020B0502040204020203" pitchFamily="34" charset="0"/>
              </a:rPr>
              <a:t>(% Yes, fully)</a:t>
            </a:r>
          </a:p>
        </p:txBody>
      </p:sp>
      <p:sp>
        <p:nvSpPr>
          <p:cNvPr id="66" name="TextBox 65"/>
          <p:cNvSpPr txBox="1"/>
          <p:nvPr/>
        </p:nvSpPr>
        <p:spPr>
          <a:xfrm>
            <a:off x="828959" y="5388087"/>
            <a:ext cx="3445746" cy="553998"/>
          </a:xfrm>
          <a:prstGeom prst="rect">
            <a:avLst/>
          </a:prstGeom>
          <a:noFill/>
        </p:spPr>
        <p:txBody>
          <a:bodyPr wrap="square" rtlCol="0">
            <a:spAutoFit/>
          </a:bodyPr>
          <a:lstStyle/>
          <a:p>
            <a:r>
              <a:rPr lang="en-GB" sz="1000" dirty="0">
                <a:latin typeface="Segoe UI" panose="020B0502040204020203" pitchFamily="34" charset="0"/>
                <a:ea typeface="Segoe UI" panose="020B0502040204020203" pitchFamily="34" charset="0"/>
                <a:cs typeface="Segoe UI" panose="020B0502040204020203" pitchFamily="34" charset="0"/>
              </a:rPr>
              <a:t>If something similar happened to someone you know, would you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RECOMMEND</a:t>
            </a:r>
            <a:r>
              <a:rPr lang="en-GB" sz="1000" b="1" i="1" dirty="0">
                <a:latin typeface="Segoe UI" panose="020B0502040204020203" pitchFamily="34" charset="0"/>
                <a:ea typeface="Segoe UI" panose="020B0502040204020203" pitchFamily="34" charset="0"/>
                <a:cs typeface="Segoe UI" panose="020B0502040204020203" pitchFamily="34" charset="0"/>
              </a:rPr>
              <a:t> </a:t>
            </a:r>
            <a:r>
              <a:rPr lang="en-GB" sz="1000" dirty="0">
                <a:latin typeface="Segoe UI" panose="020B0502040204020203" pitchFamily="34" charset="0"/>
                <a:ea typeface="Segoe UI" panose="020B0502040204020203" pitchFamily="34" charset="0"/>
                <a:cs typeface="Segoe UI" panose="020B0502040204020203" pitchFamily="34" charset="0"/>
              </a:rPr>
              <a:t>for them to contact the police? </a:t>
            </a:r>
            <a:r>
              <a:rPr lang="en-GB" sz="1000" b="1" i="1" dirty="0">
                <a:latin typeface="Segoe UI" panose="020B0502040204020203" pitchFamily="34" charset="0"/>
                <a:ea typeface="Segoe UI" panose="020B0502040204020203" pitchFamily="34" charset="0"/>
                <a:cs typeface="Segoe UI" panose="020B0502040204020203" pitchFamily="34" charset="0"/>
              </a:rPr>
              <a:t> </a:t>
            </a:r>
            <a:r>
              <a:rPr lang="en-GB" sz="1000" i="1" dirty="0">
                <a:latin typeface="Segoe UI" panose="020B0502040204020203" pitchFamily="34" charset="0"/>
                <a:ea typeface="Segoe UI" panose="020B0502040204020203" pitchFamily="34" charset="0"/>
                <a:cs typeface="Segoe UI" panose="020B0502040204020203" pitchFamily="34" charset="0"/>
              </a:rPr>
              <a:t>(% Yes, fully) </a:t>
            </a:r>
          </a:p>
        </p:txBody>
      </p:sp>
      <p:sp>
        <p:nvSpPr>
          <p:cNvPr id="72" name="TextBox 71"/>
          <p:cNvSpPr txBox="1"/>
          <p:nvPr/>
        </p:nvSpPr>
        <p:spPr>
          <a:xfrm>
            <a:off x="4593611" y="4444094"/>
            <a:ext cx="802038" cy="369332"/>
          </a:xfrm>
          <a:prstGeom prst="rect">
            <a:avLst/>
          </a:prstGeom>
          <a:noFill/>
        </p:spPr>
        <p:txBody>
          <a:bodyPr wrap="square" rtlCol="0">
            <a:spAutoFit/>
          </a:bodyPr>
          <a:lstStyle/>
          <a:p>
            <a:pPr algn="ctr"/>
            <a:r>
              <a:rPr lang="en-GB" b="1" dirty="0" smtClean="0">
                <a:solidFill>
                  <a:srgbClr val="0070C0"/>
                </a:solidFill>
                <a:latin typeface="Arial Black" panose="020B0A04020102020204" pitchFamily="34" charset="0"/>
                <a:ea typeface="Segoe UI" panose="020B0502040204020203" pitchFamily="34" charset="0"/>
                <a:cs typeface="Segoe UI" panose="020B0502040204020203" pitchFamily="34" charset="0"/>
              </a:rPr>
              <a:t>75%</a:t>
            </a:r>
            <a:endParaRPr lang="en-GB" b="1" dirty="0">
              <a:solidFill>
                <a:srgbClr val="0070C0"/>
              </a:solidFill>
              <a:latin typeface="Arial Black" panose="020B0A04020102020204" pitchFamily="34" charset="0"/>
              <a:ea typeface="Segoe UI" panose="020B0502040204020203" pitchFamily="34" charset="0"/>
              <a:cs typeface="Segoe UI" panose="020B0502040204020203" pitchFamily="34" charset="0"/>
            </a:endParaRPr>
          </a:p>
        </p:txBody>
      </p:sp>
      <p:sp>
        <p:nvSpPr>
          <p:cNvPr id="90" name="TextBox 89"/>
          <p:cNvSpPr txBox="1"/>
          <p:nvPr/>
        </p:nvSpPr>
        <p:spPr>
          <a:xfrm>
            <a:off x="4602233" y="5480420"/>
            <a:ext cx="802079" cy="369332"/>
          </a:xfrm>
          <a:prstGeom prst="rect">
            <a:avLst/>
          </a:prstGeom>
          <a:noFill/>
        </p:spPr>
        <p:txBody>
          <a:bodyPr wrap="square" rtlCol="0">
            <a:spAutoFit/>
          </a:bodyPr>
          <a:lstStyle/>
          <a:p>
            <a:pPr algn="ctr"/>
            <a:r>
              <a:rPr lang="en-GB" b="1" dirty="0" smtClean="0">
                <a:solidFill>
                  <a:srgbClr val="0070C0"/>
                </a:solidFill>
                <a:latin typeface="Arial Black" panose="020B0A04020102020204" pitchFamily="34" charset="0"/>
                <a:ea typeface="Segoe UI" panose="020B0502040204020203" pitchFamily="34" charset="0"/>
                <a:cs typeface="Segoe UI" panose="020B0502040204020203" pitchFamily="34" charset="0"/>
              </a:rPr>
              <a:t>88%</a:t>
            </a:r>
            <a:endParaRPr lang="en-GB" b="1" dirty="0">
              <a:solidFill>
                <a:srgbClr val="0070C0"/>
              </a:solidFill>
              <a:latin typeface="Arial Black" panose="020B0A04020102020204" pitchFamily="34" charset="0"/>
              <a:ea typeface="Segoe UI" panose="020B0502040204020203" pitchFamily="34" charset="0"/>
              <a:cs typeface="Segoe UI" panose="020B0502040204020203" pitchFamily="34" charset="0"/>
            </a:endParaRPr>
          </a:p>
        </p:txBody>
      </p:sp>
      <p:sp>
        <p:nvSpPr>
          <p:cNvPr id="92" name="TextBox 91"/>
          <p:cNvSpPr txBox="1"/>
          <p:nvPr/>
        </p:nvSpPr>
        <p:spPr>
          <a:xfrm>
            <a:off x="4635024" y="3984294"/>
            <a:ext cx="743588" cy="369332"/>
          </a:xfrm>
          <a:prstGeom prst="rect">
            <a:avLst/>
          </a:prstGeom>
          <a:noFill/>
        </p:spPr>
        <p:txBody>
          <a:bodyPr wrap="square" rtlCol="0">
            <a:spAutoFit/>
          </a:bodyPr>
          <a:lstStyle/>
          <a:p>
            <a:pPr algn="ctr"/>
            <a:r>
              <a:rPr lang="en-GB" b="1" dirty="0" smtClean="0">
                <a:solidFill>
                  <a:srgbClr val="0070C0"/>
                </a:solidFill>
                <a:latin typeface="Arial Black" panose="020B0A04020102020204" pitchFamily="34" charset="0"/>
                <a:ea typeface="Segoe UI" panose="020B0502040204020203" pitchFamily="34" charset="0"/>
                <a:cs typeface="Segoe UI" panose="020B0502040204020203" pitchFamily="34" charset="0"/>
              </a:rPr>
              <a:t>68%</a:t>
            </a:r>
            <a:endParaRPr lang="en-GB" b="1" dirty="0">
              <a:solidFill>
                <a:srgbClr val="0070C0"/>
              </a:solidFill>
              <a:latin typeface="Arial Black" panose="020B0A04020102020204" pitchFamily="34" charset="0"/>
              <a:ea typeface="Segoe UI" panose="020B0502040204020203" pitchFamily="34" charset="0"/>
              <a:cs typeface="Segoe UI" panose="020B0502040204020203" pitchFamily="34" charset="0"/>
            </a:endParaRPr>
          </a:p>
        </p:txBody>
      </p:sp>
      <p:sp>
        <p:nvSpPr>
          <p:cNvPr id="99" name="TextBox 98"/>
          <p:cNvSpPr txBox="1"/>
          <p:nvPr/>
        </p:nvSpPr>
        <p:spPr>
          <a:xfrm>
            <a:off x="2188416" y="900919"/>
            <a:ext cx="2749183" cy="292388"/>
          </a:xfrm>
          <a:prstGeom prst="rect">
            <a:avLst/>
          </a:prstGeom>
          <a:noFill/>
        </p:spPr>
        <p:txBody>
          <a:bodyPr wrap="square" rtlCol="0">
            <a:spAutoFit/>
          </a:bodyPr>
          <a:lstStyle/>
          <a:p>
            <a:pPr algn="ctr"/>
            <a:r>
              <a:rPr lang="en-GB" sz="1300" b="1" dirty="0">
                <a:latin typeface="Segoe UI" panose="020B0502040204020203" pitchFamily="34" charset="0"/>
                <a:ea typeface="Segoe UI" panose="020B0502040204020203" pitchFamily="34" charset="0"/>
                <a:cs typeface="Segoe UI" panose="020B0502040204020203" pitchFamily="34" charset="0"/>
              </a:rPr>
              <a:t>Number of victims spoken to:</a:t>
            </a:r>
          </a:p>
        </p:txBody>
      </p:sp>
      <p:sp>
        <p:nvSpPr>
          <p:cNvPr id="114" name="TextBox 113"/>
          <p:cNvSpPr txBox="1"/>
          <p:nvPr/>
        </p:nvSpPr>
        <p:spPr>
          <a:xfrm>
            <a:off x="843701" y="4907394"/>
            <a:ext cx="3816819" cy="400110"/>
          </a:xfrm>
          <a:prstGeom prst="rect">
            <a:avLst/>
          </a:prstGeom>
          <a:noFill/>
        </p:spPr>
        <p:txBody>
          <a:bodyPr wrap="square" rtlCol="0">
            <a:spAutoFit/>
          </a:bodyPr>
          <a:lstStyle/>
          <a:p>
            <a:r>
              <a:rPr lang="en-GB" sz="1000" dirty="0">
                <a:latin typeface="Segoe UI" panose="020B0502040204020203" pitchFamily="34" charset="0"/>
                <a:ea typeface="Segoe UI" panose="020B0502040204020203" pitchFamily="34" charset="0"/>
                <a:cs typeface="Segoe UI" panose="020B0502040204020203" pitchFamily="34" charset="0"/>
              </a:rPr>
              <a:t>Victim would feel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CONFIDENT</a:t>
            </a:r>
            <a:r>
              <a:rPr lang="en-GB" sz="1000" dirty="0">
                <a:solidFill>
                  <a:srgbClr val="0070C0"/>
                </a:solidFill>
                <a:latin typeface="Segoe UI" panose="020B0502040204020203" pitchFamily="34" charset="0"/>
                <a:ea typeface="Segoe UI" panose="020B0502040204020203" pitchFamily="34" charset="0"/>
                <a:cs typeface="Segoe UI" panose="020B0502040204020203" pitchFamily="34" charset="0"/>
              </a:rPr>
              <a:t> </a:t>
            </a:r>
            <a:r>
              <a:rPr lang="en-GB" sz="1000" dirty="0">
                <a:latin typeface="Segoe UI" panose="020B0502040204020203" pitchFamily="34" charset="0"/>
                <a:ea typeface="Segoe UI" panose="020B0502040204020203" pitchFamily="34" charset="0"/>
                <a:cs typeface="Segoe UI" panose="020B0502040204020203" pitchFamily="34" charset="0"/>
              </a:rPr>
              <a:t>about contacting police again? </a:t>
            </a:r>
            <a:r>
              <a:rPr lang="en-GB" sz="1000" i="1" dirty="0">
                <a:latin typeface="Segoe UI" panose="020B0502040204020203" pitchFamily="34" charset="0"/>
                <a:ea typeface="Segoe UI" panose="020B0502040204020203" pitchFamily="34" charset="0"/>
                <a:cs typeface="Segoe UI" panose="020B0502040204020203" pitchFamily="34" charset="0"/>
              </a:rPr>
              <a:t>(% Yes, fully)</a:t>
            </a:r>
          </a:p>
        </p:txBody>
      </p:sp>
      <p:sp>
        <p:nvSpPr>
          <p:cNvPr id="115" name="TextBox 114"/>
          <p:cNvSpPr txBox="1"/>
          <p:nvPr/>
        </p:nvSpPr>
        <p:spPr>
          <a:xfrm>
            <a:off x="4645005" y="4922783"/>
            <a:ext cx="774895" cy="369332"/>
          </a:xfrm>
          <a:prstGeom prst="rect">
            <a:avLst/>
          </a:prstGeom>
          <a:noFill/>
        </p:spPr>
        <p:txBody>
          <a:bodyPr wrap="square" rtlCol="0">
            <a:spAutoFit/>
          </a:bodyPr>
          <a:lstStyle/>
          <a:p>
            <a:pPr algn="ctr"/>
            <a:r>
              <a:rPr lang="en-GB" b="1" dirty="0" smtClean="0">
                <a:solidFill>
                  <a:srgbClr val="0070C0"/>
                </a:solidFill>
                <a:latin typeface="Arial Black" panose="020B0A04020102020204" pitchFamily="34" charset="0"/>
                <a:ea typeface="Segoe UI" panose="020B0502040204020203" pitchFamily="34" charset="0"/>
                <a:cs typeface="Segoe UI" panose="020B0502040204020203" pitchFamily="34" charset="0"/>
              </a:rPr>
              <a:t>82%</a:t>
            </a:r>
            <a:endParaRPr lang="en-GB" b="1" dirty="0">
              <a:solidFill>
                <a:srgbClr val="0070C0"/>
              </a:solidFill>
              <a:latin typeface="Arial Black" panose="020B0A04020102020204" pitchFamily="34" charset="0"/>
              <a:ea typeface="Segoe UI" panose="020B0502040204020203" pitchFamily="34" charset="0"/>
              <a:cs typeface="Segoe UI" panose="020B0502040204020203" pitchFamily="34" charset="0"/>
            </a:endParaRPr>
          </a:p>
        </p:txBody>
      </p:sp>
      <p:sp>
        <p:nvSpPr>
          <p:cNvPr id="100" name="TextBox 99"/>
          <p:cNvSpPr txBox="1"/>
          <p:nvPr/>
        </p:nvSpPr>
        <p:spPr>
          <a:xfrm>
            <a:off x="1219280" y="3438249"/>
            <a:ext cx="3522483" cy="507831"/>
          </a:xfrm>
          <a:prstGeom prst="rect">
            <a:avLst/>
          </a:prstGeom>
          <a:noFill/>
        </p:spPr>
        <p:txBody>
          <a:bodyPr wrap="square" rtlCol="0">
            <a:spAutoFit/>
          </a:bodyPr>
          <a:lstStyle/>
          <a:p>
            <a:pPr algn="ctr"/>
            <a:r>
              <a:rPr lang="en-GB" sz="1400" b="1" dirty="0">
                <a:latin typeface="Segoe UI" panose="020B0502040204020203" pitchFamily="34" charset="0"/>
                <a:ea typeface="Segoe UI" panose="020B0502040204020203" pitchFamily="34" charset="0"/>
                <a:cs typeface="Segoe UI" panose="020B0502040204020203" pitchFamily="34" charset="0"/>
              </a:rPr>
              <a:t>DA Service Measures</a:t>
            </a:r>
            <a:endParaRPr lang="en-GB" sz="1200" dirty="0">
              <a:latin typeface="Segoe UI" panose="020B0502040204020203" pitchFamily="34" charset="0"/>
              <a:ea typeface="Segoe UI" panose="020B0502040204020203" pitchFamily="34" charset="0"/>
              <a:cs typeface="Segoe UI" panose="020B0502040204020203" pitchFamily="34" charset="0"/>
            </a:endParaRPr>
          </a:p>
          <a:p>
            <a:pPr algn="ctr"/>
            <a:endParaRPr lang="en-GB" sz="1300" b="1" i="1" dirty="0">
              <a:latin typeface="Arial" panose="020B0604020202020204" pitchFamily="34" charset="0"/>
              <a:cs typeface="Arial" panose="020B0604020202020204" pitchFamily="34" charset="0"/>
            </a:endParaRPr>
          </a:p>
        </p:txBody>
      </p:sp>
      <p:sp>
        <p:nvSpPr>
          <p:cNvPr id="97" name="TextBox 96"/>
          <p:cNvSpPr txBox="1"/>
          <p:nvPr/>
        </p:nvSpPr>
        <p:spPr>
          <a:xfrm>
            <a:off x="832507" y="3995032"/>
            <a:ext cx="3313013" cy="400110"/>
          </a:xfrm>
          <a:prstGeom prst="rect">
            <a:avLst/>
          </a:prstGeom>
          <a:noFill/>
        </p:spPr>
        <p:txBody>
          <a:bodyPr wrap="square" rtlCol="0">
            <a:spAutoFit/>
          </a:bodyPr>
          <a:lstStyle/>
          <a:p>
            <a:r>
              <a:rPr lang="en-GB" sz="1000" dirty="0">
                <a:latin typeface="Segoe UI" panose="020B0502040204020203" pitchFamily="34" charset="0"/>
                <a:ea typeface="Segoe UI" panose="020B0502040204020203" pitchFamily="34" charset="0"/>
                <a:cs typeface="Segoe UI" panose="020B0502040204020203" pitchFamily="34" charset="0"/>
              </a:rPr>
              <a:t>Victim felt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SAFER</a:t>
            </a:r>
            <a:r>
              <a:rPr lang="en-GB" sz="1000" b="1" i="1" dirty="0">
                <a:latin typeface="Segoe UI" panose="020B0502040204020203" pitchFamily="34" charset="0"/>
                <a:ea typeface="Segoe UI" panose="020B0502040204020203" pitchFamily="34" charset="0"/>
                <a:cs typeface="Segoe UI" panose="020B0502040204020203" pitchFamily="34" charset="0"/>
              </a:rPr>
              <a:t> </a:t>
            </a:r>
            <a:r>
              <a:rPr lang="en-GB" sz="1000" dirty="0">
                <a:latin typeface="Segoe UI" panose="020B0502040204020203" pitchFamily="34" charset="0"/>
                <a:ea typeface="Segoe UI" panose="020B0502040204020203" pitchFamily="34" charset="0"/>
                <a:cs typeface="Segoe UI" panose="020B0502040204020203" pitchFamily="34" charset="0"/>
              </a:rPr>
              <a:t>as a result of contacting the police? </a:t>
            </a:r>
            <a:r>
              <a:rPr lang="en-GB" sz="1000" i="1" dirty="0">
                <a:latin typeface="Segoe UI" panose="020B0502040204020203" pitchFamily="34" charset="0"/>
                <a:ea typeface="Segoe UI" panose="020B0502040204020203" pitchFamily="34" charset="0"/>
                <a:cs typeface="Segoe UI" panose="020B0502040204020203" pitchFamily="34" charset="0"/>
              </a:rPr>
              <a:t>(% Yes, fully)</a:t>
            </a:r>
          </a:p>
        </p:txBody>
      </p:sp>
      <p:sp>
        <p:nvSpPr>
          <p:cNvPr id="124" name="TextBox 123"/>
          <p:cNvSpPr txBox="1"/>
          <p:nvPr/>
        </p:nvSpPr>
        <p:spPr>
          <a:xfrm>
            <a:off x="1886328" y="3680599"/>
            <a:ext cx="2188385" cy="261610"/>
          </a:xfrm>
          <a:prstGeom prst="rect">
            <a:avLst/>
          </a:prstGeom>
          <a:noFill/>
        </p:spPr>
        <p:txBody>
          <a:bodyPr wrap="square" rtlCol="0">
            <a:spAutoFit/>
          </a:bodyPr>
          <a:lstStyle/>
          <a:p>
            <a:pPr algn="ctr"/>
            <a:r>
              <a:rPr lang="en-GB" sz="1100" b="1" i="1" dirty="0">
                <a:latin typeface="Segoe UI" panose="020B0502040204020203" pitchFamily="34" charset="0"/>
                <a:ea typeface="Segoe UI" panose="020B0502040204020203" pitchFamily="34" charset="0"/>
                <a:cs typeface="Segoe UI" panose="020B0502040204020203" pitchFamily="34" charset="0"/>
              </a:rPr>
              <a:t>  (April – </a:t>
            </a:r>
            <a:r>
              <a:rPr lang="en-GB" sz="1100" b="1" i="1" dirty="0" smtClean="0">
                <a:latin typeface="Segoe UI" panose="020B0502040204020203" pitchFamily="34" charset="0"/>
                <a:ea typeface="Segoe UI" panose="020B0502040204020203" pitchFamily="34" charset="0"/>
                <a:cs typeface="Segoe UI" panose="020B0502040204020203" pitchFamily="34" charset="0"/>
              </a:rPr>
              <a:t>September </a:t>
            </a:r>
            <a:r>
              <a:rPr lang="en-GB" sz="1100" b="1" i="1" dirty="0">
                <a:latin typeface="Segoe UI" panose="020B0502040204020203" pitchFamily="34" charset="0"/>
                <a:ea typeface="Segoe UI" panose="020B0502040204020203" pitchFamily="34" charset="0"/>
                <a:cs typeface="Segoe UI" panose="020B0502040204020203" pitchFamily="34" charset="0"/>
              </a:rPr>
              <a:t>2021)</a:t>
            </a:r>
          </a:p>
        </p:txBody>
      </p:sp>
      <p:sp>
        <p:nvSpPr>
          <p:cNvPr id="128" name="Rounded Rectangle 127"/>
          <p:cNvSpPr/>
          <p:nvPr/>
        </p:nvSpPr>
        <p:spPr>
          <a:xfrm>
            <a:off x="5482742" y="891307"/>
            <a:ext cx="6594213" cy="1719973"/>
          </a:xfrm>
          <a:prstGeom prst="roundRect">
            <a:avLst>
              <a:gd name="adj" fmla="val 3931"/>
            </a:avLst>
          </a:prstGeom>
          <a:no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TextBox 128"/>
          <p:cNvSpPr txBox="1"/>
          <p:nvPr/>
        </p:nvSpPr>
        <p:spPr>
          <a:xfrm>
            <a:off x="5502886" y="1003809"/>
            <a:ext cx="1584595" cy="738664"/>
          </a:xfrm>
          <a:prstGeom prst="rect">
            <a:avLst/>
          </a:prstGeom>
          <a:noFill/>
        </p:spPr>
        <p:txBody>
          <a:bodyPr wrap="square" rtlCol="0">
            <a:spAutoFit/>
          </a:bodyPr>
          <a:lstStyle/>
          <a:p>
            <a:pPr algn="ctr"/>
            <a:r>
              <a:rPr lang="en-GB" sz="1400" b="1" dirty="0">
                <a:latin typeface="Segoe UI" panose="020B0502040204020203" pitchFamily="34" charset="0"/>
                <a:ea typeface="Segoe UI" panose="020B0502040204020203" pitchFamily="34" charset="0"/>
                <a:cs typeface="Segoe UI" panose="020B0502040204020203" pitchFamily="34" charset="0"/>
              </a:rPr>
              <a:t>Satisfaction by Service </a:t>
            </a:r>
            <a:r>
              <a:rPr lang="en-GB" sz="1400" b="1" dirty="0" smtClean="0">
                <a:latin typeface="Segoe UI" panose="020B0502040204020203" pitchFamily="34" charset="0"/>
                <a:ea typeface="Segoe UI" panose="020B0502040204020203" pitchFamily="34" charset="0"/>
                <a:cs typeface="Segoe UI" panose="020B0502040204020203" pitchFamily="34" charset="0"/>
              </a:rPr>
              <a:t>Stage</a:t>
            </a:r>
          </a:p>
          <a:p>
            <a:pPr algn="ctr"/>
            <a:r>
              <a:rPr lang="en-GB" sz="1400" b="1" i="1" dirty="0" smtClean="0">
                <a:latin typeface="Segoe UI" panose="020B0502040204020203" pitchFamily="34" charset="0"/>
                <a:ea typeface="Segoe UI" panose="020B0502040204020203" pitchFamily="34" charset="0"/>
                <a:cs typeface="Segoe UI" panose="020B0502040204020203" pitchFamily="34" charset="0"/>
              </a:rPr>
              <a:t>(Apr-Sep 21)</a:t>
            </a:r>
            <a:endParaRPr lang="en-GB" sz="1400" b="1" i="1" dirty="0">
              <a:latin typeface="Segoe UI" panose="020B0502040204020203" pitchFamily="34" charset="0"/>
              <a:ea typeface="Segoe UI" panose="020B0502040204020203" pitchFamily="34" charset="0"/>
              <a:cs typeface="Segoe UI" panose="020B0502040204020203" pitchFamily="34" charset="0"/>
            </a:endParaRPr>
          </a:p>
        </p:txBody>
      </p:sp>
      <p:sp>
        <p:nvSpPr>
          <p:cNvPr id="95" name="Rounded Rectangle 94"/>
          <p:cNvSpPr/>
          <p:nvPr/>
        </p:nvSpPr>
        <p:spPr>
          <a:xfrm>
            <a:off x="5479001" y="2662985"/>
            <a:ext cx="6593054" cy="2044185"/>
          </a:xfrm>
          <a:prstGeom prst="roundRect">
            <a:avLst>
              <a:gd name="adj" fmla="val 3604"/>
            </a:avLst>
          </a:prstGeom>
          <a:solidFill>
            <a:schemeClr val="accent1">
              <a:lumMod val="20000"/>
              <a:lumOff val="80000"/>
            </a:schemeClr>
          </a:solidFill>
          <a:ln w="22225" cmpd="sng">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i="1" u="sng" dirty="0">
              <a:solidFill>
                <a:schemeClr val="accent6">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6" name="TextBox 95"/>
          <p:cNvSpPr txBox="1"/>
          <p:nvPr/>
        </p:nvSpPr>
        <p:spPr>
          <a:xfrm>
            <a:off x="7596512" y="2662468"/>
            <a:ext cx="2285797" cy="307777"/>
          </a:xfrm>
          <a:prstGeom prst="rect">
            <a:avLst/>
          </a:prstGeom>
          <a:noFill/>
        </p:spPr>
        <p:txBody>
          <a:bodyPr wrap="square" rtlCol="0">
            <a:spAutoFit/>
          </a:bodyPr>
          <a:lstStyle/>
          <a:p>
            <a:pPr algn="ctr"/>
            <a:r>
              <a:rPr lang="en-GB" sz="1400" b="1" i="1" u="sng" dirty="0">
                <a:solidFill>
                  <a:srgbClr val="008000"/>
                </a:solidFill>
                <a:latin typeface="Segoe UI" panose="020B0502040204020203" pitchFamily="34" charset="0"/>
                <a:ea typeface="Segoe UI" panose="020B0502040204020203" pitchFamily="34" charset="0"/>
                <a:cs typeface="Segoe UI" panose="020B0502040204020203" pitchFamily="34" charset="0"/>
              </a:rPr>
              <a:t>What went well…</a:t>
            </a:r>
          </a:p>
        </p:txBody>
      </p:sp>
      <p:sp>
        <p:nvSpPr>
          <p:cNvPr id="98" name="TextBox 97"/>
          <p:cNvSpPr txBox="1"/>
          <p:nvPr/>
        </p:nvSpPr>
        <p:spPr>
          <a:xfrm>
            <a:off x="7305516" y="4761755"/>
            <a:ext cx="3009328" cy="307777"/>
          </a:xfrm>
          <a:prstGeom prst="rect">
            <a:avLst/>
          </a:prstGeom>
          <a:noFill/>
        </p:spPr>
        <p:txBody>
          <a:bodyPr wrap="square" rtlCol="0">
            <a:spAutoFit/>
          </a:bodyPr>
          <a:lstStyle/>
          <a:p>
            <a:pPr algn="ctr"/>
            <a:r>
              <a:rPr lang="en-GB" sz="1400" b="1" i="1" u="sng" dirty="0">
                <a:solidFill>
                  <a:srgbClr val="C00000"/>
                </a:solidFill>
                <a:latin typeface="Segoe UI" panose="020B0502040204020203" pitchFamily="34" charset="0"/>
                <a:ea typeface="Segoe UI" panose="020B0502040204020203" pitchFamily="34" charset="0"/>
                <a:cs typeface="Segoe UI" panose="020B0502040204020203" pitchFamily="34" charset="0"/>
              </a:rPr>
              <a:t>What could be better…</a:t>
            </a:r>
          </a:p>
        </p:txBody>
      </p:sp>
      <p:sp>
        <p:nvSpPr>
          <p:cNvPr id="3" name="TextBox 2"/>
          <p:cNvSpPr txBox="1"/>
          <p:nvPr/>
        </p:nvSpPr>
        <p:spPr>
          <a:xfrm>
            <a:off x="5523173" y="5109038"/>
            <a:ext cx="6415879" cy="646331"/>
          </a:xfrm>
          <a:prstGeom prst="rect">
            <a:avLst/>
          </a:prstGeom>
          <a:noFill/>
        </p:spPr>
        <p:txBody>
          <a:bodyPr wrap="square" rtlCol="0">
            <a:spAutoFit/>
          </a:bodyPr>
          <a:lstStyle/>
          <a:p>
            <a:r>
              <a:rPr lang="en-GB" sz="1200" i="1" dirty="0" smtClean="0">
                <a:latin typeface="Segoe UI" panose="020B0502040204020203" pitchFamily="34" charset="0"/>
                <a:ea typeface="Segoe UI" panose="020B0502040204020203" pitchFamily="34" charset="0"/>
                <a:cs typeface="Segoe UI" panose="020B0502040204020203" pitchFamily="34" charset="0"/>
              </a:rPr>
              <a:t>“Last </a:t>
            </a:r>
            <a:r>
              <a:rPr lang="en-GB" sz="1200" i="1" dirty="0">
                <a:latin typeface="Segoe UI" panose="020B0502040204020203" pitchFamily="34" charset="0"/>
                <a:ea typeface="Segoe UI" panose="020B0502040204020203" pitchFamily="34" charset="0"/>
                <a:cs typeface="Segoe UI" panose="020B0502040204020203" pitchFamily="34" charset="0"/>
              </a:rPr>
              <a:t>year I had a good service from the </a:t>
            </a:r>
            <a:r>
              <a:rPr lang="en-GB" sz="1200" i="1" dirty="0" smtClean="0">
                <a:latin typeface="Segoe UI" panose="020B0502040204020203" pitchFamily="34" charset="0"/>
                <a:ea typeface="Segoe UI" panose="020B0502040204020203" pitchFamily="34" charset="0"/>
                <a:cs typeface="Segoe UI" panose="020B0502040204020203" pitchFamily="34" charset="0"/>
              </a:rPr>
              <a:t>Police. </a:t>
            </a:r>
            <a:r>
              <a:rPr lang="en-GB" sz="1200" i="1" dirty="0">
                <a:latin typeface="Segoe UI" panose="020B0502040204020203" pitchFamily="34" charset="0"/>
                <a:ea typeface="Segoe UI" panose="020B0502040204020203" pitchFamily="34" charset="0"/>
                <a:cs typeface="Segoe UI" panose="020B0502040204020203" pitchFamily="34" charset="0"/>
              </a:rPr>
              <a:t>The female officers were supportive and all over it . </a:t>
            </a: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This time there has been delayed response and poor </a:t>
            </a:r>
            <a:r>
              <a:rPr lang="en-GB" sz="12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communication.  </a:t>
            </a:r>
            <a:r>
              <a:rPr lang="en-GB" sz="1200" i="1" dirty="0">
                <a:latin typeface="Segoe UI" panose="020B0502040204020203" pitchFamily="34" charset="0"/>
                <a:ea typeface="Segoe UI" panose="020B0502040204020203" pitchFamily="34" charset="0"/>
                <a:cs typeface="Segoe UI" panose="020B0502040204020203" pitchFamily="34" charset="0"/>
              </a:rPr>
              <a:t>I have had </a:t>
            </a: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lots of different officers</a:t>
            </a:r>
            <a:r>
              <a:rPr lang="en-GB" sz="1200" i="1" dirty="0">
                <a:latin typeface="Segoe UI" panose="020B0502040204020203" pitchFamily="34" charset="0"/>
                <a:ea typeface="Segoe UI" panose="020B0502040204020203" pitchFamily="34" charset="0"/>
                <a:cs typeface="Segoe UI" panose="020B0502040204020203" pitchFamily="34" charset="0"/>
              </a:rPr>
              <a:t> some good some </a:t>
            </a:r>
            <a:r>
              <a:rPr lang="en-GB" sz="1200" i="1" dirty="0" smtClean="0">
                <a:latin typeface="Segoe UI" panose="020B0502040204020203" pitchFamily="34" charset="0"/>
                <a:ea typeface="Segoe UI" panose="020B0502040204020203" pitchFamily="34" charset="0"/>
                <a:cs typeface="Segoe UI" panose="020B0502040204020203" pitchFamily="34" charset="0"/>
              </a:rPr>
              <a:t>bad.”</a:t>
            </a:r>
            <a:endParaRPr lang="en-GB" sz="1200" i="1" dirty="0">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p:cNvSpPr txBox="1"/>
          <p:nvPr/>
        </p:nvSpPr>
        <p:spPr>
          <a:xfrm>
            <a:off x="5487198" y="2908966"/>
            <a:ext cx="6538230" cy="646331"/>
          </a:xfrm>
          <a:prstGeom prst="rect">
            <a:avLst/>
          </a:prstGeom>
          <a:noFill/>
        </p:spPr>
        <p:txBody>
          <a:bodyPr wrap="square" rtlCol="0">
            <a:spAutoFit/>
          </a:bodyPr>
          <a:lstStyle/>
          <a:p>
            <a:r>
              <a:rPr lang="en-GB" sz="1200" i="1" dirty="0" smtClean="0">
                <a:latin typeface="Segoe UI" panose="020B0502040204020203" pitchFamily="34" charset="0"/>
                <a:ea typeface="Segoe UI" panose="020B0502040204020203" pitchFamily="34" charset="0"/>
                <a:cs typeface="Segoe UI" panose="020B0502040204020203" pitchFamily="34" charset="0"/>
              </a:rPr>
              <a:t>“The </a:t>
            </a:r>
            <a:r>
              <a:rPr lang="en-GB" sz="1200" i="1" dirty="0">
                <a:latin typeface="Segoe UI" panose="020B0502040204020203" pitchFamily="34" charset="0"/>
                <a:ea typeface="Segoe UI" panose="020B0502040204020203" pitchFamily="34" charset="0"/>
                <a:cs typeface="Segoe UI" panose="020B0502040204020203" pitchFamily="34" charset="0"/>
              </a:rPr>
              <a:t>Officer who came out </a:t>
            </a: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listened to me </a:t>
            </a:r>
            <a:r>
              <a:rPr lang="en-GB" sz="1200" i="1" dirty="0">
                <a:latin typeface="Segoe UI" panose="020B0502040204020203" pitchFamily="34" charset="0"/>
                <a:ea typeface="Segoe UI" panose="020B0502040204020203" pitchFamily="34" charset="0"/>
                <a:cs typeface="Segoe UI" panose="020B0502040204020203" pitchFamily="34" charset="0"/>
              </a:rPr>
              <a:t>and took time to explain things and </a:t>
            </a: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manage my expectations</a:t>
            </a:r>
            <a:r>
              <a:rPr lang="en-GB" sz="1200" i="1" dirty="0">
                <a:latin typeface="Segoe UI" panose="020B0502040204020203" pitchFamily="34" charset="0"/>
                <a:ea typeface="Segoe UI" panose="020B0502040204020203" pitchFamily="34" charset="0"/>
                <a:cs typeface="Segoe UI" panose="020B0502040204020203" pitchFamily="34" charset="0"/>
              </a:rPr>
              <a:t> going forward. He also </a:t>
            </a: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arranged for a Gazateer warning </a:t>
            </a:r>
            <a:r>
              <a:rPr lang="en-GB" sz="1200" i="1" dirty="0">
                <a:latin typeface="Segoe UI" panose="020B0502040204020203" pitchFamily="34" charset="0"/>
                <a:ea typeface="Segoe UI" panose="020B0502040204020203" pitchFamily="34" charset="0"/>
                <a:cs typeface="Segoe UI" panose="020B0502040204020203" pitchFamily="34" charset="0"/>
              </a:rPr>
              <a:t>to be put on my address</a:t>
            </a:r>
            <a:r>
              <a:rPr lang="en-GB" sz="1200" i="1" dirty="0" smtClean="0">
                <a:latin typeface="Segoe UI" panose="020B0502040204020203" pitchFamily="34" charset="0"/>
                <a:ea typeface="Segoe UI" panose="020B0502040204020203" pitchFamily="34" charset="0"/>
                <a:cs typeface="Segoe UI" panose="020B0502040204020203" pitchFamily="34" charset="0"/>
              </a:rPr>
              <a:t>.”</a:t>
            </a:r>
            <a:endParaRPr lang="en-GB" sz="1200" i="1" dirty="0">
              <a:latin typeface="Segoe UI" panose="020B0502040204020203" pitchFamily="34" charset="0"/>
              <a:ea typeface="Segoe UI" panose="020B0502040204020203" pitchFamily="34" charset="0"/>
              <a:cs typeface="Segoe UI" panose="020B0502040204020203" pitchFamily="34" charset="0"/>
            </a:endParaRPr>
          </a:p>
        </p:txBody>
      </p:sp>
      <p:sp>
        <p:nvSpPr>
          <p:cNvPr id="5" name="TextBox 4"/>
          <p:cNvSpPr txBox="1"/>
          <p:nvPr/>
        </p:nvSpPr>
        <p:spPr>
          <a:xfrm>
            <a:off x="5482832" y="3505117"/>
            <a:ext cx="6470526" cy="461665"/>
          </a:xfrm>
          <a:prstGeom prst="rect">
            <a:avLst/>
          </a:prstGeom>
          <a:noFill/>
        </p:spPr>
        <p:txBody>
          <a:bodyPr wrap="square" rtlCol="0">
            <a:spAutoFit/>
          </a:bodyPr>
          <a:lstStyle/>
          <a:p>
            <a:pPr algn="r"/>
            <a:r>
              <a:rPr lang="en-GB" sz="1200" i="1" dirty="0" smtClean="0">
                <a:latin typeface="Segoe UI" panose="020B0502040204020203" pitchFamily="34" charset="0"/>
                <a:ea typeface="Segoe UI" panose="020B0502040204020203" pitchFamily="34" charset="0"/>
                <a:cs typeface="Segoe UI" panose="020B0502040204020203" pitchFamily="34" charset="0"/>
              </a:rPr>
              <a:t>“They </a:t>
            </a:r>
            <a:r>
              <a:rPr lang="en-GB" sz="1200" i="1" dirty="0">
                <a:latin typeface="Segoe UI" panose="020B0502040204020203" pitchFamily="34" charset="0"/>
                <a:ea typeface="Segoe UI" panose="020B0502040204020203" pitchFamily="34" charset="0"/>
                <a:cs typeface="Segoe UI" panose="020B0502040204020203" pitchFamily="34" charset="0"/>
              </a:rPr>
              <a:t>(police) were </a:t>
            </a: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all lovely</a:t>
            </a:r>
            <a:r>
              <a:rPr lang="en-GB" sz="1200" i="1" dirty="0">
                <a:latin typeface="Segoe UI" panose="020B0502040204020203" pitchFamily="34" charset="0"/>
                <a:ea typeface="Segoe UI" panose="020B0502040204020203" pitchFamily="34" charset="0"/>
                <a:cs typeface="Segoe UI" panose="020B0502040204020203" pitchFamily="34" charset="0"/>
              </a:rPr>
              <a:t>, and showed me </a:t>
            </a: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a lot of understanding</a:t>
            </a:r>
            <a:r>
              <a:rPr lang="en-GB" sz="1200" i="1" dirty="0">
                <a:latin typeface="Segoe UI" panose="020B0502040204020203" pitchFamily="34" charset="0"/>
                <a:ea typeface="Segoe UI" panose="020B0502040204020203" pitchFamily="34" charset="0"/>
                <a:cs typeface="Segoe UI" panose="020B0502040204020203" pitchFamily="34" charset="0"/>
              </a:rPr>
              <a:t>.  I </a:t>
            </a: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was assured </a:t>
            </a:r>
            <a:r>
              <a:rPr lang="en-GB" sz="1200" i="1" dirty="0">
                <a:latin typeface="Segoe UI" panose="020B0502040204020203" pitchFamily="34" charset="0"/>
                <a:ea typeface="Segoe UI" panose="020B0502040204020203" pitchFamily="34" charset="0"/>
                <a:cs typeface="Segoe UI" panose="020B0502040204020203" pitchFamily="34" charset="0"/>
              </a:rPr>
              <a:t>that I had done the right thing but they (police) all </a:t>
            </a: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listened to my feelings </a:t>
            </a:r>
            <a:r>
              <a:rPr lang="en-GB" sz="1200" i="1" dirty="0">
                <a:latin typeface="Segoe UI" panose="020B0502040204020203" pitchFamily="34" charset="0"/>
                <a:ea typeface="Segoe UI" panose="020B0502040204020203" pitchFamily="34" charset="0"/>
                <a:cs typeface="Segoe UI" panose="020B0502040204020203" pitchFamily="34" charset="0"/>
              </a:rPr>
              <a:t>about things</a:t>
            </a:r>
            <a:r>
              <a:rPr lang="en-GB" sz="1200" i="1" dirty="0" smtClean="0">
                <a:latin typeface="Segoe UI" panose="020B0502040204020203" pitchFamily="34" charset="0"/>
                <a:ea typeface="Segoe UI" panose="020B0502040204020203" pitchFamily="34" charset="0"/>
                <a:cs typeface="Segoe UI" panose="020B0502040204020203" pitchFamily="34" charset="0"/>
              </a:rPr>
              <a:t>.”</a:t>
            </a:r>
            <a:endParaRPr lang="en-GB" sz="1200" i="1" dirty="0">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5445790" y="5806309"/>
            <a:ext cx="6595915" cy="1015663"/>
          </a:xfrm>
          <a:prstGeom prst="rect">
            <a:avLst/>
          </a:prstGeom>
          <a:noFill/>
        </p:spPr>
        <p:txBody>
          <a:bodyPr wrap="square" rtlCol="0">
            <a:spAutoFit/>
          </a:bodyPr>
          <a:lstStyle/>
          <a:p>
            <a:pPr algn="r"/>
            <a:r>
              <a:rPr lang="en-GB" sz="1200" i="1" dirty="0" smtClean="0">
                <a:latin typeface="Segoe UI" panose="020B0502040204020203" pitchFamily="34" charset="0"/>
                <a:ea typeface="Segoe UI" panose="020B0502040204020203" pitchFamily="34" charset="0"/>
                <a:cs typeface="Segoe UI" panose="020B0502040204020203" pitchFamily="34" charset="0"/>
              </a:rPr>
              <a:t>“The </a:t>
            </a:r>
            <a:r>
              <a:rPr lang="en-GB" sz="1200" i="1" dirty="0">
                <a:latin typeface="Segoe UI" panose="020B0502040204020203" pitchFamily="34" charset="0"/>
                <a:ea typeface="Segoe UI" panose="020B0502040204020203" pitchFamily="34" charset="0"/>
                <a:cs typeface="Segoe UI" panose="020B0502040204020203" pitchFamily="34" charset="0"/>
              </a:rPr>
              <a:t>officers specifically said they would contact me when the suspect was being released </a:t>
            </a: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but they did not</a:t>
            </a:r>
            <a:r>
              <a:rPr lang="en-GB" sz="1200" i="1" dirty="0">
                <a:latin typeface="Segoe UI" panose="020B0502040204020203" pitchFamily="34" charset="0"/>
                <a:ea typeface="Segoe UI" panose="020B0502040204020203" pitchFamily="34" charset="0"/>
                <a:cs typeface="Segoe UI" panose="020B0502040204020203" pitchFamily="34" charset="0"/>
              </a:rPr>
              <a:t> and I am </a:t>
            </a: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really angry about </a:t>
            </a:r>
            <a:r>
              <a:rPr lang="en-GB" sz="12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that</a:t>
            </a:r>
            <a:r>
              <a:rPr lang="en-GB" sz="1200" i="1" dirty="0" smtClean="0">
                <a:latin typeface="Segoe UI" panose="020B0502040204020203" pitchFamily="34" charset="0"/>
                <a:ea typeface="Segoe UI" panose="020B0502040204020203" pitchFamily="34" charset="0"/>
                <a:cs typeface="Segoe UI" panose="020B0502040204020203" pitchFamily="34" charset="0"/>
              </a:rPr>
              <a:t>.  </a:t>
            </a:r>
            <a:r>
              <a:rPr lang="en-GB" sz="1200" i="1" dirty="0">
                <a:latin typeface="Segoe UI" panose="020B0502040204020203" pitchFamily="34" charset="0"/>
                <a:ea typeface="Segoe UI" panose="020B0502040204020203" pitchFamily="34" charset="0"/>
                <a:cs typeface="Segoe UI" panose="020B0502040204020203" pitchFamily="34" charset="0"/>
              </a:rPr>
              <a:t>I did not know what the suspect was actually being charged </a:t>
            </a:r>
            <a:r>
              <a:rPr lang="en-GB" sz="1200" i="1" dirty="0" smtClean="0">
                <a:latin typeface="Segoe UI" panose="020B0502040204020203" pitchFamily="34" charset="0"/>
                <a:ea typeface="Segoe UI" panose="020B0502040204020203" pitchFamily="34" charset="0"/>
                <a:cs typeface="Segoe UI" panose="020B0502040204020203" pitchFamily="34" charset="0"/>
              </a:rPr>
              <a:t>with.  </a:t>
            </a:r>
            <a:r>
              <a:rPr lang="en-GB" sz="12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No-one </a:t>
            </a: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has got back to </a:t>
            </a:r>
            <a:r>
              <a:rPr lang="en-GB" sz="12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me</a:t>
            </a:r>
            <a:r>
              <a:rPr lang="en-GB" sz="1200" i="1" dirty="0" smtClean="0">
                <a:latin typeface="Segoe UI" panose="020B0502040204020203" pitchFamily="34" charset="0"/>
                <a:ea typeface="Segoe UI" panose="020B0502040204020203" pitchFamily="34" charset="0"/>
                <a:cs typeface="Segoe UI" panose="020B0502040204020203" pitchFamily="34" charset="0"/>
              </a:rPr>
              <a:t>, </a:t>
            </a:r>
            <a:r>
              <a:rPr lang="en-GB" sz="1200" i="1" dirty="0">
                <a:latin typeface="Segoe UI" panose="020B0502040204020203" pitchFamily="34" charset="0"/>
                <a:ea typeface="Segoe UI" panose="020B0502040204020203" pitchFamily="34" charset="0"/>
                <a:cs typeface="Segoe UI" panose="020B0502040204020203" pitchFamily="34" charset="0"/>
              </a:rPr>
              <a:t>I have had to chase it up through my DARO </a:t>
            </a:r>
            <a:r>
              <a:rPr lang="en-GB" sz="1200" i="1" dirty="0" smtClean="0">
                <a:latin typeface="Segoe UI" panose="020B0502040204020203" pitchFamily="34" charset="0"/>
                <a:ea typeface="Segoe UI" panose="020B0502040204020203" pitchFamily="34" charset="0"/>
                <a:cs typeface="Segoe UI" panose="020B0502040204020203" pitchFamily="34" charset="0"/>
              </a:rPr>
              <a:t>officer. </a:t>
            </a: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The communication has been </a:t>
            </a:r>
            <a:r>
              <a:rPr lang="en-GB" sz="12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awful</a:t>
            </a:r>
            <a:r>
              <a:rPr lang="en-GB" sz="1200" i="1" dirty="0" smtClean="0">
                <a:latin typeface="Segoe UI" panose="020B0502040204020203" pitchFamily="34" charset="0"/>
                <a:ea typeface="Segoe UI" panose="020B0502040204020203" pitchFamily="34" charset="0"/>
                <a:cs typeface="Segoe UI" panose="020B0502040204020203" pitchFamily="34" charset="0"/>
              </a:rPr>
              <a:t>. </a:t>
            </a:r>
            <a:r>
              <a:rPr lang="en-GB" sz="1200" i="1" dirty="0">
                <a:latin typeface="Segoe UI" panose="020B0502040204020203" pitchFamily="34" charset="0"/>
                <a:ea typeface="Segoe UI" panose="020B0502040204020203" pitchFamily="34" charset="0"/>
                <a:cs typeface="Segoe UI" panose="020B0502040204020203" pitchFamily="34" charset="0"/>
              </a:rPr>
              <a:t>it was my landlord that has told me the case is </a:t>
            </a:r>
            <a:r>
              <a:rPr lang="en-GB" sz="1200" i="1" dirty="0" smtClean="0">
                <a:latin typeface="Segoe UI" panose="020B0502040204020203" pitchFamily="34" charset="0"/>
                <a:ea typeface="Segoe UI" panose="020B0502040204020203" pitchFamily="34" charset="0"/>
                <a:cs typeface="Segoe UI" panose="020B0502040204020203" pitchFamily="34" charset="0"/>
              </a:rPr>
              <a:t>closed.”          </a:t>
            </a:r>
            <a:endParaRPr lang="en-GB" sz="1200" i="1" dirty="0">
              <a:latin typeface="Segoe UI" panose="020B0502040204020203" pitchFamily="34" charset="0"/>
              <a:ea typeface="Segoe UI" panose="020B0502040204020203" pitchFamily="34" charset="0"/>
              <a:cs typeface="Segoe UI" panose="020B0502040204020203" pitchFamily="34" charset="0"/>
            </a:endParaRPr>
          </a:p>
        </p:txBody>
      </p:sp>
      <p:sp>
        <p:nvSpPr>
          <p:cNvPr id="8" name="TextBox 7"/>
          <p:cNvSpPr txBox="1"/>
          <p:nvPr/>
        </p:nvSpPr>
        <p:spPr>
          <a:xfrm>
            <a:off x="5657496" y="1831254"/>
            <a:ext cx="1199799" cy="400110"/>
          </a:xfrm>
          <a:prstGeom prst="rect">
            <a:avLst/>
          </a:prstGeom>
          <a:noFill/>
        </p:spPr>
        <p:txBody>
          <a:bodyPr wrap="square" rtlCol="0">
            <a:spAutoFit/>
          </a:bodyPr>
          <a:lstStyle/>
          <a:p>
            <a:pPr algn="ctr"/>
            <a:r>
              <a:rPr lang="en-GB" sz="1000" b="1" i="1" dirty="0">
                <a:latin typeface="Segoe UI" panose="020B0502040204020203" pitchFamily="34" charset="0"/>
                <a:ea typeface="Segoe UI" panose="020B0502040204020203" pitchFamily="34" charset="0"/>
                <a:cs typeface="Segoe UI" panose="020B0502040204020203" pitchFamily="34" charset="0"/>
              </a:rPr>
              <a:t>(Completely or very satisfied)</a:t>
            </a:r>
          </a:p>
        </p:txBody>
      </p:sp>
      <p:sp>
        <p:nvSpPr>
          <p:cNvPr id="105" name="TextBox 104"/>
          <p:cNvSpPr txBox="1"/>
          <p:nvPr/>
        </p:nvSpPr>
        <p:spPr>
          <a:xfrm>
            <a:off x="736694" y="603085"/>
            <a:ext cx="11288733" cy="215444"/>
          </a:xfrm>
          <a:prstGeom prst="rect">
            <a:avLst/>
          </a:prstGeom>
          <a:noFill/>
        </p:spPr>
        <p:txBody>
          <a:bodyPr wrap="square" rtlCol="0">
            <a:spAutoFit/>
          </a:bodyPr>
          <a:lstStyle/>
          <a:p>
            <a:pPr algn="ctr"/>
            <a:r>
              <a:rPr lang="en-GB" sz="800" i="1" dirty="0">
                <a:latin typeface="Segoe UI" panose="020B0502040204020203" pitchFamily="34" charset="0"/>
                <a:ea typeface="Segoe UI" panose="020B0502040204020203" pitchFamily="34" charset="0"/>
                <a:cs typeface="Segoe UI" panose="020B0502040204020203" pitchFamily="34" charset="0"/>
              </a:rPr>
              <a:t>DA surveys were suspended from April 20 due to Covid and did not resume until April 21. Due to the break in data, results are presented as a new dataset from April 21. Survey targets were not met during Quarter 2 due to staff abstractions. </a:t>
            </a:r>
          </a:p>
        </p:txBody>
      </p:sp>
      <p:sp>
        <p:nvSpPr>
          <p:cNvPr id="101" name="TextBox 100"/>
          <p:cNvSpPr txBox="1"/>
          <p:nvPr/>
        </p:nvSpPr>
        <p:spPr>
          <a:xfrm>
            <a:off x="755426" y="87417"/>
            <a:ext cx="4625093" cy="461665"/>
          </a:xfrm>
          <a:prstGeom prst="rect">
            <a:avLst/>
          </a:prstGeom>
          <a:solidFill>
            <a:schemeClr val="accent4">
              <a:lumMod val="75000"/>
            </a:schemeClr>
          </a:solidFill>
        </p:spPr>
        <p:txBody>
          <a:bodyPr wrap="square" rtlCol="0">
            <a:spAutoFit/>
          </a:bodyPr>
          <a:lstStyle/>
          <a:p>
            <a:pPr marL="228600" indent="-228600">
              <a:buAutoNum type="arabicPeriod"/>
            </a:pP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Delivering a high quality, consistent service to the public</a:t>
            </a:r>
          </a:p>
          <a:p>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1.1 Delivering victim satisfaction: Domestic Abuse (DA)</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52" name="TextBox 51"/>
          <p:cNvSpPr txBox="1"/>
          <p:nvPr/>
        </p:nvSpPr>
        <p:spPr>
          <a:xfrm>
            <a:off x="1608580" y="6168452"/>
            <a:ext cx="933413" cy="600164"/>
          </a:xfrm>
          <a:prstGeom prst="rect">
            <a:avLst/>
          </a:prstGeom>
          <a:noFill/>
        </p:spPr>
        <p:txBody>
          <a:bodyPr wrap="square" rtlCol="0">
            <a:spAutoFit/>
          </a:bodyPr>
          <a:lstStyle/>
          <a:p>
            <a:r>
              <a:rPr lang="en-GB" sz="1100" dirty="0" smtClean="0">
                <a:solidFill>
                  <a:srgbClr val="669900"/>
                </a:solidFill>
                <a:latin typeface="Arial Black" panose="020B0A04020102020204" pitchFamily="34" charset="0"/>
                <a:cs typeface="Aharoni" panose="02010803020104030203" pitchFamily="2" charset="-79"/>
              </a:rPr>
              <a:t>Good looks like:</a:t>
            </a:r>
            <a:endParaRPr lang="en-GB" sz="1100" dirty="0">
              <a:solidFill>
                <a:srgbClr val="669900"/>
              </a:solidFill>
              <a:latin typeface="Arial Black" panose="020B0A04020102020204" pitchFamily="34" charset="0"/>
              <a:cs typeface="Aharoni" panose="02010803020104030203" pitchFamily="2" charset="-79"/>
            </a:endParaRPr>
          </a:p>
        </p:txBody>
      </p:sp>
      <p:pic>
        <p:nvPicPr>
          <p:cNvPr id="53" name="Picture 52"/>
          <p:cNvPicPr>
            <a:picLocks noChangeAspect="1"/>
          </p:cNvPicPr>
          <p:nvPr/>
        </p:nvPicPr>
        <p:blipFill>
          <a:blip r:embed="rId6"/>
          <a:stretch>
            <a:fillRect/>
          </a:stretch>
        </p:blipFill>
        <p:spPr>
          <a:xfrm>
            <a:off x="854947" y="6191295"/>
            <a:ext cx="737847" cy="567796"/>
          </a:xfrm>
          <a:prstGeom prst="rect">
            <a:avLst/>
          </a:prstGeom>
          <a:solidFill>
            <a:schemeClr val="bg1"/>
          </a:solidFill>
        </p:spPr>
      </p:pic>
      <p:pic>
        <p:nvPicPr>
          <p:cNvPr id="54" name="Picture 5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29412" y="6237653"/>
            <a:ext cx="468000" cy="468000"/>
          </a:xfrm>
          <a:prstGeom prst="rect">
            <a:avLst/>
          </a:prstGeom>
        </p:spPr>
      </p:pic>
      <p:sp>
        <p:nvSpPr>
          <p:cNvPr id="2" name="Rectangle 1"/>
          <p:cNvSpPr/>
          <p:nvPr/>
        </p:nvSpPr>
        <p:spPr>
          <a:xfrm>
            <a:off x="2712260" y="6184741"/>
            <a:ext cx="2565678" cy="600164"/>
          </a:xfrm>
          <a:prstGeom prst="rect">
            <a:avLst/>
          </a:prstGeom>
        </p:spPr>
        <p:txBody>
          <a:bodyPr wrap="square">
            <a:spAutoFit/>
          </a:bodyPr>
          <a:lstStyle/>
          <a:p>
            <a:r>
              <a:rPr lang="en-GB" sz="1100" b="1" dirty="0">
                <a:solidFill>
                  <a:srgbClr val="9966FF"/>
                </a:solidFill>
                <a:latin typeface="Calibri" panose="020F0502020204030204" pitchFamily="34" charset="0"/>
              </a:rPr>
              <a:t>Victim Satisfaction – </a:t>
            </a:r>
            <a:r>
              <a:rPr lang="en-GB" sz="1100" b="1" dirty="0" smtClean="0">
                <a:solidFill>
                  <a:srgbClr val="9966FF"/>
                </a:solidFill>
                <a:latin typeface="Calibri" panose="020F0502020204030204" pitchFamily="34" charset="0"/>
              </a:rPr>
              <a:t>Domestic Abuse: </a:t>
            </a:r>
            <a:r>
              <a:rPr lang="en-GB" sz="1100" b="1" i="1" dirty="0">
                <a:latin typeface="Calibri" panose="020F0502020204030204" pitchFamily="34" charset="0"/>
              </a:rPr>
              <a:t>80%</a:t>
            </a:r>
            <a:r>
              <a:rPr lang="en-GB" sz="1100" dirty="0">
                <a:latin typeface="Calibri" panose="020F0502020204030204" pitchFamily="34" charset="0"/>
              </a:rPr>
              <a:t> </a:t>
            </a:r>
            <a:r>
              <a:rPr lang="en-GB" sz="1100" b="1" i="1" dirty="0">
                <a:latin typeface="Calibri" panose="020F0502020204030204" pitchFamily="34" charset="0"/>
              </a:rPr>
              <a:t>Victims Completely / Very Satisfied </a:t>
            </a:r>
            <a:r>
              <a:rPr lang="en-GB" sz="1100" i="1" dirty="0">
                <a:latin typeface="Calibri" panose="020F0502020204030204" pitchFamily="34" charset="0"/>
              </a:rPr>
              <a:t>(rolling 6-month</a:t>
            </a:r>
            <a:r>
              <a:rPr lang="en-GB" sz="1100" i="1" dirty="0" smtClean="0">
                <a:latin typeface="Calibri" panose="020F0502020204030204" pitchFamily="34" charset="0"/>
              </a:rPr>
              <a:t>)</a:t>
            </a:r>
            <a:endParaRPr lang="en-GB" sz="1100" i="1" dirty="0">
              <a:latin typeface="Calibri" panose="020F0502020204030204" pitchFamily="34" charset="0"/>
            </a:endParaRPr>
          </a:p>
        </p:txBody>
      </p:sp>
      <p:sp>
        <p:nvSpPr>
          <p:cNvPr id="63" name="Text Box 104"/>
          <p:cNvSpPr txBox="1">
            <a:spLocks noChangeArrowheads="1"/>
          </p:cNvSpPr>
          <p:nvPr/>
        </p:nvSpPr>
        <p:spPr bwMode="auto">
          <a:xfrm>
            <a:off x="6965078" y="1732014"/>
            <a:ext cx="1314117" cy="307777"/>
          </a:xfrm>
          <a:prstGeom prst="rect">
            <a:avLst/>
          </a:prstGeom>
          <a:noFill/>
          <a:ln w="9525">
            <a:noFill/>
            <a:miter lim="800000"/>
            <a:headEnd/>
            <a:tailEnd/>
          </a:ln>
        </p:spPr>
        <p:txBody>
          <a:bodyPr wrap="square">
            <a:spAutoFit/>
          </a:bodyPr>
          <a:lstStyle/>
          <a:p>
            <a:pPr>
              <a:spcBef>
                <a:spcPct val="50000"/>
              </a:spcBef>
            </a:pPr>
            <a:r>
              <a:rPr lang="en-GB" sz="14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Treatment</a:t>
            </a:r>
            <a:endParaRPr lang="en-GB" sz="1400" b="1" i="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pic>
        <p:nvPicPr>
          <p:cNvPr id="68" name="Picture 6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11616" y="1981387"/>
            <a:ext cx="544953" cy="544953"/>
          </a:xfrm>
          <a:prstGeom prst="rect">
            <a:avLst/>
          </a:prstGeom>
        </p:spPr>
      </p:pic>
      <p:sp>
        <p:nvSpPr>
          <p:cNvPr id="75" name="TextBox 141"/>
          <p:cNvSpPr txBox="1">
            <a:spLocks noChangeArrowheads="1"/>
          </p:cNvSpPr>
          <p:nvPr/>
        </p:nvSpPr>
        <p:spPr bwMode="auto">
          <a:xfrm>
            <a:off x="8045245" y="2260807"/>
            <a:ext cx="1332309" cy="323165"/>
          </a:xfrm>
          <a:prstGeom prst="rect">
            <a:avLst/>
          </a:prstGeom>
          <a:noFill/>
          <a:ln w="9525">
            <a:noFill/>
            <a:miter lim="800000"/>
            <a:headEnd/>
            <a:tailEnd/>
          </a:ln>
        </p:spPr>
        <p:txBody>
          <a:bodyPr>
            <a:spAutoFit/>
          </a:bodyPr>
          <a:lstStyle/>
          <a:p>
            <a:pPr algn="ctr"/>
            <a:r>
              <a:rPr lang="en-GB" sz="1500" b="1" dirty="0">
                <a:latin typeface="Segoe UI" panose="020B0502040204020203" pitchFamily="34" charset="0"/>
                <a:ea typeface="Segoe UI" panose="020B0502040204020203" pitchFamily="34" charset="0"/>
                <a:cs typeface="Segoe UI" panose="020B0502040204020203" pitchFamily="34" charset="0"/>
              </a:rPr>
              <a:t>Satisfied</a:t>
            </a:r>
          </a:p>
        </p:txBody>
      </p:sp>
      <p:sp>
        <p:nvSpPr>
          <p:cNvPr id="76" name="Text Box 104"/>
          <p:cNvSpPr txBox="1">
            <a:spLocks noChangeArrowheads="1"/>
          </p:cNvSpPr>
          <p:nvPr/>
        </p:nvSpPr>
        <p:spPr bwMode="auto">
          <a:xfrm>
            <a:off x="7556026" y="925519"/>
            <a:ext cx="1697400" cy="307777"/>
          </a:xfrm>
          <a:prstGeom prst="rect">
            <a:avLst/>
          </a:prstGeom>
          <a:noFill/>
          <a:ln w="9525">
            <a:noFill/>
            <a:miter lim="800000"/>
            <a:headEnd/>
            <a:tailEnd/>
          </a:ln>
        </p:spPr>
        <p:txBody>
          <a:bodyPr>
            <a:spAutoFit/>
          </a:bodyPr>
          <a:lstStyle/>
          <a:p>
            <a:pPr>
              <a:spcBef>
                <a:spcPct val="50000"/>
              </a:spcBef>
            </a:pPr>
            <a:r>
              <a:rPr lang="en-GB" sz="14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Initial Report </a:t>
            </a:r>
          </a:p>
        </p:txBody>
      </p:sp>
      <p:pic>
        <p:nvPicPr>
          <p:cNvPr id="77" name="Picture 7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17710" y="1185479"/>
            <a:ext cx="530535" cy="540358"/>
          </a:xfrm>
          <a:prstGeom prst="rect">
            <a:avLst/>
          </a:prstGeom>
        </p:spPr>
      </p:pic>
      <p:sp>
        <p:nvSpPr>
          <p:cNvPr id="80" name="TextBox 141"/>
          <p:cNvSpPr txBox="1">
            <a:spLocks noChangeArrowheads="1"/>
          </p:cNvSpPr>
          <p:nvPr/>
        </p:nvSpPr>
        <p:spPr bwMode="auto">
          <a:xfrm>
            <a:off x="8524337" y="1543121"/>
            <a:ext cx="1332309" cy="323165"/>
          </a:xfrm>
          <a:prstGeom prst="rect">
            <a:avLst/>
          </a:prstGeom>
          <a:noFill/>
          <a:ln w="9525">
            <a:noFill/>
            <a:miter lim="800000"/>
            <a:headEnd/>
            <a:tailEnd/>
          </a:ln>
        </p:spPr>
        <p:txBody>
          <a:bodyPr>
            <a:spAutoFit/>
          </a:bodyPr>
          <a:lstStyle/>
          <a:p>
            <a:pPr algn="ctr"/>
            <a:r>
              <a:rPr lang="en-GB" sz="1500" b="1" dirty="0">
                <a:latin typeface="Segoe UI" panose="020B0502040204020203" pitchFamily="34" charset="0"/>
                <a:ea typeface="Segoe UI" panose="020B0502040204020203" pitchFamily="34" charset="0"/>
                <a:cs typeface="Segoe UI" panose="020B0502040204020203" pitchFamily="34" charset="0"/>
              </a:rPr>
              <a:t>Satisfied</a:t>
            </a:r>
          </a:p>
        </p:txBody>
      </p:sp>
      <p:sp>
        <p:nvSpPr>
          <p:cNvPr id="81" name="Text Box 104"/>
          <p:cNvSpPr txBox="1">
            <a:spLocks noChangeArrowheads="1"/>
          </p:cNvSpPr>
          <p:nvPr/>
        </p:nvSpPr>
        <p:spPr bwMode="auto">
          <a:xfrm>
            <a:off x="10074803" y="925519"/>
            <a:ext cx="1656462" cy="307777"/>
          </a:xfrm>
          <a:prstGeom prst="rect">
            <a:avLst/>
          </a:prstGeom>
          <a:noFill/>
          <a:ln w="9525">
            <a:noFill/>
            <a:miter lim="800000"/>
            <a:headEnd/>
            <a:tailEnd/>
          </a:ln>
        </p:spPr>
        <p:txBody>
          <a:bodyPr wrap="square">
            <a:spAutoFit/>
          </a:bodyPr>
          <a:lstStyle/>
          <a:p>
            <a:pPr>
              <a:spcBef>
                <a:spcPct val="50000"/>
              </a:spcBef>
            </a:pPr>
            <a:r>
              <a:rPr lang="en-GB" sz="14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Police Actions</a:t>
            </a:r>
            <a:endParaRPr lang="en-GB" sz="1400" b="1" i="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pic>
        <p:nvPicPr>
          <p:cNvPr id="82" name="Picture 8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38445" y="1185550"/>
            <a:ext cx="619915" cy="631393"/>
          </a:xfrm>
          <a:prstGeom prst="rect">
            <a:avLst/>
          </a:prstGeom>
        </p:spPr>
      </p:pic>
      <p:sp>
        <p:nvSpPr>
          <p:cNvPr id="86" name="TextBox 141"/>
          <p:cNvSpPr txBox="1">
            <a:spLocks noChangeArrowheads="1"/>
          </p:cNvSpPr>
          <p:nvPr/>
        </p:nvSpPr>
        <p:spPr bwMode="auto">
          <a:xfrm>
            <a:off x="10890598" y="1543121"/>
            <a:ext cx="1332309" cy="323165"/>
          </a:xfrm>
          <a:prstGeom prst="rect">
            <a:avLst/>
          </a:prstGeom>
          <a:noFill/>
          <a:ln w="9525">
            <a:noFill/>
            <a:miter lim="800000"/>
            <a:headEnd/>
            <a:tailEnd/>
          </a:ln>
        </p:spPr>
        <p:txBody>
          <a:bodyPr>
            <a:spAutoFit/>
          </a:bodyPr>
          <a:lstStyle/>
          <a:p>
            <a:pPr algn="ctr"/>
            <a:r>
              <a:rPr lang="en-GB" sz="1500" b="1" dirty="0">
                <a:latin typeface="Segoe UI" panose="020B0502040204020203" pitchFamily="34" charset="0"/>
                <a:ea typeface="Segoe UI" panose="020B0502040204020203" pitchFamily="34" charset="0"/>
                <a:cs typeface="Segoe UI" panose="020B0502040204020203" pitchFamily="34" charset="0"/>
              </a:rPr>
              <a:t>Satisfied</a:t>
            </a:r>
          </a:p>
        </p:txBody>
      </p:sp>
      <p:sp>
        <p:nvSpPr>
          <p:cNvPr id="87" name="Text Box 104"/>
          <p:cNvSpPr txBox="1">
            <a:spLocks noChangeArrowheads="1"/>
          </p:cNvSpPr>
          <p:nvPr/>
        </p:nvSpPr>
        <p:spPr bwMode="auto">
          <a:xfrm>
            <a:off x="9459915" y="1732014"/>
            <a:ext cx="2154237" cy="310443"/>
          </a:xfrm>
          <a:prstGeom prst="rect">
            <a:avLst/>
          </a:prstGeom>
          <a:noFill/>
          <a:ln w="9525">
            <a:noFill/>
            <a:miter lim="800000"/>
            <a:headEnd/>
            <a:tailEnd/>
          </a:ln>
        </p:spPr>
        <p:txBody>
          <a:bodyPr wrap="square">
            <a:spAutoFit/>
          </a:bodyPr>
          <a:lstStyle/>
          <a:p>
            <a:pPr>
              <a:spcBef>
                <a:spcPct val="50000"/>
              </a:spcBef>
            </a:pPr>
            <a:r>
              <a:rPr lang="en-GB" sz="14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Follow-up</a:t>
            </a:r>
            <a:endParaRPr lang="en-GB" sz="1400" b="1" i="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pic>
        <p:nvPicPr>
          <p:cNvPr id="88" name="Picture 8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92355" y="1969752"/>
            <a:ext cx="551573" cy="561785"/>
          </a:xfrm>
          <a:prstGeom prst="rect">
            <a:avLst/>
          </a:prstGeom>
        </p:spPr>
      </p:pic>
      <p:sp>
        <p:nvSpPr>
          <p:cNvPr id="93" name="TextBox 141"/>
          <p:cNvSpPr txBox="1">
            <a:spLocks noChangeArrowheads="1"/>
          </p:cNvSpPr>
          <p:nvPr/>
        </p:nvSpPr>
        <p:spPr bwMode="auto">
          <a:xfrm>
            <a:off x="10442181" y="2260807"/>
            <a:ext cx="1332309" cy="323165"/>
          </a:xfrm>
          <a:prstGeom prst="rect">
            <a:avLst/>
          </a:prstGeom>
          <a:noFill/>
          <a:ln w="9525">
            <a:noFill/>
            <a:miter lim="800000"/>
            <a:headEnd/>
            <a:tailEnd/>
          </a:ln>
        </p:spPr>
        <p:txBody>
          <a:bodyPr>
            <a:spAutoFit/>
          </a:bodyPr>
          <a:lstStyle/>
          <a:p>
            <a:pPr algn="ctr"/>
            <a:r>
              <a:rPr lang="en-GB" sz="1500" b="1" dirty="0">
                <a:latin typeface="Segoe UI" panose="020B0502040204020203" pitchFamily="34" charset="0"/>
                <a:ea typeface="Segoe UI" panose="020B0502040204020203" pitchFamily="34" charset="0"/>
                <a:cs typeface="Segoe UI" panose="020B0502040204020203" pitchFamily="34" charset="0"/>
              </a:rPr>
              <a:t>Satisfied</a:t>
            </a:r>
          </a:p>
        </p:txBody>
      </p:sp>
      <p:sp>
        <p:nvSpPr>
          <p:cNvPr id="94" name="Oval 101"/>
          <p:cNvSpPr>
            <a:spLocks/>
          </p:cNvSpPr>
          <p:nvPr/>
        </p:nvSpPr>
        <p:spPr>
          <a:xfrm>
            <a:off x="10172181" y="1966087"/>
            <a:ext cx="540000" cy="540000"/>
          </a:xfrm>
          <a:prstGeom prst="ellipse">
            <a:avLst/>
          </a:prstGeom>
          <a:solidFill>
            <a:srgbClr val="0070C0"/>
          </a:solidFill>
          <a:ln w="3175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63" dirty="0"/>
          </a:p>
        </p:txBody>
      </p:sp>
      <p:sp>
        <p:nvSpPr>
          <p:cNvPr id="103" name="Oval 101"/>
          <p:cNvSpPr>
            <a:spLocks/>
          </p:cNvSpPr>
          <p:nvPr/>
        </p:nvSpPr>
        <p:spPr>
          <a:xfrm>
            <a:off x="10670640" y="1216401"/>
            <a:ext cx="540000" cy="540000"/>
          </a:xfrm>
          <a:prstGeom prst="ellipse">
            <a:avLst/>
          </a:prstGeom>
          <a:solidFill>
            <a:srgbClr val="0070C0"/>
          </a:solidFill>
          <a:ln w="3175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63" dirty="0"/>
          </a:p>
        </p:txBody>
      </p:sp>
      <p:sp>
        <p:nvSpPr>
          <p:cNvPr id="104" name="Oval 101"/>
          <p:cNvSpPr>
            <a:spLocks/>
          </p:cNvSpPr>
          <p:nvPr/>
        </p:nvSpPr>
        <p:spPr>
          <a:xfrm>
            <a:off x="7771835" y="1966087"/>
            <a:ext cx="540000" cy="540000"/>
          </a:xfrm>
          <a:prstGeom prst="ellipse">
            <a:avLst/>
          </a:prstGeom>
          <a:solidFill>
            <a:srgbClr val="0070C0"/>
          </a:solidFill>
          <a:ln w="3175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63" dirty="0"/>
          </a:p>
        </p:txBody>
      </p:sp>
      <p:sp>
        <p:nvSpPr>
          <p:cNvPr id="107" name="Oval 101"/>
          <p:cNvSpPr>
            <a:spLocks/>
          </p:cNvSpPr>
          <p:nvPr/>
        </p:nvSpPr>
        <p:spPr>
          <a:xfrm>
            <a:off x="8251887" y="1216401"/>
            <a:ext cx="540000" cy="540000"/>
          </a:xfrm>
          <a:prstGeom prst="ellipse">
            <a:avLst/>
          </a:prstGeom>
          <a:solidFill>
            <a:srgbClr val="0070C0"/>
          </a:solidFill>
          <a:ln w="3175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63" dirty="0"/>
          </a:p>
        </p:txBody>
      </p:sp>
      <p:sp>
        <p:nvSpPr>
          <p:cNvPr id="108" name="TextBox 139"/>
          <p:cNvSpPr txBox="1">
            <a:spLocks noChangeArrowheads="1"/>
          </p:cNvSpPr>
          <p:nvPr/>
        </p:nvSpPr>
        <p:spPr bwMode="auto">
          <a:xfrm>
            <a:off x="8023329" y="1311700"/>
            <a:ext cx="1026319" cy="338554"/>
          </a:xfrm>
          <a:prstGeom prst="rect">
            <a:avLst/>
          </a:prstGeom>
          <a:noFill/>
          <a:ln w="9525">
            <a:noFill/>
            <a:miter lim="800000"/>
            <a:headEnd/>
            <a:tailEnd/>
          </a:ln>
        </p:spPr>
        <p:txBody>
          <a:bodyPr>
            <a:spAutoFit/>
          </a:bodyPr>
          <a:lstStyle/>
          <a:p>
            <a:pPr algn="ctr"/>
            <a:r>
              <a:rPr lang="en-GB" sz="1600" b="1" dirty="0" smtClean="0">
                <a:solidFill>
                  <a:schemeClr val="bg1"/>
                </a:solidFill>
                <a:latin typeface="Arial Black" panose="020B0A04020102020204" pitchFamily="34" charset="0"/>
                <a:ea typeface="Segoe UI" panose="020B0502040204020203" pitchFamily="34" charset="0"/>
                <a:cs typeface="Segoe UI" panose="020B0502040204020203" pitchFamily="34" charset="0"/>
              </a:rPr>
              <a:t>91%</a:t>
            </a:r>
            <a:endParaRPr lang="en-GB" sz="1600" b="1" dirty="0">
              <a:solidFill>
                <a:schemeClr val="bg1"/>
              </a:solidFill>
              <a:latin typeface="Arial Black" panose="020B0A04020102020204" pitchFamily="34" charset="0"/>
              <a:ea typeface="Segoe UI" panose="020B0502040204020203" pitchFamily="34" charset="0"/>
              <a:cs typeface="Segoe UI" panose="020B0502040204020203" pitchFamily="34" charset="0"/>
            </a:endParaRPr>
          </a:p>
        </p:txBody>
      </p:sp>
      <p:sp>
        <p:nvSpPr>
          <p:cNvPr id="109" name="TextBox 139"/>
          <p:cNvSpPr txBox="1">
            <a:spLocks noChangeArrowheads="1"/>
          </p:cNvSpPr>
          <p:nvPr/>
        </p:nvSpPr>
        <p:spPr bwMode="auto">
          <a:xfrm>
            <a:off x="7545207" y="2074616"/>
            <a:ext cx="1026319" cy="338554"/>
          </a:xfrm>
          <a:prstGeom prst="rect">
            <a:avLst/>
          </a:prstGeom>
          <a:noFill/>
          <a:ln w="9525">
            <a:noFill/>
            <a:miter lim="800000"/>
            <a:headEnd/>
            <a:tailEnd/>
          </a:ln>
        </p:spPr>
        <p:txBody>
          <a:bodyPr>
            <a:spAutoFit/>
          </a:bodyPr>
          <a:lstStyle/>
          <a:p>
            <a:pPr algn="ctr"/>
            <a:r>
              <a:rPr lang="en-GB" sz="1600" b="1" dirty="0" smtClean="0">
                <a:solidFill>
                  <a:schemeClr val="bg1"/>
                </a:solidFill>
                <a:latin typeface="Arial Black" panose="020B0A04020102020204" pitchFamily="34" charset="0"/>
                <a:ea typeface="Segoe UI" panose="020B0502040204020203" pitchFamily="34" charset="0"/>
                <a:cs typeface="Segoe UI" panose="020B0502040204020203" pitchFamily="34" charset="0"/>
              </a:rPr>
              <a:t>80%</a:t>
            </a:r>
            <a:endParaRPr lang="en-GB" sz="1600" b="1" dirty="0">
              <a:solidFill>
                <a:schemeClr val="bg1"/>
              </a:solidFill>
              <a:latin typeface="Arial Black" panose="020B0A04020102020204" pitchFamily="34" charset="0"/>
              <a:ea typeface="Segoe UI" panose="020B0502040204020203" pitchFamily="34" charset="0"/>
              <a:cs typeface="Segoe UI" panose="020B0502040204020203" pitchFamily="34" charset="0"/>
            </a:endParaRPr>
          </a:p>
        </p:txBody>
      </p:sp>
      <p:sp>
        <p:nvSpPr>
          <p:cNvPr id="110" name="TextBox 139"/>
          <p:cNvSpPr txBox="1">
            <a:spLocks noChangeArrowheads="1"/>
          </p:cNvSpPr>
          <p:nvPr/>
        </p:nvSpPr>
        <p:spPr bwMode="auto">
          <a:xfrm>
            <a:off x="10444908" y="1319046"/>
            <a:ext cx="1026319" cy="338554"/>
          </a:xfrm>
          <a:prstGeom prst="rect">
            <a:avLst/>
          </a:prstGeom>
          <a:noFill/>
          <a:ln w="9525">
            <a:noFill/>
            <a:miter lim="800000"/>
            <a:headEnd/>
            <a:tailEnd/>
          </a:ln>
        </p:spPr>
        <p:txBody>
          <a:bodyPr>
            <a:spAutoFit/>
          </a:bodyPr>
          <a:lstStyle/>
          <a:p>
            <a:pPr algn="ctr"/>
            <a:r>
              <a:rPr lang="en-GB" sz="1600" b="1" dirty="0" smtClean="0">
                <a:solidFill>
                  <a:schemeClr val="bg1"/>
                </a:solidFill>
                <a:latin typeface="Arial Black" panose="020B0A04020102020204" pitchFamily="34" charset="0"/>
                <a:ea typeface="Segoe UI" panose="020B0502040204020203" pitchFamily="34" charset="0"/>
                <a:cs typeface="Segoe UI" panose="020B0502040204020203" pitchFamily="34" charset="0"/>
              </a:rPr>
              <a:t>75%</a:t>
            </a:r>
            <a:endParaRPr lang="en-GB" sz="1600" b="1" dirty="0">
              <a:solidFill>
                <a:schemeClr val="bg1"/>
              </a:solidFill>
              <a:latin typeface="Arial Black" panose="020B0A04020102020204" pitchFamily="34" charset="0"/>
              <a:ea typeface="Segoe UI" panose="020B0502040204020203" pitchFamily="34" charset="0"/>
              <a:cs typeface="Segoe UI" panose="020B0502040204020203" pitchFamily="34" charset="0"/>
            </a:endParaRPr>
          </a:p>
        </p:txBody>
      </p:sp>
      <p:sp>
        <p:nvSpPr>
          <p:cNvPr id="111" name="TextBox 139"/>
          <p:cNvSpPr txBox="1">
            <a:spLocks noChangeArrowheads="1"/>
          </p:cNvSpPr>
          <p:nvPr/>
        </p:nvSpPr>
        <p:spPr bwMode="auto">
          <a:xfrm>
            <a:off x="9940775" y="2074616"/>
            <a:ext cx="1026319" cy="338554"/>
          </a:xfrm>
          <a:prstGeom prst="rect">
            <a:avLst/>
          </a:prstGeom>
          <a:noFill/>
          <a:ln w="9525">
            <a:noFill/>
            <a:miter lim="800000"/>
            <a:headEnd/>
            <a:tailEnd/>
          </a:ln>
        </p:spPr>
        <p:txBody>
          <a:bodyPr>
            <a:spAutoFit/>
          </a:bodyPr>
          <a:lstStyle/>
          <a:p>
            <a:pPr algn="ctr"/>
            <a:r>
              <a:rPr lang="en-GB" sz="1600" b="1" dirty="0" smtClean="0">
                <a:solidFill>
                  <a:schemeClr val="bg1"/>
                </a:solidFill>
                <a:latin typeface="Arial Black" panose="020B0A04020102020204" pitchFamily="34" charset="0"/>
                <a:ea typeface="Segoe UI" panose="020B0502040204020203" pitchFamily="34" charset="0"/>
                <a:cs typeface="Segoe UI" panose="020B0502040204020203" pitchFamily="34" charset="0"/>
              </a:rPr>
              <a:t>58%</a:t>
            </a:r>
            <a:endParaRPr lang="en-GB" sz="1600" b="1" dirty="0">
              <a:solidFill>
                <a:schemeClr val="bg1"/>
              </a:solidFill>
              <a:latin typeface="Arial Black" panose="020B0A04020102020204" pitchFamily="34" charset="0"/>
              <a:ea typeface="Segoe UI" panose="020B0502040204020203" pitchFamily="34" charset="0"/>
              <a:cs typeface="Segoe UI" panose="020B0502040204020203" pitchFamily="34" charset="0"/>
            </a:endParaRPr>
          </a:p>
        </p:txBody>
      </p:sp>
      <p:sp>
        <p:nvSpPr>
          <p:cNvPr id="89" name="TextBox 88"/>
          <p:cNvSpPr txBox="1"/>
          <p:nvPr/>
        </p:nvSpPr>
        <p:spPr>
          <a:xfrm>
            <a:off x="5469937" y="3979740"/>
            <a:ext cx="6470526" cy="646331"/>
          </a:xfrm>
          <a:prstGeom prst="rect">
            <a:avLst/>
          </a:prstGeom>
          <a:noFill/>
        </p:spPr>
        <p:txBody>
          <a:bodyPr wrap="square" rtlCol="0">
            <a:spAutoFit/>
          </a:bodyPr>
          <a:lstStyle/>
          <a:p>
            <a:r>
              <a:rPr lang="en-GB" sz="1200" i="1" dirty="0" smtClean="0">
                <a:latin typeface="Segoe UI" panose="020B0502040204020203" pitchFamily="34" charset="0"/>
                <a:ea typeface="Segoe UI" panose="020B0502040204020203" pitchFamily="34" charset="0"/>
                <a:cs typeface="Segoe UI" panose="020B0502040204020203" pitchFamily="34" charset="0"/>
              </a:rPr>
              <a:t>“To </a:t>
            </a:r>
            <a:r>
              <a:rPr lang="en-GB" sz="1200" i="1" dirty="0">
                <a:latin typeface="Segoe UI" panose="020B0502040204020203" pitchFamily="34" charset="0"/>
                <a:ea typeface="Segoe UI" panose="020B0502040204020203" pitchFamily="34" charset="0"/>
                <a:cs typeface="Segoe UI" panose="020B0502040204020203" pitchFamily="34" charset="0"/>
              </a:rPr>
              <a:t>be honest this is a very bizarre case but they (police) have dealt with it </a:t>
            </a: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with respect </a:t>
            </a:r>
            <a:r>
              <a:rPr lang="en-GB" sz="1200" i="1" dirty="0">
                <a:latin typeface="Segoe UI" panose="020B0502040204020203" pitchFamily="34" charset="0"/>
                <a:ea typeface="Segoe UI" panose="020B0502040204020203" pitchFamily="34" charset="0"/>
                <a:cs typeface="Segoe UI" panose="020B0502040204020203" pitchFamily="34" charset="0"/>
              </a:rPr>
              <a:t>and stayed </a:t>
            </a: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professional</a:t>
            </a:r>
            <a:r>
              <a:rPr lang="en-GB" sz="1200" i="1" dirty="0">
                <a:latin typeface="Segoe UI" panose="020B0502040204020203" pitchFamily="34" charset="0"/>
                <a:ea typeface="Segoe UI" panose="020B0502040204020203" pitchFamily="34" charset="0"/>
                <a:cs typeface="Segoe UI" panose="020B0502040204020203" pitchFamily="34" charset="0"/>
              </a:rPr>
              <a:t>.  I was grateful that I was </a:t>
            </a: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taken so seriously </a:t>
            </a:r>
            <a:r>
              <a:rPr lang="en-GB" sz="1200" i="1" dirty="0">
                <a:latin typeface="Segoe UI" panose="020B0502040204020203" pitchFamily="34" charset="0"/>
                <a:ea typeface="Segoe UI" panose="020B0502040204020203" pitchFamily="34" charset="0"/>
                <a:cs typeface="Segoe UI" panose="020B0502040204020203" pitchFamily="34" charset="0"/>
              </a:rPr>
              <a:t>and that they have </a:t>
            </a: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kept me informed throughout</a:t>
            </a:r>
            <a:r>
              <a:rPr lang="en-GB" sz="1200" i="1" dirty="0" smtClean="0">
                <a:latin typeface="Segoe UI" panose="020B0502040204020203" pitchFamily="34" charset="0"/>
                <a:ea typeface="Segoe UI" panose="020B0502040204020203" pitchFamily="34" charset="0"/>
                <a:cs typeface="Segoe UI" panose="020B0502040204020203" pitchFamily="34" charset="0"/>
              </a:rPr>
              <a:t>.”</a:t>
            </a:r>
            <a:endParaRPr lang="en-GB" sz="1200" i="1" dirty="0">
              <a:latin typeface="Segoe UI" panose="020B0502040204020203" pitchFamily="34" charset="0"/>
              <a:ea typeface="Segoe UI" panose="020B0502040204020203" pitchFamily="34" charset="0"/>
              <a:cs typeface="Segoe UI" panose="020B0502040204020203" pitchFamily="34" charset="0"/>
            </a:endParaRPr>
          </a:p>
        </p:txBody>
      </p:sp>
      <p:sp>
        <p:nvSpPr>
          <p:cNvPr id="136" name="TextBox 135"/>
          <p:cNvSpPr txBox="1"/>
          <p:nvPr/>
        </p:nvSpPr>
        <p:spPr>
          <a:xfrm>
            <a:off x="4145776" y="2412425"/>
            <a:ext cx="535781" cy="276999"/>
          </a:xfrm>
          <a:prstGeom prst="rect">
            <a:avLst/>
          </a:prstGeom>
          <a:noFill/>
        </p:spPr>
        <p:txBody>
          <a:bodyPr wrap="square" rtlCol="0">
            <a:spAutoFit/>
          </a:bodyPr>
          <a:lstStyle/>
          <a:p>
            <a:r>
              <a:rPr lang="en-GB" sz="1200" b="1" dirty="0">
                <a:solidFill>
                  <a:srgbClr val="E60000"/>
                </a:solidFill>
                <a:latin typeface="Arial" panose="020B0604020202020204" pitchFamily="34" charset="0"/>
                <a:cs typeface="Arial" panose="020B0604020202020204" pitchFamily="34" charset="0"/>
              </a:rPr>
              <a:t>1</a:t>
            </a:r>
            <a:r>
              <a:rPr lang="en-GB" sz="1200" b="1" dirty="0" smtClean="0">
                <a:solidFill>
                  <a:srgbClr val="E60000"/>
                </a:solidFill>
                <a:latin typeface="Arial" panose="020B0604020202020204" pitchFamily="34" charset="0"/>
                <a:cs typeface="Arial" panose="020B0604020202020204" pitchFamily="34" charset="0"/>
              </a:rPr>
              <a:t>%</a:t>
            </a:r>
            <a:r>
              <a:rPr lang="en-GB" sz="1200" b="1" dirty="0" smtClean="0">
                <a:solidFill>
                  <a:srgbClr val="0070C0"/>
                </a:solidFill>
                <a:latin typeface="Arial" panose="020B0604020202020204" pitchFamily="34" charset="0"/>
                <a:cs typeface="Arial" panose="020B0604020202020204" pitchFamily="34" charset="0"/>
              </a:rPr>
              <a:t>*</a:t>
            </a:r>
            <a:endParaRPr lang="en-GB" sz="1200" b="1" dirty="0">
              <a:solidFill>
                <a:srgbClr val="0070C0"/>
              </a:solidFill>
              <a:latin typeface="Arial" panose="020B0604020202020204" pitchFamily="34" charset="0"/>
              <a:cs typeface="Arial" panose="020B0604020202020204" pitchFamily="34" charset="0"/>
            </a:endParaRPr>
          </a:p>
        </p:txBody>
      </p:sp>
      <p:sp>
        <p:nvSpPr>
          <p:cNvPr id="137" name="Down Arrow 136"/>
          <p:cNvSpPr/>
          <p:nvPr/>
        </p:nvSpPr>
        <p:spPr>
          <a:xfrm>
            <a:off x="4123748" y="2459288"/>
            <a:ext cx="112816" cy="244518"/>
          </a:xfrm>
          <a:prstGeom prst="downArrow">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38" name="TextBox 137"/>
          <p:cNvSpPr txBox="1"/>
          <p:nvPr/>
        </p:nvSpPr>
        <p:spPr>
          <a:xfrm>
            <a:off x="5695980" y="191600"/>
            <a:ext cx="3550375" cy="338554"/>
          </a:xfrm>
          <a:prstGeom prst="rect">
            <a:avLst/>
          </a:prstGeom>
          <a:noFill/>
        </p:spPr>
        <p:txBody>
          <a:bodyPr wrap="square" rtlCol="0">
            <a:spAutoFit/>
          </a:bodyPr>
          <a:lstStyle/>
          <a:p>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*Change in satisfaction is </a:t>
            </a:r>
            <a:r>
              <a:rPr lang="en-GB" sz="800" b="1" i="1" u="sng" dirty="0">
                <a:solidFill>
                  <a:srgbClr val="0070C0"/>
                </a:solidFill>
                <a:latin typeface="Segoe UI" panose="020B0502040204020203" pitchFamily="34" charset="0"/>
                <a:ea typeface="Segoe UI" panose="020B0502040204020203" pitchFamily="34" charset="0"/>
                <a:cs typeface="Segoe UI" panose="020B0502040204020203" pitchFamily="34" charset="0"/>
              </a:rPr>
              <a:t>not</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 statistically significant</a:t>
            </a:r>
          </a:p>
          <a:p>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**Change is statistically significant</a:t>
            </a:r>
          </a:p>
        </p:txBody>
      </p:sp>
      <p:sp>
        <p:nvSpPr>
          <p:cNvPr id="139" name="Slide Number Placeholder 1"/>
          <p:cNvSpPr>
            <a:spLocks noGrp="1"/>
          </p:cNvSpPr>
          <p:nvPr>
            <p:ph type="sldNum" sz="quarter" idx="12"/>
          </p:nvPr>
        </p:nvSpPr>
        <p:spPr>
          <a:xfrm>
            <a:off x="11939052" y="6581274"/>
            <a:ext cx="252948" cy="276726"/>
          </a:xfrm>
          <a:solidFill>
            <a:schemeClr val="accent4">
              <a:lumMod val="75000"/>
            </a:schemeClr>
          </a:solidFill>
        </p:spPr>
        <p:txBody>
          <a:bodyPr/>
          <a:lstStyle/>
          <a:p>
            <a:pPr algn="ctr"/>
            <a:r>
              <a:rPr lang="en-GB" sz="105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5</a:t>
            </a:r>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40" name="Rounded Rectangle 139"/>
          <p:cNvSpPr/>
          <p:nvPr/>
        </p:nvSpPr>
        <p:spPr>
          <a:xfrm>
            <a:off x="8524337" y="46493"/>
            <a:ext cx="2962187" cy="489852"/>
          </a:xfrm>
          <a:prstGeom prst="roundRect">
            <a:avLst/>
          </a:prstGeom>
          <a:solidFill>
            <a:srgbClr val="F7F7F7"/>
          </a:solidFill>
          <a:ln w="317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1" name="TextBox 140"/>
          <p:cNvSpPr txBox="1"/>
          <p:nvPr/>
        </p:nvSpPr>
        <p:spPr>
          <a:xfrm>
            <a:off x="8524338" y="75403"/>
            <a:ext cx="2953288" cy="415498"/>
          </a:xfrm>
          <a:prstGeom prst="rect">
            <a:avLst/>
          </a:prstGeom>
          <a:noFill/>
        </p:spPr>
        <p:txBody>
          <a:bodyPr wrap="square" rtlCol="0">
            <a:spAutoFit/>
          </a:bodyPr>
          <a:lstStyle/>
          <a:p>
            <a:r>
              <a:rPr lang="en-GB" sz="1050" b="1" i="1" dirty="0" smtClean="0">
                <a:latin typeface="Segoe UI" panose="020B0502040204020203" pitchFamily="34" charset="0"/>
                <a:ea typeface="Segoe UI" panose="020B0502040204020203" pitchFamily="34" charset="0"/>
                <a:cs typeface="Segoe UI" panose="020B0502040204020203" pitchFamily="34" charset="0"/>
              </a:rPr>
              <a:t>The low data volumes in Quarter 2 limit the statistical validity of the results presented.  </a:t>
            </a:r>
            <a:endParaRPr lang="en-GB" sz="1050" b="1" i="1"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17352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ounded Rectangle 125"/>
          <p:cNvSpPr/>
          <p:nvPr/>
        </p:nvSpPr>
        <p:spPr>
          <a:xfrm>
            <a:off x="8425307" y="604792"/>
            <a:ext cx="2987977" cy="6180594"/>
          </a:xfrm>
          <a:prstGeom prst="roundRect">
            <a:avLst>
              <a:gd name="adj" fmla="val 2382"/>
            </a:avLst>
          </a:prstGeom>
          <a:solidFill>
            <a:schemeClr val="bg2"/>
          </a:solid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9863" y="5153675"/>
            <a:ext cx="467766" cy="467766"/>
          </a:xfrm>
          <a:prstGeom prst="rect">
            <a:avLst/>
          </a:prstGeom>
        </p:spPr>
      </p:pic>
      <p:sp>
        <p:nvSpPr>
          <p:cNvPr id="4" name="TextBox 3"/>
          <p:cNvSpPr txBox="1"/>
          <p:nvPr/>
        </p:nvSpPr>
        <p:spPr>
          <a:xfrm>
            <a:off x="8383419" y="573412"/>
            <a:ext cx="3071753" cy="430887"/>
          </a:xfrm>
          <a:prstGeom prst="rect">
            <a:avLst/>
          </a:prstGeom>
          <a:noFill/>
        </p:spPr>
        <p:txBody>
          <a:bodyPr wrap="square" rtlCol="0">
            <a:spAutoFit/>
          </a:bodyPr>
          <a:lstStyle/>
          <a:p>
            <a:pPr algn="ctr"/>
            <a:r>
              <a:rPr lang="en-GB" sz="1100" b="1" dirty="0">
                <a:latin typeface="Segoe UI" panose="020B0502040204020203" pitchFamily="34" charset="0"/>
                <a:ea typeface="Segoe UI" panose="020B0502040204020203" pitchFamily="34" charset="0"/>
                <a:cs typeface="Segoe UI" panose="020B0502040204020203" pitchFamily="34" charset="0"/>
              </a:rPr>
              <a:t>Quarter </a:t>
            </a:r>
            <a:r>
              <a:rPr lang="en-GB" sz="1100" b="1" dirty="0" smtClean="0">
                <a:latin typeface="Segoe UI" panose="020B0502040204020203" pitchFamily="34" charset="0"/>
                <a:ea typeface="Segoe UI" panose="020B0502040204020203" pitchFamily="34" charset="0"/>
                <a:cs typeface="Segoe UI" panose="020B0502040204020203" pitchFamily="34" charset="0"/>
              </a:rPr>
              <a:t>2’s </a:t>
            </a:r>
            <a:r>
              <a:rPr lang="en-GB" sz="1100" b="1" dirty="0">
                <a:latin typeface="Segoe UI" panose="020B0502040204020203" pitchFamily="34" charset="0"/>
                <a:ea typeface="Segoe UI" panose="020B0502040204020203" pitchFamily="34" charset="0"/>
                <a:cs typeface="Segoe UI" panose="020B0502040204020203" pitchFamily="34" charset="0"/>
              </a:rPr>
              <a:t>Performance by Service Stage</a:t>
            </a:r>
          </a:p>
          <a:p>
            <a:pPr algn="ctr"/>
            <a:r>
              <a:rPr lang="en-GB" sz="1100" i="1" dirty="0">
                <a:latin typeface="Segoe UI" panose="020B0502040204020203" pitchFamily="34" charset="0"/>
                <a:ea typeface="Segoe UI" panose="020B0502040204020203" pitchFamily="34" charset="0"/>
                <a:cs typeface="Segoe UI" panose="020B0502040204020203" pitchFamily="34" charset="0"/>
              </a:rPr>
              <a:t>(completely or very satisfied: rolling 6-months)</a:t>
            </a:r>
          </a:p>
        </p:txBody>
      </p:sp>
      <p:sp>
        <p:nvSpPr>
          <p:cNvPr id="128" name="Text Box 104"/>
          <p:cNvSpPr txBox="1">
            <a:spLocks noChangeArrowheads="1"/>
          </p:cNvSpPr>
          <p:nvPr/>
        </p:nvSpPr>
        <p:spPr bwMode="auto">
          <a:xfrm>
            <a:off x="8448898" y="1007496"/>
            <a:ext cx="1697400" cy="276999"/>
          </a:xfrm>
          <a:prstGeom prst="rect">
            <a:avLst/>
          </a:prstGeom>
          <a:noFill/>
          <a:ln w="9525">
            <a:noFill/>
            <a:miter lim="800000"/>
            <a:headEnd/>
            <a:tailEnd/>
          </a:ln>
        </p:spPr>
        <p:txBody>
          <a:bodyPr>
            <a:spAutoFit/>
          </a:bodyPr>
          <a:lstStyle/>
          <a:p>
            <a:pPr>
              <a:spcBef>
                <a:spcPct val="50000"/>
              </a:spcBef>
            </a:pP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Initial Report </a:t>
            </a:r>
          </a:p>
        </p:txBody>
      </p:sp>
      <p:sp>
        <p:nvSpPr>
          <p:cNvPr id="132" name="Text Box 104"/>
          <p:cNvSpPr txBox="1">
            <a:spLocks noChangeArrowheads="1"/>
          </p:cNvSpPr>
          <p:nvPr/>
        </p:nvSpPr>
        <p:spPr bwMode="auto">
          <a:xfrm>
            <a:off x="8448898" y="1978845"/>
            <a:ext cx="1656462" cy="276999"/>
          </a:xfrm>
          <a:prstGeom prst="rect">
            <a:avLst/>
          </a:prstGeom>
          <a:noFill/>
          <a:ln w="9525">
            <a:noFill/>
            <a:miter lim="800000"/>
            <a:headEnd/>
            <a:tailEnd/>
          </a:ln>
        </p:spPr>
        <p:txBody>
          <a:bodyPr wrap="square">
            <a:spAutoFit/>
          </a:bodyPr>
          <a:lstStyle/>
          <a:p>
            <a:pPr>
              <a:spcBef>
                <a:spcPct val="50000"/>
              </a:spcBef>
            </a:pP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Initial Actions</a:t>
            </a:r>
          </a:p>
        </p:txBody>
      </p:sp>
      <p:sp>
        <p:nvSpPr>
          <p:cNvPr id="133" name="Text Box 104"/>
          <p:cNvSpPr txBox="1">
            <a:spLocks noChangeArrowheads="1"/>
          </p:cNvSpPr>
          <p:nvPr/>
        </p:nvSpPr>
        <p:spPr bwMode="auto">
          <a:xfrm>
            <a:off x="8448899" y="2950194"/>
            <a:ext cx="2154237" cy="276999"/>
          </a:xfrm>
          <a:prstGeom prst="rect">
            <a:avLst/>
          </a:prstGeom>
          <a:noFill/>
          <a:ln w="9525">
            <a:noFill/>
            <a:miter lim="800000"/>
            <a:headEnd/>
            <a:tailEnd/>
          </a:ln>
        </p:spPr>
        <p:txBody>
          <a:bodyPr wrap="square">
            <a:spAutoFit/>
          </a:bodyPr>
          <a:lstStyle/>
          <a:p>
            <a:pPr>
              <a:spcBef>
                <a:spcPct val="50000"/>
              </a:spcBef>
            </a:pP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Follow-up</a:t>
            </a:r>
          </a:p>
        </p:txBody>
      </p:sp>
      <p:sp>
        <p:nvSpPr>
          <p:cNvPr id="134" name="Text Box 104"/>
          <p:cNvSpPr txBox="1">
            <a:spLocks noChangeArrowheads="1"/>
          </p:cNvSpPr>
          <p:nvPr/>
        </p:nvSpPr>
        <p:spPr bwMode="auto">
          <a:xfrm>
            <a:off x="8448899" y="4892892"/>
            <a:ext cx="1314117" cy="276999"/>
          </a:xfrm>
          <a:prstGeom prst="rect">
            <a:avLst/>
          </a:prstGeom>
          <a:noFill/>
          <a:ln w="9525">
            <a:noFill/>
            <a:miter lim="800000"/>
            <a:headEnd/>
            <a:tailEnd/>
          </a:ln>
        </p:spPr>
        <p:txBody>
          <a:bodyPr wrap="square">
            <a:spAutoFit/>
          </a:bodyPr>
          <a:lstStyle/>
          <a:p>
            <a:pPr>
              <a:spcBef>
                <a:spcPct val="50000"/>
              </a:spcBef>
            </a:pP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Treatment</a:t>
            </a:r>
          </a:p>
        </p:txBody>
      </p:sp>
      <p:sp>
        <p:nvSpPr>
          <p:cNvPr id="136" name="Oval 101"/>
          <p:cNvSpPr>
            <a:spLocks noChangeAspect="1"/>
          </p:cNvSpPr>
          <p:nvPr/>
        </p:nvSpPr>
        <p:spPr>
          <a:xfrm>
            <a:off x="10002495" y="2167663"/>
            <a:ext cx="648000" cy="618281"/>
          </a:xfrm>
          <a:prstGeom prst="ellipse">
            <a:avLst/>
          </a:prstGeom>
          <a:solidFill>
            <a:srgbClr val="0070C0"/>
          </a:solidFill>
          <a:ln w="31750" cmpd="thinThick">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63" dirty="0"/>
          </a:p>
        </p:txBody>
      </p:sp>
      <p:sp>
        <p:nvSpPr>
          <p:cNvPr id="137" name="Oval 101"/>
          <p:cNvSpPr>
            <a:spLocks noChangeAspect="1"/>
          </p:cNvSpPr>
          <p:nvPr/>
        </p:nvSpPr>
        <p:spPr>
          <a:xfrm>
            <a:off x="10002495" y="3134930"/>
            <a:ext cx="648000" cy="617716"/>
          </a:xfrm>
          <a:prstGeom prst="ellipse">
            <a:avLst/>
          </a:prstGeom>
          <a:solidFill>
            <a:srgbClr val="0070C0"/>
          </a:solidFill>
          <a:ln w="31750" cmpd="thinThick">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63" dirty="0"/>
          </a:p>
        </p:txBody>
      </p:sp>
      <p:sp>
        <p:nvSpPr>
          <p:cNvPr id="138" name="Oval 101"/>
          <p:cNvSpPr>
            <a:spLocks/>
          </p:cNvSpPr>
          <p:nvPr/>
        </p:nvSpPr>
        <p:spPr>
          <a:xfrm>
            <a:off x="10002495" y="5049692"/>
            <a:ext cx="648000" cy="648000"/>
          </a:xfrm>
          <a:prstGeom prst="ellipse">
            <a:avLst/>
          </a:prstGeom>
          <a:solidFill>
            <a:srgbClr val="0070C0"/>
          </a:solidFill>
          <a:ln w="31750" cmpd="thinThick">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63" dirty="0"/>
          </a:p>
        </p:txBody>
      </p:sp>
      <p:sp>
        <p:nvSpPr>
          <p:cNvPr id="139" name="Oval 101"/>
          <p:cNvSpPr>
            <a:spLocks/>
          </p:cNvSpPr>
          <p:nvPr/>
        </p:nvSpPr>
        <p:spPr>
          <a:xfrm>
            <a:off x="10002495" y="6046681"/>
            <a:ext cx="648000" cy="648000"/>
          </a:xfrm>
          <a:prstGeom prst="ellipse">
            <a:avLst/>
          </a:prstGeom>
          <a:solidFill>
            <a:srgbClr val="0070C0"/>
          </a:solidFill>
          <a:ln w="31750" cmpd="thinThick">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63" dirty="0"/>
          </a:p>
        </p:txBody>
      </p:sp>
      <p:sp>
        <p:nvSpPr>
          <p:cNvPr id="140" name="TextBox 141"/>
          <p:cNvSpPr txBox="1">
            <a:spLocks noChangeArrowheads="1"/>
          </p:cNvSpPr>
          <p:nvPr/>
        </p:nvSpPr>
        <p:spPr bwMode="auto">
          <a:xfrm>
            <a:off x="10187927" y="2521778"/>
            <a:ext cx="1776412" cy="313475"/>
          </a:xfrm>
          <a:prstGeom prst="rect">
            <a:avLst/>
          </a:prstGeom>
          <a:noFill/>
          <a:ln w="9525">
            <a:noFill/>
            <a:miter lim="800000"/>
            <a:headEnd/>
            <a:tailEnd/>
          </a:ln>
        </p:spPr>
        <p:txBody>
          <a:bodyPr wrap="square">
            <a:spAutoFit/>
          </a:bodyPr>
          <a:lstStyle/>
          <a:p>
            <a:r>
              <a:rPr lang="en-GB" sz="1400" b="1" dirty="0">
                <a:latin typeface="Segoe UI" panose="020B0502040204020203" pitchFamily="34" charset="0"/>
                <a:ea typeface="Segoe UI" panose="020B0502040204020203" pitchFamily="34" charset="0"/>
                <a:cs typeface="Segoe UI" panose="020B0502040204020203" pitchFamily="34" charset="0"/>
              </a:rPr>
              <a:t>Satisfaction</a:t>
            </a:r>
          </a:p>
        </p:txBody>
      </p:sp>
      <p:sp>
        <p:nvSpPr>
          <p:cNvPr id="141" name="TextBox 141"/>
          <p:cNvSpPr txBox="1">
            <a:spLocks noChangeArrowheads="1"/>
          </p:cNvSpPr>
          <p:nvPr/>
        </p:nvSpPr>
        <p:spPr bwMode="auto">
          <a:xfrm>
            <a:off x="10187927" y="3491478"/>
            <a:ext cx="1776412" cy="313475"/>
          </a:xfrm>
          <a:prstGeom prst="rect">
            <a:avLst/>
          </a:prstGeom>
          <a:noFill/>
          <a:ln w="9525">
            <a:noFill/>
            <a:miter lim="800000"/>
            <a:headEnd/>
            <a:tailEnd/>
          </a:ln>
        </p:spPr>
        <p:txBody>
          <a:bodyPr wrap="square">
            <a:spAutoFit/>
          </a:bodyPr>
          <a:lstStyle/>
          <a:p>
            <a:r>
              <a:rPr lang="en-GB" sz="1400" b="1" dirty="0">
                <a:latin typeface="Segoe UI" panose="020B0502040204020203" pitchFamily="34" charset="0"/>
                <a:ea typeface="Segoe UI" panose="020B0502040204020203" pitchFamily="34" charset="0"/>
                <a:cs typeface="Segoe UI" panose="020B0502040204020203" pitchFamily="34" charset="0"/>
              </a:rPr>
              <a:t>Satisfaction</a:t>
            </a:r>
          </a:p>
        </p:txBody>
      </p:sp>
      <p:sp>
        <p:nvSpPr>
          <p:cNvPr id="142" name="TextBox 141"/>
          <p:cNvSpPr txBox="1">
            <a:spLocks noChangeArrowheads="1"/>
          </p:cNvSpPr>
          <p:nvPr/>
        </p:nvSpPr>
        <p:spPr bwMode="auto">
          <a:xfrm>
            <a:off x="10187927" y="5429573"/>
            <a:ext cx="1776412" cy="313475"/>
          </a:xfrm>
          <a:prstGeom prst="rect">
            <a:avLst/>
          </a:prstGeom>
          <a:noFill/>
          <a:ln w="9525">
            <a:noFill/>
            <a:miter lim="800000"/>
            <a:headEnd/>
            <a:tailEnd/>
          </a:ln>
        </p:spPr>
        <p:txBody>
          <a:bodyPr wrap="square">
            <a:spAutoFit/>
          </a:bodyPr>
          <a:lstStyle/>
          <a:p>
            <a:r>
              <a:rPr lang="en-GB" sz="1400" b="1" dirty="0">
                <a:latin typeface="Segoe UI" panose="020B0502040204020203" pitchFamily="34" charset="0"/>
                <a:ea typeface="Segoe UI" panose="020B0502040204020203" pitchFamily="34" charset="0"/>
                <a:cs typeface="Segoe UI" panose="020B0502040204020203" pitchFamily="34" charset="0"/>
              </a:rPr>
              <a:t>Satisfaction</a:t>
            </a:r>
          </a:p>
        </p:txBody>
      </p:sp>
      <p:sp>
        <p:nvSpPr>
          <p:cNvPr id="143" name="TextBox 142"/>
          <p:cNvSpPr txBox="1">
            <a:spLocks noChangeArrowheads="1"/>
          </p:cNvSpPr>
          <p:nvPr/>
        </p:nvSpPr>
        <p:spPr bwMode="auto">
          <a:xfrm>
            <a:off x="10187927" y="6428786"/>
            <a:ext cx="1776412" cy="313475"/>
          </a:xfrm>
          <a:prstGeom prst="rect">
            <a:avLst/>
          </a:prstGeom>
          <a:noFill/>
          <a:ln w="9525">
            <a:noFill/>
            <a:miter lim="800000"/>
            <a:headEnd/>
            <a:tailEnd/>
          </a:ln>
        </p:spPr>
        <p:txBody>
          <a:bodyPr wrap="square">
            <a:spAutoFit/>
          </a:bodyPr>
          <a:lstStyle/>
          <a:p>
            <a:r>
              <a:rPr lang="en-GB" sz="1400" b="1" dirty="0">
                <a:latin typeface="Segoe UI" panose="020B0502040204020203" pitchFamily="34" charset="0"/>
                <a:ea typeface="Segoe UI" panose="020B0502040204020203" pitchFamily="34" charset="0"/>
                <a:cs typeface="Segoe UI" panose="020B0502040204020203" pitchFamily="34" charset="0"/>
              </a:rPr>
              <a:t>Satisfaction</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9863" y="1251688"/>
            <a:ext cx="420446" cy="428231"/>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9863" y="2209011"/>
            <a:ext cx="534904" cy="54480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89863" y="3250545"/>
            <a:ext cx="423924" cy="431773"/>
          </a:xfrm>
          <a:prstGeom prst="rect">
            <a:avLst/>
          </a:prstGeom>
        </p:spPr>
      </p:pic>
      <p:pic>
        <p:nvPicPr>
          <p:cNvPr id="10" name="Picture 9"/>
          <p:cNvPicPr>
            <a:picLocks noChangeAspect="1"/>
          </p:cNvPicPr>
          <p:nvPr/>
        </p:nvPicPr>
        <p:blipFill rotWithShape="1">
          <a:blip r:embed="rId7" cstate="print">
            <a:duotone>
              <a:prstClr val="black"/>
              <a:schemeClr val="accent3">
                <a:tint val="45000"/>
                <a:satMod val="400000"/>
              </a:schemeClr>
            </a:duotone>
            <a:extLst>
              <a:ext uri="{28A0092B-C50C-407E-A947-70E740481C1C}">
                <a14:useLocalDpi xmlns:a14="http://schemas.microsoft.com/office/drawing/2010/main" val="0"/>
              </a:ext>
            </a:extLst>
          </a:blip>
          <a:srcRect l="3940" r="-1" b="23002"/>
          <a:stretch/>
        </p:blipFill>
        <p:spPr>
          <a:xfrm>
            <a:off x="8589863" y="6134350"/>
            <a:ext cx="505782" cy="445951"/>
          </a:xfrm>
          <a:prstGeom prst="rect">
            <a:avLst/>
          </a:prstGeom>
          <a:noFill/>
        </p:spPr>
      </p:pic>
      <p:sp>
        <p:nvSpPr>
          <p:cNvPr id="104" name="TextBox 139"/>
          <p:cNvSpPr txBox="1">
            <a:spLocks noChangeArrowheads="1"/>
          </p:cNvSpPr>
          <p:nvPr/>
        </p:nvSpPr>
        <p:spPr bwMode="auto">
          <a:xfrm>
            <a:off x="9666684" y="2272462"/>
            <a:ext cx="1368425" cy="407518"/>
          </a:xfrm>
          <a:prstGeom prst="rect">
            <a:avLst/>
          </a:prstGeom>
          <a:noFill/>
          <a:ln w="9525">
            <a:noFill/>
            <a:miter lim="800000"/>
            <a:headEnd/>
            <a:tailEnd/>
          </a:ln>
        </p:spPr>
        <p:txBody>
          <a:bodyPr wrap="square">
            <a:spAutoFit/>
          </a:bodyPr>
          <a:lstStyle/>
          <a:p>
            <a:pPr algn="ctr"/>
            <a:r>
              <a:rPr lang="en-GB" sz="2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88%</a:t>
            </a:r>
            <a:endParaRPr lang="en-GB" sz="2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05" name="TextBox 139"/>
          <p:cNvSpPr txBox="1">
            <a:spLocks noChangeArrowheads="1"/>
          </p:cNvSpPr>
          <p:nvPr/>
        </p:nvSpPr>
        <p:spPr bwMode="auto">
          <a:xfrm>
            <a:off x="9651467" y="3230389"/>
            <a:ext cx="1368425" cy="407518"/>
          </a:xfrm>
          <a:prstGeom prst="rect">
            <a:avLst/>
          </a:prstGeom>
          <a:noFill/>
          <a:ln w="9525">
            <a:noFill/>
            <a:miter lim="800000"/>
            <a:headEnd/>
            <a:tailEnd/>
          </a:ln>
        </p:spPr>
        <p:txBody>
          <a:bodyPr wrap="square">
            <a:spAutoFit/>
          </a:bodyPr>
          <a:lstStyle/>
          <a:p>
            <a:pPr algn="ctr"/>
            <a:r>
              <a:rPr lang="en-GB" sz="2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60%</a:t>
            </a:r>
            <a:endParaRPr lang="en-GB" sz="2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07" name="TextBox 139"/>
          <p:cNvSpPr txBox="1">
            <a:spLocks noChangeArrowheads="1"/>
          </p:cNvSpPr>
          <p:nvPr/>
        </p:nvSpPr>
        <p:spPr bwMode="auto">
          <a:xfrm>
            <a:off x="9654160" y="5168744"/>
            <a:ext cx="1368425" cy="407518"/>
          </a:xfrm>
          <a:prstGeom prst="rect">
            <a:avLst/>
          </a:prstGeom>
          <a:noFill/>
          <a:ln w="9525">
            <a:noFill/>
            <a:miter lim="800000"/>
            <a:headEnd/>
            <a:tailEnd/>
          </a:ln>
        </p:spPr>
        <p:txBody>
          <a:bodyPr wrap="square">
            <a:spAutoFit/>
          </a:bodyPr>
          <a:lstStyle/>
          <a:p>
            <a:pPr algn="ctr"/>
            <a:r>
              <a:rPr lang="en-GB" sz="2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92%</a:t>
            </a:r>
            <a:endParaRPr lang="en-GB" sz="2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08" name="TextBox 139"/>
          <p:cNvSpPr txBox="1">
            <a:spLocks noChangeArrowheads="1"/>
          </p:cNvSpPr>
          <p:nvPr/>
        </p:nvSpPr>
        <p:spPr bwMode="auto">
          <a:xfrm>
            <a:off x="9651467" y="6154841"/>
            <a:ext cx="1368425" cy="407518"/>
          </a:xfrm>
          <a:prstGeom prst="rect">
            <a:avLst/>
          </a:prstGeom>
          <a:noFill/>
          <a:ln w="9525">
            <a:noFill/>
            <a:miter lim="800000"/>
            <a:headEnd/>
            <a:tailEnd/>
          </a:ln>
        </p:spPr>
        <p:txBody>
          <a:bodyPr wrap="square">
            <a:spAutoFit/>
          </a:bodyPr>
          <a:lstStyle/>
          <a:p>
            <a:pPr algn="ctr"/>
            <a:r>
              <a:rPr lang="en-GB" sz="2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83%</a:t>
            </a:r>
            <a:endParaRPr lang="en-GB" sz="2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98" name="Oval 101"/>
          <p:cNvSpPr>
            <a:spLocks noChangeAspect="1"/>
          </p:cNvSpPr>
          <p:nvPr/>
        </p:nvSpPr>
        <p:spPr>
          <a:xfrm>
            <a:off x="10002495" y="1200395"/>
            <a:ext cx="648000" cy="618281"/>
          </a:xfrm>
          <a:prstGeom prst="ellipse">
            <a:avLst/>
          </a:prstGeom>
          <a:solidFill>
            <a:srgbClr val="0070C0"/>
          </a:solidFill>
          <a:ln w="31750" cmpd="thinThick">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63" dirty="0"/>
          </a:p>
        </p:txBody>
      </p:sp>
      <p:sp>
        <p:nvSpPr>
          <p:cNvPr id="99" name="TextBox 139"/>
          <p:cNvSpPr txBox="1">
            <a:spLocks noChangeArrowheads="1"/>
          </p:cNvSpPr>
          <p:nvPr/>
        </p:nvSpPr>
        <p:spPr bwMode="auto">
          <a:xfrm>
            <a:off x="9666684" y="1284511"/>
            <a:ext cx="1368425" cy="407518"/>
          </a:xfrm>
          <a:prstGeom prst="rect">
            <a:avLst/>
          </a:prstGeom>
          <a:noFill/>
          <a:ln w="9525">
            <a:noFill/>
            <a:miter lim="800000"/>
            <a:headEnd/>
            <a:tailEnd/>
          </a:ln>
        </p:spPr>
        <p:txBody>
          <a:bodyPr wrap="square">
            <a:spAutoFit/>
          </a:bodyPr>
          <a:lstStyle/>
          <a:p>
            <a:pPr algn="ctr"/>
            <a:r>
              <a:rPr lang="en-GB" sz="2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96%</a:t>
            </a:r>
            <a:endParaRPr lang="en-GB" sz="2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30" name="TextBox 141"/>
          <p:cNvSpPr txBox="1">
            <a:spLocks noChangeArrowheads="1"/>
          </p:cNvSpPr>
          <p:nvPr/>
        </p:nvSpPr>
        <p:spPr bwMode="auto">
          <a:xfrm>
            <a:off x="10187927" y="1575743"/>
            <a:ext cx="1776412" cy="313475"/>
          </a:xfrm>
          <a:prstGeom prst="rect">
            <a:avLst/>
          </a:prstGeom>
          <a:noFill/>
          <a:ln w="9525">
            <a:noFill/>
            <a:miter lim="800000"/>
            <a:headEnd/>
            <a:tailEnd/>
          </a:ln>
        </p:spPr>
        <p:txBody>
          <a:bodyPr wrap="square">
            <a:spAutoFit/>
          </a:bodyPr>
          <a:lstStyle/>
          <a:p>
            <a:r>
              <a:rPr lang="en-GB" sz="1400" b="1" dirty="0">
                <a:latin typeface="Segoe UI" panose="020B0502040204020203" pitchFamily="34" charset="0"/>
                <a:ea typeface="Segoe UI" panose="020B0502040204020203" pitchFamily="34" charset="0"/>
                <a:cs typeface="Segoe UI" panose="020B0502040204020203" pitchFamily="34" charset="0"/>
              </a:rPr>
              <a:t>Satisfaction</a:t>
            </a:r>
          </a:p>
        </p:txBody>
      </p:sp>
      <p:sp>
        <p:nvSpPr>
          <p:cNvPr id="96" name="Text Box 104"/>
          <p:cNvSpPr txBox="1">
            <a:spLocks noChangeArrowheads="1"/>
          </p:cNvSpPr>
          <p:nvPr/>
        </p:nvSpPr>
        <p:spPr bwMode="auto">
          <a:xfrm>
            <a:off x="8448899" y="3921543"/>
            <a:ext cx="2154237" cy="276999"/>
          </a:xfrm>
          <a:prstGeom prst="rect">
            <a:avLst/>
          </a:prstGeom>
          <a:noFill/>
          <a:ln w="9525">
            <a:noFill/>
            <a:miter lim="800000"/>
            <a:headEnd/>
            <a:tailEnd/>
          </a:ln>
        </p:spPr>
        <p:txBody>
          <a:bodyPr wrap="square">
            <a:spAutoFit/>
          </a:bodyPr>
          <a:lstStyle/>
          <a:p>
            <a:pPr>
              <a:spcBef>
                <a:spcPct val="50000"/>
              </a:spcBef>
            </a:pP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Investigation</a:t>
            </a:r>
          </a:p>
        </p:txBody>
      </p:sp>
      <p:sp>
        <p:nvSpPr>
          <p:cNvPr id="106" name="Oval 101"/>
          <p:cNvSpPr>
            <a:spLocks noChangeAspect="1"/>
          </p:cNvSpPr>
          <p:nvPr/>
        </p:nvSpPr>
        <p:spPr>
          <a:xfrm>
            <a:off x="10002495" y="4101633"/>
            <a:ext cx="648000" cy="599072"/>
          </a:xfrm>
          <a:prstGeom prst="ellipse">
            <a:avLst/>
          </a:prstGeom>
          <a:solidFill>
            <a:srgbClr val="0070C0"/>
          </a:solidFill>
          <a:ln w="31750" cmpd="thinThick">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63" dirty="0"/>
          </a:p>
        </p:txBody>
      </p:sp>
      <p:sp>
        <p:nvSpPr>
          <p:cNvPr id="118" name="TextBox 141"/>
          <p:cNvSpPr txBox="1">
            <a:spLocks noChangeArrowheads="1"/>
          </p:cNvSpPr>
          <p:nvPr/>
        </p:nvSpPr>
        <p:spPr bwMode="auto">
          <a:xfrm>
            <a:off x="10187927" y="4436390"/>
            <a:ext cx="1776412" cy="313475"/>
          </a:xfrm>
          <a:prstGeom prst="rect">
            <a:avLst/>
          </a:prstGeom>
          <a:noFill/>
          <a:ln w="9525">
            <a:noFill/>
            <a:miter lim="800000"/>
            <a:headEnd/>
            <a:tailEnd/>
          </a:ln>
        </p:spPr>
        <p:txBody>
          <a:bodyPr wrap="square">
            <a:spAutoFit/>
          </a:bodyPr>
          <a:lstStyle/>
          <a:p>
            <a:r>
              <a:rPr lang="en-GB" sz="1400" b="1" dirty="0">
                <a:latin typeface="Segoe UI" panose="020B0502040204020203" pitchFamily="34" charset="0"/>
                <a:ea typeface="Segoe UI" panose="020B0502040204020203" pitchFamily="34" charset="0"/>
                <a:cs typeface="Segoe UI" panose="020B0502040204020203" pitchFamily="34" charset="0"/>
              </a:rPr>
              <a:t>Satisfaction</a:t>
            </a:r>
          </a:p>
        </p:txBody>
      </p:sp>
      <p:sp>
        <p:nvSpPr>
          <p:cNvPr id="124" name="TextBox 139"/>
          <p:cNvSpPr txBox="1">
            <a:spLocks noChangeArrowheads="1"/>
          </p:cNvSpPr>
          <p:nvPr/>
        </p:nvSpPr>
        <p:spPr bwMode="auto">
          <a:xfrm>
            <a:off x="9651467" y="4185571"/>
            <a:ext cx="1368425" cy="407518"/>
          </a:xfrm>
          <a:prstGeom prst="rect">
            <a:avLst/>
          </a:prstGeom>
          <a:noFill/>
          <a:ln w="9525">
            <a:noFill/>
            <a:miter lim="800000"/>
            <a:headEnd/>
            <a:tailEnd/>
          </a:ln>
        </p:spPr>
        <p:txBody>
          <a:bodyPr wrap="square">
            <a:spAutoFit/>
          </a:bodyPr>
          <a:lstStyle/>
          <a:p>
            <a:pPr algn="ctr"/>
            <a:r>
              <a:rPr lang="en-GB" sz="2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67%</a:t>
            </a:r>
            <a:endParaRPr lang="en-GB" sz="2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25" name="Picture 124"/>
          <p:cNvPicPr>
            <a:picLocks noChangeAspect="1"/>
          </p:cNvPicPr>
          <p:nvPr/>
        </p:nvPicPr>
        <p:blipFill rotWithShape="1">
          <a:blip r:embed="rId8" cstate="print">
            <a:extLst>
              <a:ext uri="{28A0092B-C50C-407E-A947-70E740481C1C}">
                <a14:useLocalDpi xmlns:a14="http://schemas.microsoft.com/office/drawing/2010/main" val="0"/>
              </a:ext>
            </a:extLst>
          </a:blip>
          <a:srcRect b="15710"/>
          <a:stretch/>
        </p:blipFill>
        <p:spPr>
          <a:xfrm>
            <a:off x="8589863" y="4227594"/>
            <a:ext cx="452920" cy="364620"/>
          </a:xfrm>
          <a:prstGeom prst="rect">
            <a:avLst/>
          </a:prstGeom>
        </p:spPr>
      </p:pic>
      <p:sp>
        <p:nvSpPr>
          <p:cNvPr id="135" name="Text Box 104"/>
          <p:cNvSpPr txBox="1">
            <a:spLocks noChangeArrowheads="1"/>
          </p:cNvSpPr>
          <p:nvPr/>
        </p:nvSpPr>
        <p:spPr bwMode="auto">
          <a:xfrm>
            <a:off x="8448899" y="5864242"/>
            <a:ext cx="2154237" cy="276999"/>
          </a:xfrm>
          <a:prstGeom prst="rect">
            <a:avLst/>
          </a:prstGeom>
          <a:noFill/>
          <a:ln w="9525">
            <a:noFill/>
            <a:miter lim="800000"/>
            <a:headEnd/>
            <a:tailEnd/>
          </a:ln>
        </p:spPr>
        <p:txBody>
          <a:bodyPr wrap="square">
            <a:spAutoFit/>
          </a:bodyPr>
          <a:lstStyle/>
          <a:p>
            <a:pPr>
              <a:spcBef>
                <a:spcPct val="50000"/>
              </a:spcBef>
            </a:pPr>
            <a:r>
              <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Whole Experience</a:t>
            </a:r>
          </a:p>
        </p:txBody>
      </p:sp>
      <p:sp>
        <p:nvSpPr>
          <p:cNvPr id="110" name="TextBox 109"/>
          <p:cNvSpPr txBox="1"/>
          <p:nvPr/>
        </p:nvSpPr>
        <p:spPr>
          <a:xfrm>
            <a:off x="3737155" y="963992"/>
            <a:ext cx="1788922" cy="292388"/>
          </a:xfrm>
          <a:prstGeom prst="rect">
            <a:avLst/>
          </a:prstGeom>
          <a:noFill/>
        </p:spPr>
        <p:txBody>
          <a:bodyPr wrap="square" rtlCol="0">
            <a:spAutoFit/>
          </a:bodyPr>
          <a:lstStyle/>
          <a:p>
            <a:r>
              <a:rPr lang="en-GB" sz="1300" i="1" dirty="0">
                <a:latin typeface="Segoe UI" panose="020B0502040204020203" pitchFamily="34" charset="0"/>
                <a:ea typeface="Segoe UI" panose="020B0502040204020203" pitchFamily="34" charset="0"/>
                <a:cs typeface="Segoe UI" panose="020B0502040204020203" pitchFamily="34" charset="0"/>
              </a:rPr>
              <a:t>Previous Quarter:   </a:t>
            </a:r>
            <a:r>
              <a:rPr lang="en-GB" sz="1300" dirty="0" smtClean="0">
                <a:latin typeface="Segoe UI" panose="020B0502040204020203" pitchFamily="34" charset="0"/>
                <a:ea typeface="Segoe UI" panose="020B0502040204020203" pitchFamily="34" charset="0"/>
                <a:cs typeface="Segoe UI" panose="020B0502040204020203" pitchFamily="34" charset="0"/>
              </a:rPr>
              <a:t>91</a:t>
            </a:r>
            <a:endParaRPr lang="en-GB" sz="1300" dirty="0">
              <a:latin typeface="Segoe UI" panose="020B0502040204020203" pitchFamily="34" charset="0"/>
              <a:ea typeface="Segoe UI" panose="020B0502040204020203" pitchFamily="34" charset="0"/>
              <a:cs typeface="Segoe UI" panose="020B0502040204020203" pitchFamily="34" charset="0"/>
            </a:endParaRPr>
          </a:p>
        </p:txBody>
      </p:sp>
      <p:sp>
        <p:nvSpPr>
          <p:cNvPr id="113" name="TextBox 112"/>
          <p:cNvSpPr txBox="1"/>
          <p:nvPr/>
        </p:nvSpPr>
        <p:spPr>
          <a:xfrm>
            <a:off x="5077498" y="1237335"/>
            <a:ext cx="457990" cy="292388"/>
          </a:xfrm>
          <a:prstGeom prst="rect">
            <a:avLst/>
          </a:prstGeom>
          <a:noFill/>
        </p:spPr>
        <p:txBody>
          <a:bodyPr wrap="square" rtlCol="0">
            <a:spAutoFit/>
          </a:bodyPr>
          <a:lstStyle/>
          <a:p>
            <a:r>
              <a:rPr lang="en-GB" sz="1300" b="1" dirty="0">
                <a:solidFill>
                  <a:srgbClr val="0070C0"/>
                </a:solidFill>
                <a:latin typeface="Segoe UI" panose="020B0502040204020203" pitchFamily="34" charset="0"/>
                <a:ea typeface="Segoe UI" panose="020B0502040204020203" pitchFamily="34" charset="0"/>
                <a:cs typeface="Segoe UI" panose="020B0502040204020203" pitchFamily="34" charset="0"/>
              </a:rPr>
              <a:t> 99</a:t>
            </a:r>
          </a:p>
        </p:txBody>
      </p:sp>
      <p:sp>
        <p:nvSpPr>
          <p:cNvPr id="119" name="TextBox 118"/>
          <p:cNvSpPr txBox="1"/>
          <p:nvPr/>
        </p:nvSpPr>
        <p:spPr>
          <a:xfrm>
            <a:off x="3737156" y="1208447"/>
            <a:ext cx="888195" cy="292388"/>
          </a:xfrm>
          <a:prstGeom prst="rect">
            <a:avLst/>
          </a:prstGeom>
          <a:noFill/>
        </p:spPr>
        <p:txBody>
          <a:bodyPr wrap="square" rtlCol="0">
            <a:spAutoFit/>
          </a:bodyPr>
          <a:lstStyle/>
          <a:p>
            <a:r>
              <a:rPr lang="en-GB" sz="1300" i="1" dirty="0">
                <a:latin typeface="Segoe UI" panose="020B0502040204020203" pitchFamily="34" charset="0"/>
                <a:ea typeface="Segoe UI" panose="020B0502040204020203" pitchFamily="34" charset="0"/>
                <a:cs typeface="Segoe UI" panose="020B0502040204020203" pitchFamily="34" charset="0"/>
              </a:rPr>
              <a:t>Target: </a:t>
            </a:r>
          </a:p>
        </p:txBody>
      </p:sp>
      <p:grpSp>
        <p:nvGrpSpPr>
          <p:cNvPr id="121" name="Group 66"/>
          <p:cNvGrpSpPr>
            <a:grpSpLocks noChangeAspect="1"/>
          </p:cNvGrpSpPr>
          <p:nvPr/>
        </p:nvGrpSpPr>
        <p:grpSpPr bwMode="auto">
          <a:xfrm>
            <a:off x="2270524" y="690960"/>
            <a:ext cx="1343025" cy="816769"/>
            <a:chOff x="2741188" y="3951576"/>
            <a:chExt cx="1289973" cy="784681"/>
          </a:xfrm>
        </p:grpSpPr>
        <p:pic>
          <p:nvPicPr>
            <p:cNvPr id="122" name="Picture 121"/>
            <p:cNvPicPr>
              <a:picLocks noChangeAspect="1"/>
            </p:cNvPicPr>
            <p:nvPr/>
          </p:nvPicPr>
          <p:blipFill>
            <a:blip r:embed="rId9">
              <a:duotone>
                <a:schemeClr val="accent1">
                  <a:shade val="45000"/>
                  <a:satMod val="135000"/>
                </a:schemeClr>
                <a:prstClr val="white"/>
              </a:duotone>
            </a:blip>
            <a:stretch>
              <a:fillRect/>
            </a:stretch>
          </p:blipFill>
          <p:spPr>
            <a:xfrm>
              <a:off x="3274119" y="3951576"/>
              <a:ext cx="757042" cy="658800"/>
            </a:xfrm>
            <a:prstGeom prst="rect">
              <a:avLst/>
            </a:prstGeom>
          </p:spPr>
        </p:pic>
        <p:pic>
          <p:nvPicPr>
            <p:cNvPr id="131" name="Picture 130"/>
            <p:cNvPicPr>
              <a:picLocks noChangeAspect="1"/>
            </p:cNvPicPr>
            <p:nvPr/>
          </p:nvPicPr>
          <p:blipFill>
            <a:blip r:embed="rId10">
              <a:duotone>
                <a:schemeClr val="accent1">
                  <a:shade val="45000"/>
                  <a:satMod val="135000"/>
                </a:schemeClr>
                <a:prstClr val="white"/>
              </a:duotone>
            </a:blip>
            <a:stretch>
              <a:fillRect/>
            </a:stretch>
          </p:blipFill>
          <p:spPr>
            <a:xfrm>
              <a:off x="2741188" y="4077457"/>
              <a:ext cx="638213" cy="658800"/>
            </a:xfrm>
            <a:prstGeom prst="rect">
              <a:avLst/>
            </a:prstGeom>
          </p:spPr>
        </p:pic>
      </p:grpSp>
      <p:sp>
        <p:nvSpPr>
          <p:cNvPr id="144" name="Oval 143"/>
          <p:cNvSpPr>
            <a:spLocks noChangeAspect="1"/>
          </p:cNvSpPr>
          <p:nvPr/>
        </p:nvSpPr>
        <p:spPr>
          <a:xfrm>
            <a:off x="2666170" y="1014428"/>
            <a:ext cx="658289" cy="669131"/>
          </a:xfrm>
          <a:prstGeom prst="ellipse">
            <a:avLst/>
          </a:prstGeom>
          <a:solidFill>
            <a:srgbClr val="005B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00" b="1" dirty="0">
              <a:solidFill>
                <a:srgbClr val="FFFFFF"/>
              </a:solidFill>
              <a:latin typeface="Arial Black" pitchFamily="34" charset="0"/>
              <a:cs typeface="Arial" charset="0"/>
            </a:endParaRPr>
          </a:p>
        </p:txBody>
      </p:sp>
      <p:sp>
        <p:nvSpPr>
          <p:cNvPr id="149" name="TextBox 148"/>
          <p:cNvSpPr txBox="1"/>
          <p:nvPr/>
        </p:nvSpPr>
        <p:spPr>
          <a:xfrm>
            <a:off x="2667652" y="1072522"/>
            <a:ext cx="656807" cy="307777"/>
          </a:xfrm>
          <a:prstGeom prst="rect">
            <a:avLst/>
          </a:prstGeom>
          <a:noFill/>
        </p:spPr>
        <p:txBody>
          <a:bodyPr wrap="square" rtlCol="0">
            <a:spAutoFit/>
          </a:bodyPr>
          <a:lstStyle/>
          <a:p>
            <a:pPr algn="ctr"/>
            <a:r>
              <a:rPr lang="en-GB"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Qtr. 2 </a:t>
            </a:r>
            <a:endParaRPr lang="en-GB"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54" name="TextBox 153"/>
          <p:cNvSpPr txBox="1"/>
          <p:nvPr/>
        </p:nvSpPr>
        <p:spPr>
          <a:xfrm>
            <a:off x="2751351" y="1326307"/>
            <a:ext cx="534734" cy="307777"/>
          </a:xfrm>
          <a:prstGeom prst="rect">
            <a:avLst/>
          </a:prstGeom>
          <a:noFill/>
        </p:spPr>
        <p:txBody>
          <a:bodyPr wrap="square" rtlCol="0">
            <a:spAutoFit/>
          </a:bodyPr>
          <a:lstStyle/>
          <a:p>
            <a:r>
              <a:rPr lang="en-GB"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107</a:t>
            </a:r>
            <a:endParaRPr lang="en-GB"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57" name="TextBox 156"/>
          <p:cNvSpPr txBox="1"/>
          <p:nvPr/>
        </p:nvSpPr>
        <p:spPr>
          <a:xfrm>
            <a:off x="3737156" y="710901"/>
            <a:ext cx="2749183" cy="307777"/>
          </a:xfrm>
          <a:prstGeom prst="rect">
            <a:avLst/>
          </a:prstGeom>
          <a:noFill/>
        </p:spPr>
        <p:txBody>
          <a:bodyPr wrap="square" rtlCol="0">
            <a:spAutoFit/>
          </a:bodyPr>
          <a:lstStyle/>
          <a:p>
            <a:r>
              <a:rPr lang="en-GB" sz="1400" b="1" dirty="0">
                <a:latin typeface="Segoe UI" panose="020B0502040204020203" pitchFamily="34" charset="0"/>
                <a:ea typeface="Segoe UI" panose="020B0502040204020203" pitchFamily="34" charset="0"/>
                <a:cs typeface="Segoe UI" panose="020B0502040204020203" pitchFamily="34" charset="0"/>
              </a:rPr>
              <a:t>Victims spoken to:</a:t>
            </a:r>
          </a:p>
        </p:txBody>
      </p:sp>
      <p:sp>
        <p:nvSpPr>
          <p:cNvPr id="158" name="Rectangle 157"/>
          <p:cNvSpPr/>
          <p:nvPr/>
        </p:nvSpPr>
        <p:spPr>
          <a:xfrm>
            <a:off x="2083427" y="2119879"/>
            <a:ext cx="198438" cy="190500"/>
          </a:xfrm>
          <a:prstGeom prst="rect">
            <a:avLst/>
          </a:prstGeom>
          <a:solidFill>
            <a:srgbClr val="0051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59" name="TextBox 158"/>
          <p:cNvSpPr txBox="1"/>
          <p:nvPr/>
        </p:nvSpPr>
        <p:spPr>
          <a:xfrm>
            <a:off x="2390249" y="2433101"/>
            <a:ext cx="3382164" cy="369332"/>
          </a:xfrm>
          <a:prstGeom prst="rect">
            <a:avLst/>
          </a:prstGeom>
          <a:noFill/>
        </p:spPr>
        <p:txBody>
          <a:bodyPr wrap="square">
            <a:spAutoFit/>
          </a:bodyPr>
          <a:lstStyle/>
          <a:p>
            <a:pPr>
              <a:defRPr/>
            </a:pPr>
            <a:r>
              <a:rPr lang="en-GB" sz="900" b="1"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Incidents excluded as missing contact details for 1 or more listed ‘involved parties’</a:t>
            </a:r>
          </a:p>
        </p:txBody>
      </p:sp>
      <p:sp>
        <p:nvSpPr>
          <p:cNvPr id="160" name="Rectangle 159"/>
          <p:cNvSpPr/>
          <p:nvPr/>
        </p:nvSpPr>
        <p:spPr>
          <a:xfrm>
            <a:off x="2082635" y="2553824"/>
            <a:ext cx="200025" cy="188913"/>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61" name="TextBox 160"/>
          <p:cNvSpPr txBox="1"/>
          <p:nvPr/>
        </p:nvSpPr>
        <p:spPr>
          <a:xfrm>
            <a:off x="2391970" y="2000627"/>
            <a:ext cx="3579366" cy="369332"/>
          </a:xfrm>
          <a:prstGeom prst="rect">
            <a:avLst/>
          </a:prstGeom>
          <a:noFill/>
        </p:spPr>
        <p:txBody>
          <a:bodyPr wrap="square">
            <a:spAutoFit/>
          </a:bodyPr>
          <a:lstStyle/>
          <a:p>
            <a:pPr>
              <a:defRPr/>
            </a:pPr>
            <a:r>
              <a:rPr lang="en-GB" sz="900" b="1"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Potential ‘eligible’ slight injury RTC incidents where police attended</a:t>
            </a:r>
          </a:p>
        </p:txBody>
      </p:sp>
      <p:sp>
        <p:nvSpPr>
          <p:cNvPr id="162" name="Oval 84"/>
          <p:cNvSpPr>
            <a:spLocks/>
          </p:cNvSpPr>
          <p:nvPr/>
        </p:nvSpPr>
        <p:spPr>
          <a:xfrm>
            <a:off x="903978" y="1296378"/>
            <a:ext cx="900000" cy="900000"/>
          </a:xfrm>
          <a:prstGeom prst="ellipse">
            <a:avLst/>
          </a:prstGeom>
          <a:solidFill>
            <a:srgbClr val="005B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62" dirty="0"/>
          </a:p>
        </p:txBody>
      </p:sp>
      <p:sp>
        <p:nvSpPr>
          <p:cNvPr id="163" name="TextBox 87"/>
          <p:cNvSpPr txBox="1">
            <a:spLocks noChangeArrowheads="1"/>
          </p:cNvSpPr>
          <p:nvPr/>
        </p:nvSpPr>
        <p:spPr bwMode="auto">
          <a:xfrm>
            <a:off x="987638" y="1342803"/>
            <a:ext cx="713658" cy="461665"/>
          </a:xfrm>
          <a:prstGeom prst="rect">
            <a:avLst/>
          </a:prstGeom>
          <a:noFill/>
          <a:ln w="9525">
            <a:noFill/>
            <a:miter lim="800000"/>
            <a:headEnd/>
            <a:tailEnd/>
          </a:ln>
        </p:spPr>
        <p:txBody>
          <a:bodyPr wrap="none">
            <a:spAutoFit/>
          </a:bodyPr>
          <a:lstStyle/>
          <a:p>
            <a:pPr algn="ctr"/>
            <a:r>
              <a:rPr lang="en-GB"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229</a:t>
            </a:r>
            <a:endParaRPr lang="en-GB"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64" name="Rectangle 163"/>
          <p:cNvSpPr/>
          <p:nvPr/>
        </p:nvSpPr>
        <p:spPr>
          <a:xfrm>
            <a:off x="2081872" y="2986181"/>
            <a:ext cx="200025" cy="188913"/>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65" name="Oval 164"/>
          <p:cNvSpPr>
            <a:spLocks/>
          </p:cNvSpPr>
          <p:nvPr/>
        </p:nvSpPr>
        <p:spPr>
          <a:xfrm>
            <a:off x="1055178" y="1748611"/>
            <a:ext cx="597600" cy="597600"/>
          </a:xfrm>
          <a:prstGeom prst="ellipse">
            <a:avLst/>
          </a:prstGeom>
          <a:solidFill>
            <a:srgbClr val="3366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53</a:t>
            </a:r>
            <a:endParaRPr lang="en-GB" sz="1400" b="1" dirty="0">
              <a:solidFill>
                <a:srgbClr val="FFFFFF"/>
              </a:solidFill>
              <a:latin typeface="Segoe UI" panose="020B0502040204020203" pitchFamily="34" charset="0"/>
              <a:ea typeface="Segoe UI" panose="020B0502040204020203" pitchFamily="34" charset="0"/>
              <a:cs typeface="Segoe UI" panose="020B0502040204020203" pitchFamily="34" charset="0"/>
            </a:endParaRPr>
          </a:p>
        </p:txBody>
      </p:sp>
      <p:sp>
        <p:nvSpPr>
          <p:cNvPr id="166" name="TextBox 165"/>
          <p:cNvSpPr txBox="1"/>
          <p:nvPr/>
        </p:nvSpPr>
        <p:spPr>
          <a:xfrm>
            <a:off x="2382253" y="2905331"/>
            <a:ext cx="3296233" cy="369332"/>
          </a:xfrm>
          <a:prstGeom prst="rect">
            <a:avLst/>
          </a:prstGeom>
          <a:noFill/>
        </p:spPr>
        <p:txBody>
          <a:bodyPr wrap="square">
            <a:spAutoFit/>
          </a:bodyPr>
          <a:lstStyle/>
          <a:p>
            <a:pPr>
              <a:defRPr/>
            </a:pPr>
            <a:r>
              <a:rPr lang="en-GB" sz="900" b="1"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Number of RTC incidents identified as suitable for surveying</a:t>
            </a:r>
          </a:p>
        </p:txBody>
      </p:sp>
      <p:sp>
        <p:nvSpPr>
          <p:cNvPr id="167" name="Oval 166"/>
          <p:cNvSpPr>
            <a:spLocks/>
          </p:cNvSpPr>
          <p:nvPr/>
        </p:nvSpPr>
        <p:spPr>
          <a:xfrm>
            <a:off x="969444" y="2190096"/>
            <a:ext cx="772649" cy="774000"/>
          </a:xfrm>
          <a:prstGeom prst="ellipse">
            <a:avLst/>
          </a:prstGeom>
          <a:solidFill>
            <a:srgbClr val="0099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650" b="1"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176</a:t>
            </a:r>
            <a:endParaRPr lang="en-GB" sz="1650" b="1" dirty="0">
              <a:solidFill>
                <a:srgbClr val="FFFFFF"/>
              </a:solidFill>
              <a:latin typeface="Segoe UI" panose="020B0502040204020203" pitchFamily="34" charset="0"/>
              <a:ea typeface="Segoe UI" panose="020B0502040204020203" pitchFamily="34" charset="0"/>
              <a:cs typeface="Segoe UI" panose="020B0502040204020203" pitchFamily="34" charset="0"/>
            </a:endParaRPr>
          </a:p>
        </p:txBody>
      </p:sp>
      <p:sp>
        <p:nvSpPr>
          <p:cNvPr id="97" name="Rounded Rectangle 96"/>
          <p:cNvSpPr/>
          <p:nvPr/>
        </p:nvSpPr>
        <p:spPr>
          <a:xfrm>
            <a:off x="789247" y="3580418"/>
            <a:ext cx="3762000" cy="3229323"/>
          </a:xfrm>
          <a:prstGeom prst="roundRect">
            <a:avLst>
              <a:gd name="adj" fmla="val 2341"/>
            </a:avLst>
          </a:prstGeom>
          <a:solidFill>
            <a:schemeClr val="accent1">
              <a:lumMod val="20000"/>
              <a:lumOff val="80000"/>
            </a:schemeClr>
          </a:solidFill>
          <a:ln w="22225" cmpd="sng">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i="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45" name="TextBox 144"/>
          <p:cNvSpPr txBox="1"/>
          <p:nvPr/>
        </p:nvSpPr>
        <p:spPr>
          <a:xfrm>
            <a:off x="1293255" y="3557850"/>
            <a:ext cx="2749183" cy="307777"/>
          </a:xfrm>
          <a:prstGeom prst="rect">
            <a:avLst/>
          </a:prstGeom>
          <a:noFill/>
        </p:spPr>
        <p:txBody>
          <a:bodyPr wrap="square" rtlCol="0">
            <a:spAutoFit/>
          </a:bodyPr>
          <a:lstStyle/>
          <a:p>
            <a:pPr algn="ctr"/>
            <a:r>
              <a:rPr lang="en-GB" sz="1400" b="1" i="1" u="sng" dirty="0">
                <a:solidFill>
                  <a:srgbClr val="008000"/>
                </a:solidFill>
                <a:latin typeface="Segoe UI" panose="020B0502040204020203" pitchFamily="34" charset="0"/>
                <a:ea typeface="Segoe UI" panose="020B0502040204020203" pitchFamily="34" charset="0"/>
                <a:cs typeface="Segoe UI" panose="020B0502040204020203" pitchFamily="34" charset="0"/>
              </a:rPr>
              <a:t>What went well…</a:t>
            </a:r>
          </a:p>
        </p:txBody>
      </p:sp>
      <p:sp>
        <p:nvSpPr>
          <p:cNvPr id="146" name="Rounded Rectangle 145"/>
          <p:cNvSpPr/>
          <p:nvPr/>
        </p:nvSpPr>
        <p:spPr>
          <a:xfrm>
            <a:off x="4625418" y="3571441"/>
            <a:ext cx="3762000" cy="3228592"/>
          </a:xfrm>
          <a:prstGeom prst="roundRect">
            <a:avLst>
              <a:gd name="adj" fmla="val 1948"/>
            </a:avLst>
          </a:prstGeom>
          <a:solidFill>
            <a:schemeClr val="accent1">
              <a:lumMod val="20000"/>
              <a:lumOff val="80000"/>
            </a:schemeClr>
          </a:solidFill>
          <a:ln w="222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7" name="TextBox 146"/>
          <p:cNvSpPr txBox="1"/>
          <p:nvPr/>
        </p:nvSpPr>
        <p:spPr>
          <a:xfrm>
            <a:off x="5160610" y="3545682"/>
            <a:ext cx="2749183" cy="307777"/>
          </a:xfrm>
          <a:prstGeom prst="rect">
            <a:avLst/>
          </a:prstGeom>
          <a:noFill/>
        </p:spPr>
        <p:txBody>
          <a:bodyPr wrap="square" rtlCol="0">
            <a:spAutoFit/>
          </a:bodyPr>
          <a:lstStyle/>
          <a:p>
            <a:pPr algn="ctr"/>
            <a:r>
              <a:rPr lang="en-GB" sz="1400" b="1" i="1" u="sng" dirty="0">
                <a:solidFill>
                  <a:srgbClr val="FF0000"/>
                </a:solidFill>
                <a:latin typeface="Segoe UI" panose="020B0502040204020203" pitchFamily="34" charset="0"/>
                <a:ea typeface="Segoe UI" panose="020B0502040204020203" pitchFamily="34" charset="0"/>
                <a:cs typeface="Segoe UI" panose="020B0502040204020203" pitchFamily="34" charset="0"/>
              </a:rPr>
              <a:t>What could be better…</a:t>
            </a:r>
          </a:p>
        </p:txBody>
      </p:sp>
      <p:sp>
        <p:nvSpPr>
          <p:cNvPr id="6" name="TextBox 5"/>
          <p:cNvSpPr txBox="1"/>
          <p:nvPr/>
        </p:nvSpPr>
        <p:spPr>
          <a:xfrm>
            <a:off x="784556" y="3803147"/>
            <a:ext cx="3748438" cy="861774"/>
          </a:xfrm>
          <a:prstGeom prst="rect">
            <a:avLst/>
          </a:prstGeom>
          <a:noFill/>
        </p:spPr>
        <p:txBody>
          <a:bodyPr wrap="square" rtlCol="0">
            <a:spAutoFit/>
          </a:bodyPr>
          <a:lstStyle/>
          <a:p>
            <a:r>
              <a:rPr lang="en-GB" sz="1000" i="1" dirty="0">
                <a:latin typeface="Segoe UI" panose="020B0502040204020203" pitchFamily="34" charset="0"/>
                <a:ea typeface="Segoe UI" panose="020B0502040204020203" pitchFamily="34" charset="0"/>
                <a:cs typeface="Segoe UI" panose="020B0502040204020203" pitchFamily="34" charset="0"/>
              </a:rPr>
              <a:t>“The police officer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arrived very quickly, assessed</a:t>
            </a:r>
            <a:r>
              <a:rPr lang="en-GB" sz="1000" i="1" dirty="0">
                <a:solidFill>
                  <a:srgbClr val="0070C0"/>
                </a:solidFill>
                <a:latin typeface="Segoe UI" panose="020B0502040204020203" pitchFamily="34" charset="0"/>
                <a:ea typeface="Segoe UI" panose="020B0502040204020203" pitchFamily="34" charset="0"/>
                <a:cs typeface="Segoe UI" panose="020B0502040204020203" pitchFamily="34" charset="0"/>
              </a:rPr>
              <a:t>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the situation</a:t>
            </a:r>
            <a:r>
              <a:rPr lang="en-GB" sz="1000" i="1" dirty="0">
                <a:solidFill>
                  <a:srgbClr val="0070C0"/>
                </a:solidFill>
                <a:latin typeface="Segoe UI" panose="020B0502040204020203" pitchFamily="34" charset="0"/>
                <a:ea typeface="Segoe UI" panose="020B0502040204020203" pitchFamily="34" charset="0"/>
                <a:cs typeface="Segoe UI" panose="020B0502040204020203" pitchFamily="34" charset="0"/>
              </a:rPr>
              <a:t> </a:t>
            </a:r>
            <a:r>
              <a:rPr lang="en-GB" sz="1000" i="1" dirty="0">
                <a:latin typeface="Segoe UI" panose="020B0502040204020203" pitchFamily="34" charset="0"/>
                <a:ea typeface="Segoe UI" panose="020B0502040204020203" pitchFamily="34" charset="0"/>
                <a:cs typeface="Segoe UI" panose="020B0502040204020203" pitchFamily="34" charset="0"/>
              </a:rPr>
              <a:t>and got it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under control.  </a:t>
            </a:r>
            <a:r>
              <a:rPr lang="en-GB" sz="1000" i="1" dirty="0">
                <a:latin typeface="Segoe UI" panose="020B0502040204020203" pitchFamily="34" charset="0"/>
                <a:ea typeface="Segoe UI" panose="020B0502040204020203" pitchFamily="34" charset="0"/>
                <a:cs typeface="Segoe UI" panose="020B0502040204020203" pitchFamily="34" charset="0"/>
              </a:rPr>
              <a:t>She spoke to the ambulance crew and instigated a top to toe assessment </a:t>
            </a:r>
            <a:r>
              <a:rPr lang="en-GB" sz="1000" i="1" dirty="0" smtClean="0">
                <a:latin typeface="Segoe UI" panose="020B0502040204020203" pitchFamily="34" charset="0"/>
                <a:ea typeface="Segoe UI" panose="020B0502040204020203" pitchFamily="34" charset="0"/>
                <a:cs typeface="Segoe UI" panose="020B0502040204020203" pitchFamily="34" charset="0"/>
              </a:rPr>
              <a:t>on </a:t>
            </a:r>
            <a:r>
              <a:rPr lang="en-GB" sz="1000" i="1" dirty="0">
                <a:latin typeface="Segoe UI" panose="020B0502040204020203" pitchFamily="34" charset="0"/>
                <a:ea typeface="Segoe UI" panose="020B0502040204020203" pitchFamily="34" charset="0"/>
                <a:cs typeface="Segoe UI" panose="020B0502040204020203" pitchFamily="34" charset="0"/>
              </a:rPr>
              <a:t>me….The officer kept coming back to me</a:t>
            </a:r>
            <a:r>
              <a:rPr lang="en-GB" sz="1000" b="1" i="1" dirty="0">
                <a:latin typeface="Segoe UI" panose="020B0502040204020203" pitchFamily="34" charset="0"/>
                <a:ea typeface="Segoe UI" panose="020B0502040204020203" pitchFamily="34" charset="0"/>
                <a:cs typeface="Segoe UI" panose="020B0502040204020203" pitchFamily="34" charset="0"/>
              </a:rPr>
              <a:t> </a:t>
            </a:r>
            <a:r>
              <a:rPr lang="en-GB" sz="1000" i="1" dirty="0">
                <a:latin typeface="Segoe UI" panose="020B0502040204020203" pitchFamily="34" charset="0"/>
                <a:ea typeface="Segoe UI" panose="020B0502040204020203" pitchFamily="34" charset="0"/>
                <a:cs typeface="Segoe UI" panose="020B0502040204020203" pitchFamily="34" charset="0"/>
              </a:rPr>
              <a:t>to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check I was OK</a:t>
            </a:r>
            <a:r>
              <a:rPr lang="en-GB" sz="1000" i="1" dirty="0">
                <a:solidFill>
                  <a:srgbClr val="0070C0"/>
                </a:solidFill>
                <a:latin typeface="Segoe UI" panose="020B0502040204020203" pitchFamily="34" charset="0"/>
                <a:ea typeface="Segoe UI" panose="020B0502040204020203" pitchFamily="34" charset="0"/>
                <a:cs typeface="Segoe UI" panose="020B0502040204020203" pitchFamily="34" charset="0"/>
              </a:rPr>
              <a:t>.  </a:t>
            </a:r>
            <a:r>
              <a:rPr lang="en-GB" sz="1000" i="1" dirty="0">
                <a:latin typeface="Segoe UI" panose="020B0502040204020203" pitchFamily="34" charset="0"/>
                <a:ea typeface="Segoe UI" panose="020B0502040204020203" pitchFamily="34" charset="0"/>
                <a:cs typeface="Segoe UI" panose="020B0502040204020203" pitchFamily="34" charset="0"/>
              </a:rPr>
              <a:t>The officer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was very reassuring</a:t>
            </a:r>
            <a:r>
              <a:rPr lang="en-GB" sz="1000" b="1" i="1" dirty="0">
                <a:latin typeface="Segoe UI" panose="020B0502040204020203" pitchFamily="34" charset="0"/>
                <a:ea typeface="Segoe UI" panose="020B0502040204020203" pitchFamily="34" charset="0"/>
                <a:cs typeface="Segoe UI" panose="020B0502040204020203" pitchFamily="34" charset="0"/>
              </a:rPr>
              <a:t> </a:t>
            </a:r>
            <a:r>
              <a:rPr lang="en-GB" sz="1000" i="1" dirty="0">
                <a:latin typeface="Segoe UI" panose="020B0502040204020203" pitchFamily="34" charset="0"/>
                <a:ea typeface="Segoe UI" panose="020B0502040204020203" pitchFamily="34" charset="0"/>
                <a:cs typeface="Segoe UI" panose="020B0502040204020203" pitchFamily="34" charset="0"/>
              </a:rPr>
              <a:t>and said it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would all be sorted out</a:t>
            </a:r>
            <a:r>
              <a:rPr lang="en-GB" sz="1000" i="1" dirty="0">
                <a:latin typeface="Segoe UI" panose="020B0502040204020203" pitchFamily="34" charset="0"/>
                <a:ea typeface="Segoe UI" panose="020B0502040204020203" pitchFamily="34" charset="0"/>
                <a:cs typeface="Segoe UI" panose="020B0502040204020203" pitchFamily="34" charset="0"/>
              </a:rPr>
              <a:t>.”</a:t>
            </a:r>
          </a:p>
        </p:txBody>
      </p:sp>
      <p:sp>
        <p:nvSpPr>
          <p:cNvPr id="12" name="TextBox 11"/>
          <p:cNvSpPr txBox="1"/>
          <p:nvPr/>
        </p:nvSpPr>
        <p:spPr>
          <a:xfrm>
            <a:off x="784634" y="5279411"/>
            <a:ext cx="3627394" cy="861774"/>
          </a:xfrm>
          <a:prstGeom prst="rect">
            <a:avLst/>
          </a:prstGeom>
          <a:noFill/>
        </p:spPr>
        <p:txBody>
          <a:bodyPr wrap="square" rtlCol="0">
            <a:spAutoFit/>
          </a:bodyPr>
          <a:lstStyle/>
          <a:p>
            <a:r>
              <a:rPr lang="en-GB" sz="1000" i="1" dirty="0">
                <a:latin typeface="Segoe UI" panose="020B0502040204020203" pitchFamily="34" charset="0"/>
                <a:ea typeface="Segoe UI" panose="020B0502040204020203" pitchFamily="34" charset="0"/>
                <a:cs typeface="Segoe UI" panose="020B0502040204020203" pitchFamily="34" charset="0"/>
              </a:rPr>
              <a:t>“PC *** was </a:t>
            </a:r>
            <a:r>
              <a:rPr lang="en-GB" sz="1000" b="1" i="1" dirty="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great</a:t>
            </a:r>
            <a:r>
              <a:rPr lang="en-GB" sz="1000" i="1" dirty="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en-GB" sz="1000" b="1" i="1" dirty="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empathetic</a:t>
            </a:r>
            <a:r>
              <a:rPr lang="en-GB" sz="1000" i="1" dirty="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en-GB" sz="1000" b="1" i="1" dirty="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competent</a:t>
            </a:r>
            <a:r>
              <a:rPr lang="en-GB" sz="1000" i="1" dirty="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 </a:t>
            </a:r>
            <a:r>
              <a:rPr lang="en-GB" sz="1000" i="1" dirty="0">
                <a:latin typeface="Segoe UI" panose="020B0502040204020203" pitchFamily="34" charset="0"/>
                <a:ea typeface="Segoe UI" panose="020B0502040204020203" pitchFamily="34" charset="0"/>
                <a:cs typeface="Segoe UI" panose="020B0502040204020203" pitchFamily="34" charset="0"/>
              </a:rPr>
              <a:t>and</a:t>
            </a:r>
            <a:r>
              <a:rPr lang="en-GB" sz="1000" b="1" i="1" dirty="0">
                <a:latin typeface="Segoe UI" panose="020B0502040204020203" pitchFamily="34" charset="0"/>
                <a:ea typeface="Segoe UI" panose="020B0502040204020203" pitchFamily="34" charset="0"/>
                <a:cs typeface="Segoe UI" panose="020B0502040204020203" pitchFamily="34" charset="0"/>
              </a:rPr>
              <a:t> </a:t>
            </a:r>
            <a:r>
              <a:rPr lang="en-GB" sz="1000" b="1" i="1"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reassuring</a:t>
            </a:r>
            <a:r>
              <a:rPr lang="en-GB" sz="1000" i="1" dirty="0" smtClean="0">
                <a:latin typeface="Segoe UI" panose="020B0502040204020203" pitchFamily="34" charset="0"/>
                <a:ea typeface="Segoe UI" panose="020B0502040204020203" pitchFamily="34" charset="0"/>
                <a:cs typeface="Segoe UI" panose="020B0502040204020203" pitchFamily="34" charset="0"/>
              </a:rPr>
              <a:t>;</a:t>
            </a:r>
            <a:r>
              <a:rPr lang="en-GB" sz="1000" b="1" i="1" dirty="0" smtClean="0">
                <a:latin typeface="Segoe UI" panose="020B0502040204020203" pitchFamily="34" charset="0"/>
                <a:ea typeface="Segoe UI" panose="020B0502040204020203" pitchFamily="34" charset="0"/>
                <a:cs typeface="Segoe UI" panose="020B0502040204020203" pitchFamily="34" charset="0"/>
              </a:rPr>
              <a:t> </a:t>
            </a:r>
            <a:r>
              <a:rPr lang="en-GB" sz="1000" i="1" dirty="0" smtClean="0">
                <a:latin typeface="Segoe UI" panose="020B0502040204020203" pitchFamily="34" charset="0"/>
                <a:ea typeface="Segoe UI" panose="020B0502040204020203" pitchFamily="34" charset="0"/>
                <a:cs typeface="Segoe UI" panose="020B0502040204020203" pitchFamily="34" charset="0"/>
              </a:rPr>
              <a:t>she </a:t>
            </a:r>
            <a:r>
              <a:rPr lang="en-GB" sz="1000" i="1" dirty="0">
                <a:latin typeface="Segoe UI" panose="020B0502040204020203" pitchFamily="34" charset="0"/>
                <a:ea typeface="Segoe UI" panose="020B0502040204020203" pitchFamily="34" charset="0"/>
                <a:cs typeface="Segoe UI" panose="020B0502040204020203" pitchFamily="34" charset="0"/>
              </a:rPr>
              <a:t>was also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great with my 3 year old boy</a:t>
            </a:r>
            <a:r>
              <a:rPr lang="en-GB" sz="1000" i="1" dirty="0">
                <a:solidFill>
                  <a:srgbClr val="0070C0"/>
                </a:solidFill>
                <a:latin typeface="Segoe UI" panose="020B0502040204020203" pitchFamily="34" charset="0"/>
                <a:ea typeface="Segoe UI" panose="020B0502040204020203" pitchFamily="34" charset="0"/>
                <a:cs typeface="Segoe UI" panose="020B0502040204020203" pitchFamily="34" charset="0"/>
              </a:rPr>
              <a:t>.  </a:t>
            </a:r>
            <a:r>
              <a:rPr lang="en-GB" sz="1000" i="1" dirty="0">
                <a:latin typeface="Segoe UI" panose="020B0502040204020203" pitchFamily="34" charset="0"/>
                <a:ea typeface="Segoe UI" panose="020B0502040204020203" pitchFamily="34" charset="0"/>
                <a:cs typeface="Segoe UI" panose="020B0502040204020203" pitchFamily="34" charset="0"/>
              </a:rPr>
              <a:t>I sent a letter of thanks to West Mercia Police and PC *** was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just amazing</a:t>
            </a:r>
            <a:r>
              <a:rPr lang="en-GB" sz="1000" b="1" i="1" dirty="0">
                <a:latin typeface="Segoe UI" panose="020B0502040204020203" pitchFamily="34" charset="0"/>
                <a:ea typeface="Segoe UI" panose="020B0502040204020203" pitchFamily="34" charset="0"/>
                <a:cs typeface="Segoe UI" panose="020B0502040204020203" pitchFamily="34" charset="0"/>
              </a:rPr>
              <a:t> </a:t>
            </a:r>
            <a:r>
              <a:rPr lang="en-GB" sz="1000" i="1" dirty="0">
                <a:latin typeface="Segoe UI" panose="020B0502040204020203" pitchFamily="34" charset="0"/>
                <a:ea typeface="Segoe UI" panose="020B0502040204020203" pitchFamily="34" charset="0"/>
                <a:cs typeface="Segoe UI" panose="020B0502040204020203" pitchFamily="34" charset="0"/>
              </a:rPr>
              <a:t>in how she dealt with the RTC, she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called me a few weeks after the RTC to see how I was doing</a:t>
            </a:r>
            <a:r>
              <a:rPr lang="en-GB" sz="1000" i="1" dirty="0">
                <a:latin typeface="Segoe UI" panose="020B0502040204020203" pitchFamily="34" charset="0"/>
                <a:ea typeface="Segoe UI" panose="020B0502040204020203" pitchFamily="34" charset="0"/>
                <a:cs typeface="Segoe UI" panose="020B0502040204020203" pitchFamily="34" charset="0"/>
              </a:rPr>
              <a:t>.”</a:t>
            </a:r>
          </a:p>
        </p:txBody>
      </p:sp>
      <p:pic>
        <p:nvPicPr>
          <p:cNvPr id="95" name="Picture 94"/>
          <p:cNvPicPr>
            <a:picLocks noChangeAspect="1"/>
          </p:cNvPicPr>
          <p:nvPr/>
        </p:nvPicPr>
        <p:blipFill rotWithShape="1">
          <a:blip r:embed="rId11"/>
          <a:srcRect l="4655" t="6498" r="5337" b="3739"/>
          <a:stretch/>
        </p:blipFill>
        <p:spPr>
          <a:xfrm>
            <a:off x="11426606" y="-1"/>
            <a:ext cx="726993" cy="742479"/>
          </a:xfrm>
          <a:prstGeom prst="rect">
            <a:avLst/>
          </a:prstGeom>
        </p:spPr>
      </p:pic>
      <p:sp>
        <p:nvSpPr>
          <p:cNvPr id="101" name="Rounded Rectangle 100"/>
          <p:cNvSpPr/>
          <p:nvPr/>
        </p:nvSpPr>
        <p:spPr>
          <a:xfrm>
            <a:off x="801189" y="609201"/>
            <a:ext cx="4935576" cy="2866890"/>
          </a:xfrm>
          <a:prstGeom prst="roundRect">
            <a:avLst>
              <a:gd name="adj" fmla="val 2859"/>
            </a:avLst>
          </a:prstGeom>
          <a:no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p:cNvPicPr>
            <a:picLocks noChangeAspect="1"/>
          </p:cNvPicPr>
          <p:nvPr/>
        </p:nvPicPr>
        <p:blipFill>
          <a:blip r:embed="rId12"/>
          <a:stretch>
            <a:fillRect/>
          </a:stretch>
        </p:blipFill>
        <p:spPr>
          <a:xfrm>
            <a:off x="8235826" y="89594"/>
            <a:ext cx="3554276" cy="396274"/>
          </a:xfrm>
          <a:prstGeom prst="rect">
            <a:avLst/>
          </a:prstGeom>
        </p:spPr>
      </p:pic>
      <p:sp>
        <p:nvSpPr>
          <p:cNvPr id="93" name="TextBox 92"/>
          <p:cNvSpPr txBox="1"/>
          <p:nvPr/>
        </p:nvSpPr>
        <p:spPr>
          <a:xfrm>
            <a:off x="748800" y="89706"/>
            <a:ext cx="4625093" cy="461665"/>
          </a:xfrm>
          <a:prstGeom prst="rect">
            <a:avLst/>
          </a:prstGeom>
          <a:solidFill>
            <a:schemeClr val="accent4">
              <a:lumMod val="75000"/>
            </a:schemeClr>
          </a:solidFill>
        </p:spPr>
        <p:txBody>
          <a:bodyPr wrap="square" rtlCol="0">
            <a:spAutoFit/>
          </a:bodyPr>
          <a:lstStyle/>
          <a:p>
            <a:pPr marL="228600" indent="-228600">
              <a:buAutoNum type="arabicPeriod"/>
            </a:pP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Delivering a high quality, consistent service to the public</a:t>
            </a:r>
          </a:p>
          <a:p>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1.1 Delivering victim satisfaction: Road Traffic Collision (RTC) </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03" name="Rounded Rectangle 102"/>
          <p:cNvSpPr/>
          <p:nvPr/>
        </p:nvSpPr>
        <p:spPr>
          <a:xfrm>
            <a:off x="5793608" y="612414"/>
            <a:ext cx="2584339" cy="2879064"/>
          </a:xfrm>
          <a:prstGeom prst="roundRect">
            <a:avLst>
              <a:gd name="adj" fmla="val 3413"/>
            </a:avLst>
          </a:prstGeom>
          <a:no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2" name="TextBox 111"/>
          <p:cNvSpPr txBox="1"/>
          <p:nvPr/>
        </p:nvSpPr>
        <p:spPr>
          <a:xfrm>
            <a:off x="5848752" y="637886"/>
            <a:ext cx="2464567" cy="461665"/>
          </a:xfrm>
          <a:prstGeom prst="rect">
            <a:avLst/>
          </a:prstGeom>
          <a:noFill/>
        </p:spPr>
        <p:txBody>
          <a:bodyPr wrap="square" rtlCol="0">
            <a:spAutoFit/>
          </a:bodyPr>
          <a:lstStyle/>
          <a:p>
            <a:pPr algn="ctr"/>
            <a:r>
              <a:rPr lang="en-GB" sz="1300" b="1" dirty="0">
                <a:latin typeface="Segoe UI" panose="020B0502040204020203" pitchFamily="34" charset="0"/>
                <a:ea typeface="Segoe UI" panose="020B0502040204020203" pitchFamily="34" charset="0"/>
                <a:cs typeface="Segoe UI" panose="020B0502040204020203" pitchFamily="34" charset="0"/>
              </a:rPr>
              <a:t>Quarter </a:t>
            </a:r>
            <a:r>
              <a:rPr lang="en-GB" sz="1300" b="1" dirty="0" smtClean="0">
                <a:latin typeface="Segoe UI" panose="020B0502040204020203" pitchFamily="34" charset="0"/>
                <a:ea typeface="Segoe UI" panose="020B0502040204020203" pitchFamily="34" charset="0"/>
                <a:cs typeface="Segoe UI" panose="020B0502040204020203" pitchFamily="34" charset="0"/>
              </a:rPr>
              <a:t>2’s </a:t>
            </a:r>
            <a:r>
              <a:rPr lang="en-GB" sz="1300" b="1" dirty="0">
                <a:latin typeface="Segoe UI" panose="020B0502040204020203" pitchFamily="34" charset="0"/>
                <a:ea typeface="Segoe UI" panose="020B0502040204020203" pitchFamily="34" charset="0"/>
                <a:cs typeface="Segoe UI" panose="020B0502040204020203" pitchFamily="34" charset="0"/>
              </a:rPr>
              <a:t>Performance </a:t>
            </a:r>
          </a:p>
          <a:p>
            <a:pPr algn="ctr"/>
            <a:r>
              <a:rPr lang="en-GB" sz="1100" b="1" i="1" dirty="0">
                <a:latin typeface="Segoe UI" panose="020B0502040204020203" pitchFamily="34" charset="0"/>
                <a:ea typeface="Segoe UI" panose="020B0502040204020203" pitchFamily="34" charset="0"/>
                <a:cs typeface="Segoe UI" panose="020B0502040204020203" pitchFamily="34" charset="0"/>
              </a:rPr>
              <a:t>(Completely or very satisfied)</a:t>
            </a:r>
          </a:p>
        </p:txBody>
      </p:sp>
      <p:sp>
        <p:nvSpPr>
          <p:cNvPr id="80" name="Oval 79"/>
          <p:cNvSpPr>
            <a:spLocks/>
          </p:cNvSpPr>
          <p:nvPr/>
        </p:nvSpPr>
        <p:spPr>
          <a:xfrm>
            <a:off x="6695752" y="1239707"/>
            <a:ext cx="747743" cy="748800"/>
          </a:xfrm>
          <a:prstGeom prst="ellipse">
            <a:avLst/>
          </a:prstGeom>
          <a:solidFill>
            <a:srgbClr val="0070C0"/>
          </a:solidFill>
          <a:ln w="31750" cmpd="thinThick">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47" dirty="0"/>
          </a:p>
        </p:txBody>
      </p:sp>
      <p:sp>
        <p:nvSpPr>
          <p:cNvPr id="82" name="TextBox 81"/>
          <p:cNvSpPr txBox="1"/>
          <p:nvPr/>
        </p:nvSpPr>
        <p:spPr>
          <a:xfrm>
            <a:off x="7557461" y="1399936"/>
            <a:ext cx="571942" cy="276999"/>
          </a:xfrm>
          <a:prstGeom prst="rect">
            <a:avLst/>
          </a:prstGeom>
          <a:noFill/>
        </p:spPr>
        <p:txBody>
          <a:bodyPr wrap="square" rtlCol="0">
            <a:spAutoFit/>
          </a:bodyPr>
          <a:lstStyle/>
          <a:p>
            <a:r>
              <a:rPr lang="en-GB" sz="1200" b="1" dirty="0">
                <a:solidFill>
                  <a:srgbClr val="FF0000"/>
                </a:solidFill>
                <a:latin typeface="Segoe UI" panose="020B0502040204020203" pitchFamily="34" charset="0"/>
                <a:ea typeface="Segoe UI" panose="020B0502040204020203" pitchFamily="34" charset="0"/>
                <a:cs typeface="Segoe UI" panose="020B0502040204020203" pitchFamily="34" charset="0"/>
              </a:rPr>
              <a:t>5</a:t>
            </a:r>
            <a:r>
              <a:rPr lang="en-GB" sz="1200" b="1"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a:t>
            </a:r>
            <a:r>
              <a:rPr lang="en-GB" sz="12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a:t>
            </a:r>
            <a:endParaRPr lang="en-GB" sz="1200" b="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
        <p:nvSpPr>
          <p:cNvPr id="83" name="Rectangle 82"/>
          <p:cNvSpPr/>
          <p:nvPr/>
        </p:nvSpPr>
        <p:spPr>
          <a:xfrm>
            <a:off x="6736787" y="1379660"/>
            <a:ext cx="702436" cy="400110"/>
          </a:xfrm>
          <a:prstGeom prst="rect">
            <a:avLst/>
          </a:prstGeom>
        </p:spPr>
        <p:txBody>
          <a:bodyPr wrap="none">
            <a:spAutoFit/>
          </a:bodyPr>
          <a:lstStyle/>
          <a:p>
            <a:pPr algn="ctr"/>
            <a:r>
              <a:rPr lang="en-GB" sz="2000" b="1"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81%</a:t>
            </a:r>
            <a:endParaRPr lang="en-GB" sz="2000" b="1" dirty="0">
              <a:solidFill>
                <a:srgbClr val="FFFFFF"/>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Rectangle 6"/>
          <p:cNvSpPr/>
          <p:nvPr/>
        </p:nvSpPr>
        <p:spPr>
          <a:xfrm>
            <a:off x="7070921" y="1686680"/>
            <a:ext cx="1116011" cy="369332"/>
          </a:xfrm>
          <a:prstGeom prst="rect">
            <a:avLst/>
          </a:prstGeom>
        </p:spPr>
        <p:txBody>
          <a:bodyPr wrap="none">
            <a:spAutoFit/>
          </a:bodyPr>
          <a:lstStyle/>
          <a:p>
            <a:r>
              <a:rPr lang="en-GB" b="1" dirty="0">
                <a:latin typeface="Segoe UI" panose="020B0502040204020203" pitchFamily="34" charset="0"/>
                <a:ea typeface="Segoe UI" panose="020B0502040204020203" pitchFamily="34" charset="0"/>
                <a:cs typeface="Segoe UI" panose="020B0502040204020203" pitchFamily="34" charset="0"/>
              </a:rPr>
              <a:t>Satisfied</a:t>
            </a:r>
            <a:endParaRPr lang="en-GB" dirty="0"/>
          </a:p>
        </p:txBody>
      </p:sp>
      <p:sp>
        <p:nvSpPr>
          <p:cNvPr id="85" name="TextBox 84"/>
          <p:cNvSpPr txBox="1"/>
          <p:nvPr/>
        </p:nvSpPr>
        <p:spPr>
          <a:xfrm>
            <a:off x="6359860" y="1999527"/>
            <a:ext cx="1773270" cy="246221"/>
          </a:xfrm>
          <a:prstGeom prst="rect">
            <a:avLst/>
          </a:prstGeom>
          <a:noFill/>
        </p:spPr>
        <p:txBody>
          <a:bodyPr wrap="square" rtlCol="0">
            <a:spAutoFit/>
          </a:bodyPr>
          <a:lstStyle/>
          <a:p>
            <a:r>
              <a:rPr lang="en-GB" sz="1000" i="1" dirty="0" smtClean="0">
                <a:latin typeface="Segoe UI" panose="020B0502040204020203" pitchFamily="34" charset="0"/>
                <a:ea typeface="Segoe UI" panose="020B0502040204020203" pitchFamily="34" charset="0"/>
                <a:cs typeface="Segoe UI" panose="020B0502040204020203" pitchFamily="34" charset="0"/>
              </a:rPr>
              <a:t>(Previous Quarter: 86%)</a:t>
            </a:r>
            <a:endParaRPr lang="en-GB" sz="1000" i="1" dirty="0">
              <a:latin typeface="Segoe UI" panose="020B0502040204020203" pitchFamily="34" charset="0"/>
              <a:ea typeface="Segoe UI" panose="020B0502040204020203" pitchFamily="34" charset="0"/>
              <a:cs typeface="Segoe UI" panose="020B0502040204020203" pitchFamily="34" charset="0"/>
            </a:endParaRPr>
          </a:p>
        </p:txBody>
      </p:sp>
      <p:sp>
        <p:nvSpPr>
          <p:cNvPr id="86" name="TextBox 85"/>
          <p:cNvSpPr txBox="1"/>
          <p:nvPr/>
        </p:nvSpPr>
        <p:spPr>
          <a:xfrm>
            <a:off x="6418983" y="999867"/>
            <a:ext cx="1368563" cy="261610"/>
          </a:xfrm>
          <a:prstGeom prst="rect">
            <a:avLst/>
          </a:prstGeom>
          <a:noFill/>
        </p:spPr>
        <p:txBody>
          <a:bodyPr wrap="square" rtlCol="0">
            <a:spAutoFit/>
          </a:bodyPr>
          <a:lstStyle/>
          <a:p>
            <a:pPr algn="ctr"/>
            <a:r>
              <a:rPr lang="en-GB" sz="1100" b="1" dirty="0" smtClean="0">
                <a:latin typeface="Segoe UI" panose="020B0502040204020203" pitchFamily="34" charset="0"/>
                <a:ea typeface="Segoe UI" panose="020B0502040204020203" pitchFamily="34" charset="0"/>
                <a:cs typeface="Segoe UI" panose="020B0502040204020203" pitchFamily="34" charset="0"/>
              </a:rPr>
              <a:t>Discrete Quarter</a:t>
            </a:r>
            <a:endParaRPr lang="en-GB" sz="1100" b="1" dirty="0">
              <a:latin typeface="Segoe UI" panose="020B0502040204020203" pitchFamily="34" charset="0"/>
              <a:ea typeface="Segoe UI" panose="020B0502040204020203" pitchFamily="34" charset="0"/>
              <a:cs typeface="Segoe UI" panose="020B0502040204020203" pitchFamily="34" charset="0"/>
            </a:endParaRPr>
          </a:p>
        </p:txBody>
      </p:sp>
      <p:sp>
        <p:nvSpPr>
          <p:cNvPr id="87" name="Oval 86"/>
          <p:cNvSpPr>
            <a:spLocks/>
          </p:cNvSpPr>
          <p:nvPr/>
        </p:nvSpPr>
        <p:spPr>
          <a:xfrm>
            <a:off x="6702081" y="2504041"/>
            <a:ext cx="757908" cy="748800"/>
          </a:xfrm>
          <a:prstGeom prst="ellipse">
            <a:avLst/>
          </a:prstGeom>
          <a:solidFill>
            <a:srgbClr val="0070C0"/>
          </a:solidFill>
          <a:ln w="31750" cmpd="thinThick">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47" dirty="0"/>
          </a:p>
        </p:txBody>
      </p:sp>
      <p:sp>
        <p:nvSpPr>
          <p:cNvPr id="88" name="TextBox 87"/>
          <p:cNvSpPr txBox="1"/>
          <p:nvPr/>
        </p:nvSpPr>
        <p:spPr>
          <a:xfrm>
            <a:off x="5732328" y="3236658"/>
            <a:ext cx="2882610" cy="253916"/>
          </a:xfrm>
          <a:prstGeom prst="rect">
            <a:avLst/>
          </a:prstGeom>
          <a:noFill/>
        </p:spPr>
        <p:txBody>
          <a:bodyPr wrap="square" rtlCol="0">
            <a:spAutoFit/>
          </a:bodyPr>
          <a:lstStyle/>
          <a:p>
            <a:r>
              <a:rPr lang="en-GB" sz="1000" i="1" dirty="0" smtClean="0">
                <a:latin typeface="Segoe UI" panose="020B0502040204020203" pitchFamily="34" charset="0"/>
                <a:ea typeface="Segoe UI" panose="020B0502040204020203" pitchFamily="34" charset="0"/>
                <a:cs typeface="Segoe UI" panose="020B0502040204020203" pitchFamily="34" charset="0"/>
              </a:rPr>
              <a:t>(End of previous Quarter: (Jan – Jun 21) 85%)</a:t>
            </a:r>
            <a:endParaRPr lang="en-GB" sz="1000" i="1" dirty="0">
              <a:latin typeface="Segoe UI" panose="020B0502040204020203" pitchFamily="34" charset="0"/>
              <a:ea typeface="Segoe UI" panose="020B0502040204020203" pitchFamily="34" charset="0"/>
              <a:cs typeface="Segoe UI" panose="020B0502040204020203" pitchFamily="34" charset="0"/>
            </a:endParaRPr>
          </a:p>
        </p:txBody>
      </p:sp>
      <p:sp>
        <p:nvSpPr>
          <p:cNvPr id="89" name="TextBox 88"/>
          <p:cNvSpPr txBox="1"/>
          <p:nvPr/>
        </p:nvSpPr>
        <p:spPr>
          <a:xfrm>
            <a:off x="5867419" y="2260168"/>
            <a:ext cx="2471033" cy="261610"/>
          </a:xfrm>
          <a:prstGeom prst="rect">
            <a:avLst/>
          </a:prstGeom>
          <a:noFill/>
        </p:spPr>
        <p:txBody>
          <a:bodyPr wrap="square" rtlCol="0">
            <a:spAutoFit/>
          </a:bodyPr>
          <a:lstStyle/>
          <a:p>
            <a:pPr algn="ctr"/>
            <a:r>
              <a:rPr lang="en-GB" sz="1100" b="1" dirty="0" smtClean="0">
                <a:latin typeface="Segoe UI" panose="020B0502040204020203" pitchFamily="34" charset="0"/>
                <a:ea typeface="Segoe UI" panose="020B0502040204020203" pitchFamily="34" charset="0"/>
                <a:cs typeface="Segoe UI" panose="020B0502040204020203" pitchFamily="34" charset="0"/>
              </a:rPr>
              <a:t>Rolling 6-months </a:t>
            </a:r>
            <a:r>
              <a:rPr lang="en-GB" sz="1100" i="1" dirty="0" smtClean="0">
                <a:latin typeface="Segoe UI" panose="020B0502040204020203" pitchFamily="34" charset="0"/>
                <a:ea typeface="Segoe UI" panose="020B0502040204020203" pitchFamily="34" charset="0"/>
                <a:cs typeface="Segoe UI" panose="020B0502040204020203" pitchFamily="34" charset="0"/>
              </a:rPr>
              <a:t>(Apr 21-Sept 21)</a:t>
            </a:r>
            <a:endParaRPr lang="en-GB" sz="1100" i="1" dirty="0">
              <a:latin typeface="Segoe UI" panose="020B0502040204020203" pitchFamily="34" charset="0"/>
              <a:ea typeface="Segoe UI" panose="020B0502040204020203" pitchFamily="34" charset="0"/>
              <a:cs typeface="Segoe UI" panose="020B0502040204020203" pitchFamily="34" charset="0"/>
            </a:endParaRPr>
          </a:p>
        </p:txBody>
      </p:sp>
      <p:sp>
        <p:nvSpPr>
          <p:cNvPr id="90" name="Rectangle 89"/>
          <p:cNvSpPr/>
          <p:nvPr/>
        </p:nvSpPr>
        <p:spPr>
          <a:xfrm>
            <a:off x="6747471" y="2655151"/>
            <a:ext cx="702436" cy="400110"/>
          </a:xfrm>
          <a:prstGeom prst="rect">
            <a:avLst/>
          </a:prstGeom>
        </p:spPr>
        <p:txBody>
          <a:bodyPr wrap="none">
            <a:spAutoFit/>
          </a:bodyPr>
          <a:lstStyle/>
          <a:p>
            <a:pPr algn="ctr"/>
            <a:r>
              <a:rPr lang="en-GB" sz="2000" b="1"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83%</a:t>
            </a:r>
            <a:endParaRPr lang="en-GB" sz="2000" b="1" dirty="0">
              <a:solidFill>
                <a:srgbClr val="FFFFFF"/>
              </a:solidFill>
              <a:latin typeface="Segoe UI" panose="020B0502040204020203" pitchFamily="34" charset="0"/>
              <a:ea typeface="Segoe UI" panose="020B0502040204020203" pitchFamily="34" charset="0"/>
              <a:cs typeface="Segoe UI" panose="020B0502040204020203" pitchFamily="34" charset="0"/>
            </a:endParaRPr>
          </a:p>
        </p:txBody>
      </p:sp>
      <p:sp>
        <p:nvSpPr>
          <p:cNvPr id="91" name="Rectangle 90"/>
          <p:cNvSpPr/>
          <p:nvPr/>
        </p:nvSpPr>
        <p:spPr>
          <a:xfrm>
            <a:off x="7095253" y="2934000"/>
            <a:ext cx="1116011" cy="369332"/>
          </a:xfrm>
          <a:prstGeom prst="rect">
            <a:avLst/>
          </a:prstGeom>
        </p:spPr>
        <p:txBody>
          <a:bodyPr wrap="none">
            <a:spAutoFit/>
          </a:bodyPr>
          <a:lstStyle/>
          <a:p>
            <a:r>
              <a:rPr lang="en-GB" b="1" dirty="0">
                <a:latin typeface="Segoe UI" panose="020B0502040204020203" pitchFamily="34" charset="0"/>
                <a:ea typeface="Segoe UI" panose="020B0502040204020203" pitchFamily="34" charset="0"/>
                <a:cs typeface="Segoe UI" panose="020B0502040204020203" pitchFamily="34" charset="0"/>
              </a:rPr>
              <a:t>Satisfied</a:t>
            </a:r>
            <a:endParaRPr lang="en-GB" dirty="0"/>
          </a:p>
        </p:txBody>
      </p:sp>
      <p:sp>
        <p:nvSpPr>
          <p:cNvPr id="100" name="Down Arrow 99"/>
          <p:cNvSpPr/>
          <p:nvPr/>
        </p:nvSpPr>
        <p:spPr>
          <a:xfrm>
            <a:off x="7502704" y="1418965"/>
            <a:ext cx="112816" cy="244518"/>
          </a:xfrm>
          <a:prstGeom prst="downArrow">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TextBox 101"/>
          <p:cNvSpPr txBox="1"/>
          <p:nvPr/>
        </p:nvSpPr>
        <p:spPr>
          <a:xfrm>
            <a:off x="7597290" y="2687244"/>
            <a:ext cx="571942" cy="276999"/>
          </a:xfrm>
          <a:prstGeom prst="rect">
            <a:avLst/>
          </a:prstGeom>
          <a:noFill/>
        </p:spPr>
        <p:txBody>
          <a:bodyPr wrap="square" rtlCol="0">
            <a:spAutoFit/>
          </a:bodyPr>
          <a:lstStyle/>
          <a:p>
            <a:r>
              <a:rPr lang="en-GB" sz="1200" b="1"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2%</a:t>
            </a:r>
            <a:r>
              <a:rPr lang="en-GB" sz="12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a:t>
            </a:r>
            <a:endParaRPr lang="en-GB" sz="1200" b="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
        <p:nvSpPr>
          <p:cNvPr id="109" name="Down Arrow 108"/>
          <p:cNvSpPr/>
          <p:nvPr/>
        </p:nvSpPr>
        <p:spPr>
          <a:xfrm>
            <a:off x="7537589" y="2705676"/>
            <a:ext cx="112816" cy="244518"/>
          </a:xfrm>
          <a:prstGeom prst="downArrow">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771234" y="4618223"/>
            <a:ext cx="3778949" cy="707886"/>
          </a:xfrm>
          <a:prstGeom prst="rect">
            <a:avLst/>
          </a:prstGeom>
          <a:noFill/>
        </p:spPr>
        <p:txBody>
          <a:bodyPr wrap="square" rtlCol="0">
            <a:spAutoFit/>
          </a:bodyPr>
          <a:lstStyle/>
          <a:p>
            <a:pPr algn="r"/>
            <a:r>
              <a:rPr lang="en-GB" sz="1000" i="1" dirty="0">
                <a:latin typeface="Segoe UI" panose="020B0502040204020203" pitchFamily="34" charset="0"/>
                <a:ea typeface="Segoe UI" panose="020B0502040204020203" pitchFamily="34" charset="0"/>
                <a:cs typeface="Segoe UI" panose="020B0502040204020203" pitchFamily="34" charset="0"/>
              </a:rPr>
              <a:t>“They treated me like a</a:t>
            </a:r>
            <a:r>
              <a:rPr lang="en-GB" sz="1000" b="1" i="1" dirty="0">
                <a:latin typeface="Segoe UI" panose="020B0502040204020203" pitchFamily="34" charset="0"/>
                <a:ea typeface="Segoe UI" panose="020B0502040204020203" pitchFamily="34" charset="0"/>
                <a:cs typeface="Segoe UI" panose="020B0502040204020203" pitchFamily="34" charset="0"/>
              </a:rPr>
              <a:t>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human</a:t>
            </a:r>
            <a:r>
              <a:rPr lang="en-GB" sz="1000" b="1" i="1" dirty="0">
                <a:latin typeface="Segoe UI" panose="020B0502040204020203" pitchFamily="34" charset="0"/>
                <a:ea typeface="Segoe UI" panose="020B0502040204020203" pitchFamily="34" charset="0"/>
                <a:cs typeface="Segoe UI" panose="020B0502040204020203" pitchFamily="34" charset="0"/>
              </a:rPr>
              <a:t> </a:t>
            </a:r>
            <a:r>
              <a:rPr lang="en-GB" sz="1000" i="1" dirty="0">
                <a:latin typeface="Segoe UI" panose="020B0502040204020203" pitchFamily="34" charset="0"/>
                <a:ea typeface="Segoe UI" panose="020B0502040204020203" pitchFamily="34" charset="0"/>
                <a:cs typeface="Segoe UI" panose="020B0502040204020203" pitchFamily="34" charset="0"/>
              </a:rPr>
              <a:t>and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made me feel so much better</a:t>
            </a:r>
            <a:r>
              <a:rPr lang="en-GB" sz="1000" i="1" dirty="0">
                <a:solidFill>
                  <a:srgbClr val="0070C0"/>
                </a:solidFill>
                <a:latin typeface="Segoe UI" panose="020B0502040204020203" pitchFamily="34" charset="0"/>
                <a:ea typeface="Segoe UI" panose="020B0502040204020203" pitchFamily="34" charset="0"/>
                <a:cs typeface="Segoe UI" panose="020B0502040204020203" pitchFamily="34" charset="0"/>
              </a:rPr>
              <a:t>.</a:t>
            </a:r>
            <a:r>
              <a:rPr lang="en-GB" sz="1000" i="1" dirty="0">
                <a:latin typeface="Segoe UI" panose="020B0502040204020203" pitchFamily="34" charset="0"/>
                <a:ea typeface="Segoe UI" panose="020B0502040204020203" pitchFamily="34" charset="0"/>
                <a:cs typeface="Segoe UI" panose="020B0502040204020203" pitchFamily="34" charset="0"/>
              </a:rPr>
              <a:t> They could see I was upset and were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very kind to me</a:t>
            </a:r>
            <a:r>
              <a:rPr lang="en-GB" sz="1000" i="1" dirty="0">
                <a:solidFill>
                  <a:srgbClr val="0070C0"/>
                </a:solidFill>
                <a:latin typeface="Segoe UI" panose="020B0502040204020203" pitchFamily="34" charset="0"/>
                <a:ea typeface="Segoe UI" panose="020B0502040204020203" pitchFamily="34" charset="0"/>
                <a:cs typeface="Segoe UI" panose="020B0502040204020203" pitchFamily="34" charset="0"/>
              </a:rPr>
              <a:t>. </a:t>
            </a:r>
            <a:r>
              <a:rPr lang="en-GB" sz="1000" i="1" dirty="0">
                <a:latin typeface="Segoe UI" panose="020B0502040204020203" pitchFamily="34" charset="0"/>
                <a:ea typeface="Segoe UI" panose="020B0502040204020203" pitchFamily="34" charset="0"/>
                <a:cs typeface="Segoe UI" panose="020B0502040204020203" pitchFamily="34" charset="0"/>
              </a:rPr>
              <a:t>They </a:t>
            </a:r>
            <a:r>
              <a:rPr lang="en-GB" sz="10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explained everything to me</a:t>
            </a:r>
            <a:r>
              <a:rPr lang="en-GB" sz="1000"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 </a:t>
            </a:r>
            <a:r>
              <a:rPr lang="en-GB" sz="10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so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I knew what could happen </a:t>
            </a:r>
            <a:r>
              <a:rPr lang="en-GB" sz="1000" i="1" dirty="0">
                <a:latin typeface="Segoe UI" panose="020B0502040204020203" pitchFamily="34" charset="0"/>
                <a:ea typeface="Segoe UI" panose="020B0502040204020203" pitchFamily="34" charset="0"/>
                <a:cs typeface="Segoe UI" panose="020B0502040204020203" pitchFamily="34" charset="0"/>
              </a:rPr>
              <a:t>and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made sure that I was </a:t>
            </a:r>
            <a:r>
              <a:rPr lang="en-GB" sz="10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safe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to get home</a:t>
            </a:r>
            <a:r>
              <a:rPr lang="en-GB" sz="1000" i="1" dirty="0">
                <a:latin typeface="Segoe UI" panose="020B0502040204020203" pitchFamily="34" charset="0"/>
                <a:ea typeface="Segoe UI" panose="020B0502040204020203" pitchFamily="34" charset="0"/>
                <a:cs typeface="Segoe UI" panose="020B0502040204020203" pitchFamily="34" charset="0"/>
              </a:rPr>
              <a:t>.”</a:t>
            </a:r>
          </a:p>
        </p:txBody>
      </p:sp>
      <p:sp>
        <p:nvSpPr>
          <p:cNvPr id="114" name="TextBox 113"/>
          <p:cNvSpPr txBox="1"/>
          <p:nvPr/>
        </p:nvSpPr>
        <p:spPr>
          <a:xfrm>
            <a:off x="4605395" y="3799840"/>
            <a:ext cx="3737766" cy="707886"/>
          </a:xfrm>
          <a:prstGeom prst="rect">
            <a:avLst/>
          </a:prstGeom>
          <a:noFill/>
        </p:spPr>
        <p:txBody>
          <a:bodyPr wrap="square" rtlCol="0">
            <a:spAutoFit/>
          </a:bodyPr>
          <a:lstStyle/>
          <a:p>
            <a:r>
              <a:rPr lang="en-GB" sz="1000" i="1" dirty="0">
                <a:latin typeface="Segoe UI" panose="020B0502040204020203" pitchFamily="34" charset="0"/>
                <a:ea typeface="Segoe UI" panose="020B0502040204020203" pitchFamily="34" charset="0"/>
                <a:cs typeface="Segoe UI" panose="020B0502040204020203" pitchFamily="34" charset="0"/>
              </a:rPr>
              <a:t>“One of the officers was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quite rude to me, </a:t>
            </a:r>
            <a:r>
              <a:rPr lang="en-GB" sz="1000" i="1" dirty="0">
                <a:latin typeface="Segoe UI" panose="020B0502040204020203" pitchFamily="34" charset="0"/>
                <a:ea typeface="Segoe UI" panose="020B0502040204020203" pitchFamily="34" charset="0"/>
                <a:cs typeface="Segoe UI" panose="020B0502040204020203" pitchFamily="34" charset="0"/>
              </a:rPr>
              <a:t>I felt he was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rushing me, </a:t>
            </a:r>
            <a:r>
              <a:rPr lang="en-GB" sz="1000" i="1" dirty="0">
                <a:latin typeface="Segoe UI" panose="020B0502040204020203" pitchFamily="34" charset="0"/>
                <a:ea typeface="Segoe UI" panose="020B0502040204020203" pitchFamily="34" charset="0"/>
                <a:cs typeface="Segoe UI" panose="020B0502040204020203" pitchFamily="34" charset="0"/>
              </a:rPr>
              <a:t>and he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wasn't very understanding of the circumstances</a:t>
            </a:r>
            <a:r>
              <a:rPr lang="en-GB" sz="1000" i="1" dirty="0">
                <a:latin typeface="Segoe UI" panose="020B0502040204020203" pitchFamily="34" charset="0"/>
                <a:ea typeface="Segoe UI" panose="020B0502040204020203" pitchFamily="34" charset="0"/>
                <a:cs typeface="Segoe UI" panose="020B0502040204020203" pitchFamily="34" charset="0"/>
              </a:rPr>
              <a:t>.  I was a bit concussed, and I almost felt he was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pushy trying to get answers from me</a:t>
            </a:r>
            <a:r>
              <a:rPr lang="en-GB" sz="1000" i="1" dirty="0">
                <a:latin typeface="Segoe UI" panose="020B0502040204020203" pitchFamily="34" charset="0"/>
                <a:ea typeface="Segoe UI" panose="020B0502040204020203" pitchFamily="34" charset="0"/>
                <a:cs typeface="Segoe UI" panose="020B0502040204020203" pitchFamily="34" charset="0"/>
              </a:rPr>
              <a:t>…”</a:t>
            </a:r>
          </a:p>
        </p:txBody>
      </p:sp>
      <p:sp>
        <p:nvSpPr>
          <p:cNvPr id="115" name="TextBox 114"/>
          <p:cNvSpPr txBox="1"/>
          <p:nvPr/>
        </p:nvSpPr>
        <p:spPr>
          <a:xfrm>
            <a:off x="4691147" y="4489277"/>
            <a:ext cx="3716294" cy="1169551"/>
          </a:xfrm>
          <a:prstGeom prst="rect">
            <a:avLst/>
          </a:prstGeom>
          <a:noFill/>
        </p:spPr>
        <p:txBody>
          <a:bodyPr wrap="square" rtlCol="0">
            <a:spAutoFit/>
          </a:bodyPr>
          <a:lstStyle/>
          <a:p>
            <a:pPr algn="r"/>
            <a:r>
              <a:rPr lang="en-GB" sz="1000" i="1" dirty="0" smtClean="0">
                <a:latin typeface="Segoe UI" panose="020B0502040204020203" pitchFamily="34" charset="0"/>
                <a:ea typeface="Segoe UI" panose="020B0502040204020203" pitchFamily="34" charset="0"/>
                <a:cs typeface="Segoe UI" panose="020B0502040204020203" pitchFamily="34" charset="0"/>
              </a:rPr>
              <a:t>“I </a:t>
            </a:r>
            <a:r>
              <a:rPr lang="en-GB" sz="1000" i="1" dirty="0">
                <a:latin typeface="Segoe UI" panose="020B0502040204020203" pitchFamily="34" charset="0"/>
                <a:ea typeface="Segoe UI" panose="020B0502040204020203" pitchFamily="34" charset="0"/>
                <a:cs typeface="Segoe UI" panose="020B0502040204020203" pitchFamily="34" charset="0"/>
              </a:rPr>
              <a:t>was shocked at the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lack of follow up</a:t>
            </a:r>
            <a:r>
              <a:rPr lang="en-GB" sz="1000" i="1" dirty="0">
                <a:latin typeface="Segoe UI" panose="020B0502040204020203" pitchFamily="34" charset="0"/>
                <a:ea typeface="Segoe UI" panose="020B0502040204020203" pitchFamily="34" charset="0"/>
                <a:cs typeface="Segoe UI" panose="020B0502040204020203" pitchFamily="34" charset="0"/>
              </a:rPr>
              <a:t>. We have been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left not knowing what is happening</a:t>
            </a:r>
            <a:r>
              <a:rPr lang="en-GB" sz="1000" i="1" dirty="0">
                <a:latin typeface="Segoe UI" panose="020B0502040204020203" pitchFamily="34" charset="0"/>
                <a:ea typeface="Segoe UI" panose="020B0502040204020203" pitchFamily="34" charset="0"/>
                <a:cs typeface="Segoe UI" panose="020B0502040204020203" pitchFamily="34" charset="0"/>
              </a:rPr>
              <a:t>.  The accident wasn't our fault, we would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like peace of mind to know what </a:t>
            </a:r>
            <a:r>
              <a:rPr lang="en-GB" sz="10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the next steps are</a:t>
            </a:r>
            <a:r>
              <a:rPr lang="en-GB" sz="1000" i="1" dirty="0" smtClean="0">
                <a:latin typeface="Segoe UI" panose="020B0502040204020203" pitchFamily="34" charset="0"/>
                <a:ea typeface="Segoe UI" panose="020B0502040204020203" pitchFamily="34" charset="0"/>
                <a:cs typeface="Segoe UI" panose="020B0502040204020203" pitchFamily="34" charset="0"/>
              </a:rPr>
              <a:t>.  </a:t>
            </a:r>
            <a:r>
              <a:rPr lang="en-GB" sz="1000" i="1" dirty="0">
                <a:latin typeface="Segoe UI" panose="020B0502040204020203" pitchFamily="34" charset="0"/>
                <a:ea typeface="Segoe UI" panose="020B0502040204020203" pitchFamily="34" charset="0"/>
                <a:cs typeface="Segoe UI" panose="020B0502040204020203" pitchFamily="34" charset="0"/>
              </a:rPr>
              <a:t>My partner and I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sustained life changing </a:t>
            </a:r>
            <a:r>
              <a:rPr lang="en-GB" sz="10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injuries</a:t>
            </a:r>
            <a:r>
              <a:rPr lang="en-GB" sz="1000" i="1" dirty="0" smtClean="0">
                <a:latin typeface="Segoe UI" panose="020B0502040204020203" pitchFamily="34" charset="0"/>
                <a:ea typeface="Segoe UI" panose="020B0502040204020203" pitchFamily="34" charset="0"/>
                <a:cs typeface="Segoe UI" panose="020B0502040204020203" pitchFamily="34" charset="0"/>
              </a:rPr>
              <a:t>…Considering the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severity of the accident</a:t>
            </a:r>
            <a:r>
              <a:rPr lang="en-GB" sz="1000" i="1" dirty="0">
                <a:latin typeface="Segoe UI" panose="020B0502040204020203" pitchFamily="34" charset="0"/>
                <a:ea typeface="Segoe UI" panose="020B0502040204020203" pitchFamily="34" charset="0"/>
                <a:cs typeface="Segoe UI" panose="020B0502040204020203" pitchFamily="34" charset="0"/>
              </a:rPr>
              <a:t>, I would have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really liked a 'how are </a:t>
            </a:r>
            <a:r>
              <a:rPr lang="en-GB" sz="10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you?'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welfare call or visit from the </a:t>
            </a:r>
            <a:r>
              <a:rPr lang="en-GB" sz="10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police</a:t>
            </a:r>
            <a:r>
              <a:rPr lang="en-GB" sz="1000" i="1" dirty="0" smtClean="0">
                <a:latin typeface="Segoe UI" panose="020B0502040204020203" pitchFamily="34" charset="0"/>
                <a:ea typeface="Segoe UI" panose="020B0502040204020203" pitchFamily="34" charset="0"/>
                <a:cs typeface="Segoe UI" panose="020B0502040204020203" pitchFamily="34" charset="0"/>
              </a:rPr>
              <a:t>…”</a:t>
            </a:r>
            <a:endParaRPr lang="en-GB" sz="1000" i="1" dirty="0">
              <a:latin typeface="Segoe UI" panose="020B0502040204020203" pitchFamily="34" charset="0"/>
              <a:ea typeface="Segoe UI" panose="020B0502040204020203" pitchFamily="34" charset="0"/>
              <a:cs typeface="Segoe UI" panose="020B0502040204020203" pitchFamily="34" charset="0"/>
            </a:endParaRPr>
          </a:p>
        </p:txBody>
      </p:sp>
      <p:sp>
        <p:nvSpPr>
          <p:cNvPr id="116" name="TextBox 115"/>
          <p:cNvSpPr txBox="1"/>
          <p:nvPr/>
        </p:nvSpPr>
        <p:spPr>
          <a:xfrm>
            <a:off x="4597010" y="5588125"/>
            <a:ext cx="3750001" cy="553998"/>
          </a:xfrm>
          <a:prstGeom prst="rect">
            <a:avLst/>
          </a:prstGeom>
          <a:noFill/>
        </p:spPr>
        <p:txBody>
          <a:bodyPr wrap="square" rtlCol="0">
            <a:spAutoFit/>
          </a:bodyPr>
          <a:lstStyle/>
          <a:p>
            <a:r>
              <a:rPr lang="en-GB" sz="1000" i="1" dirty="0" smtClean="0">
                <a:latin typeface="Segoe UI" panose="020B0502040204020203" pitchFamily="34" charset="0"/>
                <a:ea typeface="Segoe UI" panose="020B0502040204020203" pitchFamily="34" charset="0"/>
                <a:cs typeface="Segoe UI" panose="020B0502040204020203" pitchFamily="34" charset="0"/>
              </a:rPr>
              <a:t>“I </a:t>
            </a:r>
            <a:r>
              <a:rPr lang="en-GB" sz="1000" i="1" dirty="0">
                <a:latin typeface="Segoe UI" panose="020B0502040204020203" pitchFamily="34" charset="0"/>
                <a:ea typeface="Segoe UI" panose="020B0502040204020203" pitchFamily="34" charset="0"/>
                <a:cs typeface="Segoe UI" panose="020B0502040204020203" pitchFamily="34" charset="0"/>
              </a:rPr>
              <a:t>have never been in an RTC before and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did not know what to </a:t>
            </a:r>
            <a:r>
              <a:rPr lang="en-GB" sz="10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expect</a:t>
            </a:r>
            <a:r>
              <a:rPr lang="en-GB" sz="1000" i="1" dirty="0" smtClean="0">
                <a:latin typeface="Segoe UI" panose="020B0502040204020203" pitchFamily="34" charset="0"/>
                <a:ea typeface="Segoe UI" panose="020B0502040204020203" pitchFamily="34" charset="0"/>
                <a:cs typeface="Segoe UI" panose="020B0502040204020203" pitchFamily="34" charset="0"/>
              </a:rPr>
              <a:t>. </a:t>
            </a:r>
            <a:r>
              <a:rPr lang="en-GB" sz="1000" i="1" dirty="0">
                <a:latin typeface="Segoe UI" panose="020B0502040204020203" pitchFamily="34" charset="0"/>
                <a:ea typeface="Segoe UI" panose="020B0502040204020203" pitchFamily="34" charset="0"/>
                <a:cs typeface="Segoe UI" panose="020B0502040204020203" pitchFamily="34" charset="0"/>
              </a:rPr>
              <a:t>I have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not been contacted recently </a:t>
            </a:r>
            <a:r>
              <a:rPr lang="en-GB" sz="1000" i="1" dirty="0">
                <a:latin typeface="Segoe UI" panose="020B0502040204020203" pitchFamily="34" charset="0"/>
                <a:ea typeface="Segoe UI" panose="020B0502040204020203" pitchFamily="34" charset="0"/>
                <a:cs typeface="Segoe UI" panose="020B0502040204020203" pitchFamily="34" charset="0"/>
              </a:rPr>
              <a:t>and would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like to know what is </a:t>
            </a:r>
            <a:r>
              <a:rPr lang="en-GB" sz="10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happening</a:t>
            </a:r>
            <a:r>
              <a:rPr lang="en-GB" sz="1000" i="1" dirty="0" smtClean="0">
                <a:latin typeface="Segoe UI" panose="020B0502040204020203" pitchFamily="34" charset="0"/>
                <a:ea typeface="Segoe UI" panose="020B0502040204020203" pitchFamily="34" charset="0"/>
                <a:cs typeface="Segoe UI" panose="020B0502040204020203" pitchFamily="34" charset="0"/>
              </a:rPr>
              <a:t>.”</a:t>
            </a:r>
            <a:endParaRPr lang="en-GB" sz="1000" i="1" dirty="0">
              <a:latin typeface="Segoe UI" panose="020B0502040204020203" pitchFamily="34" charset="0"/>
              <a:ea typeface="Segoe UI" panose="020B0502040204020203" pitchFamily="34" charset="0"/>
              <a:cs typeface="Segoe UI" panose="020B0502040204020203" pitchFamily="34" charset="0"/>
            </a:endParaRPr>
          </a:p>
        </p:txBody>
      </p:sp>
      <p:sp>
        <p:nvSpPr>
          <p:cNvPr id="117" name="TextBox 116"/>
          <p:cNvSpPr txBox="1"/>
          <p:nvPr/>
        </p:nvSpPr>
        <p:spPr>
          <a:xfrm>
            <a:off x="4636137" y="6071419"/>
            <a:ext cx="3759170" cy="707886"/>
          </a:xfrm>
          <a:prstGeom prst="rect">
            <a:avLst/>
          </a:prstGeom>
          <a:noFill/>
        </p:spPr>
        <p:txBody>
          <a:bodyPr wrap="square" rtlCol="0">
            <a:spAutoFit/>
          </a:bodyPr>
          <a:lstStyle/>
          <a:p>
            <a:pPr algn="r"/>
            <a:r>
              <a:rPr lang="en-GB" sz="1000" i="1" dirty="0">
                <a:latin typeface="Segoe UI" panose="020B0502040204020203" pitchFamily="34" charset="0"/>
                <a:ea typeface="Segoe UI" panose="020B0502040204020203" pitchFamily="34" charset="0"/>
                <a:cs typeface="Segoe UI" panose="020B0502040204020203" pitchFamily="34" charset="0"/>
              </a:rPr>
              <a:t>“It was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about a month later </a:t>
            </a:r>
            <a:r>
              <a:rPr lang="en-GB" sz="1000" i="1" dirty="0">
                <a:latin typeface="Segoe UI" panose="020B0502040204020203" pitchFamily="34" charset="0"/>
                <a:ea typeface="Segoe UI" panose="020B0502040204020203" pitchFamily="34" charset="0"/>
                <a:cs typeface="Segoe UI" panose="020B0502040204020203" pitchFamily="34" charset="0"/>
              </a:rPr>
              <a:t>that I received a letter saying the matter would be</a:t>
            </a:r>
            <a:r>
              <a:rPr lang="en-GB" sz="1000" i="1" dirty="0">
                <a:solidFill>
                  <a:srgbClr val="0070C0"/>
                </a:solidFill>
                <a:latin typeface="Segoe UI" panose="020B0502040204020203" pitchFamily="34" charset="0"/>
                <a:ea typeface="Segoe UI" panose="020B0502040204020203" pitchFamily="34" charset="0"/>
                <a:cs typeface="Segoe UI" panose="020B0502040204020203" pitchFamily="34" charset="0"/>
              </a:rPr>
              <a:t>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investigated</a:t>
            </a:r>
            <a:r>
              <a:rPr lang="en-GB" sz="1000" i="1" dirty="0">
                <a:latin typeface="Segoe UI" panose="020B0502040204020203" pitchFamily="34" charset="0"/>
                <a:ea typeface="Segoe UI" panose="020B0502040204020203" pitchFamily="34" charset="0"/>
                <a:cs typeface="Segoe UI" panose="020B0502040204020203" pitchFamily="34" charset="0"/>
              </a:rPr>
              <a:t>.  I was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really surprised because the officers at the scene had given me the impression it was all OK</a:t>
            </a:r>
            <a:r>
              <a:rPr lang="en-GB" sz="1000" i="1" dirty="0">
                <a:solidFill>
                  <a:srgbClr val="0070C0"/>
                </a:solidFill>
                <a:latin typeface="Segoe UI" panose="020B0502040204020203" pitchFamily="34" charset="0"/>
                <a:ea typeface="Segoe UI" panose="020B0502040204020203" pitchFamily="34" charset="0"/>
                <a:cs typeface="Segoe UI" panose="020B0502040204020203" pitchFamily="34" charset="0"/>
              </a:rPr>
              <a:t>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and</a:t>
            </a:r>
            <a:r>
              <a:rPr lang="en-GB" sz="1000" i="1" dirty="0">
                <a:latin typeface="Segoe UI" panose="020B0502040204020203" pitchFamily="34" charset="0"/>
                <a:ea typeface="Segoe UI" panose="020B0502040204020203" pitchFamily="34" charset="0"/>
                <a:cs typeface="Segoe UI" panose="020B0502040204020203" pitchFamily="34" charset="0"/>
              </a:rPr>
              <a:t>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would just be </a:t>
            </a:r>
            <a:r>
              <a:rPr lang="en-GB" sz="10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recorded.</a:t>
            </a:r>
            <a:r>
              <a:rPr lang="en-GB" sz="1000" i="1" dirty="0" smtClean="0">
                <a:latin typeface="Segoe UI" panose="020B0502040204020203" pitchFamily="34" charset="0"/>
                <a:ea typeface="Segoe UI" panose="020B0502040204020203" pitchFamily="34" charset="0"/>
                <a:cs typeface="Segoe UI" panose="020B0502040204020203" pitchFamily="34" charset="0"/>
              </a:rPr>
              <a:t>”</a:t>
            </a:r>
            <a:endParaRPr lang="en-GB" sz="1000" i="1" dirty="0">
              <a:latin typeface="Segoe UI" panose="020B0502040204020203" pitchFamily="34" charset="0"/>
              <a:ea typeface="Segoe UI" panose="020B0502040204020203" pitchFamily="34" charset="0"/>
              <a:cs typeface="Segoe UI" panose="020B0502040204020203" pitchFamily="34" charset="0"/>
            </a:endParaRPr>
          </a:p>
        </p:txBody>
      </p:sp>
      <p:sp>
        <p:nvSpPr>
          <p:cNvPr id="123" name="TextBox 122"/>
          <p:cNvSpPr txBox="1"/>
          <p:nvPr/>
        </p:nvSpPr>
        <p:spPr>
          <a:xfrm>
            <a:off x="942232" y="6094487"/>
            <a:ext cx="3590762" cy="707886"/>
          </a:xfrm>
          <a:prstGeom prst="rect">
            <a:avLst/>
          </a:prstGeom>
          <a:noFill/>
        </p:spPr>
        <p:txBody>
          <a:bodyPr wrap="square" rtlCol="0">
            <a:spAutoFit/>
          </a:bodyPr>
          <a:lstStyle/>
          <a:p>
            <a:pPr algn="r"/>
            <a:r>
              <a:rPr lang="en-GB" sz="1000" i="1" dirty="0">
                <a:latin typeface="Segoe UI" panose="020B0502040204020203" pitchFamily="34" charset="0"/>
                <a:ea typeface="Segoe UI" panose="020B0502040204020203" pitchFamily="34" charset="0"/>
                <a:cs typeface="Segoe UI" panose="020B0502040204020203" pitchFamily="34" charset="0"/>
              </a:rPr>
              <a:t>“The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process has been explained to me</a:t>
            </a:r>
            <a:r>
              <a:rPr lang="en-GB" sz="1000" i="1" dirty="0">
                <a:solidFill>
                  <a:srgbClr val="0070C0"/>
                </a:solidFill>
                <a:latin typeface="Segoe UI" panose="020B0502040204020203" pitchFamily="34" charset="0"/>
                <a:ea typeface="Segoe UI" panose="020B0502040204020203" pitchFamily="34" charset="0"/>
                <a:cs typeface="Segoe UI" panose="020B0502040204020203" pitchFamily="34" charset="0"/>
              </a:rPr>
              <a:t>,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I</a:t>
            </a:r>
            <a:r>
              <a:rPr lang="en-GB" sz="1000" i="1" dirty="0">
                <a:solidFill>
                  <a:srgbClr val="0070C0"/>
                </a:solidFill>
                <a:latin typeface="Segoe UI" panose="020B0502040204020203" pitchFamily="34" charset="0"/>
                <a:ea typeface="Segoe UI" panose="020B0502040204020203" pitchFamily="34" charset="0"/>
                <a:cs typeface="Segoe UI" panose="020B0502040204020203" pitchFamily="34" charset="0"/>
              </a:rPr>
              <a:t>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understand it will take several months</a:t>
            </a:r>
            <a:r>
              <a:rPr lang="en-GB" sz="1000" i="1" dirty="0">
                <a:latin typeface="Segoe UI" panose="020B0502040204020203" pitchFamily="34" charset="0"/>
                <a:ea typeface="Segoe UI" panose="020B0502040204020203" pitchFamily="34" charset="0"/>
                <a:cs typeface="Segoe UI" panose="020B0502040204020203" pitchFamily="34" charset="0"/>
              </a:rPr>
              <a:t>….She let me know that the cyclist was out of hospital having sustained bruising so I </a:t>
            </a:r>
            <a:r>
              <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appreciated having that information</a:t>
            </a:r>
            <a:r>
              <a:rPr lang="en-GB" sz="1000" i="1" dirty="0">
                <a:latin typeface="Segoe UI" panose="020B0502040204020203" pitchFamily="34" charset="0"/>
                <a:ea typeface="Segoe UI" panose="020B0502040204020203" pitchFamily="34" charset="0"/>
                <a:cs typeface="Segoe UI" panose="020B0502040204020203" pitchFamily="34" charset="0"/>
              </a:rPr>
              <a:t>.”</a:t>
            </a:r>
          </a:p>
        </p:txBody>
      </p:sp>
      <p:sp>
        <p:nvSpPr>
          <p:cNvPr id="92" name="Slide Number Placeholder 1"/>
          <p:cNvSpPr>
            <a:spLocks noGrp="1"/>
          </p:cNvSpPr>
          <p:nvPr>
            <p:ph type="sldNum" sz="quarter" idx="12"/>
          </p:nvPr>
        </p:nvSpPr>
        <p:spPr>
          <a:xfrm>
            <a:off x="11832492" y="6584156"/>
            <a:ext cx="359508" cy="273844"/>
          </a:xfrm>
          <a:solidFill>
            <a:schemeClr val="accent4">
              <a:lumMod val="75000"/>
            </a:schemeClr>
          </a:solidFill>
        </p:spPr>
        <p:txBody>
          <a:bodyPr/>
          <a:lstStyle/>
          <a:p>
            <a:pPr algn="ctr"/>
            <a:r>
              <a:rPr lang="en-GB" sz="105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6</a:t>
            </a:r>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52560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492" y="6584156"/>
            <a:ext cx="359508"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7</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3" name="Rectangle 12"/>
          <p:cNvSpPr/>
          <p:nvPr/>
        </p:nvSpPr>
        <p:spPr>
          <a:xfrm>
            <a:off x="786383" y="791147"/>
            <a:ext cx="2747391" cy="307777"/>
          </a:xfrm>
          <a:prstGeom prst="rect">
            <a:avLst/>
          </a:prstGeom>
        </p:spPr>
        <p:txBody>
          <a:bodyPr wrap="square">
            <a:spAutoFit/>
          </a:bodyPr>
          <a:lstStyle/>
          <a:p>
            <a:r>
              <a:rPr lang="en-GB" sz="14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Victims’ Code Compliance</a:t>
            </a:r>
          </a:p>
        </p:txBody>
      </p:sp>
      <p:sp>
        <p:nvSpPr>
          <p:cNvPr id="20" name="TextBox 19"/>
          <p:cNvSpPr txBox="1"/>
          <p:nvPr/>
        </p:nvSpPr>
        <p:spPr>
          <a:xfrm>
            <a:off x="748800" y="143068"/>
            <a:ext cx="4897787" cy="461665"/>
          </a:xfrm>
          <a:prstGeom prst="rect">
            <a:avLst/>
          </a:prstGeom>
          <a:solidFill>
            <a:schemeClr val="accent4">
              <a:lumMod val="75000"/>
            </a:schemeClr>
          </a:solidFill>
        </p:spPr>
        <p:txBody>
          <a:bodyPr wrap="square" rtlCol="0">
            <a:spAutoFit/>
          </a:bodyPr>
          <a:lstStyle/>
          <a:p>
            <a:pPr marL="228600" indent="-228600">
              <a:buAutoNum type="arabicPeriod"/>
            </a:pP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Delivering a high quality, consistent service to the public</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1.1 Delivering victim satisfaction </a:t>
            </a:r>
          </a:p>
        </p:txBody>
      </p:sp>
      <p:sp>
        <p:nvSpPr>
          <p:cNvPr id="14" name="Rounded Rectangle 13"/>
          <p:cNvSpPr/>
          <p:nvPr/>
        </p:nvSpPr>
        <p:spPr>
          <a:xfrm>
            <a:off x="9621904" y="85377"/>
            <a:ext cx="2449985" cy="1191679"/>
          </a:xfrm>
          <a:prstGeom prst="roundRect">
            <a:avLst/>
          </a:prstGeom>
          <a:solidFill>
            <a:srgbClr val="F7F7F7"/>
          </a:solid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p:nvSpPr>
        <p:spPr>
          <a:xfrm>
            <a:off x="9797312" y="680758"/>
            <a:ext cx="2274576" cy="276999"/>
          </a:xfrm>
          <a:prstGeom prst="rect">
            <a:avLst/>
          </a:prstGeom>
        </p:spPr>
        <p:txBody>
          <a:bodyPr wrap="square">
            <a:spAutoFit/>
          </a:bodyPr>
          <a:lstStyle/>
          <a:p>
            <a:r>
              <a:rPr lang="en-GB" sz="1200" b="1" dirty="0">
                <a:solidFill>
                  <a:srgbClr val="009999"/>
                </a:solidFill>
                <a:latin typeface="Segoe UI" panose="020B0502040204020203" pitchFamily="34" charset="0"/>
                <a:ea typeface="Segoe UI" panose="020B0502040204020203" pitchFamily="34" charset="0"/>
                <a:cs typeface="Segoe UI" panose="020B0502040204020203" pitchFamily="34" charset="0"/>
              </a:rPr>
              <a:t>Referrals:</a:t>
            </a:r>
            <a:r>
              <a:rPr lang="en-GB" sz="1200" b="1" dirty="0">
                <a:latin typeface="Segoe UI" panose="020B0502040204020203" pitchFamily="34" charset="0"/>
                <a:ea typeface="Segoe UI" panose="020B0502040204020203" pitchFamily="34" charset="0"/>
                <a:cs typeface="Segoe UI" panose="020B0502040204020203" pitchFamily="34" charset="0"/>
              </a:rPr>
              <a:t> </a:t>
            </a:r>
            <a:r>
              <a:rPr lang="en-GB" sz="1200" b="1" i="1" dirty="0">
                <a:latin typeface="Segoe UI" panose="020B0502040204020203" pitchFamily="34" charset="0"/>
                <a:ea typeface="Segoe UI" panose="020B0502040204020203" pitchFamily="34" charset="0"/>
                <a:cs typeface="Segoe UI" panose="020B0502040204020203" pitchFamily="34" charset="0"/>
              </a:rPr>
              <a:t>25%</a:t>
            </a:r>
          </a:p>
        </p:txBody>
      </p:sp>
      <p:sp>
        <p:nvSpPr>
          <p:cNvPr id="18" name="TextBox 17"/>
          <p:cNvSpPr txBox="1"/>
          <p:nvPr/>
        </p:nvSpPr>
        <p:spPr>
          <a:xfrm>
            <a:off x="10414506" y="161996"/>
            <a:ext cx="1582254" cy="584775"/>
          </a:xfrm>
          <a:prstGeom prst="rect">
            <a:avLst/>
          </a:prstGeom>
          <a:noFill/>
        </p:spPr>
        <p:txBody>
          <a:bodyPr wrap="square" rtlCol="0">
            <a:spAutoFit/>
          </a:bodyPr>
          <a:lstStyle/>
          <a:p>
            <a:r>
              <a:rPr lang="en-GB" sz="1600" b="1" dirty="0">
                <a:solidFill>
                  <a:srgbClr val="009B3A"/>
                </a:solidFill>
                <a:latin typeface="Segoe UI" panose="020B0502040204020203" pitchFamily="34" charset="0"/>
                <a:ea typeface="Segoe UI" panose="020B0502040204020203" pitchFamily="34" charset="0"/>
                <a:cs typeface="Segoe UI" panose="020B0502040204020203" pitchFamily="34" charset="0"/>
              </a:rPr>
              <a:t>Good looks like:</a:t>
            </a:r>
          </a:p>
        </p:txBody>
      </p:sp>
      <p:pic>
        <p:nvPicPr>
          <p:cNvPr id="5" name="Picture 4"/>
          <p:cNvPicPr>
            <a:picLocks noChangeAspect="1"/>
          </p:cNvPicPr>
          <p:nvPr/>
        </p:nvPicPr>
        <p:blipFill>
          <a:blip r:embed="rId3"/>
          <a:stretch>
            <a:fillRect/>
          </a:stretch>
        </p:blipFill>
        <p:spPr>
          <a:xfrm>
            <a:off x="9666429" y="210032"/>
            <a:ext cx="703553" cy="458186"/>
          </a:xfrm>
          <a:prstGeom prst="rect">
            <a:avLst/>
          </a:prstGeom>
        </p:spPr>
      </p:pic>
      <p:sp>
        <p:nvSpPr>
          <p:cNvPr id="22" name="TextBox 21"/>
          <p:cNvSpPr txBox="1"/>
          <p:nvPr/>
        </p:nvSpPr>
        <p:spPr>
          <a:xfrm>
            <a:off x="786383" y="1140914"/>
            <a:ext cx="4650400" cy="600164"/>
          </a:xfrm>
          <a:prstGeom prst="rect">
            <a:avLst/>
          </a:prstGeom>
          <a:noFill/>
        </p:spPr>
        <p:txBody>
          <a:bodyPr wrap="square" rtlCol="0">
            <a:spAutoFit/>
          </a:bodyPr>
          <a:lstStyle/>
          <a:p>
            <a:pPr marL="171450" indent="-171450">
              <a:buFont typeface="Arial" panose="020B0604020202020204" pitchFamily="34" charset="0"/>
              <a:buChar char="•"/>
            </a:pPr>
            <a:r>
              <a:rPr lang="en-GB" sz="1100" b="1" dirty="0">
                <a:latin typeface="Segoe UI" panose="020B0502040204020203" pitchFamily="34" charset="0"/>
                <a:ea typeface="Segoe UI" panose="020B0502040204020203" pitchFamily="34" charset="0"/>
                <a:cs typeface="Segoe UI" panose="020B0502040204020203" pitchFamily="34" charset="0"/>
              </a:rPr>
              <a:t>VAL referrals </a:t>
            </a:r>
            <a:r>
              <a:rPr lang="en-GB" sz="1100" dirty="0">
                <a:latin typeface="Segoe UI" panose="020B0502040204020203" pitchFamily="34" charset="0"/>
                <a:ea typeface="Segoe UI" panose="020B0502040204020203" pitchFamily="34" charset="0"/>
                <a:cs typeface="Segoe UI" panose="020B0502040204020203" pitchFamily="34" charset="0"/>
              </a:rPr>
              <a:t>are an identified priority for Local Policing. The Delivery Plan sets out to increase referrals to </a:t>
            </a:r>
            <a:r>
              <a:rPr lang="en-GB" sz="1100" b="1" dirty="0">
                <a:solidFill>
                  <a:schemeClr val="accent6"/>
                </a:solidFill>
                <a:latin typeface="Segoe UI" panose="020B0502040204020203" pitchFamily="34" charset="0"/>
                <a:ea typeface="Segoe UI" panose="020B0502040204020203" pitchFamily="34" charset="0"/>
                <a:cs typeface="Segoe UI" panose="020B0502040204020203" pitchFamily="34" charset="0"/>
              </a:rPr>
              <a:t>25% </a:t>
            </a:r>
            <a:r>
              <a:rPr lang="en-GB" sz="1100" b="1" dirty="0">
                <a:latin typeface="Segoe UI" panose="020B0502040204020203" pitchFamily="34" charset="0"/>
                <a:ea typeface="Segoe UI" panose="020B0502040204020203" pitchFamily="34" charset="0"/>
                <a:cs typeface="Segoe UI" panose="020B0502040204020203" pitchFamily="34" charset="0"/>
              </a:rPr>
              <a:t>of victim-based crime by April 2021</a:t>
            </a:r>
            <a:r>
              <a:rPr lang="en-GB" sz="1100" dirty="0" smtClean="0">
                <a:latin typeface="Segoe UI" panose="020B0502040204020203" pitchFamily="34" charset="0"/>
                <a:ea typeface="Segoe UI" panose="020B0502040204020203" pitchFamily="34" charset="0"/>
                <a:cs typeface="Segoe UI" panose="020B0502040204020203" pitchFamily="34" charset="0"/>
              </a:rPr>
              <a:t>.</a:t>
            </a:r>
            <a:endParaRPr lang="en-GB" sz="1100" dirty="0">
              <a:latin typeface="Segoe UI" panose="020B0502040204020203" pitchFamily="34" charset="0"/>
              <a:ea typeface="Segoe UI" panose="020B0502040204020203" pitchFamily="34" charset="0"/>
              <a:cs typeface="Segoe UI" panose="020B0502040204020203" pitchFamily="34" charset="0"/>
            </a:endParaRPr>
          </a:p>
        </p:txBody>
      </p:sp>
      <p:sp>
        <p:nvSpPr>
          <p:cNvPr id="3" name="Rectangle 2"/>
          <p:cNvSpPr/>
          <p:nvPr/>
        </p:nvSpPr>
        <p:spPr>
          <a:xfrm>
            <a:off x="876593" y="4200151"/>
            <a:ext cx="2495403" cy="1943099"/>
          </a:xfrm>
          <a:prstGeom prst="rect">
            <a:avLst/>
          </a:prstGeom>
          <a:noFill/>
          <a:ln w="38100">
            <a:solidFill>
              <a:srgbClr val="BC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Key Points</a:t>
            </a:r>
          </a:p>
          <a:p>
            <a:pPr marL="171450" indent="-171450">
              <a:buFont typeface="Arial" panose="020B0604020202020204" pitchFamily="34" charset="0"/>
              <a:buChar char="•"/>
            </a:pPr>
            <a:endPar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Minimal change in performance this month, </a:t>
            </a:r>
          </a:p>
          <a:p>
            <a:pPr marL="171450" indent="-171450">
              <a:buFont typeface="Arial" panose="020B0604020202020204" pitchFamily="34" charset="0"/>
              <a:buChar char="•"/>
            </a:pP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Just above WGLL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at Force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level (25.4%)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despite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dropping below this in July. </a:t>
            </a:r>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South </a:t>
            </a:r>
            <a:r>
              <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rPr>
              <a:t>Worcestershire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and Herefordshire are performing above WDGLL. </a:t>
            </a:r>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pic>
        <p:nvPicPr>
          <p:cNvPr id="5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01004" y="1787151"/>
            <a:ext cx="386080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4" name="Table 53"/>
          <p:cNvGraphicFramePr>
            <a:graphicFrameLocks noGrp="1"/>
          </p:cNvGraphicFramePr>
          <p:nvPr>
            <p:extLst/>
          </p:nvPr>
        </p:nvGraphicFramePr>
        <p:xfrm>
          <a:off x="6359592" y="1883614"/>
          <a:ext cx="847725" cy="739776"/>
        </p:xfrm>
        <a:graphic>
          <a:graphicData uri="http://schemas.openxmlformats.org/drawingml/2006/table">
            <a:tbl>
              <a:tblPr firstRow="1" bandRow="1">
                <a:tableStyleId>{5C22544A-7EE6-4342-B048-85BDC9FD1C3A}</a:tableStyleId>
              </a:tblPr>
              <a:tblGrid>
                <a:gridCol w="847725"/>
              </a:tblGrid>
              <a:tr h="243664">
                <a:tc>
                  <a:txBody>
                    <a:bodyPr/>
                    <a:lstStyle/>
                    <a:p>
                      <a:r>
                        <a:rPr lang="en-GB" sz="1000" b="0" dirty="0" smtClean="0">
                          <a:solidFill>
                            <a:schemeClr val="tx1"/>
                          </a:solidFill>
                        </a:rPr>
                        <a:t>20-30%</a:t>
                      </a:r>
                      <a:endParaRPr lang="en-GB" sz="1000" b="0" dirty="0">
                        <a:solidFill>
                          <a:schemeClr val="tx1"/>
                        </a:solidFill>
                      </a:endParaRPr>
                    </a:p>
                  </a:txBody>
                  <a:tcPr marL="91434" marR="91434" marT="45632" marB="45632">
                    <a:solidFill>
                      <a:srgbClr val="00B050"/>
                    </a:solidFill>
                  </a:tcPr>
                </a:tc>
              </a:tr>
              <a:tr h="243664">
                <a:tc>
                  <a:txBody>
                    <a:bodyPr/>
                    <a:lstStyle/>
                    <a:p>
                      <a:r>
                        <a:rPr lang="en-GB" sz="1000" dirty="0" smtClean="0"/>
                        <a:t>15-20%</a:t>
                      </a:r>
                      <a:endParaRPr lang="en-GB" sz="1000" dirty="0"/>
                    </a:p>
                  </a:txBody>
                  <a:tcPr marL="91434" marR="91434" marT="45632" marB="45632">
                    <a:solidFill>
                      <a:srgbClr val="FFC000"/>
                    </a:solidFill>
                  </a:tcPr>
                </a:tc>
              </a:tr>
              <a:tr h="252448">
                <a:tc>
                  <a:txBody>
                    <a:bodyPr/>
                    <a:lstStyle/>
                    <a:p>
                      <a:r>
                        <a:rPr lang="en-GB" sz="1000" dirty="0" smtClean="0"/>
                        <a:t>Under 15%</a:t>
                      </a:r>
                      <a:endParaRPr lang="en-GB" sz="1000" dirty="0"/>
                    </a:p>
                  </a:txBody>
                  <a:tcPr marL="91434" marR="91434" marT="45632" marB="45632">
                    <a:solidFill>
                      <a:srgbClr val="FF0000"/>
                    </a:solidFill>
                  </a:tcPr>
                </a:tc>
              </a:tr>
            </a:tbl>
          </a:graphicData>
        </a:graphic>
      </p:graphicFrame>
      <p:sp>
        <p:nvSpPr>
          <p:cNvPr id="55" name="TextBox 33"/>
          <p:cNvSpPr txBox="1">
            <a:spLocks noChangeArrowheads="1"/>
          </p:cNvSpPr>
          <p:nvPr/>
        </p:nvSpPr>
        <p:spPr bwMode="auto">
          <a:xfrm>
            <a:off x="10777604" y="5203451"/>
            <a:ext cx="6572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chemeClr val="bg1"/>
                </a:solidFill>
              </a:rPr>
              <a:t>2.0</a:t>
            </a:r>
          </a:p>
        </p:txBody>
      </p:sp>
      <p:sp>
        <p:nvSpPr>
          <p:cNvPr id="56" name="TextBox 33"/>
          <p:cNvSpPr txBox="1">
            <a:spLocks noChangeArrowheads="1"/>
          </p:cNvSpPr>
          <p:nvPr/>
        </p:nvSpPr>
        <p:spPr bwMode="auto">
          <a:xfrm>
            <a:off x="10780779" y="5252664"/>
            <a:ext cx="6572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chemeClr val="bg1"/>
                </a:solidFill>
              </a:rPr>
              <a:t>2.0</a:t>
            </a:r>
          </a:p>
        </p:txBody>
      </p:sp>
      <p:sp>
        <p:nvSpPr>
          <p:cNvPr id="57" name="Up Arrow 56"/>
          <p:cNvSpPr/>
          <p:nvPr/>
        </p:nvSpPr>
        <p:spPr>
          <a:xfrm>
            <a:off x="10783954" y="4847851"/>
            <a:ext cx="650875" cy="79216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dirty="0"/>
          </a:p>
        </p:txBody>
      </p:sp>
      <p:sp>
        <p:nvSpPr>
          <p:cNvPr id="58" name="TextBox 33"/>
          <p:cNvSpPr txBox="1">
            <a:spLocks noChangeArrowheads="1"/>
          </p:cNvSpPr>
          <p:nvPr/>
        </p:nvSpPr>
        <p:spPr bwMode="auto">
          <a:xfrm>
            <a:off x="10783954" y="4935164"/>
            <a:ext cx="6572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chemeClr val="bg1"/>
                </a:solidFill>
              </a:rPr>
              <a:t>6.3</a:t>
            </a:r>
          </a:p>
        </p:txBody>
      </p:sp>
      <p:sp>
        <p:nvSpPr>
          <p:cNvPr id="59" name="Oval 58"/>
          <p:cNvSpPr/>
          <p:nvPr/>
        </p:nvSpPr>
        <p:spPr>
          <a:xfrm>
            <a:off x="10742679" y="5544764"/>
            <a:ext cx="749300" cy="7493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400" dirty="0"/>
              <a:t>30.2%</a:t>
            </a:r>
          </a:p>
        </p:txBody>
      </p:sp>
      <p:sp>
        <p:nvSpPr>
          <p:cNvPr id="60" name="TextBox 33"/>
          <p:cNvSpPr txBox="1">
            <a:spLocks noChangeArrowheads="1"/>
          </p:cNvSpPr>
          <p:nvPr/>
        </p:nvSpPr>
        <p:spPr bwMode="auto">
          <a:xfrm>
            <a:off x="10610916" y="3333376"/>
            <a:ext cx="6572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chemeClr val="bg1"/>
                </a:solidFill>
              </a:rPr>
              <a:t>2.0</a:t>
            </a:r>
          </a:p>
        </p:txBody>
      </p:sp>
      <p:sp>
        <p:nvSpPr>
          <p:cNvPr id="61" name="TextBox 33"/>
          <p:cNvSpPr txBox="1">
            <a:spLocks noChangeArrowheads="1"/>
          </p:cNvSpPr>
          <p:nvPr/>
        </p:nvSpPr>
        <p:spPr bwMode="auto">
          <a:xfrm>
            <a:off x="10631554" y="3347664"/>
            <a:ext cx="6572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chemeClr val="bg1"/>
                </a:solidFill>
              </a:rPr>
              <a:t>2.0</a:t>
            </a:r>
          </a:p>
        </p:txBody>
      </p:sp>
      <p:sp>
        <p:nvSpPr>
          <p:cNvPr id="62" name="Up Arrow 61"/>
          <p:cNvSpPr/>
          <p:nvPr/>
        </p:nvSpPr>
        <p:spPr>
          <a:xfrm rot="10800000">
            <a:off x="10652191" y="4031876"/>
            <a:ext cx="650875" cy="79216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dirty="0"/>
          </a:p>
        </p:txBody>
      </p:sp>
      <p:sp>
        <p:nvSpPr>
          <p:cNvPr id="63" name="TextBox 33"/>
          <p:cNvSpPr txBox="1">
            <a:spLocks noChangeArrowheads="1"/>
          </p:cNvSpPr>
          <p:nvPr/>
        </p:nvSpPr>
        <p:spPr bwMode="auto">
          <a:xfrm>
            <a:off x="10652191" y="4436689"/>
            <a:ext cx="6572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chemeClr val="bg1"/>
                </a:solidFill>
              </a:rPr>
              <a:t>5.9</a:t>
            </a:r>
          </a:p>
        </p:txBody>
      </p:sp>
      <p:sp>
        <p:nvSpPr>
          <p:cNvPr id="64" name="Oval 63"/>
          <p:cNvSpPr/>
          <p:nvPr/>
        </p:nvSpPr>
        <p:spPr>
          <a:xfrm>
            <a:off x="10598216" y="3463551"/>
            <a:ext cx="749300" cy="7493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400" dirty="0"/>
              <a:t>20.4%</a:t>
            </a:r>
          </a:p>
        </p:txBody>
      </p:sp>
      <p:sp>
        <p:nvSpPr>
          <p:cNvPr id="65" name="TextBox 33"/>
          <p:cNvSpPr txBox="1">
            <a:spLocks noChangeArrowheads="1"/>
          </p:cNvSpPr>
          <p:nvPr/>
        </p:nvSpPr>
        <p:spPr bwMode="auto">
          <a:xfrm>
            <a:off x="7645466" y="5133601"/>
            <a:ext cx="6572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chemeClr val="bg1"/>
                </a:solidFill>
              </a:rPr>
              <a:t>2.0</a:t>
            </a:r>
          </a:p>
        </p:txBody>
      </p:sp>
      <p:sp>
        <p:nvSpPr>
          <p:cNvPr id="66" name="TextBox 33"/>
          <p:cNvSpPr txBox="1">
            <a:spLocks noChangeArrowheads="1"/>
          </p:cNvSpPr>
          <p:nvPr/>
        </p:nvSpPr>
        <p:spPr bwMode="auto">
          <a:xfrm>
            <a:off x="7648641" y="5182814"/>
            <a:ext cx="6572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chemeClr val="bg1"/>
                </a:solidFill>
              </a:rPr>
              <a:t>2.0</a:t>
            </a:r>
          </a:p>
        </p:txBody>
      </p:sp>
      <p:sp>
        <p:nvSpPr>
          <p:cNvPr id="67" name="Up Arrow 66"/>
          <p:cNvSpPr/>
          <p:nvPr/>
        </p:nvSpPr>
        <p:spPr>
          <a:xfrm>
            <a:off x="7651816" y="4778001"/>
            <a:ext cx="650875" cy="79216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dirty="0"/>
          </a:p>
        </p:txBody>
      </p:sp>
      <p:sp>
        <p:nvSpPr>
          <p:cNvPr id="68" name="TextBox 33"/>
          <p:cNvSpPr txBox="1">
            <a:spLocks noChangeArrowheads="1"/>
          </p:cNvSpPr>
          <p:nvPr/>
        </p:nvSpPr>
        <p:spPr bwMode="auto">
          <a:xfrm>
            <a:off x="7651816" y="4865314"/>
            <a:ext cx="6572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chemeClr val="bg1"/>
                </a:solidFill>
              </a:rPr>
              <a:t>1.9</a:t>
            </a:r>
          </a:p>
        </p:txBody>
      </p:sp>
      <p:sp>
        <p:nvSpPr>
          <p:cNvPr id="69" name="Oval 68"/>
          <p:cNvSpPr/>
          <p:nvPr/>
        </p:nvSpPr>
        <p:spPr>
          <a:xfrm>
            <a:off x="7605779" y="5271714"/>
            <a:ext cx="749300" cy="7493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400" dirty="0"/>
              <a:t>33.5%</a:t>
            </a:r>
          </a:p>
        </p:txBody>
      </p:sp>
      <p:sp>
        <p:nvSpPr>
          <p:cNvPr id="70" name="Up Arrow 69"/>
          <p:cNvSpPr/>
          <p:nvPr/>
        </p:nvSpPr>
        <p:spPr>
          <a:xfrm rot="10800000">
            <a:off x="7964554" y="2719014"/>
            <a:ext cx="650875" cy="792162"/>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dirty="0"/>
          </a:p>
        </p:txBody>
      </p:sp>
      <p:sp>
        <p:nvSpPr>
          <p:cNvPr id="71" name="TextBox 39"/>
          <p:cNvSpPr txBox="1">
            <a:spLocks noChangeArrowheads="1"/>
          </p:cNvSpPr>
          <p:nvPr/>
        </p:nvSpPr>
        <p:spPr bwMode="auto">
          <a:xfrm>
            <a:off x="7969316" y="3142876"/>
            <a:ext cx="6572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chemeClr val="bg1"/>
                </a:solidFill>
              </a:rPr>
              <a:t>7.0</a:t>
            </a:r>
          </a:p>
        </p:txBody>
      </p:sp>
      <p:sp>
        <p:nvSpPr>
          <p:cNvPr id="72" name="Up Arrow 71"/>
          <p:cNvSpPr/>
          <p:nvPr/>
        </p:nvSpPr>
        <p:spPr>
          <a:xfrm rot="10800000">
            <a:off x="9666354" y="2530101"/>
            <a:ext cx="650875" cy="803275"/>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dirty="0"/>
          </a:p>
        </p:txBody>
      </p:sp>
      <p:sp>
        <p:nvSpPr>
          <p:cNvPr id="73" name="TextBox 49"/>
          <p:cNvSpPr txBox="1">
            <a:spLocks noChangeArrowheads="1"/>
          </p:cNvSpPr>
          <p:nvPr/>
        </p:nvSpPr>
        <p:spPr bwMode="auto">
          <a:xfrm>
            <a:off x="9663179" y="2968251"/>
            <a:ext cx="6572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dirty="0">
                <a:solidFill>
                  <a:schemeClr val="bg1"/>
                </a:solidFill>
              </a:rPr>
              <a:t>1.0</a:t>
            </a:r>
          </a:p>
        </p:txBody>
      </p:sp>
      <p:sp>
        <p:nvSpPr>
          <p:cNvPr id="74" name="Oval 73"/>
          <p:cNvSpPr/>
          <p:nvPr/>
        </p:nvSpPr>
        <p:spPr>
          <a:xfrm>
            <a:off x="7904229" y="2153864"/>
            <a:ext cx="749300" cy="7493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400" dirty="0"/>
              <a:t>20.2%</a:t>
            </a:r>
          </a:p>
        </p:txBody>
      </p:sp>
      <p:sp>
        <p:nvSpPr>
          <p:cNvPr id="75" name="Oval 74"/>
          <p:cNvSpPr/>
          <p:nvPr/>
        </p:nvSpPr>
        <p:spPr>
          <a:xfrm>
            <a:off x="9621904" y="2233239"/>
            <a:ext cx="749300" cy="7493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400" dirty="0"/>
              <a:t>24.5%</a:t>
            </a:r>
          </a:p>
        </p:txBody>
      </p:sp>
      <p:pic>
        <p:nvPicPr>
          <p:cNvPr id="6" name="Picture 5"/>
          <p:cNvPicPr>
            <a:picLocks noChangeAspect="1"/>
          </p:cNvPicPr>
          <p:nvPr/>
        </p:nvPicPr>
        <p:blipFill>
          <a:blip r:embed="rId5"/>
          <a:stretch>
            <a:fillRect/>
          </a:stretch>
        </p:blipFill>
        <p:spPr>
          <a:xfrm>
            <a:off x="2337028" y="1852554"/>
            <a:ext cx="3902708" cy="1732919"/>
          </a:xfrm>
          <a:prstGeom prst="rect">
            <a:avLst/>
          </a:prstGeom>
        </p:spPr>
      </p:pic>
      <p:pic>
        <p:nvPicPr>
          <p:cNvPr id="7" name="Picture 6"/>
          <p:cNvPicPr>
            <a:picLocks noChangeAspect="1"/>
          </p:cNvPicPr>
          <p:nvPr/>
        </p:nvPicPr>
        <p:blipFill>
          <a:blip r:embed="rId6"/>
          <a:stretch>
            <a:fillRect/>
          </a:stretch>
        </p:blipFill>
        <p:spPr>
          <a:xfrm>
            <a:off x="3445021" y="4001127"/>
            <a:ext cx="3982958" cy="2610074"/>
          </a:xfrm>
          <a:prstGeom prst="rect">
            <a:avLst/>
          </a:prstGeom>
        </p:spPr>
      </p:pic>
      <p:sp>
        <p:nvSpPr>
          <p:cNvPr id="37" name="Rectangle 36"/>
          <p:cNvSpPr/>
          <p:nvPr/>
        </p:nvSpPr>
        <p:spPr>
          <a:xfrm>
            <a:off x="9797311" y="876946"/>
            <a:ext cx="2349724" cy="400110"/>
          </a:xfrm>
          <a:prstGeom prst="rect">
            <a:avLst/>
          </a:prstGeom>
          <a:noFill/>
        </p:spPr>
        <p:txBody>
          <a:bodyPr wrap="square" rtlCol="0">
            <a:spAutoFit/>
          </a:bodyPr>
          <a:lstStyle/>
          <a:p>
            <a:r>
              <a:rPr lang="en-GB" sz="100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WDGLL has been reviewed and agreed by the subject lead.</a:t>
            </a:r>
            <a:endParaRPr lang="en-GB" sz="1000" b="1"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74647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ounded Rectangle 100"/>
          <p:cNvSpPr/>
          <p:nvPr/>
        </p:nvSpPr>
        <p:spPr>
          <a:xfrm>
            <a:off x="806274" y="4067297"/>
            <a:ext cx="2220186" cy="2651329"/>
          </a:xfrm>
          <a:prstGeom prst="roundRect">
            <a:avLst>
              <a:gd name="adj" fmla="val 3105"/>
            </a:avLst>
          </a:prstGeom>
          <a:solidFill>
            <a:schemeClr val="bg1"/>
          </a:solidFill>
          <a:ln w="19050">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98" name="Rounded Rectangle 97"/>
          <p:cNvSpPr/>
          <p:nvPr/>
        </p:nvSpPr>
        <p:spPr>
          <a:xfrm>
            <a:off x="7673543" y="4073825"/>
            <a:ext cx="4158458" cy="2651329"/>
          </a:xfrm>
          <a:prstGeom prst="roundRect">
            <a:avLst>
              <a:gd name="adj" fmla="val 3105"/>
            </a:avLst>
          </a:prstGeom>
          <a:solidFill>
            <a:schemeClr val="bg1"/>
          </a:solidFill>
          <a:ln w="19050">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4" name="Rounded Rectangle 3"/>
          <p:cNvSpPr/>
          <p:nvPr/>
        </p:nvSpPr>
        <p:spPr>
          <a:xfrm>
            <a:off x="820550" y="593303"/>
            <a:ext cx="11011450" cy="2676068"/>
          </a:xfrm>
          <a:prstGeom prst="roundRect">
            <a:avLst>
              <a:gd name="adj" fmla="val 2633"/>
            </a:avLst>
          </a:prstGeom>
          <a:solidFill>
            <a:schemeClr val="bg1"/>
          </a:solidFill>
          <a:ln w="22225">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grpSp>
        <p:nvGrpSpPr>
          <p:cNvPr id="84" name="Group 83"/>
          <p:cNvGrpSpPr/>
          <p:nvPr/>
        </p:nvGrpSpPr>
        <p:grpSpPr>
          <a:xfrm>
            <a:off x="4145044" y="1190995"/>
            <a:ext cx="2295077" cy="2050132"/>
            <a:chOff x="4145044" y="1190995"/>
            <a:chExt cx="2295077" cy="2050132"/>
          </a:xfrm>
        </p:grpSpPr>
        <p:pic>
          <p:nvPicPr>
            <p:cNvPr id="85" name="Picture 84"/>
            <p:cNvPicPr>
              <a:picLocks noChangeAspect="1"/>
            </p:cNvPicPr>
            <p:nvPr/>
          </p:nvPicPr>
          <p:blipFill rotWithShape="1">
            <a:blip r:embed="rId3" cstate="print">
              <a:extLst>
                <a:ext uri="{28A0092B-C50C-407E-A947-70E740481C1C}">
                  <a14:useLocalDpi xmlns:a14="http://schemas.microsoft.com/office/drawing/2010/main" val="0"/>
                </a:ext>
              </a:extLst>
            </a:blip>
            <a:srcRect l="20261" t="2415" r="19826" b="3101"/>
            <a:stretch/>
          </p:blipFill>
          <p:spPr>
            <a:xfrm>
              <a:off x="4300447" y="1190995"/>
              <a:ext cx="1899618" cy="2050132"/>
            </a:xfrm>
            <a:prstGeom prst="rect">
              <a:avLst/>
            </a:prstGeom>
          </p:spPr>
        </p:pic>
        <p:sp>
          <p:nvSpPr>
            <p:cNvPr id="86" name="Oval 85"/>
            <p:cNvSpPr/>
            <p:nvPr/>
          </p:nvSpPr>
          <p:spPr>
            <a:xfrm>
              <a:off x="5501025" y="2552046"/>
              <a:ext cx="613998" cy="575938"/>
            </a:xfrm>
            <a:prstGeom prst="ellipse">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
          <p:nvSpPr>
            <p:cNvPr id="87" name="Oval 86"/>
            <p:cNvSpPr/>
            <p:nvPr/>
          </p:nvSpPr>
          <p:spPr>
            <a:xfrm>
              <a:off x="4194735" y="2573138"/>
              <a:ext cx="565009" cy="511945"/>
            </a:xfrm>
            <a:prstGeom prst="ellipse">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
          <p:nvSpPr>
            <p:cNvPr id="88" name="Oval 87"/>
            <p:cNvSpPr/>
            <p:nvPr/>
          </p:nvSpPr>
          <p:spPr>
            <a:xfrm>
              <a:off x="5693023" y="1773549"/>
              <a:ext cx="689168" cy="639698"/>
            </a:xfrm>
            <a:prstGeom prst="ellipse">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
          <p:nvSpPr>
            <p:cNvPr id="89" name="TextBox 88"/>
            <p:cNvSpPr txBox="1"/>
            <p:nvPr/>
          </p:nvSpPr>
          <p:spPr>
            <a:xfrm>
              <a:off x="5465793" y="2629608"/>
              <a:ext cx="702436" cy="400110"/>
            </a:xfrm>
            <a:prstGeom prst="rect">
              <a:avLst/>
            </a:prstGeom>
            <a:noFill/>
          </p:spPr>
          <p:txBody>
            <a:bodyPr wrap="none" rtlCol="0">
              <a:spAutoFit/>
            </a:bodyPr>
            <a:lstStyle/>
            <a:p>
              <a:r>
                <a:rPr lang="en-GB" sz="2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85%</a:t>
              </a:r>
              <a:endParaRPr lang="en-GB" sz="2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90" name="TextBox 89"/>
            <p:cNvSpPr txBox="1"/>
            <p:nvPr/>
          </p:nvSpPr>
          <p:spPr>
            <a:xfrm>
              <a:off x="5635092" y="1836928"/>
              <a:ext cx="805029" cy="461665"/>
            </a:xfrm>
            <a:prstGeom prst="rect">
              <a:avLst/>
            </a:prstGeom>
            <a:noFill/>
          </p:spPr>
          <p:txBody>
            <a:bodyPr wrap="none" rtlCol="0">
              <a:spAutoFit/>
            </a:bodyPr>
            <a:lstStyle/>
            <a:p>
              <a:r>
                <a:rPr lang="en-GB"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86%</a:t>
              </a:r>
              <a:endParaRPr lang="en-GB"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91" name="Oval 90"/>
            <p:cNvSpPr/>
            <p:nvPr/>
          </p:nvSpPr>
          <p:spPr>
            <a:xfrm>
              <a:off x="4175635" y="1353200"/>
              <a:ext cx="613998" cy="575938"/>
            </a:xfrm>
            <a:prstGeom prst="ellipse">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
          <p:nvSpPr>
            <p:cNvPr id="92" name="TextBox 91"/>
            <p:cNvSpPr txBox="1"/>
            <p:nvPr/>
          </p:nvSpPr>
          <p:spPr>
            <a:xfrm>
              <a:off x="4151645" y="2640358"/>
              <a:ext cx="651140" cy="369332"/>
            </a:xfrm>
            <a:prstGeom prst="rect">
              <a:avLst/>
            </a:prstGeom>
            <a:noFill/>
          </p:spPr>
          <p:txBody>
            <a:bodyPr wrap="none" rtlCol="0">
              <a:spAutoFit/>
            </a:bodyPr>
            <a:lstStyle/>
            <a:p>
              <a:r>
                <a:rPr lang="en-GB"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84%</a:t>
              </a:r>
              <a:endPar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93" name="TextBox 92"/>
            <p:cNvSpPr txBox="1"/>
            <p:nvPr/>
          </p:nvSpPr>
          <p:spPr>
            <a:xfrm>
              <a:off x="4145044" y="1432180"/>
              <a:ext cx="702436" cy="400110"/>
            </a:xfrm>
            <a:prstGeom prst="rect">
              <a:avLst/>
            </a:prstGeom>
            <a:noFill/>
          </p:spPr>
          <p:txBody>
            <a:bodyPr wrap="none" rtlCol="0">
              <a:spAutoFit/>
            </a:bodyPr>
            <a:lstStyle/>
            <a:p>
              <a:r>
                <a:rPr lang="en-GB" sz="2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85%</a:t>
              </a:r>
              <a:endParaRPr lang="en-GB" sz="2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94" name="Group 93"/>
            <p:cNvGrpSpPr/>
            <p:nvPr/>
          </p:nvGrpSpPr>
          <p:grpSpPr>
            <a:xfrm>
              <a:off x="5291537" y="1242175"/>
              <a:ext cx="651140" cy="511945"/>
              <a:chOff x="2679077" y="3752214"/>
              <a:chExt cx="813969" cy="642061"/>
            </a:xfrm>
          </p:grpSpPr>
          <p:sp>
            <p:nvSpPr>
              <p:cNvPr id="95" name="Oval 94"/>
              <p:cNvSpPr/>
              <p:nvPr/>
            </p:nvSpPr>
            <p:spPr>
              <a:xfrm>
                <a:off x="2721697" y="3752214"/>
                <a:ext cx="705558" cy="642061"/>
              </a:xfrm>
              <a:prstGeom prst="ellipse">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
            <p:nvSpPr>
              <p:cNvPr id="96" name="TextBox 95"/>
              <p:cNvSpPr txBox="1"/>
              <p:nvPr/>
            </p:nvSpPr>
            <p:spPr>
              <a:xfrm>
                <a:off x="2679077" y="3851586"/>
                <a:ext cx="813969" cy="463201"/>
              </a:xfrm>
              <a:prstGeom prst="rect">
                <a:avLst/>
              </a:prstGeom>
              <a:noFill/>
            </p:spPr>
            <p:txBody>
              <a:bodyPr wrap="none" rtlCol="0">
                <a:spAutoFit/>
              </a:bodyPr>
              <a:lstStyle/>
              <a:p>
                <a:r>
                  <a:rPr lang="en-GB"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84%</a:t>
                </a:r>
                <a:endPar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grpSp>
      <p:sp>
        <p:nvSpPr>
          <p:cNvPr id="6" name="TextBox 5"/>
          <p:cNvSpPr txBox="1"/>
          <p:nvPr/>
        </p:nvSpPr>
        <p:spPr>
          <a:xfrm>
            <a:off x="868181" y="929268"/>
            <a:ext cx="1034504" cy="415498"/>
          </a:xfrm>
          <a:prstGeom prst="rect">
            <a:avLst/>
          </a:prstGeom>
          <a:noFill/>
        </p:spPr>
        <p:txBody>
          <a:bodyPr wrap="square" rtlCol="0">
            <a:spAutoFit/>
          </a:bodyPr>
          <a:lstStyle/>
          <a:p>
            <a:pPr algn="ctr"/>
            <a:r>
              <a:rPr lang="en-GB" sz="1050" b="1" dirty="0" smtClean="0">
                <a:latin typeface="Segoe UI" panose="020B0502040204020203" pitchFamily="34" charset="0"/>
                <a:ea typeface="Segoe UI" panose="020B0502040204020203" pitchFamily="34" charset="0"/>
                <a:cs typeface="Segoe UI" panose="020B0502040204020203" pitchFamily="34" charset="0"/>
              </a:rPr>
              <a:t>Discrete Quarter (Q1)</a:t>
            </a:r>
            <a:endParaRPr lang="en-GB" sz="1050" b="1" dirty="0">
              <a:latin typeface="Segoe UI" panose="020B0502040204020203" pitchFamily="34" charset="0"/>
              <a:ea typeface="Segoe UI" panose="020B0502040204020203" pitchFamily="34" charset="0"/>
              <a:cs typeface="Segoe UI" panose="020B0502040204020203" pitchFamily="34" charset="0"/>
            </a:endParaRPr>
          </a:p>
        </p:txBody>
      </p:sp>
      <p:sp>
        <p:nvSpPr>
          <p:cNvPr id="12" name="TextBox 11"/>
          <p:cNvSpPr txBox="1"/>
          <p:nvPr/>
        </p:nvSpPr>
        <p:spPr>
          <a:xfrm>
            <a:off x="2127570" y="929268"/>
            <a:ext cx="1328874" cy="415498"/>
          </a:xfrm>
          <a:prstGeom prst="rect">
            <a:avLst/>
          </a:prstGeom>
          <a:noFill/>
        </p:spPr>
        <p:txBody>
          <a:bodyPr wrap="square" rtlCol="0">
            <a:spAutoFit/>
          </a:bodyPr>
          <a:lstStyle/>
          <a:p>
            <a:pPr algn="ctr"/>
            <a:r>
              <a:rPr lang="en-GB" sz="1050" b="1" dirty="0" smtClean="0">
                <a:latin typeface="Segoe UI" panose="020B0502040204020203" pitchFamily="34" charset="0"/>
                <a:ea typeface="Segoe UI" panose="020B0502040204020203" pitchFamily="34" charset="0"/>
                <a:cs typeface="Segoe UI" panose="020B0502040204020203" pitchFamily="34" charset="0"/>
              </a:rPr>
              <a:t>Rolling 12 months (Jun 21) </a:t>
            </a:r>
            <a:endParaRPr lang="en-GB" sz="1050" b="1" dirty="0">
              <a:latin typeface="Segoe UI" panose="020B0502040204020203" pitchFamily="34" charset="0"/>
              <a:ea typeface="Segoe UI" panose="020B0502040204020203" pitchFamily="34" charset="0"/>
              <a:cs typeface="Segoe UI" panose="020B0502040204020203" pitchFamily="34" charset="0"/>
            </a:endParaRPr>
          </a:p>
        </p:txBody>
      </p:sp>
      <p:sp>
        <p:nvSpPr>
          <p:cNvPr id="17" name="TextBox 16"/>
          <p:cNvSpPr txBox="1"/>
          <p:nvPr/>
        </p:nvSpPr>
        <p:spPr>
          <a:xfrm>
            <a:off x="850669" y="579195"/>
            <a:ext cx="3219151" cy="307777"/>
          </a:xfrm>
          <a:prstGeom prst="rect">
            <a:avLst/>
          </a:prstGeom>
          <a:noFill/>
        </p:spPr>
        <p:txBody>
          <a:bodyPr wrap="none" rtlCol="0">
            <a:spAutoFit/>
          </a:bodyPr>
          <a:lstStyle/>
          <a:p>
            <a:pPr algn="ctr"/>
            <a:r>
              <a:rPr lang="en-GB" sz="1400" b="1" u="sng" dirty="0" smtClean="0">
                <a:latin typeface="Segoe UI" panose="020B0502040204020203" pitchFamily="34" charset="0"/>
                <a:ea typeface="Segoe UI" panose="020B0502040204020203" pitchFamily="34" charset="0"/>
                <a:cs typeface="Segoe UI" panose="020B0502040204020203" pitchFamily="34" charset="0"/>
              </a:rPr>
              <a:t>Confidence</a:t>
            </a:r>
            <a:r>
              <a:rPr lang="en-GB" sz="1400" b="1" dirty="0" smtClean="0">
                <a:latin typeface="Segoe UI" panose="020B0502040204020203" pitchFamily="34" charset="0"/>
                <a:ea typeface="Segoe UI" panose="020B0502040204020203" pitchFamily="34" charset="0"/>
                <a:cs typeface="Segoe UI" panose="020B0502040204020203" pitchFamily="34" charset="0"/>
              </a:rPr>
              <a:t> </a:t>
            </a:r>
            <a:r>
              <a:rPr lang="en-GB" sz="1100" i="1" dirty="0" smtClean="0">
                <a:latin typeface="Segoe UI" panose="020B0502040204020203" pitchFamily="34" charset="0"/>
                <a:ea typeface="Segoe UI" panose="020B0502040204020203" pitchFamily="34" charset="0"/>
                <a:cs typeface="Segoe UI" panose="020B0502040204020203" pitchFamily="34" charset="0"/>
              </a:rPr>
              <a:t>(Strongly Agree or Tend to Agree)</a:t>
            </a:r>
            <a:endParaRPr lang="en-GB" sz="1100" i="1" dirty="0">
              <a:latin typeface="Segoe UI" panose="020B0502040204020203" pitchFamily="34" charset="0"/>
              <a:ea typeface="Segoe UI" panose="020B0502040204020203" pitchFamily="34" charset="0"/>
              <a:cs typeface="Segoe UI" panose="020B0502040204020203" pitchFamily="34" charset="0"/>
            </a:endParaRPr>
          </a:p>
        </p:txBody>
      </p:sp>
      <p:sp>
        <p:nvSpPr>
          <p:cNvPr id="41" name="TextBox 40"/>
          <p:cNvSpPr txBox="1"/>
          <p:nvPr/>
        </p:nvSpPr>
        <p:spPr>
          <a:xfrm>
            <a:off x="748800" y="67631"/>
            <a:ext cx="4641795" cy="461665"/>
          </a:xfrm>
          <a:prstGeom prst="rect">
            <a:avLst/>
          </a:prstGeom>
          <a:solidFill>
            <a:schemeClr val="accent4">
              <a:lumMod val="75000"/>
            </a:schemeClr>
          </a:solidFill>
        </p:spPr>
        <p:txBody>
          <a:bodyPr wrap="square" rtlCol="0">
            <a:spAutoFit/>
          </a:bodyPr>
          <a:lstStyle/>
          <a:p>
            <a:pPr marL="228600" indent="-228600">
              <a:buAutoNum type="arabicPeriod"/>
            </a:pP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Delivering a high quality, consistent service to the public</a:t>
            </a:r>
          </a:p>
          <a:p>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1.2 Creating public confidence</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42" name="Group 41"/>
          <p:cNvGrpSpPr/>
          <p:nvPr/>
        </p:nvGrpSpPr>
        <p:grpSpPr>
          <a:xfrm>
            <a:off x="10571642" y="66340"/>
            <a:ext cx="1516397" cy="446272"/>
            <a:chOff x="7109171" y="5616912"/>
            <a:chExt cx="2021862" cy="595030"/>
          </a:xfrm>
        </p:grpSpPr>
        <p:sp>
          <p:nvSpPr>
            <p:cNvPr id="43" name="TextBox 42"/>
            <p:cNvSpPr txBox="1"/>
            <p:nvPr/>
          </p:nvSpPr>
          <p:spPr>
            <a:xfrm>
              <a:off x="8354752" y="5873387"/>
              <a:ext cx="776281" cy="338555"/>
            </a:xfrm>
            <a:prstGeom prst="rect">
              <a:avLst/>
            </a:prstGeom>
            <a:noFill/>
          </p:spPr>
          <p:txBody>
            <a:bodyPr wrap="none" rtlCol="0">
              <a:spAutoFit/>
            </a:bodyPr>
            <a:lstStyle/>
            <a:p>
              <a:r>
                <a:rPr lang="en-GB" sz="525" dirty="0">
                  <a:latin typeface="Arial" panose="020B0604020202020204" pitchFamily="34" charset="0"/>
                  <a:cs typeface="Arial" panose="020B0604020202020204" pitchFamily="34" charset="0"/>
                </a:rPr>
                <a:t>HMICFRS</a:t>
              </a:r>
            </a:p>
            <a:p>
              <a:r>
                <a:rPr lang="en-GB" sz="525" dirty="0">
                  <a:latin typeface="Arial" panose="020B0604020202020204" pitchFamily="34" charset="0"/>
                  <a:cs typeface="Arial" panose="020B0604020202020204" pitchFamily="34" charset="0"/>
                </a:rPr>
                <a:t>27 Sept 2019</a:t>
              </a:r>
            </a:p>
          </p:txBody>
        </p:sp>
        <p:sp>
          <p:nvSpPr>
            <p:cNvPr id="44" name="Oval 43"/>
            <p:cNvSpPr/>
            <p:nvPr/>
          </p:nvSpPr>
          <p:spPr>
            <a:xfrm>
              <a:off x="7197449" y="5855875"/>
              <a:ext cx="258418" cy="267128"/>
            </a:xfrm>
            <a:prstGeom prst="ellipse">
              <a:avLst/>
            </a:prstGeom>
            <a:solidFill>
              <a:schemeClr val="accent4">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5" name="Oval 44"/>
            <p:cNvSpPr/>
            <p:nvPr/>
          </p:nvSpPr>
          <p:spPr>
            <a:xfrm>
              <a:off x="7497077" y="5855875"/>
              <a:ext cx="258418" cy="267128"/>
            </a:xfrm>
            <a:prstGeom prst="ellipse">
              <a:avLst/>
            </a:prstGeom>
            <a:solidFill>
              <a:schemeClr val="accent4">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6" name="Oval 45"/>
            <p:cNvSpPr/>
            <p:nvPr/>
          </p:nvSpPr>
          <p:spPr>
            <a:xfrm>
              <a:off x="7796705" y="5855875"/>
              <a:ext cx="258418" cy="267128"/>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8" name="Oval 47"/>
            <p:cNvSpPr/>
            <p:nvPr/>
          </p:nvSpPr>
          <p:spPr>
            <a:xfrm>
              <a:off x="8096332" y="5855875"/>
              <a:ext cx="258418" cy="267128"/>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9" name="TextBox 48"/>
            <p:cNvSpPr txBox="1"/>
            <p:nvPr/>
          </p:nvSpPr>
          <p:spPr>
            <a:xfrm>
              <a:off x="7109171" y="5616912"/>
              <a:ext cx="1785103" cy="230832"/>
            </a:xfrm>
            <a:prstGeom prst="rect">
              <a:avLst/>
            </a:prstGeom>
            <a:noFill/>
          </p:spPr>
          <p:txBody>
            <a:bodyPr wrap="none" rtlCol="0">
              <a:spAutoFit/>
            </a:bodyPr>
            <a:lstStyle/>
            <a:p>
              <a:r>
                <a:rPr lang="en-GB" sz="525" b="1" dirty="0">
                  <a:solidFill>
                    <a:srgbClr val="005B97"/>
                  </a:solidFill>
                  <a:latin typeface="Arial" panose="020B0604020202020204" pitchFamily="34" charset="0"/>
                  <a:cs typeface="Arial" panose="020B0604020202020204" pitchFamily="34" charset="0"/>
                </a:rPr>
                <a:t>Legitimacy – Requires Improvement</a:t>
              </a:r>
            </a:p>
          </p:txBody>
        </p:sp>
      </p:grpSp>
      <p:sp>
        <p:nvSpPr>
          <p:cNvPr id="50" name="TextBox 49"/>
          <p:cNvSpPr txBox="1"/>
          <p:nvPr/>
        </p:nvSpPr>
        <p:spPr>
          <a:xfrm>
            <a:off x="4069820" y="595489"/>
            <a:ext cx="2504258" cy="523220"/>
          </a:xfrm>
          <a:prstGeom prst="rect">
            <a:avLst/>
          </a:prstGeom>
          <a:noFill/>
          <a:ln>
            <a:solidFill>
              <a:schemeClr val="accent4">
                <a:lumMod val="75000"/>
              </a:schemeClr>
            </a:solidFill>
          </a:ln>
        </p:spPr>
        <p:txBody>
          <a:bodyPr wrap="square" rtlCol="0">
            <a:spAutoFit/>
          </a:bodyPr>
          <a:lstStyle/>
          <a:p>
            <a:r>
              <a:rPr lang="en-GB" sz="1000" b="1" i="1" dirty="0" smtClean="0">
                <a:latin typeface="Segoe UI" panose="020B0502040204020203" pitchFamily="34" charset="0"/>
                <a:ea typeface="Segoe UI" panose="020B0502040204020203" pitchFamily="34" charset="0"/>
                <a:cs typeface="Segoe UI" panose="020B0502040204020203" pitchFamily="34" charset="0"/>
              </a:rPr>
              <a:t>West Mercia data presented uses WMOPCC Perception Survey </a:t>
            </a:r>
            <a:r>
              <a:rPr lang="en-GB" sz="800" b="1" i="1" dirty="0" smtClean="0">
                <a:latin typeface="Segoe UI" panose="020B0502040204020203" pitchFamily="34" charset="0"/>
                <a:ea typeface="Segoe UI" panose="020B0502040204020203" pitchFamily="34" charset="0"/>
                <a:cs typeface="Segoe UI" panose="020B0502040204020203" pitchFamily="34" charset="0"/>
              </a:rPr>
              <a:t>(rolling 12-months unless otherwise stated)</a:t>
            </a:r>
            <a:endParaRPr lang="en-GB" sz="800" b="1" i="1" dirty="0">
              <a:latin typeface="Segoe UI" panose="020B0502040204020203" pitchFamily="34" charset="0"/>
              <a:ea typeface="Segoe UI" panose="020B0502040204020203" pitchFamily="34" charset="0"/>
              <a:cs typeface="Segoe UI" panose="020B0502040204020203" pitchFamily="34" charset="0"/>
            </a:endParaRPr>
          </a:p>
        </p:txBody>
      </p:sp>
      <p:sp>
        <p:nvSpPr>
          <p:cNvPr id="51" name="Rounded Rectangle 50"/>
          <p:cNvSpPr/>
          <p:nvPr/>
        </p:nvSpPr>
        <p:spPr>
          <a:xfrm>
            <a:off x="820550" y="3324283"/>
            <a:ext cx="11011450" cy="676942"/>
          </a:xfrm>
          <a:prstGeom prst="roundRect">
            <a:avLst>
              <a:gd name="adj" fmla="val 11075"/>
            </a:avLst>
          </a:prstGeom>
          <a:solidFill>
            <a:schemeClr val="bg1"/>
          </a:solidFill>
          <a:ln w="22225">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54" name="TextBox 53"/>
          <p:cNvSpPr txBox="1"/>
          <p:nvPr/>
        </p:nvSpPr>
        <p:spPr>
          <a:xfrm>
            <a:off x="873480" y="3318330"/>
            <a:ext cx="8439612" cy="276999"/>
          </a:xfrm>
          <a:prstGeom prst="rect">
            <a:avLst/>
          </a:prstGeom>
          <a:noFill/>
        </p:spPr>
        <p:txBody>
          <a:bodyPr wrap="square" rtlCol="0">
            <a:spAutoFit/>
          </a:bodyPr>
          <a:lstStyle/>
          <a:p>
            <a:r>
              <a:rPr lang="en-GB" sz="1200" b="1" dirty="0" smtClean="0">
                <a:latin typeface="Segoe UI" panose="020B0502040204020203" pitchFamily="34" charset="0"/>
                <a:ea typeface="Segoe UI" panose="020B0502040204020203" pitchFamily="34" charset="0"/>
                <a:cs typeface="Segoe UI" panose="020B0502040204020203" pitchFamily="34" charset="0"/>
              </a:rPr>
              <a:t>Public Confidence and the Local Policing Charter</a:t>
            </a:r>
            <a:endParaRPr lang="en-GB" sz="1200" b="1" dirty="0">
              <a:latin typeface="Segoe UI" panose="020B0502040204020203" pitchFamily="34" charset="0"/>
              <a:ea typeface="Segoe UI" panose="020B0502040204020203" pitchFamily="34" charset="0"/>
              <a:cs typeface="Segoe UI" panose="020B0502040204020203" pitchFamily="34" charset="0"/>
            </a:endParaRPr>
          </a:p>
        </p:txBody>
      </p:sp>
      <p:sp>
        <p:nvSpPr>
          <p:cNvPr id="55" name="TextBox 54"/>
          <p:cNvSpPr txBox="1"/>
          <p:nvPr/>
        </p:nvSpPr>
        <p:spPr>
          <a:xfrm>
            <a:off x="873480" y="3513222"/>
            <a:ext cx="10958520" cy="415498"/>
          </a:xfrm>
          <a:prstGeom prst="rect">
            <a:avLst/>
          </a:prstGeom>
          <a:noFill/>
        </p:spPr>
        <p:txBody>
          <a:bodyPr wrap="square" rtlCol="0">
            <a:spAutoFit/>
          </a:bodyPr>
          <a:lstStyle/>
          <a:p>
            <a:r>
              <a:rPr lang="en-GB" sz="1050" dirty="0" smtClean="0">
                <a:latin typeface="Segoe UI" panose="020B0502040204020203" pitchFamily="34" charset="0"/>
                <a:ea typeface="Segoe UI" panose="020B0502040204020203" pitchFamily="34" charset="0"/>
                <a:cs typeface="Segoe UI" panose="020B0502040204020203" pitchFamily="34" charset="0"/>
              </a:rPr>
              <a:t>SP&amp;I have identified 12 Safer Neighbourhood Areas (SNAs) with consistently high public confidence and 12 with consistently low public confidence. </a:t>
            </a:r>
            <a:r>
              <a:rPr lang="en-GB" sz="105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Learning will be identified from the high performing SNAs and applied – alongside other targeted activity – to the low confidence SNAs with changes in confidence evaluated from Quarter 3 onwards. </a:t>
            </a:r>
            <a:endParaRPr lang="en-GB" sz="1050" b="1" i="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
        <p:nvSpPr>
          <p:cNvPr id="56" name="Rounded Rectangle 55"/>
          <p:cNvSpPr/>
          <p:nvPr/>
        </p:nvSpPr>
        <p:spPr>
          <a:xfrm>
            <a:off x="3067665" y="4070076"/>
            <a:ext cx="4552335" cy="2651329"/>
          </a:xfrm>
          <a:prstGeom prst="roundRect">
            <a:avLst>
              <a:gd name="adj" fmla="val 3105"/>
            </a:avLst>
          </a:prstGeom>
          <a:solidFill>
            <a:schemeClr val="bg1"/>
          </a:solidFill>
          <a:ln w="19050">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57" name="TextBox 56"/>
          <p:cNvSpPr txBox="1"/>
          <p:nvPr/>
        </p:nvSpPr>
        <p:spPr>
          <a:xfrm>
            <a:off x="3638164" y="4283467"/>
            <a:ext cx="3981836" cy="1015663"/>
          </a:xfrm>
          <a:prstGeom prst="rect">
            <a:avLst/>
          </a:prstGeom>
          <a:noFill/>
          <a:ln>
            <a:noFill/>
          </a:ln>
        </p:spPr>
        <p:txBody>
          <a:bodyPr wrap="square" rtlCol="0">
            <a:spAutoFit/>
          </a:bodyPr>
          <a:lstStyle/>
          <a:p>
            <a:r>
              <a:rPr lang="en-GB" sz="1200" dirty="0" smtClean="0">
                <a:latin typeface="Segoe UI" panose="020B0502040204020203" pitchFamily="34" charset="0"/>
                <a:ea typeface="Segoe UI" panose="020B0502040204020203" pitchFamily="34" charset="0"/>
                <a:cs typeface="Segoe UI" panose="020B0502040204020203" pitchFamily="34" charset="0"/>
              </a:rPr>
              <a:t>In </a:t>
            </a:r>
            <a:r>
              <a:rPr lang="en-GB" sz="12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Quarter 2</a:t>
            </a:r>
            <a:r>
              <a:rPr lang="en-GB" sz="1200" dirty="0" smtClean="0">
                <a:latin typeface="Segoe UI" panose="020B0502040204020203" pitchFamily="34" charset="0"/>
                <a:ea typeface="Segoe UI" panose="020B0502040204020203" pitchFamily="34" charset="0"/>
                <a:cs typeface="Segoe UI" panose="020B0502040204020203" pitchFamily="34" charset="0"/>
              </a:rPr>
              <a:t>, SP&amp;I carried out analysis to explore possible </a:t>
            </a:r>
            <a:r>
              <a:rPr lang="en-GB" sz="12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causes of the lower than average levels of public confidence seen with people in the mid-age categories </a:t>
            </a:r>
            <a:r>
              <a:rPr lang="en-GB" sz="1200" dirty="0" smtClean="0">
                <a:latin typeface="Segoe UI" panose="020B0502040204020203" pitchFamily="34" charset="0"/>
                <a:ea typeface="Segoe UI" panose="020B0502040204020203" pitchFamily="34" charset="0"/>
                <a:cs typeface="Segoe UI" panose="020B0502040204020203" pitchFamily="34" charset="0"/>
              </a:rPr>
              <a:t>and</a:t>
            </a:r>
            <a:r>
              <a:rPr lang="en-GB" sz="1200" b="1" i="1" dirty="0" smtClean="0">
                <a:latin typeface="Segoe UI" panose="020B0502040204020203" pitchFamily="34" charset="0"/>
                <a:ea typeface="Segoe UI" panose="020B0502040204020203" pitchFamily="34" charset="0"/>
                <a:cs typeface="Segoe UI" panose="020B0502040204020203" pitchFamily="34" charset="0"/>
              </a:rPr>
              <a:t> </a:t>
            </a:r>
            <a:r>
              <a:rPr lang="en-GB" sz="12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B-ME individuals; </a:t>
            </a:r>
            <a:r>
              <a:rPr lang="en-GB" sz="1200" dirty="0" smtClean="0">
                <a:latin typeface="Segoe UI" panose="020B0502040204020203" pitchFamily="34" charset="0"/>
                <a:ea typeface="Segoe UI" panose="020B0502040204020203" pitchFamily="34" charset="0"/>
                <a:cs typeface="Segoe UI" panose="020B0502040204020203" pitchFamily="34" charset="0"/>
              </a:rPr>
              <a:t>this is due for circulation imminently.</a:t>
            </a:r>
            <a:endParaRPr lang="en-GB" sz="1200" dirty="0">
              <a:latin typeface="Segoe UI" panose="020B0502040204020203" pitchFamily="34" charset="0"/>
              <a:ea typeface="Segoe UI" panose="020B0502040204020203" pitchFamily="34" charset="0"/>
              <a:cs typeface="Segoe UI" panose="020B0502040204020203" pitchFamily="34" charset="0"/>
            </a:endParaRPr>
          </a:p>
        </p:txBody>
      </p:sp>
      <p:sp>
        <p:nvSpPr>
          <p:cNvPr id="58" name="Right Arrow 57"/>
          <p:cNvSpPr/>
          <p:nvPr/>
        </p:nvSpPr>
        <p:spPr>
          <a:xfrm rot="10800000">
            <a:off x="3191730" y="4478518"/>
            <a:ext cx="311550" cy="644610"/>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Right Arrow 58"/>
          <p:cNvSpPr/>
          <p:nvPr/>
        </p:nvSpPr>
        <p:spPr>
          <a:xfrm>
            <a:off x="6958456" y="5330434"/>
            <a:ext cx="390008" cy="644400"/>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TextBox 59"/>
          <p:cNvSpPr txBox="1"/>
          <p:nvPr/>
        </p:nvSpPr>
        <p:spPr>
          <a:xfrm>
            <a:off x="3109255" y="5341632"/>
            <a:ext cx="3744307" cy="646331"/>
          </a:xfrm>
          <a:prstGeom prst="rect">
            <a:avLst/>
          </a:prstGeom>
          <a:noFill/>
        </p:spPr>
        <p:txBody>
          <a:bodyPr wrap="square" rtlCol="0">
            <a:spAutoFit/>
          </a:bodyPr>
          <a:lstStyle/>
          <a:p>
            <a:pPr algn="r"/>
            <a:r>
              <a:rPr lang="en-GB" sz="1200" dirty="0" smtClean="0">
                <a:latin typeface="Segoe UI" panose="020B0502040204020203" pitchFamily="34" charset="0"/>
                <a:ea typeface="Segoe UI" panose="020B0502040204020203" pitchFamily="34" charset="0"/>
                <a:cs typeface="Segoe UI" panose="020B0502040204020203" pitchFamily="34" charset="0"/>
              </a:rPr>
              <a:t>The </a:t>
            </a:r>
            <a:r>
              <a:rPr lang="en-GB" sz="12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driver analysis </a:t>
            </a:r>
            <a:r>
              <a:rPr lang="en-GB" sz="1200" dirty="0" smtClean="0">
                <a:latin typeface="Segoe UI" panose="020B0502040204020203" pitchFamily="34" charset="0"/>
                <a:ea typeface="Segoe UI" panose="020B0502040204020203" pitchFamily="34" charset="0"/>
                <a:cs typeface="Segoe UI" panose="020B0502040204020203" pitchFamily="34" charset="0"/>
              </a:rPr>
              <a:t>will be used to </a:t>
            </a:r>
            <a:r>
              <a:rPr lang="en-GB" sz="12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inform the targeted activities</a:t>
            </a:r>
            <a:r>
              <a:rPr lang="en-GB" sz="1200" dirty="0" smtClean="0">
                <a:latin typeface="Segoe UI" panose="020B0502040204020203" pitchFamily="34" charset="0"/>
                <a:ea typeface="Segoe UI" panose="020B0502040204020203" pitchFamily="34" charset="0"/>
                <a:cs typeface="Segoe UI" panose="020B0502040204020203" pitchFamily="34" charset="0"/>
              </a:rPr>
              <a:t> recommended for the low confidence SNAs (see box above). </a:t>
            </a:r>
            <a:endParaRPr lang="en-GB" sz="1200" b="1" i="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
        <p:nvSpPr>
          <p:cNvPr id="47" name="Slide Number Placeholder 1"/>
          <p:cNvSpPr>
            <a:spLocks noGrp="1"/>
          </p:cNvSpPr>
          <p:nvPr>
            <p:ph type="sldNum" sz="quarter" idx="12"/>
          </p:nvPr>
        </p:nvSpPr>
        <p:spPr>
          <a:xfrm>
            <a:off x="11832000"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8</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62" name="Rounded Rectangle 61"/>
          <p:cNvSpPr/>
          <p:nvPr/>
        </p:nvSpPr>
        <p:spPr>
          <a:xfrm>
            <a:off x="7705757" y="33297"/>
            <a:ext cx="2706130" cy="489852"/>
          </a:xfrm>
          <a:prstGeom prst="roundRect">
            <a:avLst/>
          </a:prstGeom>
          <a:solidFill>
            <a:srgbClr val="F7F7F7"/>
          </a:solid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Rectangle 62"/>
          <p:cNvSpPr/>
          <p:nvPr/>
        </p:nvSpPr>
        <p:spPr>
          <a:xfrm>
            <a:off x="9852804" y="143066"/>
            <a:ext cx="653872" cy="338554"/>
          </a:xfrm>
          <a:prstGeom prst="rect">
            <a:avLst/>
          </a:prstGeom>
        </p:spPr>
        <p:txBody>
          <a:bodyPr wrap="square">
            <a:spAutoFit/>
          </a:bodyPr>
          <a:lstStyle/>
          <a:p>
            <a:r>
              <a:rPr lang="en-GB" sz="1600" b="1" i="1" dirty="0" smtClean="0">
                <a:latin typeface="Segoe UI" panose="020B0502040204020203" pitchFamily="34" charset="0"/>
                <a:ea typeface="Segoe UI" panose="020B0502040204020203" pitchFamily="34" charset="0"/>
                <a:cs typeface="Segoe UI" panose="020B0502040204020203" pitchFamily="34" charset="0"/>
              </a:rPr>
              <a:t>88%</a:t>
            </a:r>
            <a:endParaRPr lang="en-GB" sz="1600" b="1" i="1" dirty="0">
              <a:latin typeface="Segoe UI" panose="020B0502040204020203" pitchFamily="34" charset="0"/>
              <a:ea typeface="Segoe UI" panose="020B0502040204020203" pitchFamily="34" charset="0"/>
              <a:cs typeface="Segoe UI" panose="020B0502040204020203" pitchFamily="34" charset="0"/>
            </a:endParaRPr>
          </a:p>
        </p:txBody>
      </p:sp>
      <p:sp>
        <p:nvSpPr>
          <p:cNvPr id="64" name="TextBox 63"/>
          <p:cNvSpPr txBox="1"/>
          <p:nvPr/>
        </p:nvSpPr>
        <p:spPr>
          <a:xfrm>
            <a:off x="8213700" y="136535"/>
            <a:ext cx="1775985" cy="338554"/>
          </a:xfrm>
          <a:prstGeom prst="rect">
            <a:avLst/>
          </a:prstGeom>
          <a:noFill/>
        </p:spPr>
        <p:txBody>
          <a:bodyPr wrap="square" rtlCol="0">
            <a:spAutoFit/>
          </a:bodyPr>
          <a:lstStyle/>
          <a:p>
            <a:r>
              <a:rPr lang="en-GB" sz="1600" b="1" dirty="0">
                <a:solidFill>
                  <a:srgbClr val="009B3A"/>
                </a:solidFill>
                <a:latin typeface="Segoe UI" panose="020B0502040204020203" pitchFamily="34" charset="0"/>
                <a:ea typeface="Segoe UI" panose="020B0502040204020203" pitchFamily="34" charset="0"/>
                <a:cs typeface="Segoe UI" panose="020B0502040204020203" pitchFamily="34" charset="0"/>
              </a:rPr>
              <a:t>Good looks like:</a:t>
            </a:r>
          </a:p>
        </p:txBody>
      </p:sp>
      <p:pic>
        <p:nvPicPr>
          <p:cNvPr id="65" name="Picture 64"/>
          <p:cNvPicPr>
            <a:picLocks noChangeAspect="1"/>
          </p:cNvPicPr>
          <p:nvPr/>
        </p:nvPicPr>
        <p:blipFill>
          <a:blip r:embed="rId4"/>
          <a:stretch>
            <a:fillRect/>
          </a:stretch>
        </p:blipFill>
        <p:spPr>
          <a:xfrm>
            <a:off x="7742828" y="108405"/>
            <a:ext cx="507944" cy="330796"/>
          </a:xfrm>
          <a:prstGeom prst="rect">
            <a:avLst/>
          </a:prstGeom>
        </p:spPr>
      </p:pic>
      <p:grpSp>
        <p:nvGrpSpPr>
          <p:cNvPr id="40" name="Group 39"/>
          <p:cNvGrpSpPr/>
          <p:nvPr/>
        </p:nvGrpSpPr>
        <p:grpSpPr>
          <a:xfrm>
            <a:off x="891984" y="1486205"/>
            <a:ext cx="1588200" cy="1383641"/>
            <a:chOff x="-2847093" y="2149096"/>
            <a:chExt cx="1588200" cy="1383641"/>
          </a:xfrm>
        </p:grpSpPr>
        <p:sp>
          <p:nvSpPr>
            <p:cNvPr id="80" name="TextBox 79"/>
            <p:cNvSpPr txBox="1"/>
            <p:nvPr/>
          </p:nvSpPr>
          <p:spPr>
            <a:xfrm>
              <a:off x="-1797080" y="2369310"/>
              <a:ext cx="538187" cy="276999"/>
            </a:xfrm>
            <a:prstGeom prst="rect">
              <a:avLst/>
            </a:prstGeom>
            <a:noFill/>
          </p:spPr>
          <p:txBody>
            <a:bodyPr wrap="square" rtlCol="0">
              <a:spAutoFit/>
            </a:bodyPr>
            <a:lstStyle/>
            <a:p>
              <a:r>
                <a:rPr lang="en-GB" sz="1200" b="1" dirty="0">
                  <a:solidFill>
                    <a:srgbClr val="C00000"/>
                  </a:solidFill>
                  <a:latin typeface="Segoe UI" panose="020B0502040204020203" pitchFamily="34" charset="0"/>
                  <a:ea typeface="Segoe UI" panose="020B0502040204020203" pitchFamily="34" charset="0"/>
                  <a:cs typeface="Segoe UI" panose="020B0502040204020203" pitchFamily="34" charset="0"/>
                </a:rPr>
                <a:t>-2%</a:t>
              </a:r>
            </a:p>
          </p:txBody>
        </p:sp>
        <p:sp>
          <p:nvSpPr>
            <p:cNvPr id="70" name="Oval 69"/>
            <p:cNvSpPr/>
            <p:nvPr/>
          </p:nvSpPr>
          <p:spPr>
            <a:xfrm>
              <a:off x="-2740190" y="2149096"/>
              <a:ext cx="812752" cy="758283"/>
            </a:xfrm>
            <a:prstGeom prst="ellipse">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71" name="TextBox 70"/>
            <p:cNvSpPr txBox="1"/>
            <p:nvPr/>
          </p:nvSpPr>
          <p:spPr>
            <a:xfrm>
              <a:off x="-2758654" y="2218046"/>
              <a:ext cx="909223" cy="523220"/>
            </a:xfrm>
            <a:prstGeom prst="rect">
              <a:avLst/>
            </a:prstGeom>
            <a:noFill/>
          </p:spPr>
          <p:txBody>
            <a:bodyPr wrap="none" rtlCol="0">
              <a:spAutoFit/>
            </a:bodyPr>
            <a:lstStyle/>
            <a:p>
              <a:r>
                <a:rPr lang="en-GB" sz="2800" b="1" dirty="0">
                  <a:solidFill>
                    <a:schemeClr val="bg1"/>
                  </a:solidFill>
                  <a:latin typeface="Segoe UI" panose="020B0502040204020203" pitchFamily="34" charset="0"/>
                  <a:ea typeface="Segoe UI" panose="020B0502040204020203" pitchFamily="34" charset="0"/>
                  <a:cs typeface="Segoe UI" panose="020B0502040204020203" pitchFamily="34" charset="0"/>
                </a:rPr>
                <a:t>83%</a:t>
              </a:r>
            </a:p>
          </p:txBody>
        </p:sp>
        <p:sp>
          <p:nvSpPr>
            <p:cNvPr id="72" name="TextBox 71"/>
            <p:cNvSpPr txBox="1"/>
            <p:nvPr/>
          </p:nvSpPr>
          <p:spPr>
            <a:xfrm>
              <a:off x="-2501956" y="2617330"/>
              <a:ext cx="901209" cy="276999"/>
            </a:xfrm>
            <a:prstGeom prst="rect">
              <a:avLst/>
            </a:prstGeom>
            <a:noFill/>
          </p:spPr>
          <p:txBody>
            <a:bodyPr wrap="none" rtlCol="0">
              <a:spAutoFit/>
            </a:bodyPr>
            <a:lstStyle/>
            <a:p>
              <a:r>
                <a:rPr lang="en-GB" sz="1200" b="1" u="sng" dirty="0">
                  <a:latin typeface="Segoe UI" panose="020B0502040204020203" pitchFamily="34" charset="0"/>
                  <a:ea typeface="Segoe UI" panose="020B0502040204020203" pitchFamily="34" charset="0"/>
                  <a:cs typeface="Segoe UI" panose="020B0502040204020203" pitchFamily="34" charset="0"/>
                </a:rPr>
                <a:t>Confident</a:t>
              </a:r>
            </a:p>
          </p:txBody>
        </p:sp>
        <p:sp>
          <p:nvSpPr>
            <p:cNvPr id="73" name="TextBox 72"/>
            <p:cNvSpPr txBox="1"/>
            <p:nvPr/>
          </p:nvSpPr>
          <p:spPr>
            <a:xfrm>
              <a:off x="-2847093" y="2955656"/>
              <a:ext cx="1076122" cy="577081"/>
            </a:xfrm>
            <a:prstGeom prst="rect">
              <a:avLst/>
            </a:prstGeom>
            <a:noFill/>
          </p:spPr>
          <p:txBody>
            <a:bodyPr wrap="square" rtlCol="0">
              <a:spAutoFit/>
            </a:bodyPr>
            <a:lstStyle/>
            <a:p>
              <a:pPr algn="ctr"/>
              <a:r>
                <a:rPr lang="en-GB" sz="1050" dirty="0">
                  <a:latin typeface="Segoe UI" panose="020B0502040204020203" pitchFamily="34" charset="0"/>
                  <a:ea typeface="Segoe UI" panose="020B0502040204020203" pitchFamily="34" charset="0"/>
                  <a:cs typeface="Segoe UI" panose="020B0502040204020203" pitchFamily="34" charset="0"/>
                </a:rPr>
                <a:t>(Previous Quarter (Q4): 85%)</a:t>
              </a:r>
            </a:p>
          </p:txBody>
        </p:sp>
        <p:sp>
          <p:nvSpPr>
            <p:cNvPr id="81" name="Down Arrow 80"/>
            <p:cNvSpPr/>
            <p:nvPr/>
          </p:nvSpPr>
          <p:spPr>
            <a:xfrm>
              <a:off x="-1864495" y="2310264"/>
              <a:ext cx="157994" cy="373006"/>
            </a:xfrm>
            <a:prstGeom prst="downArrow">
              <a:avLst>
                <a:gd name="adj1" fmla="val 50000"/>
                <a:gd name="adj2" fmla="val 6505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grpSp>
      <p:grpSp>
        <p:nvGrpSpPr>
          <p:cNvPr id="3" name="Group 2"/>
          <p:cNvGrpSpPr/>
          <p:nvPr/>
        </p:nvGrpSpPr>
        <p:grpSpPr>
          <a:xfrm>
            <a:off x="2393641" y="1486205"/>
            <a:ext cx="1561111" cy="1241095"/>
            <a:chOff x="-1193260" y="2149280"/>
            <a:chExt cx="1561111" cy="1241095"/>
          </a:xfrm>
        </p:grpSpPr>
        <p:sp>
          <p:nvSpPr>
            <p:cNvPr id="76" name="Oval 75"/>
            <p:cNvSpPr/>
            <p:nvPr/>
          </p:nvSpPr>
          <p:spPr>
            <a:xfrm>
              <a:off x="-1107710" y="2149280"/>
              <a:ext cx="812752" cy="758283"/>
            </a:xfrm>
            <a:prstGeom prst="ellipse">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77" name="TextBox 76"/>
            <p:cNvSpPr txBox="1"/>
            <p:nvPr/>
          </p:nvSpPr>
          <p:spPr>
            <a:xfrm>
              <a:off x="-1133906" y="2237485"/>
              <a:ext cx="909223" cy="523220"/>
            </a:xfrm>
            <a:prstGeom prst="rect">
              <a:avLst/>
            </a:prstGeom>
            <a:noFill/>
          </p:spPr>
          <p:txBody>
            <a:bodyPr wrap="none" rtlCol="0">
              <a:spAutoFit/>
            </a:bodyPr>
            <a:lstStyle/>
            <a:p>
              <a:r>
                <a:rPr lang="en-GB" sz="2800" b="1" dirty="0">
                  <a:solidFill>
                    <a:schemeClr val="bg1"/>
                  </a:solidFill>
                  <a:latin typeface="Segoe UI" panose="020B0502040204020203" pitchFamily="34" charset="0"/>
                  <a:ea typeface="Segoe UI" panose="020B0502040204020203" pitchFamily="34" charset="0"/>
                  <a:cs typeface="Segoe UI" panose="020B0502040204020203" pitchFamily="34" charset="0"/>
                </a:rPr>
                <a:t>85%</a:t>
              </a:r>
            </a:p>
          </p:txBody>
        </p:sp>
        <p:sp>
          <p:nvSpPr>
            <p:cNvPr id="78" name="TextBox 77"/>
            <p:cNvSpPr txBox="1"/>
            <p:nvPr/>
          </p:nvSpPr>
          <p:spPr>
            <a:xfrm>
              <a:off x="-869476" y="2617514"/>
              <a:ext cx="901209" cy="276999"/>
            </a:xfrm>
            <a:prstGeom prst="rect">
              <a:avLst/>
            </a:prstGeom>
            <a:noFill/>
          </p:spPr>
          <p:txBody>
            <a:bodyPr wrap="none" rtlCol="0">
              <a:spAutoFit/>
            </a:bodyPr>
            <a:lstStyle/>
            <a:p>
              <a:r>
                <a:rPr lang="en-GB" sz="1200" b="1" u="sng" dirty="0">
                  <a:latin typeface="Segoe UI" panose="020B0502040204020203" pitchFamily="34" charset="0"/>
                  <a:ea typeface="Segoe UI" panose="020B0502040204020203" pitchFamily="34" charset="0"/>
                  <a:cs typeface="Segoe UI" panose="020B0502040204020203" pitchFamily="34" charset="0"/>
                </a:rPr>
                <a:t>Confident</a:t>
              </a:r>
            </a:p>
          </p:txBody>
        </p:sp>
        <p:sp>
          <p:nvSpPr>
            <p:cNvPr id="79" name="TextBox 78"/>
            <p:cNvSpPr txBox="1"/>
            <p:nvPr/>
          </p:nvSpPr>
          <p:spPr>
            <a:xfrm>
              <a:off x="-1193260" y="2974877"/>
              <a:ext cx="1091029" cy="415498"/>
            </a:xfrm>
            <a:prstGeom prst="rect">
              <a:avLst/>
            </a:prstGeom>
            <a:noFill/>
          </p:spPr>
          <p:txBody>
            <a:bodyPr wrap="square" rtlCol="0">
              <a:spAutoFit/>
            </a:bodyPr>
            <a:lstStyle/>
            <a:p>
              <a:pPr algn="ctr"/>
              <a:r>
                <a:rPr lang="en-GB" sz="1050" dirty="0">
                  <a:latin typeface="Segoe UI" panose="020B0502040204020203" pitchFamily="34" charset="0"/>
                  <a:ea typeface="Segoe UI" panose="020B0502040204020203" pitchFamily="34" charset="0"/>
                  <a:cs typeface="Segoe UI" panose="020B0502040204020203" pitchFamily="34" charset="0"/>
                </a:rPr>
                <a:t>(Previous period: 86%)</a:t>
              </a:r>
            </a:p>
          </p:txBody>
        </p:sp>
        <p:sp>
          <p:nvSpPr>
            <p:cNvPr id="82" name="TextBox 81"/>
            <p:cNvSpPr txBox="1"/>
            <p:nvPr/>
          </p:nvSpPr>
          <p:spPr>
            <a:xfrm>
              <a:off x="-170336" y="2374451"/>
              <a:ext cx="538187" cy="276999"/>
            </a:xfrm>
            <a:prstGeom prst="rect">
              <a:avLst/>
            </a:prstGeom>
            <a:noFill/>
          </p:spPr>
          <p:txBody>
            <a:bodyPr wrap="square" rtlCol="0">
              <a:spAutoFit/>
            </a:bodyPr>
            <a:lstStyle/>
            <a:p>
              <a:r>
                <a:rPr lang="en-GB" sz="1200" b="1" dirty="0">
                  <a:solidFill>
                    <a:srgbClr val="C00000"/>
                  </a:solidFill>
                  <a:latin typeface="Segoe UI" panose="020B0502040204020203" pitchFamily="34" charset="0"/>
                  <a:ea typeface="Segoe UI" panose="020B0502040204020203" pitchFamily="34" charset="0"/>
                  <a:cs typeface="Segoe UI" panose="020B0502040204020203" pitchFamily="34" charset="0"/>
                </a:rPr>
                <a:t>-1%</a:t>
              </a:r>
            </a:p>
          </p:txBody>
        </p:sp>
        <p:sp>
          <p:nvSpPr>
            <p:cNvPr id="83" name="Down Arrow 82"/>
            <p:cNvSpPr/>
            <p:nvPr/>
          </p:nvSpPr>
          <p:spPr>
            <a:xfrm>
              <a:off x="-237751" y="2324114"/>
              <a:ext cx="157994" cy="373006"/>
            </a:xfrm>
            <a:prstGeom prst="downArrow">
              <a:avLst>
                <a:gd name="adj1" fmla="val 50000"/>
                <a:gd name="adj2" fmla="val 6505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p:txBody>
        </p:sp>
      </p:grpSp>
      <p:pic>
        <p:nvPicPr>
          <p:cNvPr id="103" name="Picture 102"/>
          <p:cNvPicPr>
            <a:picLocks noChangeAspect="1"/>
          </p:cNvPicPr>
          <p:nvPr/>
        </p:nvPicPr>
        <p:blipFill>
          <a:blip r:embed="rId5"/>
          <a:stretch>
            <a:fillRect/>
          </a:stretch>
        </p:blipFill>
        <p:spPr>
          <a:xfrm>
            <a:off x="7705757" y="4182867"/>
            <a:ext cx="4126243" cy="2317530"/>
          </a:xfrm>
          <a:prstGeom prst="rect">
            <a:avLst/>
          </a:prstGeom>
        </p:spPr>
      </p:pic>
      <p:pic>
        <p:nvPicPr>
          <p:cNvPr id="2" name="Picture 1"/>
          <p:cNvPicPr>
            <a:picLocks noChangeAspect="1"/>
          </p:cNvPicPr>
          <p:nvPr/>
        </p:nvPicPr>
        <p:blipFill>
          <a:blip r:embed="rId6"/>
          <a:stretch>
            <a:fillRect/>
          </a:stretch>
        </p:blipFill>
        <p:spPr>
          <a:xfrm>
            <a:off x="7044068" y="647608"/>
            <a:ext cx="3745989" cy="2582205"/>
          </a:xfrm>
          <a:prstGeom prst="rect">
            <a:avLst/>
          </a:prstGeom>
        </p:spPr>
      </p:pic>
      <p:pic>
        <p:nvPicPr>
          <p:cNvPr id="104" name="Picture 103"/>
          <p:cNvPicPr>
            <a:picLocks noChangeAspect="1"/>
          </p:cNvPicPr>
          <p:nvPr/>
        </p:nvPicPr>
        <p:blipFill>
          <a:blip r:embed="rId7"/>
          <a:stretch>
            <a:fillRect/>
          </a:stretch>
        </p:blipFill>
        <p:spPr>
          <a:xfrm>
            <a:off x="817614" y="4111459"/>
            <a:ext cx="2238098" cy="2496601"/>
          </a:xfrm>
          <a:prstGeom prst="rect">
            <a:avLst/>
          </a:prstGeom>
        </p:spPr>
      </p:pic>
      <p:sp>
        <p:nvSpPr>
          <p:cNvPr id="61" name="TextBox 60"/>
          <p:cNvSpPr txBox="1"/>
          <p:nvPr/>
        </p:nvSpPr>
        <p:spPr>
          <a:xfrm>
            <a:off x="9957667" y="1335530"/>
            <a:ext cx="1605726" cy="707886"/>
          </a:xfrm>
          <a:prstGeom prst="rect">
            <a:avLst/>
          </a:prstGeom>
          <a:noFill/>
        </p:spPr>
        <p:txBody>
          <a:bodyPr wrap="square" rtlCol="0">
            <a:spAutoFit/>
          </a:bodyPr>
          <a:lstStyle/>
          <a:p>
            <a:r>
              <a:rPr lang="en-GB" sz="1000" i="1" dirty="0" smtClean="0">
                <a:latin typeface="Segoe UI" panose="020B0502040204020203" pitchFamily="34" charset="0"/>
                <a:ea typeface="Segoe UI" panose="020B0502040204020203" pitchFamily="34" charset="0"/>
                <a:cs typeface="Segoe UI" panose="020B0502040204020203" pitchFamily="34" charset="0"/>
              </a:rPr>
              <a:t>The </a:t>
            </a:r>
            <a:r>
              <a:rPr lang="en-GB" sz="10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Crime Survey England &amp; Wales </a:t>
            </a:r>
            <a:r>
              <a:rPr lang="en-GB" sz="1000" i="1" dirty="0" smtClean="0">
                <a:latin typeface="Segoe UI" panose="020B0502040204020203" pitchFamily="34" charset="0"/>
                <a:ea typeface="Segoe UI" panose="020B0502040204020203" pitchFamily="34" charset="0"/>
                <a:cs typeface="Segoe UI" panose="020B0502040204020203" pitchFamily="34" charset="0"/>
              </a:rPr>
              <a:t>survey has been suspended since March 20 due to Covid. </a:t>
            </a:r>
            <a:endPar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
        <p:nvSpPr>
          <p:cNvPr id="35" name="TextBox 34"/>
          <p:cNvSpPr txBox="1"/>
          <p:nvPr/>
        </p:nvSpPr>
        <p:spPr>
          <a:xfrm>
            <a:off x="7905754" y="603840"/>
            <a:ext cx="1111394" cy="307777"/>
          </a:xfrm>
          <a:prstGeom prst="rect">
            <a:avLst/>
          </a:prstGeom>
          <a:noFill/>
        </p:spPr>
        <p:txBody>
          <a:bodyPr wrap="none" rtlCol="0">
            <a:spAutoFit/>
          </a:bodyPr>
          <a:lstStyle/>
          <a:p>
            <a:pPr algn="ctr"/>
            <a:r>
              <a:rPr lang="en-GB" sz="1400" b="1" u="sng" dirty="0" smtClean="0">
                <a:latin typeface="Segoe UI" panose="020B0502040204020203" pitchFamily="34" charset="0"/>
                <a:ea typeface="Segoe UI" panose="020B0502040204020203" pitchFamily="34" charset="0"/>
                <a:cs typeface="Segoe UI" panose="020B0502040204020203" pitchFamily="34" charset="0"/>
              </a:rPr>
              <a:t>Trend Data</a:t>
            </a:r>
            <a:endParaRPr lang="en-GB" sz="1100" i="1" dirty="0">
              <a:latin typeface="Segoe UI" panose="020B0502040204020203" pitchFamily="34" charset="0"/>
              <a:ea typeface="Segoe UI" panose="020B0502040204020203" pitchFamily="34" charset="0"/>
              <a:cs typeface="Segoe UI" panose="020B0502040204020203" pitchFamily="34" charset="0"/>
            </a:endParaRPr>
          </a:p>
        </p:txBody>
      </p:sp>
      <p:sp>
        <p:nvSpPr>
          <p:cNvPr id="66" name="TextBox 65"/>
          <p:cNvSpPr txBox="1"/>
          <p:nvPr/>
        </p:nvSpPr>
        <p:spPr>
          <a:xfrm>
            <a:off x="3109255" y="6026297"/>
            <a:ext cx="4510745" cy="707886"/>
          </a:xfrm>
          <a:prstGeom prst="rect">
            <a:avLst/>
          </a:prstGeom>
          <a:noFill/>
        </p:spPr>
        <p:txBody>
          <a:bodyPr wrap="square" rtlCol="0">
            <a:spAutoFit/>
          </a:bodyPr>
          <a:lstStyle/>
          <a:p>
            <a:r>
              <a:rPr lang="en-GB" sz="1000" b="1" dirty="0" smtClean="0">
                <a:latin typeface="Segoe UI" panose="020B0502040204020203" pitchFamily="34" charset="0"/>
                <a:ea typeface="Segoe UI" panose="020B0502040204020203" pitchFamily="34" charset="0"/>
                <a:cs typeface="Segoe UI" panose="020B0502040204020203" pitchFamily="34" charset="0"/>
              </a:rPr>
              <a:t>Note – It is possible for events reported in the media to influence confidence.  These could include the death of George Floyd May 2020, the Dalian Atkinson trial which commenced 4</a:t>
            </a:r>
            <a:r>
              <a:rPr lang="en-GB" sz="1000" b="1" baseline="30000" dirty="0" smtClean="0">
                <a:latin typeface="Segoe UI" panose="020B0502040204020203" pitchFamily="34" charset="0"/>
                <a:ea typeface="Segoe UI" panose="020B0502040204020203" pitchFamily="34" charset="0"/>
                <a:cs typeface="Segoe UI" panose="020B0502040204020203" pitchFamily="34" charset="0"/>
              </a:rPr>
              <a:t>th</a:t>
            </a:r>
            <a:r>
              <a:rPr lang="en-GB" sz="1000" b="1" dirty="0" smtClean="0">
                <a:latin typeface="Segoe UI" panose="020B0502040204020203" pitchFamily="34" charset="0"/>
                <a:ea typeface="Segoe UI" panose="020B0502040204020203" pitchFamily="34" charset="0"/>
                <a:cs typeface="Segoe UI" panose="020B0502040204020203" pitchFamily="34" charset="0"/>
              </a:rPr>
              <a:t> May 2021 and the death of Sarah Everard in March 2021.</a:t>
            </a:r>
            <a:endParaRPr lang="en-GB" sz="1000" b="1" i="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33849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ight Arrow 49"/>
          <p:cNvSpPr/>
          <p:nvPr/>
        </p:nvSpPr>
        <p:spPr>
          <a:xfrm rot="5400000">
            <a:off x="3228296" y="4520144"/>
            <a:ext cx="464582" cy="456198"/>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738986" y="693794"/>
            <a:ext cx="8802410" cy="307777"/>
          </a:xfrm>
          <a:prstGeom prst="rect">
            <a:avLst/>
          </a:prstGeom>
        </p:spPr>
        <p:txBody>
          <a:bodyPr wrap="none">
            <a:spAutoFit/>
          </a:bodyPr>
          <a:lstStyle/>
          <a:p>
            <a:r>
              <a:rPr lang="en-GB" sz="1400" b="1" dirty="0" smtClean="0">
                <a:solidFill>
                  <a:schemeClr val="accent4">
                    <a:lumMod val="75000"/>
                  </a:schemeClr>
                </a:solidFill>
                <a:latin typeface="Arial" panose="020B0604020202020204" pitchFamily="34" charset="0"/>
                <a:cs typeface="Arial" panose="020B0604020202020204" pitchFamily="34" charset="0"/>
              </a:rPr>
              <a:t>Audit, Risk &amp; Compliance – Overview of the recent audits completed by the force and risks presented.</a:t>
            </a:r>
            <a:endParaRPr lang="en-GB" sz="1400" b="1" dirty="0">
              <a:solidFill>
                <a:schemeClr val="accent4">
                  <a:lumMod val="75000"/>
                </a:schemeClr>
              </a:solidFill>
              <a:latin typeface="Arial" panose="020B0604020202020204" pitchFamily="34" charset="0"/>
              <a:cs typeface="Arial" panose="020B0604020202020204" pitchFamily="34" charset="0"/>
            </a:endParaRPr>
          </a:p>
        </p:txBody>
      </p:sp>
      <p:sp>
        <p:nvSpPr>
          <p:cNvPr id="13" name="TextBox 12"/>
          <p:cNvSpPr txBox="1"/>
          <p:nvPr/>
        </p:nvSpPr>
        <p:spPr>
          <a:xfrm>
            <a:off x="748800" y="144000"/>
            <a:ext cx="4987004" cy="461665"/>
          </a:xfrm>
          <a:prstGeom prst="rect">
            <a:avLst/>
          </a:prstGeom>
          <a:solidFill>
            <a:schemeClr val="accent4">
              <a:lumMod val="75000"/>
            </a:schemeClr>
          </a:solidFill>
        </p:spPr>
        <p:txBody>
          <a:bodyPr wrap="square" rtlCol="0">
            <a:spAutoFit/>
          </a:bodyPr>
          <a:lstStyle/>
          <a:p>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3. Delivering an ethical service</a:t>
            </a:r>
          </a:p>
          <a:p>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3.1 Delivering our service legally and within regulations</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1" name="Rounded Rectangle 40"/>
          <p:cNvSpPr/>
          <p:nvPr/>
        </p:nvSpPr>
        <p:spPr>
          <a:xfrm>
            <a:off x="935191" y="4993448"/>
            <a:ext cx="5365884" cy="1864552"/>
          </a:xfrm>
          <a:prstGeom prst="roundRect">
            <a:avLst>
              <a:gd name="adj" fmla="val 9183"/>
            </a:avLst>
          </a:prstGeom>
          <a:solidFill>
            <a:schemeClr val="bg1"/>
          </a:solidFill>
          <a:ln w="28575">
            <a:solidFill>
              <a:srgbClr val="BF9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Arial" panose="020B0604020202020204" pitchFamily="34" charset="0"/>
              <a:buChar char="•"/>
            </a:pPr>
            <a:endParaRPr lang="en-GB" sz="900" dirty="0" smtClean="0">
              <a:solidFill>
                <a:schemeClr val="tx1"/>
              </a:solidFill>
              <a:latin typeface="Arial" panose="020B0604020202020204" pitchFamily="34" charset="0"/>
              <a:cs typeface="Arial" panose="020B0604020202020204" pitchFamily="34" charset="0"/>
            </a:endParaRPr>
          </a:p>
          <a:p>
            <a:endParaRPr lang="en-GB" sz="900" dirty="0" smtClean="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No victims of rape were missed. The two missing rape crimes were where both victims had reported 2 rapes, where only 1 rape had been recorded for each victim</a:t>
            </a:r>
            <a:r>
              <a:rPr lang="en-GB" sz="900" dirty="0" smtClean="0">
                <a:solidFill>
                  <a:schemeClr val="tx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endParaRPr lang="en-GB" sz="9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smtClean="0">
                <a:solidFill>
                  <a:schemeClr val="tx1"/>
                </a:solidFill>
                <a:latin typeface="Arial" panose="020B0604020202020204" pitchFamily="34" charset="0"/>
                <a:cs typeface="Arial" panose="020B0604020202020204" pitchFamily="34" charset="0"/>
              </a:rPr>
              <a:t>The </a:t>
            </a:r>
            <a:r>
              <a:rPr lang="en-GB" sz="900" dirty="0">
                <a:solidFill>
                  <a:schemeClr val="tx1"/>
                </a:solidFill>
                <a:latin typeface="Arial" panose="020B0604020202020204" pitchFamily="34" charset="0"/>
                <a:cs typeface="Arial" panose="020B0604020202020204" pitchFamily="34" charset="0"/>
              </a:rPr>
              <a:t>appropriate scrutiny by OCC supervision and DDM’s is in place to ensure timely and accurate crime recording is evident in the audit results.  </a:t>
            </a:r>
            <a:endParaRPr lang="en-GB" sz="900" dirty="0" smtClean="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9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smtClean="0">
                <a:solidFill>
                  <a:schemeClr val="tx1"/>
                </a:solidFill>
                <a:latin typeface="Arial" panose="020B0604020202020204" pitchFamily="34" charset="0"/>
                <a:cs typeface="Arial" panose="020B0604020202020204" pitchFamily="34" charset="0"/>
              </a:rPr>
              <a:t>Contact </a:t>
            </a:r>
            <a:r>
              <a:rPr lang="en-GB" sz="900" dirty="0">
                <a:solidFill>
                  <a:schemeClr val="tx1"/>
                </a:solidFill>
                <a:latin typeface="Arial" panose="020B0604020202020204" pitchFamily="34" charset="0"/>
                <a:cs typeface="Arial" panose="020B0604020202020204" pitchFamily="34" charset="0"/>
              </a:rPr>
              <a:t>logs will continue to be monitored for </a:t>
            </a:r>
            <a:r>
              <a:rPr lang="en-GB" sz="900" dirty="0" smtClean="0">
                <a:solidFill>
                  <a:schemeClr val="tx1"/>
                </a:solidFill>
                <a:latin typeface="Arial" panose="020B0604020202020204" pitchFamily="34" charset="0"/>
                <a:cs typeface="Arial" panose="020B0604020202020204" pitchFamily="34" charset="0"/>
              </a:rPr>
              <a:t>compliance.</a:t>
            </a:r>
            <a:endParaRPr lang="en-GB" sz="900" dirty="0">
              <a:solidFill>
                <a:schemeClr val="tx1"/>
              </a:solidFill>
              <a:latin typeface="Arial" panose="020B0604020202020204" pitchFamily="34" charset="0"/>
              <a:cs typeface="Arial" panose="020B0604020202020204" pitchFamily="34" charset="0"/>
            </a:endParaRPr>
          </a:p>
        </p:txBody>
      </p:sp>
      <p:sp>
        <p:nvSpPr>
          <p:cNvPr id="42" name="TextBox 41"/>
          <p:cNvSpPr txBox="1"/>
          <p:nvPr/>
        </p:nvSpPr>
        <p:spPr>
          <a:xfrm>
            <a:off x="935191" y="1074792"/>
            <a:ext cx="4302771" cy="253916"/>
          </a:xfrm>
          <a:prstGeom prst="rect">
            <a:avLst/>
          </a:prstGeom>
          <a:solidFill>
            <a:srgbClr val="BF9000">
              <a:alpha val="52000"/>
            </a:srgbClr>
          </a:solidFill>
        </p:spPr>
        <p:txBody>
          <a:bodyPr wrap="square" rtlCol="0">
            <a:spAutoFit/>
          </a:bodyPr>
          <a:lstStyle/>
          <a:p>
            <a:r>
              <a:rPr lang="en-GB" sz="1050" b="1" dirty="0" smtClean="0">
                <a:solidFill>
                  <a:schemeClr val="bg1"/>
                </a:solidFill>
                <a:latin typeface="Arial Black" panose="020B0A04020102020204" pitchFamily="34" charset="0"/>
                <a:cs typeface="Arial" panose="020B0604020202020204" pitchFamily="34" charset="0"/>
              </a:rPr>
              <a:t>Rape and Other Sexual Offences Audit– July 2021</a:t>
            </a:r>
            <a:endParaRPr lang="en-GB" sz="1050" b="1" i="1" dirty="0">
              <a:solidFill>
                <a:schemeClr val="bg1"/>
              </a:solidFill>
              <a:latin typeface="Arial Black" panose="020B0A04020102020204" pitchFamily="34" charset="0"/>
              <a:cs typeface="Arial" panose="020B0604020202020204" pitchFamily="34" charset="0"/>
            </a:endParaRPr>
          </a:p>
        </p:txBody>
      </p:sp>
      <p:sp>
        <p:nvSpPr>
          <p:cNvPr id="43" name="Rounded Rectangle 42"/>
          <p:cNvSpPr/>
          <p:nvPr/>
        </p:nvSpPr>
        <p:spPr>
          <a:xfrm>
            <a:off x="935191" y="1463217"/>
            <a:ext cx="5365884" cy="3161143"/>
          </a:xfrm>
          <a:prstGeom prst="roundRect">
            <a:avLst>
              <a:gd name="adj" fmla="val 7070"/>
            </a:avLst>
          </a:prstGeom>
          <a:solidFill>
            <a:schemeClr val="bg1"/>
          </a:solidFill>
          <a:ln w="28575">
            <a:solidFill>
              <a:srgbClr val="BF9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TextBox 43"/>
          <p:cNvSpPr txBox="1"/>
          <p:nvPr/>
        </p:nvSpPr>
        <p:spPr>
          <a:xfrm>
            <a:off x="1483612" y="1920380"/>
            <a:ext cx="4751861" cy="2354491"/>
          </a:xfrm>
          <a:prstGeom prst="rect">
            <a:avLst/>
          </a:prstGeom>
          <a:noFill/>
        </p:spPr>
        <p:txBody>
          <a:bodyPr wrap="square" rtlCol="0">
            <a:spAutoFit/>
          </a:bodyPr>
          <a:lstStyle/>
          <a:p>
            <a:pPr lvl="1" defTabSz="542925">
              <a:defRPr/>
            </a:pPr>
            <a:r>
              <a:rPr lang="en-GB" altLang="en-US" sz="1050" b="1" dirty="0" smtClean="0">
                <a:latin typeface="Arial" panose="020B0604020202020204" pitchFamily="34" charset="0"/>
                <a:cs typeface="Arial" panose="020B0604020202020204" pitchFamily="34" charset="0"/>
              </a:rPr>
              <a:t>183</a:t>
            </a:r>
            <a:r>
              <a:rPr lang="en-GB" altLang="en-US" sz="1050" dirty="0" smtClean="0">
                <a:latin typeface="Arial" panose="020B0604020202020204" pitchFamily="34" charset="0"/>
                <a:cs typeface="Arial" panose="020B0604020202020204" pitchFamily="34" charset="0"/>
              </a:rPr>
              <a:t> safe incidents </a:t>
            </a:r>
            <a:r>
              <a:rPr lang="en-GB" altLang="en-US" sz="1050" dirty="0">
                <a:latin typeface="Arial" panose="020B0604020202020204" pitchFamily="34" charset="0"/>
                <a:cs typeface="Arial" panose="020B0604020202020204" pitchFamily="34" charset="0"/>
              </a:rPr>
              <a:t>required a crime report </a:t>
            </a:r>
            <a:endParaRPr lang="en-GB" altLang="en-US" sz="105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endParaRPr lang="en-GB" altLang="en-US" sz="1050" dirty="0" smtClean="0">
              <a:latin typeface="Arial" panose="020B0604020202020204" pitchFamily="34" charset="0"/>
              <a:cs typeface="Arial" panose="020B0604020202020204" pitchFamily="34" charset="0"/>
            </a:endParaRPr>
          </a:p>
          <a:p>
            <a:pPr>
              <a:defRPr/>
            </a:pPr>
            <a:endParaRPr lang="en-GB" altLang="en-US" sz="1050" dirty="0">
              <a:latin typeface="Arial" panose="020B0604020202020204" pitchFamily="34" charset="0"/>
              <a:cs typeface="Arial" panose="020B0604020202020204" pitchFamily="34" charset="0"/>
            </a:endParaRPr>
          </a:p>
          <a:p>
            <a:pPr>
              <a:defRPr/>
            </a:pPr>
            <a:r>
              <a:rPr lang="en-GB" altLang="en-US" sz="1050" dirty="0" smtClean="0">
                <a:latin typeface="Arial" panose="020B0604020202020204" pitchFamily="34" charset="0"/>
                <a:cs typeface="Arial" panose="020B0604020202020204" pitchFamily="34" charset="0"/>
              </a:rPr>
              <a:t>         </a:t>
            </a:r>
            <a:r>
              <a:rPr lang="en-GB" altLang="en-US" sz="1050" b="1" dirty="0" smtClean="0">
                <a:latin typeface="Arial" panose="020B0604020202020204" pitchFamily="34" charset="0"/>
                <a:cs typeface="Arial" panose="020B0604020202020204" pitchFamily="34" charset="0"/>
              </a:rPr>
              <a:t>178</a:t>
            </a:r>
            <a:r>
              <a:rPr lang="en-GB" altLang="en-US" sz="1050" dirty="0" smtClean="0">
                <a:latin typeface="Arial" panose="020B0604020202020204" pitchFamily="34" charset="0"/>
                <a:cs typeface="Arial" panose="020B0604020202020204" pitchFamily="34" charset="0"/>
              </a:rPr>
              <a:t> crimes recorded. </a:t>
            </a:r>
          </a:p>
          <a:p>
            <a:pPr>
              <a:defRPr/>
            </a:pPr>
            <a:endParaRPr lang="en-GB" altLang="en-US" sz="1050" dirty="0">
              <a:latin typeface="Arial" panose="020B0604020202020204" pitchFamily="34" charset="0"/>
              <a:cs typeface="Arial" panose="020B0604020202020204" pitchFamily="34" charset="0"/>
            </a:endParaRPr>
          </a:p>
          <a:p>
            <a:pPr>
              <a:defRPr/>
            </a:pPr>
            <a:endParaRPr lang="en-GB" altLang="en-US" sz="105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altLang="en-US" sz="1050" b="1" dirty="0" smtClean="0">
                <a:latin typeface="Arial" panose="020B0604020202020204" pitchFamily="34" charset="0"/>
                <a:cs typeface="Arial" panose="020B0604020202020204" pitchFamily="34" charset="0"/>
              </a:rPr>
              <a:t>167 </a:t>
            </a:r>
            <a:r>
              <a:rPr lang="en-GB" altLang="en-US" sz="1050" dirty="0" smtClean="0">
                <a:latin typeface="Arial" panose="020B0604020202020204" pitchFamily="34" charset="0"/>
                <a:cs typeface="Arial" panose="020B0604020202020204" pitchFamily="34" charset="0"/>
              </a:rPr>
              <a:t>crimes</a:t>
            </a:r>
            <a:r>
              <a:rPr lang="en-GB" altLang="en-US" sz="1050" b="1" dirty="0" smtClean="0">
                <a:latin typeface="Arial" panose="020B0604020202020204" pitchFamily="34" charset="0"/>
                <a:cs typeface="Arial" panose="020B0604020202020204" pitchFamily="34" charset="0"/>
              </a:rPr>
              <a:t> </a:t>
            </a:r>
            <a:r>
              <a:rPr lang="en-GB" altLang="en-US" sz="1050" dirty="0" smtClean="0">
                <a:latin typeface="Arial" panose="020B0604020202020204" pitchFamily="34" charset="0"/>
                <a:cs typeface="Arial" panose="020B0604020202020204" pitchFamily="34" charset="0"/>
              </a:rPr>
              <a:t>were </a:t>
            </a:r>
            <a:r>
              <a:rPr lang="en-GB" altLang="en-US" sz="1050" dirty="0">
                <a:latin typeface="Arial" panose="020B0604020202020204" pitchFamily="34" charset="0"/>
                <a:cs typeface="Arial" panose="020B0604020202020204" pitchFamily="34" charset="0"/>
              </a:rPr>
              <a:t>recorded </a:t>
            </a:r>
            <a:r>
              <a:rPr lang="en-GB" altLang="en-US" sz="1050" b="1" dirty="0">
                <a:latin typeface="Arial" panose="020B0604020202020204" pitchFamily="34" charset="0"/>
                <a:cs typeface="Arial" panose="020B0604020202020204" pitchFamily="34" charset="0"/>
              </a:rPr>
              <a:t>within 24 hours. </a:t>
            </a:r>
            <a:endParaRPr lang="en-GB" altLang="en-US" sz="105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endParaRPr lang="en-GB" altLang="en-US" sz="105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endParaRPr lang="en-GB" altLang="en-US" sz="105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altLang="en-US" sz="1050" b="1" dirty="0" smtClean="0">
                <a:latin typeface="Arial" panose="020B0604020202020204" pitchFamily="34" charset="0"/>
                <a:cs typeface="Arial" panose="020B0604020202020204" pitchFamily="34" charset="0"/>
              </a:rPr>
              <a:t>96 </a:t>
            </a:r>
            <a:r>
              <a:rPr lang="en-GB" altLang="en-US" sz="1050" dirty="0" smtClean="0">
                <a:latin typeface="Arial" panose="020B0604020202020204" pitchFamily="34" charset="0"/>
                <a:cs typeface="Arial" panose="020B0604020202020204" pitchFamily="34" charset="0"/>
              </a:rPr>
              <a:t>crimes </a:t>
            </a:r>
            <a:r>
              <a:rPr lang="en-GB" altLang="en-US" sz="1050" dirty="0">
                <a:latin typeface="Arial" panose="020B0604020202020204" pitchFamily="34" charset="0"/>
                <a:cs typeface="Arial" panose="020B0604020202020204" pitchFamily="34" charset="0"/>
              </a:rPr>
              <a:t>captured the victims’ ethnicity.  </a:t>
            </a:r>
          </a:p>
          <a:p>
            <a:pPr marL="285750" indent="-285750">
              <a:buFont typeface="Arial" panose="020B0604020202020204" pitchFamily="34" charset="0"/>
              <a:buChar char="•"/>
              <a:defRPr/>
            </a:pPr>
            <a:endParaRPr lang="en-GB" altLang="en-US" sz="10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endParaRPr lang="en-GB" altLang="en-US" sz="105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altLang="en-US" sz="1050" b="1" dirty="0" smtClean="0">
                <a:latin typeface="Arial" panose="020B0604020202020204" pitchFamily="34" charset="0"/>
                <a:cs typeface="Arial" panose="020B0604020202020204" pitchFamily="34" charset="0"/>
              </a:rPr>
              <a:t>5</a:t>
            </a:r>
            <a:r>
              <a:rPr lang="en-GB" altLang="en-US" sz="1050" dirty="0" smtClean="0">
                <a:latin typeface="Arial" panose="020B0604020202020204" pitchFamily="34" charset="0"/>
                <a:cs typeface="Arial" panose="020B0604020202020204" pitchFamily="34" charset="0"/>
              </a:rPr>
              <a:t> missing crimes included </a:t>
            </a:r>
            <a:r>
              <a:rPr lang="en-GB" altLang="en-US" sz="1050" dirty="0">
                <a:latin typeface="Arial" panose="020B0604020202020204" pitchFamily="34" charset="0"/>
                <a:cs typeface="Arial" panose="020B0604020202020204" pitchFamily="34" charset="0"/>
              </a:rPr>
              <a:t>– </a:t>
            </a:r>
            <a:r>
              <a:rPr lang="en-GB" altLang="en-US" sz="1050" dirty="0" smtClean="0">
                <a:latin typeface="Arial" panose="020B0604020202020204" pitchFamily="34" charset="0"/>
                <a:cs typeface="Arial" panose="020B0604020202020204" pitchFamily="34" charset="0"/>
              </a:rPr>
              <a:t>Rape, Stalking, Causing Child to watch a sexual act and Actual Bodily Harm.  </a:t>
            </a:r>
          </a:p>
        </p:txBody>
      </p:sp>
      <p:sp>
        <p:nvSpPr>
          <p:cNvPr id="45" name="Rectangle 44"/>
          <p:cNvSpPr/>
          <p:nvPr/>
        </p:nvSpPr>
        <p:spPr>
          <a:xfrm>
            <a:off x="1081992" y="1479967"/>
            <a:ext cx="3232276" cy="338554"/>
          </a:xfrm>
          <a:prstGeom prst="rect">
            <a:avLst/>
          </a:prstGeom>
        </p:spPr>
        <p:txBody>
          <a:bodyPr wrap="square">
            <a:spAutoFit/>
          </a:bodyPr>
          <a:lstStyle/>
          <a:p>
            <a:r>
              <a:rPr lang="pt-BR" sz="1600" b="1" dirty="0" smtClean="0">
                <a:latin typeface="Arial" panose="020B0604020202020204" pitchFamily="34" charset="0"/>
                <a:cs typeface="Arial" panose="020B0604020202020204" pitchFamily="34" charset="0"/>
              </a:rPr>
              <a:t>183</a:t>
            </a:r>
            <a:r>
              <a:rPr lang="pt-BR" sz="1400" b="1" dirty="0" smtClean="0">
                <a:latin typeface="Arial" panose="020B0604020202020204" pitchFamily="34" charset="0"/>
                <a:cs typeface="Arial" panose="020B0604020202020204" pitchFamily="34" charset="0"/>
              </a:rPr>
              <a:t> records assessed</a:t>
            </a:r>
            <a:endParaRPr lang="en-GB" sz="1400" b="1" dirty="0">
              <a:latin typeface="Arial" panose="020B0604020202020204" pitchFamily="34" charset="0"/>
              <a:cs typeface="Arial" panose="020B0604020202020204" pitchFamily="34" charset="0"/>
            </a:endParaRPr>
          </a:p>
        </p:txBody>
      </p:sp>
      <p:sp>
        <p:nvSpPr>
          <p:cNvPr id="46" name="Oval 45"/>
          <p:cNvSpPr>
            <a:spLocks noChangeAspect="1"/>
          </p:cNvSpPr>
          <p:nvPr/>
        </p:nvSpPr>
        <p:spPr>
          <a:xfrm>
            <a:off x="1193533" y="3350433"/>
            <a:ext cx="574435" cy="538380"/>
          </a:xfrm>
          <a:prstGeom prst="ellipse">
            <a:avLst/>
          </a:prstGeom>
          <a:solidFill>
            <a:srgbClr val="005E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dirty="0"/>
          </a:p>
        </p:txBody>
      </p:sp>
      <p:sp>
        <p:nvSpPr>
          <p:cNvPr id="48" name="Oval 47"/>
          <p:cNvSpPr>
            <a:spLocks/>
          </p:cNvSpPr>
          <p:nvPr/>
        </p:nvSpPr>
        <p:spPr>
          <a:xfrm>
            <a:off x="1081992" y="2363410"/>
            <a:ext cx="768878" cy="438597"/>
          </a:xfrm>
          <a:prstGeom prst="ellipse">
            <a:avLst/>
          </a:prstGeom>
          <a:solidFill>
            <a:srgbClr val="005E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Segoe UI" panose="020B0502040204020203" pitchFamily="34" charset="0"/>
                <a:ea typeface="Segoe UI" panose="020B0502040204020203" pitchFamily="34" charset="0"/>
                <a:cs typeface="Segoe UI" panose="020B0502040204020203" pitchFamily="34" charset="0"/>
              </a:rPr>
              <a:t>97%    </a:t>
            </a:r>
            <a:endParaRPr lang="en-GB" sz="1400" b="1" dirty="0">
              <a:latin typeface="Segoe UI" panose="020B0502040204020203" pitchFamily="34" charset="0"/>
              <a:ea typeface="Segoe UI" panose="020B0502040204020203" pitchFamily="34" charset="0"/>
              <a:cs typeface="Segoe UI" panose="020B0502040204020203" pitchFamily="34" charset="0"/>
            </a:endParaRPr>
          </a:p>
        </p:txBody>
      </p:sp>
      <p:sp>
        <p:nvSpPr>
          <p:cNvPr id="49" name="Right Arrow 48"/>
          <p:cNvSpPr/>
          <p:nvPr/>
        </p:nvSpPr>
        <p:spPr>
          <a:xfrm rot="5400000">
            <a:off x="9112451" y="4579537"/>
            <a:ext cx="432465" cy="456198"/>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TextBox 50"/>
          <p:cNvSpPr txBox="1"/>
          <p:nvPr/>
        </p:nvSpPr>
        <p:spPr>
          <a:xfrm>
            <a:off x="1028172" y="5041341"/>
            <a:ext cx="1232101" cy="307777"/>
          </a:xfrm>
          <a:prstGeom prst="rect">
            <a:avLst/>
          </a:prstGeom>
          <a:noFill/>
        </p:spPr>
        <p:txBody>
          <a:bodyPr wrap="square" rtlCol="0">
            <a:spAutoFit/>
          </a:bodyPr>
          <a:lstStyle/>
          <a:p>
            <a:r>
              <a:rPr lang="en-GB" sz="1400" b="1" dirty="0" smtClean="0">
                <a:latin typeface="Arial" panose="020B0604020202020204" pitchFamily="34" charset="0"/>
                <a:cs typeface="Arial" panose="020B0604020202020204" pitchFamily="34" charset="0"/>
              </a:rPr>
              <a:t>Key Points</a:t>
            </a:r>
          </a:p>
        </p:txBody>
      </p:sp>
      <p:sp>
        <p:nvSpPr>
          <p:cNvPr id="52" name="Oval 51"/>
          <p:cNvSpPr>
            <a:spLocks noChangeAspect="1"/>
          </p:cNvSpPr>
          <p:nvPr/>
        </p:nvSpPr>
        <p:spPr>
          <a:xfrm>
            <a:off x="1002983" y="1793625"/>
            <a:ext cx="972758" cy="539520"/>
          </a:xfrm>
          <a:prstGeom prst="ellipse">
            <a:avLst/>
          </a:prstGeom>
          <a:solidFill>
            <a:srgbClr val="005E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Segoe UI" panose="020B0502040204020203" pitchFamily="34" charset="0"/>
                <a:ea typeface="Segoe UI" panose="020B0502040204020203" pitchFamily="34" charset="0"/>
                <a:cs typeface="Segoe UI" panose="020B0502040204020203" pitchFamily="34" charset="0"/>
              </a:rPr>
              <a:t>100%</a:t>
            </a:r>
          </a:p>
        </p:txBody>
      </p:sp>
      <p:sp>
        <p:nvSpPr>
          <p:cNvPr id="53" name="Rounded Rectangle 52"/>
          <p:cNvSpPr/>
          <p:nvPr/>
        </p:nvSpPr>
        <p:spPr>
          <a:xfrm>
            <a:off x="6645742" y="1463217"/>
            <a:ext cx="5365884" cy="3175647"/>
          </a:xfrm>
          <a:prstGeom prst="roundRect">
            <a:avLst>
              <a:gd name="adj" fmla="val 7070"/>
            </a:avLst>
          </a:prstGeom>
          <a:solidFill>
            <a:schemeClr val="bg1"/>
          </a:solidFill>
          <a:ln w="28575">
            <a:solidFill>
              <a:srgbClr val="BF9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TextBox 53"/>
          <p:cNvSpPr txBox="1"/>
          <p:nvPr/>
        </p:nvSpPr>
        <p:spPr>
          <a:xfrm>
            <a:off x="7194163" y="1920380"/>
            <a:ext cx="4817463" cy="2677656"/>
          </a:xfrm>
          <a:prstGeom prst="rect">
            <a:avLst/>
          </a:prstGeom>
          <a:noFill/>
        </p:spPr>
        <p:txBody>
          <a:bodyPr wrap="square" rtlCol="0">
            <a:spAutoFit/>
          </a:bodyPr>
          <a:lstStyle/>
          <a:p>
            <a:pPr lvl="1" defTabSz="542925">
              <a:defRPr/>
            </a:pPr>
            <a:r>
              <a:rPr lang="en-GB" altLang="en-US" sz="1050" b="1" dirty="0" smtClean="0">
                <a:latin typeface="Arial" panose="020B0604020202020204" pitchFamily="34" charset="0"/>
                <a:cs typeface="Arial" panose="020B0604020202020204" pitchFamily="34" charset="0"/>
              </a:rPr>
              <a:t>110 </a:t>
            </a:r>
            <a:r>
              <a:rPr lang="en-GB" altLang="en-US" sz="1050" dirty="0" smtClean="0">
                <a:latin typeface="Arial" panose="020B0604020202020204" pitchFamily="34" charset="0"/>
                <a:cs typeface="Arial" panose="020B0604020202020204" pitchFamily="34" charset="0"/>
              </a:rPr>
              <a:t>safe incidents </a:t>
            </a:r>
            <a:r>
              <a:rPr lang="en-GB" altLang="en-US" sz="1050" dirty="0">
                <a:latin typeface="Arial" panose="020B0604020202020204" pitchFamily="34" charset="0"/>
                <a:cs typeface="Arial" panose="020B0604020202020204" pitchFamily="34" charset="0"/>
              </a:rPr>
              <a:t>required a crime report </a:t>
            </a:r>
            <a:endParaRPr lang="en-GB" altLang="en-US" sz="105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endParaRPr lang="en-GB" altLang="en-US" sz="1050" dirty="0" smtClean="0">
              <a:latin typeface="Arial" panose="020B0604020202020204" pitchFamily="34" charset="0"/>
              <a:cs typeface="Arial" panose="020B0604020202020204" pitchFamily="34" charset="0"/>
            </a:endParaRPr>
          </a:p>
          <a:p>
            <a:pPr>
              <a:defRPr/>
            </a:pPr>
            <a:r>
              <a:rPr lang="en-GB" altLang="en-US" sz="1050" dirty="0" smtClean="0">
                <a:latin typeface="Arial" panose="020B0604020202020204" pitchFamily="34" charset="0"/>
                <a:cs typeface="Arial" panose="020B0604020202020204" pitchFamily="34" charset="0"/>
              </a:rPr>
              <a:t>	</a:t>
            </a:r>
          </a:p>
          <a:p>
            <a:pPr>
              <a:defRPr/>
            </a:pPr>
            <a:r>
              <a:rPr lang="en-GB" altLang="en-US" sz="1050" dirty="0">
                <a:latin typeface="Arial" panose="020B0604020202020204" pitchFamily="34" charset="0"/>
                <a:cs typeface="Arial" panose="020B0604020202020204" pitchFamily="34" charset="0"/>
              </a:rPr>
              <a:t> </a:t>
            </a:r>
            <a:r>
              <a:rPr lang="en-GB" altLang="en-US" sz="1050" dirty="0" smtClean="0">
                <a:latin typeface="Arial" panose="020B0604020202020204" pitchFamily="34" charset="0"/>
                <a:cs typeface="Arial" panose="020B0604020202020204" pitchFamily="34" charset="0"/>
              </a:rPr>
              <a:t>        </a:t>
            </a:r>
            <a:r>
              <a:rPr lang="en-GB" altLang="en-US" sz="1050" b="1" dirty="0" smtClean="0">
                <a:latin typeface="Arial" panose="020B0604020202020204" pitchFamily="34" charset="0"/>
                <a:cs typeface="Arial" panose="020B0604020202020204" pitchFamily="34" charset="0"/>
              </a:rPr>
              <a:t>86</a:t>
            </a:r>
            <a:r>
              <a:rPr lang="en-GB" altLang="en-US" sz="1050" dirty="0" smtClean="0">
                <a:latin typeface="Arial" panose="020B0604020202020204" pitchFamily="34" charset="0"/>
                <a:cs typeface="Arial" panose="020B0604020202020204" pitchFamily="34" charset="0"/>
              </a:rPr>
              <a:t> crimes recorded.</a:t>
            </a:r>
            <a:endParaRPr lang="en-GB" altLang="en-US" sz="105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endParaRPr lang="en-GB" altLang="en-US" sz="105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endParaRPr lang="en-GB" altLang="en-US" sz="105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altLang="en-US" sz="1050"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defRPr/>
            </a:pPr>
            <a:r>
              <a:rPr lang="en-GB" altLang="en-US" sz="1050" b="1" dirty="0" smtClean="0">
                <a:latin typeface="Arial" panose="020B0604020202020204" pitchFamily="34" charset="0"/>
                <a:cs typeface="Arial" panose="020B0604020202020204" pitchFamily="34" charset="0"/>
              </a:rPr>
              <a:t> 50</a:t>
            </a:r>
            <a:r>
              <a:rPr lang="en-GB" altLang="en-US" sz="1050" dirty="0" smtClean="0">
                <a:latin typeface="Arial" panose="020B0604020202020204" pitchFamily="34" charset="0"/>
                <a:cs typeface="Arial" panose="020B0604020202020204" pitchFamily="34" charset="0"/>
              </a:rPr>
              <a:t> crimes were </a:t>
            </a:r>
            <a:r>
              <a:rPr lang="en-GB" altLang="en-US" sz="1050" dirty="0">
                <a:latin typeface="Arial" panose="020B0604020202020204" pitchFamily="34" charset="0"/>
                <a:cs typeface="Arial" panose="020B0604020202020204" pitchFamily="34" charset="0"/>
              </a:rPr>
              <a:t>recorded </a:t>
            </a:r>
            <a:r>
              <a:rPr lang="en-GB" altLang="en-US" sz="1050" b="1" dirty="0">
                <a:latin typeface="Arial" panose="020B0604020202020204" pitchFamily="34" charset="0"/>
                <a:cs typeface="Arial" panose="020B0604020202020204" pitchFamily="34" charset="0"/>
              </a:rPr>
              <a:t>within 24 hours. </a:t>
            </a:r>
            <a:endParaRPr lang="en-GB" altLang="en-US" sz="105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endParaRPr lang="en-GB" altLang="en-US" sz="105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endParaRPr lang="en-GB" altLang="en-US" sz="10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altLang="en-US" sz="1050" b="1" dirty="0" smtClean="0">
                <a:latin typeface="Arial" panose="020B0604020202020204" pitchFamily="34" charset="0"/>
                <a:cs typeface="Arial" panose="020B0604020202020204" pitchFamily="34" charset="0"/>
              </a:rPr>
              <a:t>24 </a:t>
            </a:r>
            <a:r>
              <a:rPr lang="en-GB" altLang="en-US" sz="1050" dirty="0" smtClean="0">
                <a:latin typeface="Arial" panose="020B0604020202020204" pitchFamily="34" charset="0"/>
                <a:cs typeface="Arial" panose="020B0604020202020204" pitchFamily="34" charset="0"/>
              </a:rPr>
              <a:t>missing crimes included – Common Assault, Stalking, S.4a Intentional Harassment, Alarm, Distress, Actual Bodily Harm, Malicious Communications, Harassment, Racially Aggravated Common Assault, Controlling and Coercive Behaviour, Criminal Damage and S.5 Public Order. </a:t>
            </a:r>
          </a:p>
          <a:p>
            <a:pPr marL="285750" indent="-285750">
              <a:buFont typeface="Arial" panose="020B0604020202020204" pitchFamily="34" charset="0"/>
              <a:buChar char="•"/>
              <a:defRPr/>
            </a:pPr>
            <a:endParaRPr lang="en-GB" altLang="en-US" sz="1050" dirty="0" smtClean="0">
              <a:latin typeface="Arial" panose="020B0604020202020204" pitchFamily="34" charset="0"/>
              <a:cs typeface="Arial" panose="020B0604020202020204" pitchFamily="34" charset="0"/>
            </a:endParaRPr>
          </a:p>
        </p:txBody>
      </p:sp>
      <p:sp>
        <p:nvSpPr>
          <p:cNvPr id="55" name="Rectangle 54"/>
          <p:cNvSpPr/>
          <p:nvPr/>
        </p:nvSpPr>
        <p:spPr>
          <a:xfrm>
            <a:off x="6793793" y="1479339"/>
            <a:ext cx="3232276" cy="338554"/>
          </a:xfrm>
          <a:prstGeom prst="rect">
            <a:avLst/>
          </a:prstGeom>
        </p:spPr>
        <p:txBody>
          <a:bodyPr wrap="square">
            <a:spAutoFit/>
          </a:bodyPr>
          <a:lstStyle/>
          <a:p>
            <a:r>
              <a:rPr lang="pt-BR" sz="1600" b="1" dirty="0" smtClean="0">
                <a:latin typeface="Arial" panose="020B0604020202020204" pitchFamily="34" charset="0"/>
                <a:cs typeface="Arial" panose="020B0604020202020204" pitchFamily="34" charset="0"/>
              </a:rPr>
              <a:t>110</a:t>
            </a:r>
            <a:r>
              <a:rPr lang="pt-BR" sz="1400" b="1" dirty="0" smtClean="0">
                <a:latin typeface="Arial" panose="020B0604020202020204" pitchFamily="34" charset="0"/>
                <a:cs typeface="Arial" panose="020B0604020202020204" pitchFamily="34" charset="0"/>
              </a:rPr>
              <a:t> records assessed</a:t>
            </a:r>
            <a:endParaRPr lang="en-GB" sz="1400" b="1" dirty="0">
              <a:latin typeface="Arial" panose="020B0604020202020204" pitchFamily="34" charset="0"/>
              <a:cs typeface="Arial" panose="020B0604020202020204" pitchFamily="34" charset="0"/>
            </a:endParaRPr>
          </a:p>
        </p:txBody>
      </p:sp>
      <p:sp>
        <p:nvSpPr>
          <p:cNvPr id="56" name="Oval 55"/>
          <p:cNvSpPr>
            <a:spLocks/>
          </p:cNvSpPr>
          <p:nvPr/>
        </p:nvSpPr>
        <p:spPr>
          <a:xfrm>
            <a:off x="6839913" y="2363847"/>
            <a:ext cx="720000" cy="539520"/>
          </a:xfrm>
          <a:prstGeom prst="ellipse">
            <a:avLst/>
          </a:prstGeom>
          <a:solidFill>
            <a:srgbClr val="005E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latin typeface="Segoe UI" panose="020B0502040204020203" pitchFamily="34" charset="0"/>
              <a:ea typeface="Segoe UI" panose="020B0502040204020203" pitchFamily="34" charset="0"/>
              <a:cs typeface="Segoe UI" panose="020B0502040204020203" pitchFamily="34" charset="0"/>
            </a:endParaRPr>
          </a:p>
        </p:txBody>
      </p:sp>
      <p:sp>
        <p:nvSpPr>
          <p:cNvPr id="57" name="Oval 56"/>
          <p:cNvSpPr>
            <a:spLocks noChangeAspect="1"/>
          </p:cNvSpPr>
          <p:nvPr/>
        </p:nvSpPr>
        <p:spPr>
          <a:xfrm>
            <a:off x="6713534" y="1793625"/>
            <a:ext cx="972758" cy="539520"/>
          </a:xfrm>
          <a:prstGeom prst="ellipse">
            <a:avLst/>
          </a:prstGeom>
          <a:solidFill>
            <a:srgbClr val="005E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Segoe UI" panose="020B0502040204020203" pitchFamily="34" charset="0"/>
                <a:ea typeface="Segoe UI" panose="020B0502040204020203" pitchFamily="34" charset="0"/>
                <a:cs typeface="Segoe UI" panose="020B0502040204020203" pitchFamily="34" charset="0"/>
              </a:rPr>
              <a:t>100%</a:t>
            </a:r>
          </a:p>
        </p:txBody>
      </p:sp>
      <p:sp>
        <p:nvSpPr>
          <p:cNvPr id="58" name="TextBox 57"/>
          <p:cNvSpPr txBox="1"/>
          <p:nvPr/>
        </p:nvSpPr>
        <p:spPr>
          <a:xfrm>
            <a:off x="6645742" y="1097774"/>
            <a:ext cx="4302771" cy="253916"/>
          </a:xfrm>
          <a:prstGeom prst="rect">
            <a:avLst/>
          </a:prstGeom>
          <a:solidFill>
            <a:srgbClr val="BF9000">
              <a:alpha val="52000"/>
            </a:srgbClr>
          </a:solidFill>
        </p:spPr>
        <p:txBody>
          <a:bodyPr wrap="square" rtlCol="0">
            <a:spAutoFit/>
          </a:bodyPr>
          <a:lstStyle/>
          <a:p>
            <a:r>
              <a:rPr lang="en-GB" sz="1050" b="1" dirty="0" smtClean="0">
                <a:solidFill>
                  <a:schemeClr val="bg1"/>
                </a:solidFill>
                <a:latin typeface="Arial Black" panose="020B0A04020102020204" pitchFamily="34" charset="0"/>
                <a:cs typeface="Arial" panose="020B0604020202020204" pitchFamily="34" charset="0"/>
              </a:rPr>
              <a:t>Violence Against the Person Audit– May to July 2021</a:t>
            </a:r>
            <a:endParaRPr lang="en-GB" sz="1050" b="1" i="1" dirty="0">
              <a:solidFill>
                <a:schemeClr val="bg1"/>
              </a:solidFill>
              <a:latin typeface="Arial Black" panose="020B0A04020102020204" pitchFamily="34" charset="0"/>
              <a:cs typeface="Arial" panose="020B0604020202020204" pitchFamily="34" charset="0"/>
            </a:endParaRPr>
          </a:p>
        </p:txBody>
      </p:sp>
      <p:sp>
        <p:nvSpPr>
          <p:cNvPr id="59" name="Rounded Rectangle 58"/>
          <p:cNvSpPr/>
          <p:nvPr/>
        </p:nvSpPr>
        <p:spPr>
          <a:xfrm>
            <a:off x="6645742" y="5021698"/>
            <a:ext cx="5365884" cy="1836302"/>
          </a:xfrm>
          <a:prstGeom prst="roundRect">
            <a:avLst>
              <a:gd name="adj" fmla="val 9183"/>
            </a:avLst>
          </a:prstGeom>
          <a:solidFill>
            <a:schemeClr val="bg1"/>
          </a:solidFill>
          <a:ln w="28575">
            <a:solidFill>
              <a:srgbClr val="BF9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Arial" panose="020B0604020202020204" pitchFamily="34" charset="0"/>
              <a:buChar char="•"/>
            </a:pPr>
            <a:endParaRPr lang="en-GB" sz="900" dirty="0" smtClean="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900" dirty="0" smtClean="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The main ‘themes’ why crimes were missed </a:t>
            </a:r>
            <a:r>
              <a:rPr lang="en-GB" sz="900" dirty="0" smtClean="0">
                <a:solidFill>
                  <a:schemeClr val="tx1"/>
                </a:solidFill>
                <a:latin typeface="Arial" panose="020B0604020202020204" pitchFamily="34" charset="0"/>
                <a:cs typeface="Arial" panose="020B0604020202020204" pitchFamily="34" charset="0"/>
              </a:rPr>
              <a:t>were;</a:t>
            </a:r>
          </a:p>
          <a:p>
            <a:pPr marL="685800" lvl="1" indent="-228600">
              <a:buFont typeface="+mj-lt"/>
              <a:buAutoNum type="arabicPeriod"/>
            </a:pPr>
            <a:r>
              <a:rPr lang="en-GB" sz="900" dirty="0" smtClean="0">
                <a:solidFill>
                  <a:schemeClr val="tx1"/>
                </a:solidFill>
                <a:latin typeface="Arial" panose="020B0604020202020204" pitchFamily="34" charset="0"/>
                <a:cs typeface="Arial" panose="020B0604020202020204" pitchFamily="34" charset="0"/>
              </a:rPr>
              <a:t> </a:t>
            </a:r>
            <a:r>
              <a:rPr lang="en-GB" sz="900" dirty="0">
                <a:solidFill>
                  <a:schemeClr val="tx1"/>
                </a:solidFill>
                <a:latin typeface="Arial" panose="020B0604020202020204" pitchFamily="34" charset="0"/>
                <a:cs typeface="Arial" panose="020B0604020202020204" pitchFamily="34" charset="0"/>
              </a:rPr>
              <a:t>where officers had failed to make the right crime recording decision based on the initial report on the Safe log and not providing evidence to negate the </a:t>
            </a:r>
            <a:r>
              <a:rPr lang="en-GB" sz="900" dirty="0" smtClean="0">
                <a:solidFill>
                  <a:schemeClr val="tx1"/>
                </a:solidFill>
                <a:latin typeface="Arial" panose="020B0604020202020204" pitchFamily="34" charset="0"/>
                <a:cs typeface="Arial" panose="020B0604020202020204" pitchFamily="34" charset="0"/>
              </a:rPr>
              <a:t>crimes</a:t>
            </a:r>
          </a:p>
          <a:p>
            <a:pPr marL="685800" lvl="1" indent="-228600">
              <a:buFont typeface="+mj-lt"/>
              <a:buAutoNum type="arabicPeriod"/>
            </a:pPr>
            <a:r>
              <a:rPr lang="en-GB" sz="900" dirty="0">
                <a:solidFill>
                  <a:schemeClr val="tx1"/>
                </a:solidFill>
                <a:latin typeface="Arial" panose="020B0604020202020204" pitchFamily="34" charset="0"/>
                <a:cs typeface="Arial" panose="020B0604020202020204" pitchFamily="34" charset="0"/>
              </a:rPr>
              <a:t>L</a:t>
            </a:r>
            <a:r>
              <a:rPr lang="en-GB" sz="900" dirty="0" smtClean="0">
                <a:solidFill>
                  <a:schemeClr val="tx1"/>
                </a:solidFill>
                <a:latin typeface="Arial" panose="020B0604020202020204" pitchFamily="34" charset="0"/>
                <a:cs typeface="Arial" panose="020B0604020202020204" pitchFamily="34" charset="0"/>
              </a:rPr>
              <a:t>ack </a:t>
            </a:r>
            <a:r>
              <a:rPr lang="en-GB" sz="900" dirty="0">
                <a:solidFill>
                  <a:schemeClr val="tx1"/>
                </a:solidFill>
                <a:latin typeface="Arial" panose="020B0604020202020204" pitchFamily="34" charset="0"/>
                <a:cs typeface="Arial" panose="020B0604020202020204" pitchFamily="34" charset="0"/>
              </a:rPr>
              <a:t>of understanding the law, particularly for Assaults, Stalking, Harassment and Public Order. </a:t>
            </a:r>
            <a:endParaRPr lang="en-GB" sz="900" dirty="0" smtClean="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9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smtClean="0">
                <a:solidFill>
                  <a:schemeClr val="tx1"/>
                </a:solidFill>
                <a:latin typeface="Arial" panose="020B0604020202020204" pitchFamily="34" charset="0"/>
                <a:cs typeface="Arial" panose="020B0604020202020204" pitchFamily="34" charset="0"/>
              </a:rPr>
              <a:t>There </a:t>
            </a:r>
            <a:r>
              <a:rPr lang="en-GB" sz="900" dirty="0">
                <a:solidFill>
                  <a:schemeClr val="tx1"/>
                </a:solidFill>
                <a:latin typeface="Arial" panose="020B0604020202020204" pitchFamily="34" charset="0"/>
                <a:cs typeface="Arial" panose="020B0604020202020204" pitchFamily="34" charset="0"/>
              </a:rPr>
              <a:t>is an improving picture with the compliance rate for CDI but recording needs to be consistently around 90% for VAP to be considered as “good”.  </a:t>
            </a:r>
            <a:endParaRPr lang="en-GB" sz="900" dirty="0" smtClean="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9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smtClean="0">
                <a:solidFill>
                  <a:schemeClr val="tx1"/>
                </a:solidFill>
                <a:latin typeface="Arial" panose="020B0604020202020204" pitchFamily="34" charset="0"/>
                <a:cs typeface="Arial" panose="020B0604020202020204" pitchFamily="34" charset="0"/>
              </a:rPr>
              <a:t>Audits </a:t>
            </a:r>
            <a:r>
              <a:rPr lang="en-GB" sz="900" dirty="0">
                <a:solidFill>
                  <a:schemeClr val="tx1"/>
                </a:solidFill>
                <a:latin typeface="Arial" panose="020B0604020202020204" pitchFamily="34" charset="0"/>
                <a:cs typeface="Arial" panose="020B0604020202020204" pitchFamily="34" charset="0"/>
              </a:rPr>
              <a:t>will continue to focus on ASB and VAP weekly to monitor compliance.</a:t>
            </a:r>
          </a:p>
        </p:txBody>
      </p:sp>
      <p:sp>
        <p:nvSpPr>
          <p:cNvPr id="60" name="TextBox 59"/>
          <p:cNvSpPr txBox="1"/>
          <p:nvPr/>
        </p:nvSpPr>
        <p:spPr>
          <a:xfrm>
            <a:off x="6739410" y="5035159"/>
            <a:ext cx="1232100" cy="307777"/>
          </a:xfrm>
          <a:prstGeom prst="rect">
            <a:avLst/>
          </a:prstGeom>
          <a:noFill/>
        </p:spPr>
        <p:txBody>
          <a:bodyPr wrap="square" rtlCol="0">
            <a:spAutoFit/>
          </a:bodyPr>
          <a:lstStyle/>
          <a:p>
            <a:r>
              <a:rPr lang="en-GB" sz="1400" b="1" dirty="0" smtClean="0">
                <a:latin typeface="Arial" panose="020B0604020202020204" pitchFamily="34" charset="0"/>
                <a:cs typeface="Arial" panose="020B0604020202020204" pitchFamily="34" charset="0"/>
              </a:rPr>
              <a:t>Key Points</a:t>
            </a:r>
          </a:p>
        </p:txBody>
      </p:sp>
      <p:sp>
        <p:nvSpPr>
          <p:cNvPr id="61" name="Up Arrow 60"/>
          <p:cNvSpPr/>
          <p:nvPr/>
        </p:nvSpPr>
        <p:spPr>
          <a:xfrm>
            <a:off x="1026326" y="2601864"/>
            <a:ext cx="340135" cy="280909"/>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Oval 61"/>
          <p:cNvSpPr>
            <a:spLocks noChangeAspect="1"/>
          </p:cNvSpPr>
          <p:nvPr/>
        </p:nvSpPr>
        <p:spPr>
          <a:xfrm>
            <a:off x="1202144" y="3923039"/>
            <a:ext cx="574435" cy="538380"/>
          </a:xfrm>
          <a:prstGeom prst="ellipse">
            <a:avLst/>
          </a:prstGeom>
          <a:solidFill>
            <a:srgbClr val="005E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latin typeface="Segoe UI" panose="020B0502040204020203" pitchFamily="34" charset="0"/>
              <a:ea typeface="Segoe UI" panose="020B0502040204020203" pitchFamily="34" charset="0"/>
              <a:cs typeface="Segoe UI" panose="020B0502040204020203" pitchFamily="34" charset="0"/>
            </a:endParaRPr>
          </a:p>
        </p:txBody>
      </p:sp>
      <p:sp>
        <p:nvSpPr>
          <p:cNvPr id="63" name="Up Arrow 62"/>
          <p:cNvSpPr/>
          <p:nvPr/>
        </p:nvSpPr>
        <p:spPr>
          <a:xfrm>
            <a:off x="6758847" y="2669256"/>
            <a:ext cx="340135" cy="280909"/>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Oval 63"/>
          <p:cNvSpPr>
            <a:spLocks/>
          </p:cNvSpPr>
          <p:nvPr/>
        </p:nvSpPr>
        <p:spPr>
          <a:xfrm>
            <a:off x="1088299" y="2864433"/>
            <a:ext cx="768305" cy="440312"/>
          </a:xfrm>
          <a:prstGeom prst="ellipse">
            <a:avLst/>
          </a:prstGeom>
          <a:solidFill>
            <a:srgbClr val="005E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Segoe UI" panose="020B0502040204020203" pitchFamily="34" charset="0"/>
                <a:ea typeface="Segoe UI" panose="020B0502040204020203" pitchFamily="34" charset="0"/>
                <a:cs typeface="Segoe UI" panose="020B0502040204020203" pitchFamily="34" charset="0"/>
              </a:rPr>
              <a:t>94%</a:t>
            </a:r>
            <a:endParaRPr lang="en-GB" sz="1400" b="1" dirty="0">
              <a:latin typeface="Segoe UI" panose="020B0502040204020203" pitchFamily="34" charset="0"/>
              <a:ea typeface="Segoe UI" panose="020B0502040204020203" pitchFamily="34" charset="0"/>
              <a:cs typeface="Segoe UI" panose="020B0502040204020203" pitchFamily="34" charset="0"/>
            </a:endParaRPr>
          </a:p>
        </p:txBody>
      </p:sp>
      <p:sp>
        <p:nvSpPr>
          <p:cNvPr id="65" name="Up Arrow 64"/>
          <p:cNvSpPr/>
          <p:nvPr/>
        </p:nvSpPr>
        <p:spPr>
          <a:xfrm>
            <a:off x="1017732" y="3097128"/>
            <a:ext cx="340135" cy="280909"/>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Oval 65"/>
          <p:cNvSpPr>
            <a:spLocks noChangeAspect="1"/>
          </p:cNvSpPr>
          <p:nvPr/>
        </p:nvSpPr>
        <p:spPr>
          <a:xfrm>
            <a:off x="6927043" y="3573716"/>
            <a:ext cx="574435" cy="538380"/>
          </a:xfrm>
          <a:prstGeom prst="ellipse">
            <a:avLst/>
          </a:prstGeom>
          <a:solidFill>
            <a:srgbClr val="005E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latin typeface="Segoe UI" panose="020B0502040204020203" pitchFamily="34" charset="0"/>
              <a:ea typeface="Segoe UI" panose="020B0502040204020203" pitchFamily="34" charset="0"/>
              <a:cs typeface="Segoe UI" panose="020B0502040204020203" pitchFamily="34" charset="0"/>
            </a:endParaRPr>
          </a:p>
        </p:txBody>
      </p:sp>
      <p:sp>
        <p:nvSpPr>
          <p:cNvPr id="67" name="Oval 66"/>
          <p:cNvSpPr>
            <a:spLocks/>
          </p:cNvSpPr>
          <p:nvPr/>
        </p:nvSpPr>
        <p:spPr>
          <a:xfrm>
            <a:off x="6839913" y="2972357"/>
            <a:ext cx="720000" cy="539520"/>
          </a:xfrm>
          <a:prstGeom prst="ellipse">
            <a:avLst/>
          </a:prstGeom>
          <a:solidFill>
            <a:srgbClr val="005E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latin typeface="Segoe UI" panose="020B0502040204020203" pitchFamily="34" charset="0"/>
              <a:ea typeface="Segoe UI" panose="020B0502040204020203" pitchFamily="34" charset="0"/>
              <a:cs typeface="Segoe UI" panose="020B0502040204020203" pitchFamily="34" charset="0"/>
            </a:endParaRPr>
          </a:p>
        </p:txBody>
      </p:sp>
      <p:sp>
        <p:nvSpPr>
          <p:cNvPr id="68" name="Up Arrow 67"/>
          <p:cNvSpPr/>
          <p:nvPr/>
        </p:nvSpPr>
        <p:spPr>
          <a:xfrm>
            <a:off x="6758847" y="3277766"/>
            <a:ext cx="340135" cy="280909"/>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TextBox 68"/>
          <p:cNvSpPr txBox="1"/>
          <p:nvPr/>
        </p:nvSpPr>
        <p:spPr>
          <a:xfrm>
            <a:off x="1022224" y="2576634"/>
            <a:ext cx="369012" cy="246221"/>
          </a:xfrm>
          <a:prstGeom prst="rect">
            <a:avLst/>
          </a:prstGeom>
          <a:noFill/>
        </p:spPr>
        <p:txBody>
          <a:bodyPr wrap="none" rtlCol="0">
            <a:spAutoFit/>
          </a:bodyPr>
          <a:lstStyle/>
          <a:p>
            <a:r>
              <a:rPr lang="en-GB" sz="1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5%</a:t>
            </a:r>
            <a:endParaRPr lang="en-GB" sz="1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0" name="TextBox 69"/>
          <p:cNvSpPr txBox="1"/>
          <p:nvPr/>
        </p:nvSpPr>
        <p:spPr>
          <a:xfrm>
            <a:off x="1216978" y="3450346"/>
            <a:ext cx="545342" cy="307777"/>
          </a:xfrm>
          <a:prstGeom prst="rect">
            <a:avLst/>
          </a:prstGeom>
          <a:noFill/>
        </p:spPr>
        <p:txBody>
          <a:bodyPr wrap="none" rtlCol="0">
            <a:spAutoFit/>
          </a:bodyPr>
          <a:lstStyle/>
          <a:p>
            <a:r>
              <a:rPr lang="en-GB"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54%</a:t>
            </a:r>
            <a:endParaRPr lang="en-GB"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1" name="TextBox 70"/>
          <p:cNvSpPr txBox="1"/>
          <p:nvPr/>
        </p:nvSpPr>
        <p:spPr>
          <a:xfrm>
            <a:off x="1215948" y="4023322"/>
            <a:ext cx="593432" cy="307777"/>
          </a:xfrm>
          <a:prstGeom prst="rect">
            <a:avLst/>
          </a:prstGeom>
          <a:noFill/>
        </p:spPr>
        <p:txBody>
          <a:bodyPr wrap="none" rtlCol="0">
            <a:spAutoFit/>
          </a:bodyPr>
          <a:lstStyle/>
          <a:p>
            <a:r>
              <a:rPr lang="en-GB"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2.7%</a:t>
            </a:r>
            <a:endParaRPr lang="en-GB"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2" name="TextBox 71"/>
          <p:cNvSpPr txBox="1"/>
          <p:nvPr/>
        </p:nvSpPr>
        <p:spPr>
          <a:xfrm>
            <a:off x="1022224" y="3078161"/>
            <a:ext cx="369012" cy="246221"/>
          </a:xfrm>
          <a:prstGeom prst="rect">
            <a:avLst/>
          </a:prstGeom>
          <a:noFill/>
        </p:spPr>
        <p:txBody>
          <a:bodyPr wrap="none" rtlCol="0">
            <a:spAutoFit/>
          </a:bodyPr>
          <a:lstStyle/>
          <a:p>
            <a:r>
              <a:rPr lang="en-GB" sz="1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5%</a:t>
            </a:r>
            <a:endParaRPr lang="en-GB" sz="1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3" name="TextBox 72"/>
          <p:cNvSpPr txBox="1"/>
          <p:nvPr/>
        </p:nvSpPr>
        <p:spPr>
          <a:xfrm>
            <a:off x="6758847" y="2660746"/>
            <a:ext cx="420308" cy="215444"/>
          </a:xfrm>
          <a:prstGeom prst="rect">
            <a:avLst/>
          </a:prstGeom>
          <a:noFill/>
        </p:spPr>
        <p:txBody>
          <a:bodyPr wrap="none" rtlCol="0">
            <a:spAutoFit/>
          </a:bodyPr>
          <a:lstStyle/>
          <a:p>
            <a:r>
              <a:rPr lang="en-GB" sz="8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8.5%</a:t>
            </a:r>
            <a:endParaRPr lang="en-GB" sz="8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4" name="TextBox 73"/>
          <p:cNvSpPr txBox="1"/>
          <p:nvPr/>
        </p:nvSpPr>
        <p:spPr>
          <a:xfrm>
            <a:off x="6758847" y="3254333"/>
            <a:ext cx="369012" cy="246221"/>
          </a:xfrm>
          <a:prstGeom prst="rect">
            <a:avLst/>
          </a:prstGeom>
          <a:noFill/>
        </p:spPr>
        <p:txBody>
          <a:bodyPr wrap="none" rtlCol="0">
            <a:spAutoFit/>
          </a:bodyPr>
          <a:lstStyle/>
          <a:p>
            <a:r>
              <a:rPr lang="en-GB" sz="1000" b="1" dirty="0">
                <a:solidFill>
                  <a:schemeClr val="bg1"/>
                </a:solidFill>
                <a:latin typeface="Segoe UI" panose="020B0502040204020203" pitchFamily="34" charset="0"/>
                <a:ea typeface="Segoe UI" panose="020B0502040204020203" pitchFamily="34" charset="0"/>
                <a:cs typeface="Segoe UI" panose="020B0502040204020203" pitchFamily="34" charset="0"/>
              </a:rPr>
              <a:t>4</a:t>
            </a:r>
            <a:r>
              <a:rPr lang="en-GB" sz="1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t>
            </a:r>
            <a:endParaRPr lang="en-GB" sz="1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5" name="TextBox 74"/>
          <p:cNvSpPr txBox="1"/>
          <p:nvPr/>
        </p:nvSpPr>
        <p:spPr>
          <a:xfrm>
            <a:off x="6863889" y="2431500"/>
            <a:ext cx="696024" cy="307777"/>
          </a:xfrm>
          <a:prstGeom prst="rect">
            <a:avLst/>
          </a:prstGeom>
          <a:noFill/>
        </p:spPr>
        <p:txBody>
          <a:bodyPr wrap="none" rtlCol="0">
            <a:spAutoFit/>
          </a:bodyPr>
          <a:lstStyle/>
          <a:p>
            <a:r>
              <a:rPr lang="en-GB"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88.5%</a:t>
            </a:r>
            <a:endParaRPr lang="en-GB"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6" name="TextBox 75"/>
          <p:cNvSpPr txBox="1"/>
          <p:nvPr/>
        </p:nvSpPr>
        <p:spPr>
          <a:xfrm>
            <a:off x="6936254" y="3069666"/>
            <a:ext cx="545342" cy="307777"/>
          </a:xfrm>
          <a:prstGeom prst="rect">
            <a:avLst/>
          </a:prstGeom>
          <a:noFill/>
        </p:spPr>
        <p:txBody>
          <a:bodyPr wrap="none" rtlCol="0">
            <a:spAutoFit/>
          </a:bodyPr>
          <a:lstStyle/>
          <a:p>
            <a:r>
              <a:rPr lang="en-GB"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58%</a:t>
            </a:r>
            <a:endParaRPr lang="en-GB"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7" name="TextBox 76"/>
          <p:cNvSpPr txBox="1"/>
          <p:nvPr/>
        </p:nvSpPr>
        <p:spPr>
          <a:xfrm>
            <a:off x="6955741" y="3673562"/>
            <a:ext cx="545342" cy="307777"/>
          </a:xfrm>
          <a:prstGeom prst="rect">
            <a:avLst/>
          </a:prstGeom>
          <a:noFill/>
        </p:spPr>
        <p:txBody>
          <a:bodyPr wrap="none" rtlCol="0">
            <a:spAutoFit/>
          </a:bodyPr>
          <a:lstStyle/>
          <a:p>
            <a:r>
              <a:rPr lang="en-GB"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22%</a:t>
            </a:r>
            <a:endParaRPr lang="en-GB"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8" name="Up Arrow 77"/>
          <p:cNvSpPr/>
          <p:nvPr/>
        </p:nvSpPr>
        <p:spPr>
          <a:xfrm>
            <a:off x="1015450" y="3607355"/>
            <a:ext cx="340135" cy="280909"/>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TextBox 78"/>
          <p:cNvSpPr txBox="1"/>
          <p:nvPr/>
        </p:nvSpPr>
        <p:spPr>
          <a:xfrm>
            <a:off x="1019942" y="3588388"/>
            <a:ext cx="369012" cy="246221"/>
          </a:xfrm>
          <a:prstGeom prst="rect">
            <a:avLst/>
          </a:prstGeom>
          <a:noFill/>
        </p:spPr>
        <p:txBody>
          <a:bodyPr wrap="none" rtlCol="0">
            <a:spAutoFit/>
          </a:bodyPr>
          <a:lstStyle/>
          <a:p>
            <a:r>
              <a:rPr lang="en-GB" sz="1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5%</a:t>
            </a:r>
            <a:endParaRPr lang="en-GB" sz="1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7" name="Slide Number Placeholder 1"/>
          <p:cNvSpPr>
            <a:spLocks noGrp="1"/>
          </p:cNvSpPr>
          <p:nvPr>
            <p:ph type="sldNum" sz="quarter" idx="12"/>
          </p:nvPr>
        </p:nvSpPr>
        <p:spPr>
          <a:xfrm>
            <a:off x="11832000" y="6584156"/>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9</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26361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15056</TotalTime>
  <Words>11843</Words>
  <Application>Microsoft Office PowerPoint</Application>
  <PresentationFormat>Widescreen</PresentationFormat>
  <Paragraphs>1279</Paragraphs>
  <Slides>49</Slides>
  <Notes>48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8" baseType="lpstr">
      <vt:lpstr>Aharoni</vt:lpstr>
      <vt:lpstr>Arial</vt:lpstr>
      <vt:lpstr>Arial Black</vt:lpstr>
      <vt:lpstr>Calibri</vt:lpstr>
      <vt:lpstr>Calibri Light</vt:lpstr>
      <vt:lpstr>Segoe UI</vt:lpstr>
      <vt:lpstr>Times New Roman</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Jones</dc:creator>
  <cp:lastModifiedBy>Jones,Sharon</cp:lastModifiedBy>
  <cp:revision>1842</cp:revision>
  <cp:lastPrinted>2021-01-13T17:20:23Z</cp:lastPrinted>
  <dcterms:created xsi:type="dcterms:W3CDTF">2020-06-12T17:30:25Z</dcterms:created>
  <dcterms:modified xsi:type="dcterms:W3CDTF">2021-10-15T14:58:00Z</dcterms:modified>
</cp:coreProperties>
</file>