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64"/>
  </p:notesMasterIdLst>
  <p:sldIdLst>
    <p:sldId id="678" r:id="rId3"/>
    <p:sldId id="442" r:id="rId4"/>
    <p:sldId id="530" r:id="rId5"/>
    <p:sldId id="664" r:id="rId6"/>
    <p:sldId id="738" r:id="rId7"/>
    <p:sldId id="739" r:id="rId8"/>
    <p:sldId id="740" r:id="rId9"/>
    <p:sldId id="741" r:id="rId10"/>
    <p:sldId id="742" r:id="rId11"/>
    <p:sldId id="743" r:id="rId12"/>
    <p:sldId id="712" r:id="rId13"/>
    <p:sldId id="748" r:id="rId14"/>
    <p:sldId id="749" r:id="rId15"/>
    <p:sldId id="715" r:id="rId16"/>
    <p:sldId id="679" r:id="rId17"/>
    <p:sldId id="716" r:id="rId18"/>
    <p:sldId id="723" r:id="rId19"/>
    <p:sldId id="724" r:id="rId20"/>
    <p:sldId id="668" r:id="rId21"/>
    <p:sldId id="746" r:id="rId22"/>
    <p:sldId id="730" r:id="rId23"/>
    <p:sldId id="700" r:id="rId24"/>
    <p:sldId id="731" r:id="rId25"/>
    <p:sldId id="699" r:id="rId26"/>
    <p:sldId id="732" r:id="rId27"/>
    <p:sldId id="705" r:id="rId28"/>
    <p:sldId id="681" r:id="rId29"/>
    <p:sldId id="686" r:id="rId30"/>
    <p:sldId id="698" r:id="rId31"/>
    <p:sldId id="695" r:id="rId32"/>
    <p:sldId id="696" r:id="rId33"/>
    <p:sldId id="719" r:id="rId34"/>
    <p:sldId id="720" r:id="rId35"/>
    <p:sldId id="721" r:id="rId36"/>
    <p:sldId id="722" r:id="rId37"/>
    <p:sldId id="725" r:id="rId38"/>
    <p:sldId id="726" r:id="rId39"/>
    <p:sldId id="727" r:id="rId40"/>
    <p:sldId id="684" r:id="rId41"/>
    <p:sldId id="734" r:id="rId42"/>
    <p:sldId id="735" r:id="rId43"/>
    <p:sldId id="736" r:id="rId44"/>
    <p:sldId id="737" r:id="rId45"/>
    <p:sldId id="687" r:id="rId46"/>
    <p:sldId id="744" r:id="rId47"/>
    <p:sldId id="627" r:id="rId48"/>
    <p:sldId id="750" r:id="rId49"/>
    <p:sldId id="751" r:id="rId50"/>
    <p:sldId id="728" r:id="rId51"/>
    <p:sldId id="682" r:id="rId52"/>
    <p:sldId id="659" r:id="rId53"/>
    <p:sldId id="733" r:id="rId54"/>
    <p:sldId id="729" r:id="rId55"/>
    <p:sldId id="638" r:id="rId56"/>
    <p:sldId id="745" r:id="rId57"/>
    <p:sldId id="611" r:id="rId58"/>
    <p:sldId id="612" r:id="rId59"/>
    <p:sldId id="613" r:id="rId60"/>
    <p:sldId id="644" r:id="rId61"/>
    <p:sldId id="711" r:id="rId62"/>
    <p:sldId id="677" r:id="rId63"/>
  </p:sldIdLst>
  <p:sldSz cx="12192000" cy="6858000"/>
  <p:notesSz cx="6886575" cy="980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Sharon" initials="J" lastIdx="248" clrIdx="0">
    <p:extLst>
      <p:ext uri="{19B8F6BF-5375-455C-9EA6-DF929625EA0E}">
        <p15:presenceInfo xmlns:p15="http://schemas.microsoft.com/office/powerpoint/2012/main" userId="Jones,Sharon" providerId="None"/>
      </p:ext>
    </p:extLst>
  </p:cmAuthor>
  <p:cmAuthor id="2" name="Johnson,Emma" initials="J" lastIdx="54" clrIdx="1">
    <p:extLst>
      <p:ext uri="{19B8F6BF-5375-455C-9EA6-DF929625EA0E}">
        <p15:presenceInfo xmlns:p15="http://schemas.microsoft.com/office/powerpoint/2012/main" userId="Johnson,Emma" providerId="None"/>
      </p:ext>
    </p:extLst>
  </p:cmAuthor>
  <p:cmAuthor id="3" name="Stiff,Matt" initials="MJS" lastIdx="92" clrIdx="2">
    <p:extLst>
      <p:ext uri="{19B8F6BF-5375-455C-9EA6-DF929625EA0E}">
        <p15:presenceInfo xmlns:p15="http://schemas.microsoft.com/office/powerpoint/2012/main" userId="Stiff,Matt" providerId="None"/>
      </p:ext>
    </p:extLst>
  </p:cmAuthor>
  <p:cmAuthor id="4" name="Smith,David" initials="S" lastIdx="10" clrIdx="3">
    <p:extLst>
      <p:ext uri="{19B8F6BF-5375-455C-9EA6-DF929625EA0E}">
        <p15:presenceInfo xmlns:p15="http://schemas.microsoft.com/office/powerpoint/2012/main" userId="Smith,David" providerId="None"/>
      </p:ext>
    </p:extLst>
  </p:cmAuthor>
  <p:cmAuthor id="5" name="Harrison,Luke" initials="H" lastIdx="33" clrIdx="4">
    <p:extLst>
      <p:ext uri="{19B8F6BF-5375-455C-9EA6-DF929625EA0E}">
        <p15:presenceInfo xmlns:p15="http://schemas.microsoft.com/office/powerpoint/2012/main" userId="Harrison,Luke" providerId="None"/>
      </p:ext>
    </p:extLst>
  </p:cmAuthor>
  <p:cmAuthor id="6" name="Minski,Amy" initials="M" lastIdx="28" clrIdx="5">
    <p:extLst>
      <p:ext uri="{19B8F6BF-5375-455C-9EA6-DF929625EA0E}">
        <p15:presenceInfo xmlns:p15="http://schemas.microsoft.com/office/powerpoint/2012/main" userId="Minski,Am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3A"/>
    <a:srgbClr val="9BC2E6"/>
    <a:srgbClr val="E60000"/>
    <a:srgbClr val="0070C0"/>
    <a:srgbClr val="005E9E"/>
    <a:srgbClr val="008080"/>
    <a:srgbClr val="005B97"/>
    <a:srgbClr val="8F57F3"/>
    <a:srgbClr val="BC8F00"/>
    <a:srgbClr val="7878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54" autoAdjust="0"/>
    <p:restoredTop sz="91923" autoAdjust="0"/>
  </p:normalViewPr>
  <p:slideViewPr>
    <p:cSldViewPr snapToGrid="0">
      <p:cViewPr varScale="1">
        <p:scale>
          <a:sx n="108" d="100"/>
          <a:sy n="108" d="100"/>
        </p:scale>
        <p:origin x="1062"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tx1"/>
                </a:solidFill>
                <a:latin typeface="Segoe UI" panose="020B0502040204020203" pitchFamily="34" charset="0"/>
                <a:ea typeface="Segoe UI" panose="020B0502040204020203" pitchFamily="34" charset="0"/>
                <a:cs typeface="Segoe UI" panose="020B0502040204020203" pitchFamily="34" charset="0"/>
              </a:rPr>
              <a:t>Homicide</a:t>
            </a:r>
            <a:r>
              <a:rPr lang="en-US"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offences in West Mercia between Apr 2018 and Dec 2021</a:t>
            </a:r>
            <a:endParaRPr lang="en-US" dirty="0">
              <a:solidFill>
                <a:schemeClr val="tx1"/>
              </a:solidFill>
              <a:latin typeface="Segoe UI" panose="020B0502040204020203" pitchFamily="34" charset="0"/>
              <a:ea typeface="Segoe UI" panose="020B0502040204020203" pitchFamily="34" charset="0"/>
              <a:cs typeface="Segoe UI" panose="020B0502040204020203" pitchFamily="34" charset="0"/>
            </a:endParaRPr>
          </a:p>
        </c:rich>
      </c:tx>
      <c:layout>
        <c:manualLayout>
          <c:xMode val="edge"/>
          <c:yMode val="edge"/>
          <c:x val="0.20109871687580608"/>
          <c:y val="1.746180059252269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'[National Crime and Policing Measures Excel.xlsx]Homicides'!$L$37</c:f>
              <c:strCache>
                <c:ptCount val="1"/>
                <c:pt idx="0">
                  <c:v>Homicides</c:v>
                </c:pt>
              </c:strCache>
            </c:strRef>
          </c:tx>
          <c:spPr>
            <a:ln w="28575" cap="rnd">
              <a:solidFill>
                <a:srgbClr val="005B97"/>
              </a:solidFill>
              <a:round/>
            </a:ln>
            <a:effectLst/>
          </c:spPr>
          <c:marker>
            <c:symbol val="none"/>
          </c:marker>
          <c:cat>
            <c:numRef>
              <c:f>'[National Crime and Policing Measures Excel.xlsx]Homicides'!$K$38:$K$85</c:f>
              <c:numCache>
                <c:formatCode>mmm\-yy</c:formatCode>
                <c:ptCount val="48"/>
                <c:pt idx="0">
                  <c:v>43191</c:v>
                </c:pt>
                <c:pt idx="1">
                  <c:v>43221</c:v>
                </c:pt>
                <c:pt idx="2">
                  <c:v>43252</c:v>
                </c:pt>
                <c:pt idx="3">
                  <c:v>43282</c:v>
                </c:pt>
                <c:pt idx="4">
                  <c:v>43313</c:v>
                </c:pt>
                <c:pt idx="5">
                  <c:v>43344</c:v>
                </c:pt>
                <c:pt idx="6">
                  <c:v>43374</c:v>
                </c:pt>
                <c:pt idx="7">
                  <c:v>43405</c:v>
                </c:pt>
                <c:pt idx="8">
                  <c:v>43435</c:v>
                </c:pt>
                <c:pt idx="9">
                  <c:v>43466</c:v>
                </c:pt>
                <c:pt idx="10">
                  <c:v>43497</c:v>
                </c:pt>
                <c:pt idx="11">
                  <c:v>43525</c:v>
                </c:pt>
                <c:pt idx="12">
                  <c:v>43556</c:v>
                </c:pt>
                <c:pt idx="13">
                  <c:v>43586</c:v>
                </c:pt>
                <c:pt idx="14">
                  <c:v>43617</c:v>
                </c:pt>
                <c:pt idx="15">
                  <c:v>43647</c:v>
                </c:pt>
                <c:pt idx="16">
                  <c:v>43678</c:v>
                </c:pt>
                <c:pt idx="17">
                  <c:v>43709</c:v>
                </c:pt>
                <c:pt idx="18">
                  <c:v>43739</c:v>
                </c:pt>
                <c:pt idx="19">
                  <c:v>43770</c:v>
                </c:pt>
                <c:pt idx="20">
                  <c:v>43800</c:v>
                </c:pt>
                <c:pt idx="21">
                  <c:v>43831</c:v>
                </c:pt>
                <c:pt idx="22">
                  <c:v>43862</c:v>
                </c:pt>
                <c:pt idx="23">
                  <c:v>43891</c:v>
                </c:pt>
                <c:pt idx="24">
                  <c:v>43922</c:v>
                </c:pt>
                <c:pt idx="25">
                  <c:v>43952</c:v>
                </c:pt>
                <c:pt idx="26">
                  <c:v>43983</c:v>
                </c:pt>
                <c:pt idx="27">
                  <c:v>44013</c:v>
                </c:pt>
                <c:pt idx="28">
                  <c:v>44044</c:v>
                </c:pt>
                <c:pt idx="29">
                  <c:v>44075</c:v>
                </c:pt>
                <c:pt idx="30">
                  <c:v>44105</c:v>
                </c:pt>
                <c:pt idx="31">
                  <c:v>44136</c:v>
                </c:pt>
                <c:pt idx="32">
                  <c:v>44166</c:v>
                </c:pt>
                <c:pt idx="33">
                  <c:v>44197</c:v>
                </c:pt>
                <c:pt idx="34">
                  <c:v>44228</c:v>
                </c:pt>
                <c:pt idx="35">
                  <c:v>44256</c:v>
                </c:pt>
                <c:pt idx="36">
                  <c:v>44287</c:v>
                </c:pt>
                <c:pt idx="37">
                  <c:v>44317</c:v>
                </c:pt>
                <c:pt idx="38">
                  <c:v>44348</c:v>
                </c:pt>
                <c:pt idx="39">
                  <c:v>44378</c:v>
                </c:pt>
                <c:pt idx="40">
                  <c:v>44409</c:v>
                </c:pt>
                <c:pt idx="41">
                  <c:v>44440</c:v>
                </c:pt>
                <c:pt idx="42">
                  <c:v>44470</c:v>
                </c:pt>
                <c:pt idx="43">
                  <c:v>44501</c:v>
                </c:pt>
                <c:pt idx="44">
                  <c:v>44531</c:v>
                </c:pt>
                <c:pt idx="45">
                  <c:v>44562</c:v>
                </c:pt>
                <c:pt idx="46">
                  <c:v>44593</c:v>
                </c:pt>
                <c:pt idx="47">
                  <c:v>44621</c:v>
                </c:pt>
              </c:numCache>
            </c:numRef>
          </c:cat>
          <c:val>
            <c:numRef>
              <c:f>'[National Crime and Policing Measures Excel.xlsx]Homicides'!$L$38:$L$85</c:f>
              <c:numCache>
                <c:formatCode>General</c:formatCode>
                <c:ptCount val="48"/>
                <c:pt idx="0">
                  <c:v>1</c:v>
                </c:pt>
                <c:pt idx="1">
                  <c:v>0</c:v>
                </c:pt>
                <c:pt idx="2">
                  <c:v>2</c:v>
                </c:pt>
                <c:pt idx="3">
                  <c:v>0</c:v>
                </c:pt>
                <c:pt idx="4">
                  <c:v>2</c:v>
                </c:pt>
                <c:pt idx="5">
                  <c:v>1</c:v>
                </c:pt>
                <c:pt idx="6">
                  <c:v>2</c:v>
                </c:pt>
                <c:pt idx="7">
                  <c:v>0</c:v>
                </c:pt>
                <c:pt idx="8">
                  <c:v>1</c:v>
                </c:pt>
                <c:pt idx="9">
                  <c:v>1</c:v>
                </c:pt>
                <c:pt idx="10">
                  <c:v>1</c:v>
                </c:pt>
                <c:pt idx="11">
                  <c:v>1</c:v>
                </c:pt>
                <c:pt idx="12">
                  <c:v>2</c:v>
                </c:pt>
                <c:pt idx="13">
                  <c:v>1</c:v>
                </c:pt>
                <c:pt idx="14">
                  <c:v>1</c:v>
                </c:pt>
                <c:pt idx="15">
                  <c:v>1</c:v>
                </c:pt>
                <c:pt idx="16">
                  <c:v>1</c:v>
                </c:pt>
                <c:pt idx="17">
                  <c:v>0</c:v>
                </c:pt>
                <c:pt idx="18">
                  <c:v>1</c:v>
                </c:pt>
                <c:pt idx="19">
                  <c:v>2</c:v>
                </c:pt>
                <c:pt idx="20">
                  <c:v>2</c:v>
                </c:pt>
                <c:pt idx="21">
                  <c:v>0</c:v>
                </c:pt>
                <c:pt idx="22">
                  <c:v>0</c:v>
                </c:pt>
                <c:pt idx="23">
                  <c:v>0</c:v>
                </c:pt>
                <c:pt idx="24">
                  <c:v>2</c:v>
                </c:pt>
                <c:pt idx="25">
                  <c:v>1</c:v>
                </c:pt>
                <c:pt idx="26">
                  <c:v>1</c:v>
                </c:pt>
                <c:pt idx="27">
                  <c:v>2</c:v>
                </c:pt>
                <c:pt idx="28">
                  <c:v>1</c:v>
                </c:pt>
                <c:pt idx="29">
                  <c:v>2</c:v>
                </c:pt>
                <c:pt idx="30">
                  <c:v>1</c:v>
                </c:pt>
                <c:pt idx="31">
                  <c:v>0</c:v>
                </c:pt>
                <c:pt idx="32">
                  <c:v>3</c:v>
                </c:pt>
                <c:pt idx="33">
                  <c:v>1</c:v>
                </c:pt>
                <c:pt idx="34">
                  <c:v>2</c:v>
                </c:pt>
                <c:pt idx="35">
                  <c:v>4</c:v>
                </c:pt>
                <c:pt idx="36">
                  <c:v>2</c:v>
                </c:pt>
                <c:pt idx="37">
                  <c:v>1</c:v>
                </c:pt>
                <c:pt idx="38">
                  <c:v>1</c:v>
                </c:pt>
                <c:pt idx="39">
                  <c:v>2</c:v>
                </c:pt>
                <c:pt idx="40">
                  <c:v>1</c:v>
                </c:pt>
                <c:pt idx="41">
                  <c:v>2</c:v>
                </c:pt>
                <c:pt idx="42">
                  <c:v>1</c:v>
                </c:pt>
                <c:pt idx="43">
                  <c:v>1</c:v>
                </c:pt>
                <c:pt idx="44">
                  <c:v>2</c:v>
                </c:pt>
                <c:pt idx="45">
                  <c:v>3</c:v>
                </c:pt>
                <c:pt idx="46">
                  <c:v>1</c:v>
                </c:pt>
                <c:pt idx="47">
                  <c:v>2</c:v>
                </c:pt>
              </c:numCache>
            </c:numRef>
          </c:val>
          <c:smooth val="0"/>
        </c:ser>
        <c:dLbls>
          <c:showLegendKey val="0"/>
          <c:showVal val="0"/>
          <c:showCatName val="0"/>
          <c:showSerName val="0"/>
          <c:showPercent val="0"/>
          <c:showBubbleSize val="0"/>
        </c:dLbls>
        <c:smooth val="0"/>
        <c:axId val="514243528"/>
        <c:axId val="514243920"/>
      </c:lineChart>
      <c:dateAx>
        <c:axId val="51424352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Month</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Segoe UI" panose="020B0502040204020203" pitchFamily="34" charset="0"/>
                <a:ea typeface="+mn-ea"/>
                <a:cs typeface="+mn-cs"/>
              </a:defRPr>
            </a:pPr>
            <a:endParaRPr lang="en-US"/>
          </a:p>
        </c:txPr>
        <c:crossAx val="514243920"/>
        <c:crosses val="autoZero"/>
        <c:auto val="1"/>
        <c:lblOffset val="100"/>
        <c:baseTimeUnit val="months"/>
      </c:dateAx>
      <c:valAx>
        <c:axId val="514243920"/>
        <c:scaling>
          <c:orientation val="minMax"/>
          <c:max val="4"/>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Number of offences</a:t>
                </a:r>
              </a:p>
            </c:rich>
          </c:tx>
          <c:layout>
            <c:manualLayout>
              <c:xMode val="edge"/>
              <c:yMode val="edge"/>
              <c:x val="1.0648411607942493E-2"/>
              <c:y val="0.4161746164345596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Segoe UI" panose="020B0502040204020203" pitchFamily="34" charset="0"/>
                <a:ea typeface="+mn-ea"/>
                <a:cs typeface="+mn-cs"/>
              </a:defRPr>
            </a:pPr>
            <a:endParaRPr lang="en-US"/>
          </a:p>
        </c:txPr>
        <c:crossAx val="514243528"/>
        <c:crosses val="autoZero"/>
        <c:crossBetween val="between"/>
        <c:min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84183" cy="491923"/>
          </a:xfrm>
          <a:prstGeom prst="rect">
            <a:avLst/>
          </a:prstGeom>
        </p:spPr>
        <p:txBody>
          <a:bodyPr vert="horz" lIns="95587" tIns="47794" rIns="95587" bIns="47794" rtlCol="0"/>
          <a:lstStyle>
            <a:lvl1pPr algn="l">
              <a:defRPr sz="1400"/>
            </a:lvl1pPr>
          </a:lstStyle>
          <a:p>
            <a:endParaRPr lang="en-GB" dirty="0"/>
          </a:p>
        </p:txBody>
      </p:sp>
      <p:sp>
        <p:nvSpPr>
          <p:cNvPr id="3" name="Date Placeholder 2"/>
          <p:cNvSpPr>
            <a:spLocks noGrp="1"/>
          </p:cNvSpPr>
          <p:nvPr>
            <p:ph type="dt" idx="1"/>
          </p:nvPr>
        </p:nvSpPr>
        <p:spPr>
          <a:xfrm>
            <a:off x="3900800" y="2"/>
            <a:ext cx="2984183" cy="491923"/>
          </a:xfrm>
          <a:prstGeom prst="rect">
            <a:avLst/>
          </a:prstGeom>
        </p:spPr>
        <p:txBody>
          <a:bodyPr vert="horz" lIns="95587" tIns="47794" rIns="95587" bIns="47794" rtlCol="0"/>
          <a:lstStyle>
            <a:lvl1pPr algn="r">
              <a:defRPr sz="1400"/>
            </a:lvl1pPr>
          </a:lstStyle>
          <a:p>
            <a:fld id="{44FD026C-AB5F-46B9-A7DD-E8292AC79553}" type="datetimeFigureOut">
              <a:rPr lang="en-GB" smtClean="0"/>
              <a:t>26/04/2022</a:t>
            </a:fld>
            <a:endParaRPr lang="en-GB" dirty="0"/>
          </a:p>
        </p:txBody>
      </p:sp>
      <p:sp>
        <p:nvSpPr>
          <p:cNvPr id="4" name="Slide Image Placeholder 3"/>
          <p:cNvSpPr>
            <a:spLocks noGrp="1" noRot="1" noChangeAspect="1"/>
          </p:cNvSpPr>
          <p:nvPr>
            <p:ph type="sldImg" idx="2"/>
          </p:nvPr>
        </p:nvSpPr>
        <p:spPr>
          <a:xfrm>
            <a:off x="503238" y="1225550"/>
            <a:ext cx="5880100" cy="3306763"/>
          </a:xfrm>
          <a:prstGeom prst="rect">
            <a:avLst/>
          </a:prstGeom>
          <a:noFill/>
          <a:ln w="12700">
            <a:solidFill>
              <a:prstClr val="black"/>
            </a:solidFill>
          </a:ln>
        </p:spPr>
        <p:txBody>
          <a:bodyPr vert="horz" lIns="95587" tIns="47794" rIns="95587" bIns="47794" rtlCol="0" anchor="ctr"/>
          <a:lstStyle/>
          <a:p>
            <a:endParaRPr lang="en-GB" dirty="0"/>
          </a:p>
        </p:txBody>
      </p:sp>
      <p:sp>
        <p:nvSpPr>
          <p:cNvPr id="5" name="Notes Placeholder 4"/>
          <p:cNvSpPr>
            <a:spLocks noGrp="1"/>
          </p:cNvSpPr>
          <p:nvPr>
            <p:ph type="body" sz="quarter" idx="3"/>
          </p:nvPr>
        </p:nvSpPr>
        <p:spPr>
          <a:xfrm>
            <a:off x="688658" y="4718369"/>
            <a:ext cx="5509260" cy="3860483"/>
          </a:xfrm>
          <a:prstGeom prst="rect">
            <a:avLst/>
          </a:prstGeom>
        </p:spPr>
        <p:txBody>
          <a:bodyPr vert="horz" lIns="95587" tIns="47794" rIns="95587" bIns="477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12479"/>
            <a:ext cx="2984183" cy="491922"/>
          </a:xfrm>
          <a:prstGeom prst="rect">
            <a:avLst/>
          </a:prstGeom>
        </p:spPr>
        <p:txBody>
          <a:bodyPr vert="horz" lIns="95587" tIns="47794" rIns="95587" bIns="47794" rtlCol="0" anchor="b"/>
          <a:lstStyle>
            <a:lvl1pPr algn="l">
              <a:defRPr sz="1400"/>
            </a:lvl1pPr>
          </a:lstStyle>
          <a:p>
            <a:endParaRPr lang="en-GB" dirty="0"/>
          </a:p>
        </p:txBody>
      </p:sp>
      <p:sp>
        <p:nvSpPr>
          <p:cNvPr id="7" name="Slide Number Placeholder 6"/>
          <p:cNvSpPr>
            <a:spLocks noGrp="1"/>
          </p:cNvSpPr>
          <p:nvPr>
            <p:ph type="sldNum" sz="quarter" idx="5"/>
          </p:nvPr>
        </p:nvSpPr>
        <p:spPr>
          <a:xfrm>
            <a:off x="3900800" y="9312479"/>
            <a:ext cx="2984183" cy="491922"/>
          </a:xfrm>
          <a:prstGeom prst="rect">
            <a:avLst/>
          </a:prstGeom>
        </p:spPr>
        <p:txBody>
          <a:bodyPr vert="horz" lIns="95587" tIns="47794" rIns="95587" bIns="47794" rtlCol="0" anchor="b"/>
          <a:lstStyle>
            <a:lvl1pPr algn="r">
              <a:defRPr sz="1400"/>
            </a:lvl1pPr>
          </a:lstStyle>
          <a:p>
            <a:fld id="{234D97C8-84AF-47FC-88B2-175028D40C54}" type="slidenum">
              <a:rPr lang="en-GB" smtClean="0"/>
              <a:t>‹#›</a:t>
            </a:fld>
            <a:endParaRPr lang="en-GB" dirty="0"/>
          </a:p>
        </p:txBody>
      </p:sp>
    </p:spTree>
    <p:extLst>
      <p:ext uri="{BB962C8B-B14F-4D97-AF65-F5344CB8AC3E}">
        <p14:creationId xmlns:p14="http://schemas.microsoft.com/office/powerpoint/2010/main" val="218469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2F01E9-9BB1-4521-B9F7-5B157D17A4A7}"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84367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10</a:t>
            </a:fld>
            <a:endParaRPr lang="en-GB" dirty="0"/>
          </a:p>
        </p:txBody>
      </p:sp>
    </p:spTree>
    <p:extLst>
      <p:ext uri="{BB962C8B-B14F-4D97-AF65-F5344CB8AC3E}">
        <p14:creationId xmlns:p14="http://schemas.microsoft.com/office/powerpoint/2010/main" val="2438520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11</a:t>
            </a:fld>
            <a:endParaRPr lang="en-GB" dirty="0"/>
          </a:p>
        </p:txBody>
      </p:sp>
    </p:spTree>
    <p:extLst>
      <p:ext uri="{BB962C8B-B14F-4D97-AF65-F5344CB8AC3E}">
        <p14:creationId xmlns:p14="http://schemas.microsoft.com/office/powerpoint/2010/main" val="4199897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12</a:t>
            </a:fld>
            <a:endParaRPr lang="en-GB" dirty="0"/>
          </a:p>
        </p:txBody>
      </p:sp>
    </p:spTree>
    <p:extLst>
      <p:ext uri="{BB962C8B-B14F-4D97-AF65-F5344CB8AC3E}">
        <p14:creationId xmlns:p14="http://schemas.microsoft.com/office/powerpoint/2010/main" val="2573109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13</a:t>
            </a:fld>
            <a:endParaRPr lang="en-GB" dirty="0"/>
          </a:p>
        </p:txBody>
      </p:sp>
    </p:spTree>
    <p:extLst>
      <p:ext uri="{BB962C8B-B14F-4D97-AF65-F5344CB8AC3E}">
        <p14:creationId xmlns:p14="http://schemas.microsoft.com/office/powerpoint/2010/main" val="110428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15</a:t>
            </a:fld>
            <a:endParaRPr lang="en-GB" dirty="0"/>
          </a:p>
        </p:txBody>
      </p:sp>
    </p:spTree>
    <p:extLst>
      <p:ext uri="{BB962C8B-B14F-4D97-AF65-F5344CB8AC3E}">
        <p14:creationId xmlns:p14="http://schemas.microsoft.com/office/powerpoint/2010/main" val="3640154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16</a:t>
            </a:fld>
            <a:endParaRPr lang="en-GB" dirty="0"/>
          </a:p>
        </p:txBody>
      </p:sp>
    </p:spTree>
    <p:extLst>
      <p:ext uri="{BB962C8B-B14F-4D97-AF65-F5344CB8AC3E}">
        <p14:creationId xmlns:p14="http://schemas.microsoft.com/office/powerpoint/2010/main" val="2927776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17</a:t>
            </a:fld>
            <a:endParaRPr lang="en-GB" dirty="0"/>
          </a:p>
        </p:txBody>
      </p:sp>
    </p:spTree>
    <p:extLst>
      <p:ext uri="{BB962C8B-B14F-4D97-AF65-F5344CB8AC3E}">
        <p14:creationId xmlns:p14="http://schemas.microsoft.com/office/powerpoint/2010/main" val="2782159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18</a:t>
            </a:fld>
            <a:endParaRPr lang="en-GB" dirty="0"/>
          </a:p>
        </p:txBody>
      </p:sp>
    </p:spTree>
    <p:extLst>
      <p:ext uri="{BB962C8B-B14F-4D97-AF65-F5344CB8AC3E}">
        <p14:creationId xmlns:p14="http://schemas.microsoft.com/office/powerpoint/2010/main" val="1303194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19</a:t>
            </a:fld>
            <a:endParaRPr lang="en-GB" dirty="0"/>
          </a:p>
        </p:txBody>
      </p:sp>
    </p:spTree>
    <p:extLst>
      <p:ext uri="{BB962C8B-B14F-4D97-AF65-F5344CB8AC3E}">
        <p14:creationId xmlns:p14="http://schemas.microsoft.com/office/powerpoint/2010/main" val="592485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105609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a:t>
            </a:fld>
            <a:endParaRPr lang="en-GB" dirty="0"/>
          </a:p>
        </p:txBody>
      </p:sp>
    </p:spTree>
    <p:extLst>
      <p:ext uri="{BB962C8B-B14F-4D97-AF65-F5344CB8AC3E}">
        <p14:creationId xmlns:p14="http://schemas.microsoft.com/office/powerpoint/2010/main" val="1639618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21</a:t>
            </a:fld>
            <a:endParaRPr lang="en-GB" dirty="0"/>
          </a:p>
        </p:txBody>
      </p:sp>
    </p:spTree>
    <p:extLst>
      <p:ext uri="{BB962C8B-B14F-4D97-AF65-F5344CB8AC3E}">
        <p14:creationId xmlns:p14="http://schemas.microsoft.com/office/powerpoint/2010/main" val="4255455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22</a:t>
            </a:fld>
            <a:endParaRPr lang="en-GB" dirty="0"/>
          </a:p>
        </p:txBody>
      </p:sp>
    </p:spTree>
    <p:extLst>
      <p:ext uri="{BB962C8B-B14F-4D97-AF65-F5344CB8AC3E}">
        <p14:creationId xmlns:p14="http://schemas.microsoft.com/office/powerpoint/2010/main" val="3540773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23</a:t>
            </a:fld>
            <a:endParaRPr lang="en-GB" dirty="0"/>
          </a:p>
        </p:txBody>
      </p:sp>
    </p:spTree>
    <p:extLst>
      <p:ext uri="{BB962C8B-B14F-4D97-AF65-F5344CB8AC3E}">
        <p14:creationId xmlns:p14="http://schemas.microsoft.com/office/powerpoint/2010/main" val="1567800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24</a:t>
            </a:fld>
            <a:endParaRPr lang="en-GB" dirty="0"/>
          </a:p>
        </p:txBody>
      </p:sp>
    </p:spTree>
    <p:extLst>
      <p:ext uri="{BB962C8B-B14F-4D97-AF65-F5344CB8AC3E}">
        <p14:creationId xmlns:p14="http://schemas.microsoft.com/office/powerpoint/2010/main" val="683971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25</a:t>
            </a:fld>
            <a:endParaRPr lang="en-GB" dirty="0"/>
          </a:p>
        </p:txBody>
      </p:sp>
    </p:spTree>
    <p:extLst>
      <p:ext uri="{BB962C8B-B14F-4D97-AF65-F5344CB8AC3E}">
        <p14:creationId xmlns:p14="http://schemas.microsoft.com/office/powerpoint/2010/main" val="1883506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26</a:t>
            </a:fld>
            <a:endParaRPr lang="en-GB" dirty="0"/>
          </a:p>
        </p:txBody>
      </p:sp>
    </p:spTree>
    <p:extLst>
      <p:ext uri="{BB962C8B-B14F-4D97-AF65-F5344CB8AC3E}">
        <p14:creationId xmlns:p14="http://schemas.microsoft.com/office/powerpoint/2010/main" val="3415001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27</a:t>
            </a:fld>
            <a:endParaRPr lang="en-GB" dirty="0"/>
          </a:p>
        </p:txBody>
      </p:sp>
    </p:spTree>
    <p:extLst>
      <p:ext uri="{BB962C8B-B14F-4D97-AF65-F5344CB8AC3E}">
        <p14:creationId xmlns:p14="http://schemas.microsoft.com/office/powerpoint/2010/main" val="2461301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28</a:t>
            </a:fld>
            <a:endParaRPr lang="en-GB" dirty="0"/>
          </a:p>
        </p:txBody>
      </p:sp>
    </p:spTree>
    <p:extLst>
      <p:ext uri="{BB962C8B-B14F-4D97-AF65-F5344CB8AC3E}">
        <p14:creationId xmlns:p14="http://schemas.microsoft.com/office/powerpoint/2010/main" val="490086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29</a:t>
            </a:fld>
            <a:endParaRPr lang="en-GB" dirty="0"/>
          </a:p>
        </p:txBody>
      </p:sp>
    </p:spTree>
    <p:extLst>
      <p:ext uri="{BB962C8B-B14F-4D97-AF65-F5344CB8AC3E}">
        <p14:creationId xmlns:p14="http://schemas.microsoft.com/office/powerpoint/2010/main" val="3952222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30</a:t>
            </a:fld>
            <a:endParaRPr lang="en-GB" dirty="0"/>
          </a:p>
        </p:txBody>
      </p:sp>
    </p:spTree>
    <p:extLst>
      <p:ext uri="{BB962C8B-B14F-4D97-AF65-F5344CB8AC3E}">
        <p14:creationId xmlns:p14="http://schemas.microsoft.com/office/powerpoint/2010/main" val="358500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a:t>
            </a:fld>
            <a:endParaRPr lang="en-GB" dirty="0"/>
          </a:p>
        </p:txBody>
      </p:sp>
    </p:spTree>
    <p:extLst>
      <p:ext uri="{BB962C8B-B14F-4D97-AF65-F5344CB8AC3E}">
        <p14:creationId xmlns:p14="http://schemas.microsoft.com/office/powerpoint/2010/main" val="3761209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31</a:t>
            </a:fld>
            <a:endParaRPr lang="en-GB" dirty="0"/>
          </a:p>
        </p:txBody>
      </p:sp>
    </p:spTree>
    <p:extLst>
      <p:ext uri="{BB962C8B-B14F-4D97-AF65-F5344CB8AC3E}">
        <p14:creationId xmlns:p14="http://schemas.microsoft.com/office/powerpoint/2010/main" val="1162076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32</a:t>
            </a:fld>
            <a:endParaRPr lang="en-GB" dirty="0"/>
          </a:p>
        </p:txBody>
      </p:sp>
    </p:spTree>
    <p:extLst>
      <p:ext uri="{BB962C8B-B14F-4D97-AF65-F5344CB8AC3E}">
        <p14:creationId xmlns:p14="http://schemas.microsoft.com/office/powerpoint/2010/main" val="1802690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33</a:t>
            </a:fld>
            <a:endParaRPr lang="en-GB" dirty="0"/>
          </a:p>
        </p:txBody>
      </p:sp>
    </p:spTree>
    <p:extLst>
      <p:ext uri="{BB962C8B-B14F-4D97-AF65-F5344CB8AC3E}">
        <p14:creationId xmlns:p14="http://schemas.microsoft.com/office/powerpoint/2010/main" val="1673422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34</a:t>
            </a:fld>
            <a:endParaRPr lang="en-GB" dirty="0"/>
          </a:p>
        </p:txBody>
      </p:sp>
    </p:spTree>
    <p:extLst>
      <p:ext uri="{BB962C8B-B14F-4D97-AF65-F5344CB8AC3E}">
        <p14:creationId xmlns:p14="http://schemas.microsoft.com/office/powerpoint/2010/main" val="288699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35</a:t>
            </a:fld>
            <a:endParaRPr lang="en-GB" dirty="0"/>
          </a:p>
        </p:txBody>
      </p:sp>
    </p:spTree>
    <p:extLst>
      <p:ext uri="{BB962C8B-B14F-4D97-AF65-F5344CB8AC3E}">
        <p14:creationId xmlns:p14="http://schemas.microsoft.com/office/powerpoint/2010/main" val="3130032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36</a:t>
            </a:fld>
            <a:endParaRPr lang="en-GB" dirty="0"/>
          </a:p>
        </p:txBody>
      </p:sp>
    </p:spTree>
    <p:extLst>
      <p:ext uri="{BB962C8B-B14F-4D97-AF65-F5344CB8AC3E}">
        <p14:creationId xmlns:p14="http://schemas.microsoft.com/office/powerpoint/2010/main" val="1452032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37</a:t>
            </a:fld>
            <a:endParaRPr lang="en-GB" dirty="0"/>
          </a:p>
        </p:txBody>
      </p:sp>
    </p:spTree>
    <p:extLst>
      <p:ext uri="{BB962C8B-B14F-4D97-AF65-F5344CB8AC3E}">
        <p14:creationId xmlns:p14="http://schemas.microsoft.com/office/powerpoint/2010/main" val="142544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38</a:t>
            </a:fld>
            <a:endParaRPr lang="en-GB" dirty="0"/>
          </a:p>
        </p:txBody>
      </p:sp>
    </p:spTree>
    <p:extLst>
      <p:ext uri="{BB962C8B-B14F-4D97-AF65-F5344CB8AC3E}">
        <p14:creationId xmlns:p14="http://schemas.microsoft.com/office/powerpoint/2010/main" val="393306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39</a:t>
            </a:fld>
            <a:endParaRPr lang="en-GB" dirty="0"/>
          </a:p>
        </p:txBody>
      </p:sp>
    </p:spTree>
    <p:extLst>
      <p:ext uri="{BB962C8B-B14F-4D97-AF65-F5344CB8AC3E}">
        <p14:creationId xmlns:p14="http://schemas.microsoft.com/office/powerpoint/2010/main" val="663660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40</a:t>
            </a:fld>
            <a:endParaRPr lang="en-GB" dirty="0"/>
          </a:p>
        </p:txBody>
      </p:sp>
    </p:spTree>
    <p:extLst>
      <p:ext uri="{BB962C8B-B14F-4D97-AF65-F5344CB8AC3E}">
        <p14:creationId xmlns:p14="http://schemas.microsoft.com/office/powerpoint/2010/main" val="334532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a:t>
            </a:fld>
            <a:endParaRPr lang="en-GB" dirty="0"/>
          </a:p>
        </p:txBody>
      </p:sp>
    </p:spTree>
    <p:extLst>
      <p:ext uri="{BB962C8B-B14F-4D97-AF65-F5344CB8AC3E}">
        <p14:creationId xmlns:p14="http://schemas.microsoft.com/office/powerpoint/2010/main" val="1552579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41</a:t>
            </a:fld>
            <a:endParaRPr lang="en-GB" dirty="0"/>
          </a:p>
        </p:txBody>
      </p:sp>
    </p:spTree>
    <p:extLst>
      <p:ext uri="{BB962C8B-B14F-4D97-AF65-F5344CB8AC3E}">
        <p14:creationId xmlns:p14="http://schemas.microsoft.com/office/powerpoint/2010/main" val="2864704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42</a:t>
            </a:fld>
            <a:endParaRPr lang="en-GB" dirty="0"/>
          </a:p>
        </p:txBody>
      </p:sp>
    </p:spTree>
    <p:extLst>
      <p:ext uri="{BB962C8B-B14F-4D97-AF65-F5344CB8AC3E}">
        <p14:creationId xmlns:p14="http://schemas.microsoft.com/office/powerpoint/2010/main" val="1952209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43</a:t>
            </a:fld>
            <a:endParaRPr lang="en-GB" dirty="0"/>
          </a:p>
        </p:txBody>
      </p:sp>
    </p:spTree>
    <p:extLst>
      <p:ext uri="{BB962C8B-B14F-4D97-AF65-F5344CB8AC3E}">
        <p14:creationId xmlns:p14="http://schemas.microsoft.com/office/powerpoint/2010/main" val="42739214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44</a:t>
            </a:fld>
            <a:endParaRPr lang="en-GB" dirty="0"/>
          </a:p>
        </p:txBody>
      </p:sp>
    </p:spTree>
    <p:extLst>
      <p:ext uri="{BB962C8B-B14F-4D97-AF65-F5344CB8AC3E}">
        <p14:creationId xmlns:p14="http://schemas.microsoft.com/office/powerpoint/2010/main" val="1231772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45</a:t>
            </a:fld>
            <a:endParaRPr lang="en-GB" dirty="0"/>
          </a:p>
        </p:txBody>
      </p:sp>
    </p:spTree>
    <p:extLst>
      <p:ext uri="{BB962C8B-B14F-4D97-AF65-F5344CB8AC3E}">
        <p14:creationId xmlns:p14="http://schemas.microsoft.com/office/powerpoint/2010/main" val="26224977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46</a:t>
            </a:fld>
            <a:endParaRPr lang="en-GB" dirty="0"/>
          </a:p>
        </p:txBody>
      </p:sp>
    </p:spTree>
    <p:extLst>
      <p:ext uri="{BB962C8B-B14F-4D97-AF65-F5344CB8AC3E}">
        <p14:creationId xmlns:p14="http://schemas.microsoft.com/office/powerpoint/2010/main" val="2855895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r>
              <a:rPr lang="en-GB" dirty="0" smtClean="0"/>
              <a:t>in</a:t>
            </a:r>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47</a:t>
            </a:fld>
            <a:endParaRPr lang="en-GB" dirty="0"/>
          </a:p>
        </p:txBody>
      </p:sp>
    </p:spTree>
    <p:extLst>
      <p:ext uri="{BB962C8B-B14F-4D97-AF65-F5344CB8AC3E}">
        <p14:creationId xmlns:p14="http://schemas.microsoft.com/office/powerpoint/2010/main" val="13316993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r>
              <a:rPr lang="en-GB" dirty="0" smtClean="0"/>
              <a:t>out</a:t>
            </a:r>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48</a:t>
            </a:fld>
            <a:endParaRPr lang="en-GB" dirty="0"/>
          </a:p>
        </p:txBody>
      </p:sp>
    </p:spTree>
    <p:extLst>
      <p:ext uri="{BB962C8B-B14F-4D97-AF65-F5344CB8AC3E}">
        <p14:creationId xmlns:p14="http://schemas.microsoft.com/office/powerpoint/2010/main" val="36076373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49</a:t>
            </a:fld>
            <a:endParaRPr lang="en-GB" dirty="0"/>
          </a:p>
        </p:txBody>
      </p:sp>
    </p:spTree>
    <p:extLst>
      <p:ext uri="{BB962C8B-B14F-4D97-AF65-F5344CB8AC3E}">
        <p14:creationId xmlns:p14="http://schemas.microsoft.com/office/powerpoint/2010/main" val="36679621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50</a:t>
            </a:fld>
            <a:endParaRPr lang="en-GB" dirty="0"/>
          </a:p>
        </p:txBody>
      </p:sp>
    </p:spTree>
    <p:extLst>
      <p:ext uri="{BB962C8B-B14F-4D97-AF65-F5344CB8AC3E}">
        <p14:creationId xmlns:p14="http://schemas.microsoft.com/office/powerpoint/2010/main" val="321132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5</a:t>
            </a:fld>
            <a:endParaRPr lang="en-GB" dirty="0"/>
          </a:p>
        </p:txBody>
      </p:sp>
    </p:spTree>
    <p:extLst>
      <p:ext uri="{BB962C8B-B14F-4D97-AF65-F5344CB8AC3E}">
        <p14:creationId xmlns:p14="http://schemas.microsoft.com/office/powerpoint/2010/main" val="41994536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51</a:t>
            </a:fld>
            <a:endParaRPr lang="en-GB" dirty="0"/>
          </a:p>
        </p:txBody>
      </p:sp>
    </p:spTree>
    <p:extLst>
      <p:ext uri="{BB962C8B-B14F-4D97-AF65-F5344CB8AC3E}">
        <p14:creationId xmlns:p14="http://schemas.microsoft.com/office/powerpoint/2010/main" val="13701466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52</a:t>
            </a:fld>
            <a:endParaRPr lang="en-GB" dirty="0"/>
          </a:p>
        </p:txBody>
      </p:sp>
    </p:spTree>
    <p:extLst>
      <p:ext uri="{BB962C8B-B14F-4D97-AF65-F5344CB8AC3E}">
        <p14:creationId xmlns:p14="http://schemas.microsoft.com/office/powerpoint/2010/main" val="24472139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53</a:t>
            </a:fld>
            <a:endParaRPr lang="en-GB" dirty="0"/>
          </a:p>
        </p:txBody>
      </p:sp>
    </p:spTree>
    <p:extLst>
      <p:ext uri="{BB962C8B-B14F-4D97-AF65-F5344CB8AC3E}">
        <p14:creationId xmlns:p14="http://schemas.microsoft.com/office/powerpoint/2010/main" val="10154305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54</a:t>
            </a:fld>
            <a:endParaRPr lang="en-GB" dirty="0"/>
          </a:p>
        </p:txBody>
      </p:sp>
    </p:spTree>
    <p:extLst>
      <p:ext uri="{BB962C8B-B14F-4D97-AF65-F5344CB8AC3E}">
        <p14:creationId xmlns:p14="http://schemas.microsoft.com/office/powerpoint/2010/main" val="22021990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55</a:t>
            </a:fld>
            <a:endParaRPr lang="en-GB" dirty="0"/>
          </a:p>
        </p:txBody>
      </p:sp>
    </p:spTree>
    <p:extLst>
      <p:ext uri="{BB962C8B-B14F-4D97-AF65-F5344CB8AC3E}">
        <p14:creationId xmlns:p14="http://schemas.microsoft.com/office/powerpoint/2010/main" val="28004033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56</a:t>
            </a:fld>
            <a:endParaRPr lang="en-GB" dirty="0"/>
          </a:p>
        </p:txBody>
      </p:sp>
    </p:spTree>
    <p:extLst>
      <p:ext uri="{BB962C8B-B14F-4D97-AF65-F5344CB8AC3E}">
        <p14:creationId xmlns:p14="http://schemas.microsoft.com/office/powerpoint/2010/main" val="14423150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57</a:t>
            </a:fld>
            <a:endParaRPr lang="en-GB" dirty="0"/>
          </a:p>
        </p:txBody>
      </p:sp>
    </p:spTree>
    <p:extLst>
      <p:ext uri="{BB962C8B-B14F-4D97-AF65-F5344CB8AC3E}">
        <p14:creationId xmlns:p14="http://schemas.microsoft.com/office/powerpoint/2010/main" val="1378051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58</a:t>
            </a:fld>
            <a:endParaRPr lang="en-GB" dirty="0"/>
          </a:p>
        </p:txBody>
      </p:sp>
    </p:spTree>
    <p:extLst>
      <p:ext uri="{BB962C8B-B14F-4D97-AF65-F5344CB8AC3E}">
        <p14:creationId xmlns:p14="http://schemas.microsoft.com/office/powerpoint/2010/main" val="2270601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59</a:t>
            </a:fld>
            <a:endParaRPr lang="en-GB" dirty="0"/>
          </a:p>
        </p:txBody>
      </p:sp>
    </p:spTree>
    <p:extLst>
      <p:ext uri="{BB962C8B-B14F-4D97-AF65-F5344CB8AC3E}">
        <p14:creationId xmlns:p14="http://schemas.microsoft.com/office/powerpoint/2010/main" val="21734727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60</a:t>
            </a:fld>
            <a:endParaRPr lang="en-GB" dirty="0"/>
          </a:p>
        </p:txBody>
      </p:sp>
    </p:spTree>
    <p:extLst>
      <p:ext uri="{BB962C8B-B14F-4D97-AF65-F5344CB8AC3E}">
        <p14:creationId xmlns:p14="http://schemas.microsoft.com/office/powerpoint/2010/main" val="229737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6</a:t>
            </a:fld>
            <a:endParaRPr lang="en-GB" dirty="0"/>
          </a:p>
        </p:txBody>
      </p:sp>
    </p:spTree>
    <p:extLst>
      <p:ext uri="{BB962C8B-B14F-4D97-AF65-F5344CB8AC3E}">
        <p14:creationId xmlns:p14="http://schemas.microsoft.com/office/powerpoint/2010/main" val="17277656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61</a:t>
            </a:fld>
            <a:endParaRPr lang="en-GB" dirty="0"/>
          </a:p>
        </p:txBody>
      </p:sp>
    </p:spTree>
    <p:extLst>
      <p:ext uri="{BB962C8B-B14F-4D97-AF65-F5344CB8AC3E}">
        <p14:creationId xmlns:p14="http://schemas.microsoft.com/office/powerpoint/2010/main" val="25004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7</a:t>
            </a:fld>
            <a:endParaRPr lang="en-GB" dirty="0"/>
          </a:p>
        </p:txBody>
      </p:sp>
    </p:spTree>
    <p:extLst>
      <p:ext uri="{BB962C8B-B14F-4D97-AF65-F5344CB8AC3E}">
        <p14:creationId xmlns:p14="http://schemas.microsoft.com/office/powerpoint/2010/main" val="267318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8</a:t>
            </a:fld>
            <a:endParaRPr lang="en-GB" dirty="0"/>
          </a:p>
        </p:txBody>
      </p:sp>
    </p:spTree>
    <p:extLst>
      <p:ext uri="{BB962C8B-B14F-4D97-AF65-F5344CB8AC3E}">
        <p14:creationId xmlns:p14="http://schemas.microsoft.com/office/powerpoint/2010/main" val="424028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1225550"/>
            <a:ext cx="5880100" cy="3306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F0062D-4AC9-4E94-8FBE-420A6F1133AD}" type="slidenum">
              <a:rPr lang="en-GB" smtClean="0"/>
              <a:t>9</a:t>
            </a:fld>
            <a:endParaRPr lang="en-GB" dirty="0"/>
          </a:p>
        </p:txBody>
      </p:sp>
    </p:spTree>
    <p:extLst>
      <p:ext uri="{BB962C8B-B14F-4D97-AF65-F5344CB8AC3E}">
        <p14:creationId xmlns:p14="http://schemas.microsoft.com/office/powerpoint/2010/main" val="377557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46ADE4-6006-4328-AC06-D3F2FEE6F7CE}" type="datetime1">
              <a:rPr lang="en-GB" smtClean="0"/>
              <a:t>26/04/2022</a:t>
            </a:fld>
            <a:endParaRPr lang="en-GB" dirty="0"/>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21171602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F21056-A265-4A30-835C-BBE4D256930B}" type="datetime1">
              <a:rPr lang="en-GB" smtClean="0"/>
              <a:t>26/04/2022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351888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89A559-E215-4702-A599-45DE79F39012}" type="datetime1">
              <a:rPr lang="en-GB" smtClean="0"/>
              <a:t>26/04/2022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390380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1931" y="1122363"/>
            <a:ext cx="6600265" cy="2387600"/>
          </a:xfrm>
        </p:spPr>
        <p:txBody>
          <a:bodyPr anchor="b">
            <a:normAutofit/>
          </a:bodyPr>
          <a:lstStyle>
            <a:lvl1pPr algn="l">
              <a:defRPr sz="3600" b="1">
                <a:solidFill>
                  <a:schemeClr val="bg2">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Title</a:t>
            </a:r>
            <a:endParaRPr lang="en-GB" dirty="0"/>
          </a:p>
        </p:txBody>
      </p:sp>
      <p:sp>
        <p:nvSpPr>
          <p:cNvPr id="3" name="Subtitle 2"/>
          <p:cNvSpPr>
            <a:spLocks noGrp="1"/>
          </p:cNvSpPr>
          <p:nvPr>
            <p:ph type="subTitle" idx="1" hasCustomPrompt="1"/>
          </p:nvPr>
        </p:nvSpPr>
        <p:spPr>
          <a:xfrm>
            <a:off x="5191931" y="3728852"/>
            <a:ext cx="6600265" cy="1757548"/>
          </a:xfrm>
        </p:spPr>
        <p:txBody>
          <a:bodyPr/>
          <a:lstStyle>
            <a:lvl1pPr marL="0" indent="0" algn="l">
              <a:buNone/>
              <a:defRPr sz="2400">
                <a:solidFill>
                  <a:schemeClr val="bg2">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a:t>
            </a:r>
            <a:endParaRPr lang="en-GB" dirty="0"/>
          </a:p>
        </p:txBody>
      </p:sp>
    </p:spTree>
    <p:extLst>
      <p:ext uri="{BB962C8B-B14F-4D97-AF65-F5344CB8AC3E}">
        <p14:creationId xmlns:p14="http://schemas.microsoft.com/office/powerpoint/2010/main" val="1410429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6679769"/>
            <a:ext cx="12192000" cy="178231"/>
          </a:xfrm>
          <a:prstGeom prst="rect">
            <a:avLst/>
          </a:prstGeom>
          <a:solidFill>
            <a:srgbClr val="005B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46681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BD5E83-7A01-4469-97D2-5E1C15657E1D}" type="datetime1">
              <a:rPr lang="en-GB" smtClean="0"/>
              <a:t>26/04/2022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236259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FF23C5-3900-4217-A5B0-9821C509CCCA}" type="datetime1">
              <a:rPr lang="en-GB" smtClean="0"/>
              <a:t>26/04/2022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384700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E5F642-68D2-4089-88C9-0E78AD497F3D}" type="datetime1">
              <a:rPr lang="en-GB" smtClean="0"/>
              <a:t>26/04/2022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25119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4ECB4B-96E2-4153-B893-538D9F3370B3}" type="datetime1">
              <a:rPr lang="en-GB" smtClean="0"/>
              <a:t>26/04/2022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281976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369A4D-8026-484A-9FFE-EE43CBFC52B1}" type="datetime1">
              <a:rPr lang="en-GB" smtClean="0"/>
              <a:t>26/04/2022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152185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ABF02-9A23-4169-A151-2FA6A09BE87C}" type="datetime1">
              <a:rPr lang="en-GB" smtClean="0"/>
              <a:t>26/04/2022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25550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06F22-1CB6-41EA-B004-55B8C18FB8BF}" type="datetime1">
              <a:rPr lang="en-GB" smtClean="0"/>
              <a:t>26/04/2022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124655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22E08-5B32-461B-A971-BB6B9A1B291A}" type="datetime1">
              <a:rPr lang="en-GB" smtClean="0"/>
              <a:t>26/04/2022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5AAD48-E40E-4D03-8E2B-B126446541DE}" type="slidenum">
              <a:rPr lang="en-GB" smtClean="0"/>
              <a:t>‹#›</a:t>
            </a:fld>
            <a:endParaRPr lang="en-GB" dirty="0"/>
          </a:p>
        </p:txBody>
      </p:sp>
    </p:spTree>
    <p:extLst>
      <p:ext uri="{BB962C8B-B14F-4D97-AF65-F5344CB8AC3E}">
        <p14:creationId xmlns:p14="http://schemas.microsoft.com/office/powerpoint/2010/main" val="424440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199" y="1825625"/>
            <a:ext cx="11032067"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40DB-8AAC-43FC-A656-A515BEBE524C}" type="datetime1">
              <a:rPr lang="en-GB" smtClean="0"/>
              <a:t>26/04/2022</a:t>
            </a:fld>
            <a:endParaRPr lang="en-GB" dirty="0"/>
          </a:p>
        </p:txBody>
      </p:sp>
      <p:sp>
        <p:nvSpPr>
          <p:cNvPr id="5" name="Footer Placeholder 4"/>
          <p:cNvSpPr>
            <a:spLocks noGrp="1"/>
          </p:cNvSpPr>
          <p:nvPr>
            <p:ph type="ftr" sz="quarter" idx="3"/>
          </p:nvPr>
        </p:nvSpPr>
        <p:spPr>
          <a:xfrm>
            <a:off x="3945467" y="6356349"/>
            <a:ext cx="428836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12706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AAD48-E40E-4D03-8E2B-B126446541DE}" type="slidenum">
              <a:rPr lang="en-GB" smtClean="0"/>
              <a:t>‹#›</a:t>
            </a:fld>
            <a:endParaRPr lang="en-GB" dirty="0"/>
          </a:p>
        </p:txBody>
      </p:sp>
      <p:sp>
        <p:nvSpPr>
          <p:cNvPr id="7" name="TextBox 6"/>
          <p:cNvSpPr txBox="1"/>
          <p:nvPr userDrawn="1"/>
        </p:nvSpPr>
        <p:spPr>
          <a:xfrm>
            <a:off x="5378756" y="-16033"/>
            <a:ext cx="1421788" cy="246221"/>
          </a:xfrm>
          <a:prstGeom prst="rect">
            <a:avLst/>
          </a:prstGeom>
          <a:noFill/>
        </p:spPr>
        <p:txBody>
          <a:bodyPr wrap="square" rtlCol="0">
            <a:spAutoFit/>
          </a:bodyPr>
          <a:lstStyle/>
          <a:p>
            <a:pPr algn="ctr"/>
            <a:r>
              <a:rPr lang="en-GB" sz="1000" b="1" dirty="0">
                <a:solidFill>
                  <a:srgbClr val="FF0000"/>
                </a:solidFill>
                <a:latin typeface="Segoe UI" panose="020B0502040204020203" pitchFamily="34" charset="0"/>
                <a:cs typeface="Segoe UI" panose="020B0502040204020203" pitchFamily="34" charset="0"/>
              </a:rPr>
              <a:t>OFFICIAL</a:t>
            </a:r>
          </a:p>
        </p:txBody>
      </p:sp>
      <p:grpSp>
        <p:nvGrpSpPr>
          <p:cNvPr id="8" name="Group 7"/>
          <p:cNvGrpSpPr/>
          <p:nvPr userDrawn="1"/>
        </p:nvGrpSpPr>
        <p:grpSpPr>
          <a:xfrm>
            <a:off x="-9284" y="1"/>
            <a:ext cx="360000" cy="6860379"/>
            <a:chOff x="-6963" y="0"/>
            <a:chExt cx="566348" cy="6860379"/>
          </a:xfrm>
        </p:grpSpPr>
        <p:sp>
          <p:nvSpPr>
            <p:cNvPr id="9" name="Rectangle 8">
              <a:extLst>
                <a:ext uri="{FF2B5EF4-FFF2-40B4-BE49-F238E27FC236}">
                  <a16:creationId xmlns:a16="http://schemas.microsoft.com/office/drawing/2014/main" xmlns="" id="{1CDDD9C7-3DCE-4A31-B018-4B4A7808B5DD}"/>
                </a:ext>
              </a:extLst>
            </p:cNvPr>
            <p:cNvSpPr/>
            <p:nvPr/>
          </p:nvSpPr>
          <p:spPr>
            <a:xfrm>
              <a:off x="2" y="0"/>
              <a:ext cx="446567" cy="5728274"/>
            </a:xfrm>
            <a:prstGeom prst="rect">
              <a:avLst/>
            </a:prstGeom>
            <a:solidFill>
              <a:srgbClr val="005E9E"/>
            </a:solidFill>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GB"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Performance Report Q4</a:t>
              </a:r>
              <a:r>
                <a:rPr lang="en-GB" altLang="en-US" sz="1400" b="1"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Jan – Mar 2021/20</a:t>
              </a:r>
              <a:r>
                <a:rPr lang="en-GB"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22</a:t>
              </a:r>
              <a:r>
                <a:rPr lang="en-GB" altLang="en-US" sz="1400" b="1" baseline="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 </a:t>
              </a:r>
              <a:r>
                <a:rPr lang="en-GB" alt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SPI/2022/110</a:t>
              </a:r>
              <a:endParaRPr lang="en-GB" alt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xmlns="" id="{A031BE5E-4CCA-4AFC-80A8-F32892D05C01}"/>
                </a:ext>
              </a:extLst>
            </p:cNvPr>
            <p:cNvSpPr/>
            <p:nvPr/>
          </p:nvSpPr>
          <p:spPr>
            <a:xfrm>
              <a:off x="-6963" y="5728274"/>
              <a:ext cx="446567" cy="1129726"/>
            </a:xfrm>
            <a:prstGeom prst="rect">
              <a:avLst/>
            </a:prstGeom>
            <a:solidFill>
              <a:schemeClr val="accent4">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defRPr sz="1440" b="1" i="0" u="none" strike="noStrike" kern="1200" spc="0" baseline="0">
                  <a:solidFill>
                    <a:sysClr val="windowText" lastClr="000000"/>
                  </a:solidFill>
                  <a:latin typeface="+mn-lt"/>
                  <a:ea typeface="+mn-ea"/>
                  <a:cs typeface="+mn-cs"/>
                </a:defRPr>
              </a:pPr>
              <a:r>
                <a:rPr lang="en-GB" sz="1400" dirty="0">
                  <a:solidFill>
                    <a:schemeClr val="bg1"/>
                  </a:solidFill>
                  <a:latin typeface="Segoe UI" panose="020B0502040204020203" pitchFamily="34" charset="0"/>
                  <a:ea typeface="Segoe UI" panose="020B0502040204020203" pitchFamily="34" charset="0"/>
                  <a:cs typeface="Segoe UI" panose="020B0502040204020203" pitchFamily="34" charset="0"/>
                </a:rPr>
                <a:t>GOLD</a:t>
              </a:r>
            </a:p>
          </p:txBody>
        </p:sp>
        <p:sp>
          <p:nvSpPr>
            <p:cNvPr id="11" name="Rectangle 10"/>
            <p:cNvSpPr/>
            <p:nvPr/>
          </p:nvSpPr>
          <p:spPr>
            <a:xfrm>
              <a:off x="430418" y="0"/>
              <a:ext cx="69913" cy="6858000"/>
            </a:xfrm>
            <a:prstGeom prst="rect">
              <a:avLst/>
            </a:prstGeom>
            <a:solidFill>
              <a:srgbClr val="5E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496196" y="2379"/>
              <a:ext cx="63189" cy="6858000"/>
            </a:xfrm>
            <a:prstGeom prst="rect">
              <a:avLst/>
            </a:prstGeom>
            <a:solidFill>
              <a:srgbClr val="DC3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05636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B8488-D19F-40B5-AE23-408D21A514A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32439160"/>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emf"/><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emf"/><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25.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38.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notesSlide" Target="../notesSlides/notesSlide26.xml"/><Relationship Id="rId7"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8.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25.png"/><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72.png"/><Relationship Id="rId7" Type="http://schemas.openxmlformats.org/officeDocument/2006/relationships/image" Target="../media/image76.emf"/><Relationship Id="rId12" Type="http://schemas.openxmlformats.org/officeDocument/2006/relationships/image" Target="../media/image81.em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5.emf"/><Relationship Id="rId11" Type="http://schemas.openxmlformats.org/officeDocument/2006/relationships/image" Target="../media/image80.emf"/><Relationship Id="rId5" Type="http://schemas.openxmlformats.org/officeDocument/2006/relationships/image" Target="../media/image74.emf"/><Relationship Id="rId10" Type="http://schemas.openxmlformats.org/officeDocument/2006/relationships/image" Target="../media/image79.emf"/><Relationship Id="rId4" Type="http://schemas.openxmlformats.org/officeDocument/2006/relationships/image" Target="../media/image73.png"/><Relationship Id="rId9" Type="http://schemas.openxmlformats.org/officeDocument/2006/relationships/image" Target="../media/image78.emf"/></Relationships>
</file>

<file path=ppt/slides/_rels/slide35.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image" Target="../media/image82.png"/><Relationship Id="rId7" Type="http://schemas.openxmlformats.org/officeDocument/2006/relationships/image" Target="../media/image85.emf"/><Relationship Id="rId12" Type="http://schemas.openxmlformats.org/officeDocument/2006/relationships/image" Target="../media/image90.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84.emf"/><Relationship Id="rId11" Type="http://schemas.openxmlformats.org/officeDocument/2006/relationships/image" Target="../media/image89.emf"/><Relationship Id="rId5" Type="http://schemas.openxmlformats.org/officeDocument/2006/relationships/image" Target="../media/image83.emf"/><Relationship Id="rId10" Type="http://schemas.openxmlformats.org/officeDocument/2006/relationships/image" Target="../media/image88.emf"/><Relationship Id="rId4" Type="http://schemas.openxmlformats.org/officeDocument/2006/relationships/image" Target="../media/image72.png"/><Relationship Id="rId9" Type="http://schemas.openxmlformats.org/officeDocument/2006/relationships/image" Target="../media/image87.emf"/></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3.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39.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98.png"/></Relationships>
</file>

<file path=ppt/slides/_rels/slide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4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02.png"/></Relationships>
</file>

<file path=ppt/slides/_rels/slide4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04.png"/></Relationships>
</file>

<file path=ppt/slides/_rels/slide4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06.png"/></Relationships>
</file>

<file path=ppt/slides/_rels/slide45.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08.emf"/><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image" Target="../media/image112.emf"/><Relationship Id="rId7" Type="http://schemas.openxmlformats.org/officeDocument/2006/relationships/image" Target="../media/image114.emf"/><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25.png"/><Relationship Id="rId10" Type="http://schemas.openxmlformats.org/officeDocument/2006/relationships/image" Target="../media/image117.png"/><Relationship Id="rId4" Type="http://schemas.openxmlformats.org/officeDocument/2006/relationships/image" Target="../media/image113.emf"/><Relationship Id="rId9" Type="http://schemas.openxmlformats.org/officeDocument/2006/relationships/image" Target="../media/image116.emf"/></Relationships>
</file>

<file path=ppt/slides/_rels/slide52.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53.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6.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25.png"/><Relationship Id="rId5" Type="http://schemas.openxmlformats.org/officeDocument/2006/relationships/image" Target="../media/image36.pn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30.emf"/><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29.emf"/><Relationship Id="rId5" Type="http://schemas.openxmlformats.org/officeDocument/2006/relationships/image" Target="../media/image128.png"/><Relationship Id="rId4" Type="http://schemas.openxmlformats.org/officeDocument/2006/relationships/image" Target="../media/image127.png"/></Relationships>
</file>

<file path=ppt/slides/_rels/slide55.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3.emf"/><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25.png"/><Relationship Id="rId4" Type="http://schemas.openxmlformats.org/officeDocument/2006/relationships/image" Target="../media/image132.emf"/></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6.png"/><Relationship Id="rId7" Type="http://schemas.openxmlformats.org/officeDocument/2006/relationships/image" Target="../media/image138.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137.png"/><Relationship Id="rId5" Type="http://schemas.openxmlformats.org/officeDocument/2006/relationships/image" Target="../media/image25.png"/><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140.png"/><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141.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42.png"/><Relationship Id="rId7" Type="http://schemas.openxmlformats.org/officeDocument/2006/relationships/image" Target="../media/image144.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143.png"/><Relationship Id="rId5" Type="http://schemas.openxmlformats.org/officeDocument/2006/relationships/image" Target="../media/image38.png"/><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hyperlink" Target="mailto:SPIPerformance@westmercia.pnn.police.u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6563475" y="46128"/>
            <a:ext cx="54864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fontAlgn="base">
              <a:spcBef>
                <a:spcPct val="50000"/>
              </a:spcBef>
              <a:spcAft>
                <a:spcPct val="0"/>
              </a:spcAft>
            </a:pPr>
            <a:r>
              <a:rPr lang="en-GB" sz="4400" b="1" dirty="0">
                <a:solidFill>
                  <a:srgbClr val="5E6A71"/>
                </a:solidFill>
                <a:latin typeface="Segoe UI Semibold" panose="020B0702040204020203" pitchFamily="34" charset="0"/>
                <a:ea typeface="Segoe UI" panose="020B0502040204020203" pitchFamily="34" charset="0"/>
                <a:cs typeface="Segoe UI Semibold" panose="020B0702040204020203" pitchFamily="34" charset="0"/>
              </a:rPr>
              <a:t>West Mercia Police</a:t>
            </a:r>
          </a:p>
          <a:p>
            <a:pPr algn="r" fontAlgn="base">
              <a:spcBef>
                <a:spcPct val="50000"/>
              </a:spcBef>
              <a:spcAft>
                <a:spcPct val="0"/>
              </a:spcAft>
            </a:pPr>
            <a:r>
              <a:rPr lang="en-GB" sz="3600" b="1" dirty="0" smtClean="0">
                <a:solidFill>
                  <a:srgbClr val="5E6A71"/>
                </a:solidFill>
                <a:latin typeface="Segoe UI Semibold" panose="020B0702040204020203" pitchFamily="34" charset="0"/>
                <a:ea typeface="Segoe UI" panose="020B0502040204020203" pitchFamily="34" charset="0"/>
                <a:cs typeface="Segoe UI Semibold" panose="020B0702040204020203" pitchFamily="34" charset="0"/>
              </a:rPr>
              <a:t>Quarterly Performance Monitoring Report</a:t>
            </a:r>
            <a:endParaRPr lang="en-GB" sz="3600" b="1" dirty="0">
              <a:solidFill>
                <a:srgbClr val="5E6A71"/>
              </a:solidFill>
              <a:latin typeface="Segoe UI Semibold" panose="020B0702040204020203" pitchFamily="34" charset="0"/>
              <a:ea typeface="Segoe UI" panose="020B0502040204020203" pitchFamily="34" charset="0"/>
              <a:cs typeface="Segoe UI Semibold" panose="020B0702040204020203" pitchFamily="34" charset="0"/>
            </a:endParaRPr>
          </a:p>
          <a:p>
            <a:pPr algn="r" fontAlgn="base">
              <a:spcBef>
                <a:spcPct val="50000"/>
              </a:spcBef>
              <a:spcAft>
                <a:spcPct val="0"/>
              </a:spcAft>
            </a:pPr>
            <a:r>
              <a:rPr lang="en-GB" sz="2400" dirty="0" smtClean="0">
                <a:solidFill>
                  <a:srgbClr val="5E6A71"/>
                </a:solidFill>
                <a:latin typeface="Segoe UI" panose="020B0502040204020203" pitchFamily="34" charset="0"/>
                <a:ea typeface="Segoe UI" panose="020B0502040204020203" pitchFamily="34" charset="0"/>
                <a:cs typeface="Segoe UI" panose="020B0502040204020203" pitchFamily="34" charset="0"/>
              </a:rPr>
              <a:t>January - March </a:t>
            </a:r>
            <a:r>
              <a:rPr lang="en-GB" sz="2400" dirty="0">
                <a:solidFill>
                  <a:srgbClr val="5E6A71"/>
                </a:solidFill>
                <a:latin typeface="Segoe UI" panose="020B0502040204020203" pitchFamily="34" charset="0"/>
                <a:ea typeface="Segoe UI" panose="020B0502040204020203" pitchFamily="34" charset="0"/>
                <a:cs typeface="Segoe UI" panose="020B0502040204020203" pitchFamily="34" charset="0"/>
              </a:rPr>
              <a:t>2022</a:t>
            </a:r>
          </a:p>
        </p:txBody>
      </p:sp>
      <p:graphicFrame>
        <p:nvGraphicFramePr>
          <p:cNvPr id="5" name="Table 4"/>
          <p:cNvGraphicFramePr>
            <a:graphicFrameLocks noGrp="1"/>
          </p:cNvGraphicFramePr>
          <p:nvPr>
            <p:extLst>
              <p:ext uri="{D42A27DB-BD31-4B8C-83A1-F6EECF244321}">
                <p14:modId xmlns:p14="http://schemas.microsoft.com/office/powerpoint/2010/main" val="3153554888"/>
              </p:ext>
            </p:extLst>
          </p:nvPr>
        </p:nvGraphicFramePr>
        <p:xfrm>
          <a:off x="8460933" y="4195051"/>
          <a:ext cx="3620137" cy="1579325"/>
        </p:xfrm>
        <a:graphic>
          <a:graphicData uri="http://schemas.openxmlformats.org/drawingml/2006/table">
            <a:tbl>
              <a:tblPr firstRow="1" firstCol="1" bandRow="1" bandCol="1">
                <a:tableStyleId>{5C22544A-7EE6-4342-B048-85BDC9FD1C3A}</a:tableStyleId>
              </a:tblPr>
              <a:tblGrid>
                <a:gridCol w="1218302"/>
                <a:gridCol w="2401835"/>
              </a:tblGrid>
              <a:tr h="199573">
                <a:tc>
                  <a:txBody>
                    <a:bodyPr/>
                    <a:lstStyle/>
                    <a:p>
                      <a:pPr algn="l">
                        <a:lnSpc>
                          <a:spcPct val="107000"/>
                        </a:lnSpc>
                        <a:spcAft>
                          <a:spcPts val="0"/>
                        </a:spcAft>
                      </a:pPr>
                      <a:r>
                        <a:rPr lang="en-GB" sz="900" b="0" dirty="0" smtClean="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GSC Level</a:t>
                      </a:r>
                      <a:endParaRPr lang="en-GB" sz="900" b="0"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Official</a:t>
                      </a:r>
                      <a:endParaRPr lang="en-GB" sz="1000" b="1"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573">
                <a:tc>
                  <a:txBody>
                    <a:bodyPr/>
                    <a:lstStyle/>
                    <a:p>
                      <a:pPr algn="l">
                        <a:lnSpc>
                          <a:spcPct val="107000"/>
                        </a:lnSpc>
                        <a:spcAft>
                          <a:spcPts val="0"/>
                        </a:spcAft>
                      </a:pPr>
                      <a:r>
                        <a:rPr lang="en-GB" sz="900" b="0" dirty="0" smtClean="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Date of publication</a:t>
                      </a:r>
                      <a:endParaRPr lang="en-GB" sz="900" b="0"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April 2022</a:t>
                      </a:r>
                      <a:endParaRPr lang="en-GB" sz="1000" b="1"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5324">
                <a:tc>
                  <a:txBody>
                    <a:bodyPr/>
                    <a:lstStyle/>
                    <a:p>
                      <a:pPr algn="l">
                        <a:lnSpc>
                          <a:spcPct val="107000"/>
                        </a:lnSpc>
                        <a:spcAft>
                          <a:spcPts val="0"/>
                        </a:spcAft>
                      </a:pPr>
                      <a:r>
                        <a:rPr lang="en-GB" sz="900" b="0" dirty="0" smtClean="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Product Reference</a:t>
                      </a:r>
                      <a:endParaRPr lang="en-GB" sz="900" b="0"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lang="en-GB" sz="1000" b="1" kern="1200" baseline="0" dirty="0" smtClean="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SPI/2022/110</a:t>
                      </a:r>
                      <a:endParaRPr lang="en-GB" sz="1000" b="1" kern="1200" baseline="0"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573">
                <a:tc>
                  <a:txBody>
                    <a:bodyPr/>
                    <a:lstStyle/>
                    <a:p>
                      <a:pPr algn="l">
                        <a:lnSpc>
                          <a:spcPct val="107000"/>
                        </a:lnSpc>
                        <a:spcAft>
                          <a:spcPts val="0"/>
                        </a:spcAft>
                      </a:pPr>
                      <a:r>
                        <a:rPr lang="en-GB" sz="900" b="0" dirty="0" smtClean="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Version</a:t>
                      </a:r>
                      <a:endParaRPr lang="en-GB" sz="900" b="0"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b="1" kern="1200" baseline="0" dirty="0" smtClean="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Final</a:t>
                      </a:r>
                      <a:endParaRPr lang="en-GB" sz="1000" b="1" kern="1200" baseline="0"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573">
                <a:tc>
                  <a:txBody>
                    <a:bodyPr/>
                    <a:lstStyle/>
                    <a:p>
                      <a:pPr algn="l">
                        <a:lnSpc>
                          <a:spcPct val="107000"/>
                        </a:lnSpc>
                        <a:spcAft>
                          <a:spcPts val="0"/>
                        </a:spcAft>
                      </a:pPr>
                      <a:r>
                        <a:rPr lang="en-GB" sz="900" b="0" dirty="0" smtClean="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Purpose</a:t>
                      </a:r>
                      <a:endParaRPr lang="en-GB" sz="900" b="0"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baseline="0" dirty="0" smtClean="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Overview of Force Performance</a:t>
                      </a:r>
                      <a:endParaRPr lang="en-GB" sz="1000" b="1"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573">
                <a:tc>
                  <a:txBody>
                    <a:bodyPr/>
                    <a:lstStyle/>
                    <a:p>
                      <a:pPr algn="l">
                        <a:lnSpc>
                          <a:spcPct val="107000"/>
                        </a:lnSpc>
                        <a:spcAft>
                          <a:spcPts val="0"/>
                        </a:spcAft>
                      </a:pPr>
                      <a:r>
                        <a:rPr lang="en-GB" sz="900" b="0" dirty="0" smtClean="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Author</a:t>
                      </a:r>
                      <a:endParaRPr lang="en-GB" sz="900" b="0"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Performance Team, </a:t>
                      </a:r>
                    </a:p>
                    <a:p>
                      <a:pPr algn="l">
                        <a:lnSpc>
                          <a:spcPct val="107000"/>
                        </a:lnSpc>
                        <a:spcAft>
                          <a:spcPts val="0"/>
                        </a:spcAft>
                      </a:pPr>
                      <a:r>
                        <a:rPr lang="en-GB" sz="1000" b="1" dirty="0" smtClean="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Strategy, Planning and Insight</a:t>
                      </a:r>
                      <a:endParaRPr lang="en-GB" sz="1000" b="1"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9573">
                <a:tc>
                  <a:txBody>
                    <a:bodyPr/>
                    <a:lstStyle/>
                    <a:p>
                      <a:pPr algn="l">
                        <a:lnSpc>
                          <a:spcPct val="107000"/>
                        </a:lnSpc>
                        <a:spcAft>
                          <a:spcPts val="0"/>
                        </a:spcAft>
                      </a:pPr>
                      <a:r>
                        <a:rPr lang="en-GB" sz="900" b="0" dirty="0" smtClean="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Owner</a:t>
                      </a:r>
                      <a:endParaRPr lang="en-GB" sz="900" b="0"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000" b="1" dirty="0" smtClean="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rPr>
                        <a:t>DCC J. Moss</a:t>
                      </a:r>
                      <a:endParaRPr lang="en-GB" sz="1000" b="1" dirty="0">
                        <a:solidFill>
                          <a:schemeClr val="tx1">
                            <a:lumMod val="75000"/>
                            <a:lumOff val="25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932" y="2648300"/>
            <a:ext cx="664080" cy="664080"/>
          </a:xfrm>
          <a:prstGeom prst="rect">
            <a:avLst/>
          </a:prstGeom>
        </p:spPr>
      </p:pic>
      <p:sp>
        <p:nvSpPr>
          <p:cNvPr id="7" name="Rounded Rectangle 14"/>
          <p:cNvSpPr>
            <a:spLocks noChangeArrowheads="1"/>
          </p:cNvSpPr>
          <p:nvPr/>
        </p:nvSpPr>
        <p:spPr bwMode="auto">
          <a:xfrm>
            <a:off x="8460933" y="3249019"/>
            <a:ext cx="3588941" cy="608807"/>
          </a:xfrm>
          <a:prstGeom prst="roundRect">
            <a:avLst>
              <a:gd name="adj" fmla="val 16667"/>
            </a:avLst>
          </a:prstGeom>
          <a:solidFill>
            <a:schemeClr val="bg1"/>
          </a:solidFill>
          <a:ln w="28575" algn="ctr">
            <a:solidFill>
              <a:schemeClr val="bg1">
                <a:lumMod val="50000"/>
              </a:schemeClr>
            </a:solidFill>
            <a:round/>
            <a:headEnd/>
            <a:tailEnd/>
          </a:ln>
        </p:spPr>
        <p:txBody>
          <a:bodyPr/>
          <a:lstStyle/>
          <a:p>
            <a:pPr>
              <a:spcBef>
                <a:spcPct val="20000"/>
              </a:spcBef>
            </a:pPr>
            <a:r>
              <a:rPr lang="en-GB" sz="975"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Purpose</a:t>
            </a:r>
          </a:p>
          <a:p>
            <a:pPr>
              <a:spcBef>
                <a:spcPct val="20000"/>
              </a:spcBef>
            </a:pPr>
            <a:r>
              <a:rPr lang="en-GB" sz="894"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 purpose of this product is to provide a monthly update to current and emerging performance issues relating to West Mercia.</a:t>
            </a:r>
          </a:p>
        </p:txBody>
      </p:sp>
      <p:sp>
        <p:nvSpPr>
          <p:cNvPr id="8" name="TextBox 4"/>
          <p:cNvSpPr txBox="1">
            <a:spLocks noChangeArrowheads="1"/>
          </p:cNvSpPr>
          <p:nvPr/>
        </p:nvSpPr>
        <p:spPr bwMode="auto">
          <a:xfrm>
            <a:off x="4552851" y="4989546"/>
            <a:ext cx="3662518" cy="784830"/>
          </a:xfrm>
          <a:prstGeom prst="rect">
            <a:avLst/>
          </a:prstGeom>
          <a:noFill/>
          <a:ln w="9525">
            <a:noFill/>
            <a:miter lim="800000"/>
            <a:headEnd/>
            <a:tailEnd/>
          </a:ln>
        </p:spPr>
        <p:txBody>
          <a:bodyPr wrap="square">
            <a:spAutoFit/>
          </a:bodyPr>
          <a:lstStyle/>
          <a:p>
            <a:pPr eaLnBrk="0" hangingPunct="0"/>
            <a:r>
              <a:rPr lang="en-GB" sz="900" b="1" dirty="0">
                <a:latin typeface="Segoe UI" panose="020B0502040204020203" pitchFamily="34" charset="0"/>
                <a:ea typeface="Segoe UI" panose="020B0502040204020203" pitchFamily="34" charset="0"/>
                <a:cs typeface="Segoe UI" panose="020B0502040204020203" pitchFamily="34" charset="0"/>
              </a:rPr>
              <a:t>Handling Instructions:</a:t>
            </a:r>
          </a:p>
          <a:p>
            <a:pPr eaLnBrk="0" hangingPunct="0"/>
            <a:r>
              <a:rPr lang="en-GB" sz="900" dirty="0">
                <a:latin typeface="Segoe UI" panose="020B0502040204020203" pitchFamily="34" charset="0"/>
                <a:ea typeface="Segoe UI" panose="020B0502040204020203" pitchFamily="34" charset="0"/>
                <a:cs typeface="Segoe UI" panose="020B0502040204020203" pitchFamily="34" charset="0"/>
              </a:rPr>
              <a:t>This document must be handled and stored according to the Government Security Classifications guidance. </a:t>
            </a:r>
          </a:p>
          <a:p>
            <a:pPr eaLnBrk="0" hangingPunct="0"/>
            <a:r>
              <a:rPr lang="en-GB" sz="900" dirty="0">
                <a:latin typeface="Segoe UI" panose="020B0502040204020203" pitchFamily="34" charset="0"/>
                <a:ea typeface="Segoe UI" panose="020B0502040204020203" pitchFamily="34" charset="0"/>
                <a:cs typeface="Segoe UI" panose="020B0502040204020203" pitchFamily="34" charset="0"/>
              </a:rPr>
              <a:t>Neither the document nor any of its contents may be disseminated further without the permission of the Information Asset Owner</a:t>
            </a:r>
            <a:r>
              <a:rPr lang="en-GB" sz="900" dirty="0" smtClean="0">
                <a:latin typeface="Segoe UI" panose="020B0502040204020203" pitchFamily="34" charset="0"/>
                <a:ea typeface="Segoe UI" panose="020B0502040204020203" pitchFamily="34" charset="0"/>
                <a:cs typeface="Segoe UI" panose="020B0502040204020203" pitchFamily="34" charset="0"/>
              </a:rPr>
              <a:t>.</a:t>
            </a:r>
            <a:endParaRPr lang="en-GB" altLang="en-US" sz="813"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7330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10" name="TextBox 9"/>
          <p:cNvSpPr txBox="1"/>
          <p:nvPr/>
        </p:nvSpPr>
        <p:spPr>
          <a:xfrm>
            <a:off x="308095" y="-95488"/>
            <a:ext cx="10289701" cy="738664"/>
          </a:xfrm>
          <a:prstGeom prst="rect">
            <a:avLst/>
          </a:prstGeom>
          <a:noFill/>
        </p:spPr>
        <p:txBody>
          <a:bodyPr wrap="square" rtlCol="0">
            <a:spAutoFit/>
          </a:bodyPr>
          <a:lstStyle/>
          <a:p>
            <a:pPr algn="just"/>
            <a:endParaRPr lang="en-GB" sz="800"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r>
              <a:rPr lang="en-GB" b="1" dirty="0" smtClean="0">
                <a:solidFill>
                  <a:srgbClr val="BF9000"/>
                </a:solidFill>
                <a:latin typeface="Segoe UI" panose="020B0502040204020203" pitchFamily="34" charset="0"/>
                <a:ea typeface="Segoe UI" panose="020B0502040204020203" pitchFamily="34" charset="0"/>
                <a:cs typeface="Segoe UI" panose="020B0502040204020203" pitchFamily="34" charset="0"/>
              </a:rPr>
              <a:t>Summary</a:t>
            </a:r>
            <a:endParaRPr lang="en-GB"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59491" y="0"/>
            <a:ext cx="340348"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10</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56284001"/>
              </p:ext>
            </p:extLst>
          </p:nvPr>
        </p:nvGraphicFramePr>
        <p:xfrm>
          <a:off x="495036" y="510660"/>
          <a:ext cx="11539943" cy="6202680"/>
        </p:xfrm>
        <a:graphic>
          <a:graphicData uri="http://schemas.openxmlformats.org/drawingml/2006/table">
            <a:tbl>
              <a:tblPr/>
              <a:tblGrid>
                <a:gridCol w="1083227"/>
                <a:gridCol w="387171"/>
                <a:gridCol w="1408387"/>
                <a:gridCol w="708652"/>
                <a:gridCol w="1141168"/>
                <a:gridCol w="844650"/>
                <a:gridCol w="369454"/>
                <a:gridCol w="1773382"/>
                <a:gridCol w="2059709"/>
                <a:gridCol w="1209964"/>
                <a:gridCol w="554179"/>
              </a:tblGrid>
              <a:tr h="106659">
                <a:tc>
                  <a:txBody>
                    <a:bodyPr/>
                    <a:lstStyle/>
                    <a:p>
                      <a:pPr algn="ctr" rtl="0" fontAlgn="ctr"/>
                      <a:r>
                        <a:rPr lang="en-GB" sz="1100" b="1" i="0" u="none" strike="noStrike" dirty="0">
                          <a:solidFill>
                            <a:srgbClr val="FFFFFF"/>
                          </a:solidFill>
                          <a:effectLst/>
                          <a:latin typeface="Segoe UI" panose="020B0502040204020203" pitchFamily="34" charset="0"/>
                        </a:rPr>
                        <a:t>Strategic Objective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l" rtl="0" fontAlgn="ctr"/>
                      <a:r>
                        <a:rPr lang="en-GB" sz="1100" b="1" i="0" u="none" strike="noStrike" dirty="0">
                          <a:solidFill>
                            <a:srgbClr val="FFFFFF"/>
                          </a:solidFill>
                          <a:effectLst/>
                          <a:latin typeface="Segoe UI" panose="020B0502040204020203" pitchFamily="34" charset="0"/>
                        </a:rPr>
                        <a:t>Key Performance Question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KPI Ref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Key Performance Indicator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gridSpan="2">
                  <a:txBody>
                    <a:bodyPr/>
                    <a:lstStyle/>
                    <a:p>
                      <a:pPr algn="ctr" rtl="0" fontAlgn="ctr"/>
                      <a:r>
                        <a:rPr lang="en-GB" sz="1100" b="1" i="0" u="none" strike="noStrike" dirty="0">
                          <a:solidFill>
                            <a:srgbClr val="FFFFFF"/>
                          </a:solidFill>
                          <a:effectLst/>
                          <a:latin typeface="Segoe UI" panose="020B0502040204020203" pitchFamily="34" charset="0"/>
                        </a:rPr>
                        <a:t>Police and Crime 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hMerge="1">
                  <a:txBody>
                    <a:bodyPr/>
                    <a:lstStyle/>
                    <a:p>
                      <a:endParaRPr lang="en-GB"/>
                    </a:p>
                  </a:txBody>
                  <a:tcPr/>
                </a:tc>
                <a:tc>
                  <a:txBody>
                    <a:bodyPr/>
                    <a:lstStyle/>
                    <a:p>
                      <a:pPr algn="ctr" fontAlgn="ctr"/>
                      <a:r>
                        <a:rPr lang="en-GB" sz="1100" b="1" i="0" u="none" strike="noStrike" dirty="0">
                          <a:solidFill>
                            <a:srgbClr val="FFFFFF"/>
                          </a:solidFill>
                          <a:effectLst/>
                          <a:latin typeface="Segoe UI" panose="020B0502040204020203" pitchFamily="34" charset="0"/>
                        </a:rPr>
                        <a:t>WDGLL for that section (made up of subsections)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Update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Likelihood of achieving What Good Looks Like by intended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Page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r>
              <a:tr h="122213">
                <a:tc>
                  <a:txBody>
                    <a:bodyPr/>
                    <a:lstStyle/>
                    <a:p>
                      <a:endParaRPr lang="en-GB" dirty="0"/>
                    </a:p>
                  </a:txBody>
                  <a:tcPr>
                    <a:lnT w="6350" cap="flat" cmpd="sng" algn="ctr">
                      <a:solidFill>
                        <a:srgbClr val="000000"/>
                      </a:solidFill>
                      <a:prstDash val="solid"/>
                      <a:round/>
                      <a:headEnd type="none" w="med" len="med"/>
                      <a:tailEnd type="none" w="med" len="med"/>
                    </a:lnT>
                  </a:tcPr>
                </a:tc>
                <a:tc>
                  <a:txBody>
                    <a:bodyPr/>
                    <a:lstStyle/>
                    <a:p>
                      <a:pPr algn="ctr" fontAlgn="ctr"/>
                      <a:r>
                        <a:rPr lang="en-GB" sz="1100" b="1" i="0" u="none" strike="noStrike" dirty="0">
                          <a:solidFill>
                            <a:srgbClr val="000000"/>
                          </a:solidFill>
                          <a:effectLst/>
                          <a:latin typeface="Segoe UI" panose="020B0502040204020203" pitchFamily="34" charset="0"/>
                        </a:rPr>
                        <a:t>4.3</a:t>
                      </a:r>
                    </a:p>
                  </a:txBody>
                  <a:tcPr marL="0" marR="0" marT="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To what extent are we improving the practices and processes that we undertake?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4.3.2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 and Average age of outstanding HMICFRS recommendations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We establish a position in the top National quartile of 43 forces, re having the fewest Open recommendations, AFIs and Causes of concern.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During the last 3 months, decrease in West Mercia numbers but national/ MSG average numbers have remained stable.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10% - 20% Highly unlikely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smtClean="0">
                          <a:solidFill>
                            <a:srgbClr val="000000"/>
                          </a:solidFill>
                          <a:effectLst/>
                          <a:latin typeface="Segoe UI" panose="020B0502040204020203" pitchFamily="34" charset="0"/>
                        </a:rPr>
                        <a:t>54</a:t>
                      </a:r>
                      <a:r>
                        <a:rPr lang="en-GB" sz="1100" b="0" i="0" u="none" strike="noStrike" dirty="0">
                          <a:solidFill>
                            <a:srgbClr val="000000"/>
                          </a:solidFill>
                          <a:effectLst/>
                          <a:latin typeface="Segoe UI" panose="020B05020402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rowSpan="8">
                  <a:txBody>
                    <a:bodyPr/>
                    <a:lstStyle/>
                    <a:p>
                      <a:pPr algn="ctr" rtl="0" fontAlgn="ctr"/>
                      <a:r>
                        <a:rPr lang="en-GB" sz="1100" b="1" i="0" u="none" strike="noStrike" dirty="0">
                          <a:solidFill>
                            <a:srgbClr val="000000"/>
                          </a:solidFill>
                          <a:effectLst/>
                          <a:latin typeface="Segoe UI" panose="020B0502040204020203" pitchFamily="34" charset="0"/>
                        </a:rPr>
                        <a:t>Delivering a skilled, sustainable workforce in a constantly learning, improving environment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rowSpan="5">
                  <a:txBody>
                    <a:bodyPr/>
                    <a:lstStyle/>
                    <a:p>
                      <a:pPr algn="ctr" fontAlgn="ctr"/>
                      <a:r>
                        <a:rPr lang="en-GB" sz="1100" b="1" i="0" u="none" strike="noStrike" dirty="0">
                          <a:solidFill>
                            <a:srgbClr val="000000"/>
                          </a:solidFill>
                          <a:effectLst/>
                          <a:latin typeface="Segoe UI" panose="020B0502040204020203"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To what extent are we developing our teams to ensure we have the required skills?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Segoe UI" panose="020B0502040204020203" pitchFamily="34" charset="0"/>
                        </a:rPr>
                        <a:t>5.1.1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Mandatory Courses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Over 85% Completion rate for eLearning training courses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44% (8) of all eLearning courses (18) have not reached the 85% completion 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40% - 50% Realistic possibility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BDD7EE"/>
                    </a:solidFill>
                  </a:tcPr>
                </a:tc>
                <a:tc>
                  <a:txBody>
                    <a:bodyPr/>
                    <a:lstStyle/>
                    <a:p>
                      <a:pPr algn="ctr" fontAlgn="ctr"/>
                      <a:r>
                        <a:rPr lang="en-GB" sz="1100" b="0" i="0" u="none" strike="noStrike" dirty="0" smtClean="0">
                          <a:solidFill>
                            <a:srgbClr val="000000"/>
                          </a:solidFill>
                          <a:effectLst/>
                          <a:latin typeface="Segoe UI" panose="020B0502040204020203" pitchFamily="34" charset="0"/>
                        </a:rPr>
                        <a:t>55</a:t>
                      </a:r>
                      <a:r>
                        <a:rPr lang="en-GB" sz="1100" b="0" i="0" u="none" strike="noStrike" dirty="0">
                          <a:solidFill>
                            <a:srgbClr val="000000"/>
                          </a:solidFill>
                          <a:effectLst/>
                          <a:latin typeface="Segoe UI" panose="020B05020402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rowSpan="3">
                  <a:txBody>
                    <a:bodyPr/>
                    <a:lstStyle/>
                    <a:p>
                      <a:pPr marL="0" algn="l" defTabSz="914400" rtl="0" eaLnBrk="1" fontAlgn="ctr" latinLnBrk="0" hangingPunct="1"/>
                      <a:r>
                        <a:rPr lang="en-GB" sz="1100" b="0" i="0" u="none" strike="noStrike" kern="1200" dirty="0">
                          <a:solidFill>
                            <a:srgbClr val="000000"/>
                          </a:solidFill>
                          <a:effectLst/>
                          <a:latin typeface="Segoe UI" panose="020B0502040204020203" pitchFamily="34" charset="0"/>
                          <a:ea typeface="+mn-ea"/>
                          <a:cs typeface="+mn-cs"/>
                        </a:rPr>
                        <a:t> How well does WMP manage staff and officer absence rates?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1100" b="1" i="0" u="none" strike="noStrike" dirty="0">
                          <a:solidFill>
                            <a:srgbClr val="000000"/>
                          </a:solidFill>
                          <a:effectLst/>
                          <a:latin typeface="Segoe UI" panose="020B0502040204020203" pitchFamily="34" charset="0"/>
                        </a:rPr>
                        <a:t>5.1.4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 police officer absence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Absence Levels below previous year Most Similar Group average.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Highest rates ever recorded.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0% - 5% Remote chance</a:t>
                      </a:r>
                    </a:p>
                  </a:txBody>
                  <a:tcPr marL="0" marR="0" marT="0" marB="0" anchor="ctr">
                    <a:lnL w="6350" cap="flat" cmpd="sng" algn="ctr">
                      <a:solidFill>
                        <a:srgbClr val="1F4E78"/>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F2F2F2"/>
                    </a:solidFill>
                  </a:tcPr>
                </a:tc>
                <a:tc rowSpan="2">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56</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5.1.5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 police staff absence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Absence Levels below previous year Most Similar Group average.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Highest rates ever recorded.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0% - 5% Remote chance</a:t>
                      </a:r>
                    </a:p>
                  </a:txBody>
                  <a:tcPr marL="0" marR="0" marT="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GB"/>
                    </a:p>
                  </a:txBody>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Attrition rates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Better than national average attrition rates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Attrition rates continue to be above national average for Officers and Staff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40% - 50% Realistic possibility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0" i="0" u="none" strike="noStrike" dirty="0" smtClean="0">
                          <a:solidFill>
                            <a:srgbClr val="000000"/>
                          </a:solidFill>
                          <a:effectLst/>
                          <a:latin typeface="Segoe UI" panose="020B0502040204020203" pitchFamily="34" charset="0"/>
                        </a:rPr>
                        <a:t>57</a:t>
                      </a:r>
                      <a:r>
                        <a:rPr lang="en-GB" sz="1100" b="0" i="0" u="none" strike="noStrike" dirty="0">
                          <a:solidFill>
                            <a:srgbClr val="000000"/>
                          </a:solidFill>
                          <a:effectLst/>
                          <a:latin typeface="Segoe UI" panose="020B05020402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06659">
                <a:tc vMerge="1">
                  <a:txBody>
                    <a:bodyPr/>
                    <a:lstStyle/>
                    <a:p>
                      <a:endParaRPr lang="en-GB"/>
                    </a:p>
                  </a:txBody>
                  <a:tcPr/>
                </a:tc>
                <a:tc vMerge="1">
                  <a:txBody>
                    <a:bodyPr/>
                    <a:lstStyle/>
                    <a:p>
                      <a:endParaRPr lang="en-GB"/>
                    </a:p>
                  </a:txBody>
                  <a:tcPr/>
                </a:tc>
                <a:tc>
                  <a:txBody>
                    <a:bodyPr/>
                    <a:lstStyle/>
                    <a:p>
                      <a:pPr marL="0" algn="l" defTabSz="914400" rtl="0" eaLnBrk="1" fontAlgn="ctr" latinLnBrk="0" hangingPunct="1"/>
                      <a:r>
                        <a:rPr lang="en-GB" sz="1100" b="0" i="0" u="none" strike="noStrike" kern="1200" dirty="0">
                          <a:solidFill>
                            <a:srgbClr val="000000"/>
                          </a:solidFill>
                          <a:effectLst/>
                          <a:latin typeface="Segoe UI" panose="020B0502040204020203" pitchFamily="34" charset="0"/>
                          <a:ea typeface="+mn-ea"/>
                          <a:cs typeface="+mn-cs"/>
                        </a:rPr>
                        <a:t>Is a WMP a representative workforce?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5.1.8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Representative workforce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Women’s Representation at 50%, and 3.8% Ethnic Minority Representation in line with local community representation from Census.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Black, Asian and Other Ethnic Minority representation - Lower than national</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Female - Higher than 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40% - 50% Realistic possibility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0" i="0" u="none" strike="noStrike" dirty="0" smtClean="0">
                          <a:solidFill>
                            <a:srgbClr val="000000"/>
                          </a:solidFill>
                          <a:effectLst/>
                          <a:latin typeface="Segoe UI" panose="020B0502040204020203" pitchFamily="34" charset="0"/>
                        </a:rPr>
                        <a:t>58</a:t>
                      </a:r>
                      <a:r>
                        <a:rPr lang="en-GB" sz="1100" b="0" i="0" u="none" strike="noStrike" dirty="0">
                          <a:solidFill>
                            <a:srgbClr val="000000"/>
                          </a:solidFill>
                          <a:effectLst/>
                          <a:latin typeface="Segoe UI" panose="020B05020402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475">
                <a:tc vMerge="1">
                  <a:txBody>
                    <a:bodyPr/>
                    <a:lstStyle/>
                    <a:p>
                      <a:endParaRPr lang="en-GB"/>
                    </a:p>
                  </a:txBody>
                  <a:tcPr/>
                </a:tc>
                <a:tc rowSpan="3">
                  <a:txBody>
                    <a:bodyPr/>
                    <a:lstStyle/>
                    <a:p>
                      <a:pPr algn="ctr" fontAlgn="ctr"/>
                      <a:r>
                        <a:rPr lang="en-GB" sz="1100" b="1" i="0" u="none" strike="noStrike" dirty="0">
                          <a:solidFill>
                            <a:srgbClr val="000000"/>
                          </a:solidFill>
                          <a:effectLst/>
                          <a:latin typeface="Segoe UI" panose="020B0502040204020203"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GB" sz="1100" b="0" i="0" u="none" strike="noStrike" dirty="0">
                          <a:solidFill>
                            <a:srgbClr val="000000"/>
                          </a:solidFill>
                          <a:effectLst/>
                          <a:latin typeface="Segoe UI" panose="020B0502040204020203" pitchFamily="34" charset="0"/>
                        </a:rPr>
                        <a:t>To what extent do we have the most effective tools?</a:t>
                      </a:r>
                      <a:br>
                        <a:rPr lang="en-GB" sz="1100" b="0" i="0" u="none" strike="noStrike" dirty="0">
                          <a:solidFill>
                            <a:srgbClr val="000000"/>
                          </a:solidFill>
                          <a:effectLst/>
                          <a:latin typeface="Segoe UI" panose="020B0502040204020203" pitchFamily="34" charset="0"/>
                        </a:rPr>
                      </a:b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5.3.2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ICT managed assets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Reforming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7FE9"/>
                    </a:solidFill>
                  </a:tcPr>
                </a:tc>
                <a:tc>
                  <a:txBody>
                    <a:bodyPr/>
                    <a:lstStyle/>
                    <a:p>
                      <a:pPr algn="ctr" fontAlgn="ctr"/>
                      <a:r>
                        <a:rPr lang="en-GB" sz="1100" b="1" i="0" u="none" strike="noStrike" dirty="0">
                          <a:solidFill>
                            <a:srgbClr val="000000"/>
                          </a:solidFill>
                          <a:effectLst/>
                          <a:latin typeface="Segoe UI" panose="020B0502040204020203"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7FE9"/>
                    </a:solidFill>
                  </a:tcPr>
                </a:tc>
                <a:tc>
                  <a:txBody>
                    <a:bodyPr/>
                    <a:lstStyle/>
                    <a:p>
                      <a:pPr algn="l" fontAlgn="ctr"/>
                      <a:r>
                        <a:rPr lang="en-GB" sz="1100" b="0" i="0" u="none" strike="noStrike" dirty="0">
                          <a:solidFill>
                            <a:srgbClr val="000000"/>
                          </a:solidFill>
                          <a:effectLst/>
                          <a:latin typeface="Segoe UI" panose="020B0502040204020203" pitchFamily="34" charset="0"/>
                        </a:rPr>
                        <a:t>Develop Reporting Capabilities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This is a new area of reporting that is being developed.  There are currently 2939 tickets and 136 work packages open.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Segoe UI" panose="020B0502040204020203" pitchFamily="34" charset="0"/>
                        </a:rPr>
                        <a:t>To be assigned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100" b="0" i="0" u="none" strike="noStrike" dirty="0" smtClean="0">
                          <a:solidFill>
                            <a:srgbClr val="000000"/>
                          </a:solidFill>
                          <a:effectLst/>
                          <a:latin typeface="Segoe UI" panose="020B0502040204020203" pitchFamily="34" charset="0"/>
                        </a:rPr>
                        <a:t>59</a:t>
                      </a:r>
                      <a:r>
                        <a:rPr lang="en-GB" sz="1100" b="0" i="0" u="none" strike="noStrike" dirty="0">
                          <a:solidFill>
                            <a:srgbClr val="000000"/>
                          </a:solidFill>
                          <a:effectLst/>
                          <a:latin typeface="Segoe UI" panose="020B05020402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181">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5.3.3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System availability and ICT outages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Reforming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7FE9"/>
                    </a:solidFill>
                  </a:tcPr>
                </a:tc>
                <a:tc>
                  <a:txBody>
                    <a:bodyPr/>
                    <a:lstStyle/>
                    <a:p>
                      <a:pPr algn="ctr" fontAlgn="ctr"/>
                      <a:r>
                        <a:rPr lang="en-GB" sz="1100" b="1" i="0" u="none" strike="noStrike" dirty="0">
                          <a:solidFill>
                            <a:srgbClr val="000000"/>
                          </a:solidFill>
                          <a:effectLst/>
                          <a:latin typeface="Segoe UI" panose="020B0502040204020203"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7FE9"/>
                    </a:solidFill>
                  </a:tcPr>
                </a:tc>
                <a:tc>
                  <a:txBody>
                    <a:bodyPr/>
                    <a:lstStyle/>
                    <a:p>
                      <a:pPr algn="l" fontAlgn="ctr"/>
                      <a:r>
                        <a:rPr lang="en-GB" sz="1100" b="0" i="0" u="none" strike="noStrike" dirty="0">
                          <a:solidFill>
                            <a:srgbClr val="000000"/>
                          </a:solidFill>
                          <a:effectLst/>
                          <a:latin typeface="Segoe UI" panose="020B0502040204020203" pitchFamily="34" charset="0"/>
                        </a:rPr>
                        <a:t>Develop Reporting Capabilities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In Q4 22/23 a total of</a:t>
                      </a:r>
                      <a:r>
                        <a:rPr lang="en-GB" sz="1100" b="0" i="0" u="none" strike="noStrike" dirty="0">
                          <a:solidFill>
                            <a:srgbClr val="FF0000"/>
                          </a:solidFill>
                          <a:effectLst/>
                          <a:latin typeface="Segoe UI" panose="020B0502040204020203" pitchFamily="34" charset="0"/>
                        </a:rPr>
                        <a:t> </a:t>
                      </a:r>
                      <a:r>
                        <a:rPr lang="en-GB" sz="1100" b="0" i="0" u="none" strike="noStrike" dirty="0">
                          <a:solidFill>
                            <a:srgbClr val="000000"/>
                          </a:solidFill>
                          <a:effectLst/>
                          <a:latin typeface="Segoe UI" panose="020B0502040204020203" pitchFamily="34" charset="0"/>
                        </a:rPr>
                        <a:t>8918 issues were reported.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Segoe UI" panose="020B0502040204020203" pitchFamily="34" charset="0"/>
                        </a:rPr>
                        <a:t>To be assigned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vMerge="1">
                  <a:txBody>
                    <a:bodyPr/>
                    <a:lstStyle/>
                    <a:p>
                      <a:pPr algn="ctr" fontAlgn="ct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5.3.4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Fleet - Expenditure on accidents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Reduction in ‘Own Fault’ accidents.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 of ‘Own Fault’ accidents continues to fluctuate.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0% - 5% Remote chance</a:t>
                      </a:r>
                    </a:p>
                  </a:txBody>
                  <a:tcPr marL="0" marR="0" marT="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F2F2F2"/>
                    </a:solidFill>
                  </a:tcPr>
                </a:tc>
                <a:tc>
                  <a:txBody>
                    <a:bodyPr/>
                    <a:lstStyle/>
                    <a:p>
                      <a:pPr algn="ctr" fontAlgn="ctr"/>
                      <a:r>
                        <a:rPr lang="en-GB" sz="1100" b="0" i="0" u="none" strike="noStrike" dirty="0" smtClean="0">
                          <a:solidFill>
                            <a:srgbClr val="000000"/>
                          </a:solidFill>
                          <a:effectLst/>
                          <a:latin typeface="Segoe UI" panose="020B0502040204020203" pitchFamily="34" charset="0"/>
                        </a:rPr>
                        <a:t>60</a:t>
                      </a:r>
                      <a:r>
                        <a:rPr lang="en-GB" sz="1100" b="0" i="0" u="none" strike="noStrike" dirty="0">
                          <a:solidFill>
                            <a:srgbClr val="000000"/>
                          </a:solidFill>
                          <a:effectLst/>
                          <a:latin typeface="Segoe UI" panose="020B0502040204020203" pitchFamily="34" charset="0"/>
                        </a:rPr>
                        <a:t> </a:t>
                      </a:r>
                    </a:p>
                  </a:txBody>
                  <a:tcPr marL="0" marR="0" marT="0" marB="0" anchor="ctr">
                    <a:lnL w="6350" cap="flat" cmpd="sng" algn="ctr">
                      <a:solidFill>
                        <a:srgbClr val="1F4E78"/>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35478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11</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Rounded Rectangle 5"/>
          <p:cNvSpPr/>
          <p:nvPr/>
        </p:nvSpPr>
        <p:spPr>
          <a:xfrm>
            <a:off x="780755" y="520923"/>
            <a:ext cx="11341114" cy="215972"/>
          </a:xfrm>
          <a:prstGeom prst="roundRect">
            <a:avLst>
              <a:gd name="adj" fmla="val 21105"/>
            </a:avLst>
          </a:prstGeom>
          <a:solidFill>
            <a:schemeClr val="accent4">
              <a:lumMod val="75000"/>
              <a:alpha val="18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353555" y="36943"/>
            <a:ext cx="6026861" cy="461665"/>
          </a:xfrm>
          <a:prstGeom prst="rect">
            <a:avLst/>
          </a:prstGeom>
          <a:solidFill>
            <a:schemeClr val="accent4">
              <a:lumMod val="75000"/>
            </a:schemeClr>
          </a:solidFill>
        </p:spPr>
        <p:txBody>
          <a:bodyPr wrap="square" rtlCol="0">
            <a:spAutoFit/>
          </a:bodyPr>
          <a:lstStyle/>
          <a:p>
            <a:pPr marL="228600" indent="-228600">
              <a:buAutoNum type="arabicPeriod"/>
            </a:pP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1.1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To what extent are we delivering victim satisfaction?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Burglary, Violent, Hate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ounded Rectangle 8"/>
          <p:cNvSpPr/>
          <p:nvPr/>
        </p:nvSpPr>
        <p:spPr>
          <a:xfrm>
            <a:off x="770757" y="1899999"/>
            <a:ext cx="5718145" cy="3338837"/>
          </a:xfrm>
          <a:prstGeom prst="roundRect">
            <a:avLst>
              <a:gd name="adj" fmla="val 3380"/>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770758" y="765625"/>
            <a:ext cx="11351110" cy="1123384"/>
          </a:xfrm>
          <a:prstGeom prst="rect">
            <a:avLst/>
          </a:prstGeom>
          <a:noFill/>
        </p:spPr>
        <p:txBody>
          <a:bodyPr wrap="square" rtlCol="0">
            <a:spAutoFit/>
          </a:bodyPr>
          <a:lstStyle/>
          <a:p>
            <a:pPr algn="ctr"/>
            <a:r>
              <a:rPr lang="en-GB" sz="125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Satisfaction Headlines</a:t>
            </a:r>
          </a:p>
          <a:p>
            <a:pPr algn="ctr"/>
            <a:endParaRPr lang="en-GB" sz="20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b="1" dirty="0" smtClean="0">
                <a:latin typeface="Segoe UI" panose="020B0502040204020203" pitchFamily="34" charset="0"/>
                <a:ea typeface="Segoe UI" panose="020B0502040204020203" pitchFamily="34" charset="0"/>
                <a:cs typeface="Segoe UI" panose="020B0502040204020203" pitchFamily="34" charset="0"/>
              </a:rPr>
              <a:t>None of the aspirational satisfaction levels have been achieved this financial year-end</a:t>
            </a:r>
            <a:r>
              <a:rPr lang="en-GB" sz="1050" dirty="0" smtClean="0">
                <a:latin typeface="Segoe UI" panose="020B0502040204020203" pitchFamily="34" charset="0"/>
                <a:ea typeface="Segoe UI" panose="020B0502040204020203" pitchFamily="34" charset="0"/>
                <a:cs typeface="Segoe UI" panose="020B0502040204020203" pitchFamily="34" charset="0"/>
              </a:rPr>
              <a:t>. </a:t>
            </a:r>
          </a:p>
          <a:p>
            <a:pPr algn="ct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b="1" dirty="0" smtClean="0">
                <a:latin typeface="Segoe UI" panose="020B0502040204020203" pitchFamily="34" charset="0"/>
                <a:ea typeface="Segoe UI" panose="020B0502040204020203" pitchFamily="34" charset="0"/>
                <a:cs typeface="Segoe UI" panose="020B0502040204020203" pitchFamily="34" charset="0"/>
              </a:rPr>
              <a:t>Violent</a:t>
            </a: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b="1" dirty="0" smtClean="0">
                <a:latin typeface="Segoe UI" panose="020B0502040204020203" pitchFamily="34" charset="0"/>
                <a:ea typeface="Segoe UI" panose="020B0502040204020203" pitchFamily="34" charset="0"/>
                <a:cs typeface="Segoe UI" panose="020B0502040204020203" pitchFamily="34" charset="0"/>
              </a:rPr>
              <a:t>crime satisfaction </a:t>
            </a:r>
            <a:r>
              <a:rPr lang="en-GB" sz="1050" dirty="0" smtClean="0">
                <a:latin typeface="Segoe UI" panose="020B0502040204020203" pitchFamily="34" charset="0"/>
                <a:ea typeface="Segoe UI" panose="020B0502040204020203" pitchFamily="34" charset="0"/>
                <a:cs typeface="Segoe UI" panose="020B0502040204020203" pitchFamily="34" charset="0"/>
              </a:rPr>
              <a:t>levels have </a:t>
            </a:r>
            <a:r>
              <a:rPr lang="en-GB" sz="1050" b="1" dirty="0" smtClean="0">
                <a:latin typeface="Segoe UI" panose="020B0502040204020203" pitchFamily="34" charset="0"/>
                <a:ea typeface="Segoe UI" panose="020B0502040204020203" pitchFamily="34" charset="0"/>
                <a:cs typeface="Segoe UI" panose="020B0502040204020203" pitchFamily="34" charset="0"/>
              </a:rPr>
              <a:t>decreased at a statistically significantly level </a:t>
            </a:r>
            <a:r>
              <a:rPr lang="en-GB" sz="1050" dirty="0" smtClean="0">
                <a:latin typeface="Segoe UI" panose="020B0502040204020203" pitchFamily="34" charset="0"/>
                <a:ea typeface="Segoe UI" panose="020B0502040204020203" pitchFamily="34" charset="0"/>
                <a:cs typeface="Segoe UI" panose="020B0502040204020203" pitchFamily="34" charset="0"/>
              </a:rPr>
              <a:t>during the 2021/22 financial year, with a latest figure of 60% against the aim of 70%. </a:t>
            </a:r>
          </a:p>
          <a:p>
            <a:pPr algn="ct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b="1" dirty="0" smtClean="0">
                <a:latin typeface="Segoe UI" panose="020B0502040204020203" pitchFamily="34" charset="0"/>
                <a:ea typeface="Segoe UI" panose="020B0502040204020203" pitchFamily="34" charset="0"/>
                <a:cs typeface="Segoe UI" panose="020B0502040204020203" pitchFamily="34" charset="0"/>
              </a:rPr>
              <a:t>Burglary satisfaction </a:t>
            </a:r>
            <a:r>
              <a:rPr lang="en-GB" sz="1050" dirty="0" smtClean="0">
                <a:latin typeface="Segoe UI" panose="020B0502040204020203" pitchFamily="34" charset="0"/>
                <a:ea typeface="Segoe UI" panose="020B0502040204020203" pitchFamily="34" charset="0"/>
                <a:cs typeface="Segoe UI" panose="020B0502040204020203" pitchFamily="34" charset="0"/>
              </a:rPr>
              <a:t>has decreased markedly this financial year, although this decrease is not statistically significant.  </a:t>
            </a:r>
          </a:p>
          <a:p>
            <a:pPr algn="ct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b="1" dirty="0" smtClean="0">
                <a:latin typeface="Segoe UI" panose="020B0502040204020203" pitchFamily="34" charset="0"/>
                <a:ea typeface="Segoe UI" panose="020B0502040204020203" pitchFamily="34" charset="0"/>
                <a:cs typeface="Segoe UI" panose="020B0502040204020203" pitchFamily="34" charset="0"/>
              </a:rPr>
              <a:t>Hate crime satisfaction </a:t>
            </a:r>
            <a:r>
              <a:rPr lang="en-GB" sz="1050" dirty="0" smtClean="0">
                <a:latin typeface="Segoe UI" panose="020B0502040204020203" pitchFamily="34" charset="0"/>
                <a:ea typeface="Segoe UI" panose="020B0502040204020203" pitchFamily="34" charset="0"/>
                <a:cs typeface="Segoe UI" panose="020B0502040204020203" pitchFamily="34" charset="0"/>
              </a:rPr>
              <a:t>has increased this financial year, although this increase is not statistically significant. Satisfaction levels continue to vary markedly by Local Policing Area.</a:t>
            </a:r>
          </a:p>
          <a:p>
            <a:pPr algn="ctr"/>
            <a:r>
              <a:rPr lang="en-GB" sz="1050" dirty="0" smtClean="0">
                <a:latin typeface="Segoe UI" panose="020B0502040204020203" pitchFamily="34" charset="0"/>
                <a:ea typeface="Segoe UI" panose="020B0502040204020203" pitchFamily="34" charset="0"/>
                <a:cs typeface="Segoe UI" panose="020B0502040204020203" pitchFamily="34" charset="0"/>
              </a:rPr>
              <a:t>- There has been no change in </a:t>
            </a:r>
            <a:r>
              <a:rPr lang="en-GB" sz="1050" b="1" dirty="0" smtClean="0">
                <a:latin typeface="Segoe UI" panose="020B0502040204020203" pitchFamily="34" charset="0"/>
                <a:ea typeface="Segoe UI" panose="020B0502040204020203" pitchFamily="34" charset="0"/>
                <a:cs typeface="Segoe UI" panose="020B0502040204020203" pitchFamily="34" charset="0"/>
              </a:rPr>
              <a:t>Domestic Abuse satisfaction </a:t>
            </a:r>
            <a:r>
              <a:rPr lang="en-GB" sz="1050" dirty="0" smtClean="0">
                <a:latin typeface="Segoe UI" panose="020B0502040204020203" pitchFamily="34" charset="0"/>
                <a:ea typeface="Segoe UI" panose="020B0502040204020203" pitchFamily="34" charset="0"/>
                <a:cs typeface="Segoe UI" panose="020B0502040204020203" pitchFamily="34" charset="0"/>
              </a:rPr>
              <a:t>since reporting began in September 2021.</a:t>
            </a: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6523397" y="5024785"/>
            <a:ext cx="5584368" cy="1084912"/>
          </a:xfrm>
          <a:prstGeom prst="rect">
            <a:avLst/>
          </a:prstGeom>
          <a:noFill/>
        </p:spPr>
        <p:txBody>
          <a:bodyPr wrap="square" rtlCol="0">
            <a:spAutoFit/>
          </a:bodyPr>
          <a:lstStyle/>
          <a:p>
            <a:pPr algn="ctr"/>
            <a:r>
              <a:rPr lang="en-GB" sz="125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Victim Satisfaction: Governance</a:t>
            </a:r>
            <a:endParaRPr lang="en-GB" sz="400" b="1" i="1"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From March 22, </a:t>
            </a:r>
            <a:r>
              <a:rPr lang="en-GB" sz="1100" b="1" dirty="0" smtClean="0">
                <a:latin typeface="Segoe UI" panose="020B0502040204020203" pitchFamily="34" charset="0"/>
                <a:ea typeface="Segoe UI" panose="020B0502040204020203" pitchFamily="34" charset="0"/>
                <a:cs typeface="Segoe UI" panose="020B0502040204020203" pitchFamily="34" charset="0"/>
              </a:rPr>
              <a:t>new Victim Satisfaction governance arrangements were put into place, </a:t>
            </a:r>
            <a:r>
              <a:rPr lang="en-GB" sz="1100" dirty="0" smtClean="0">
                <a:latin typeface="Segoe UI" panose="020B0502040204020203" pitchFamily="34" charset="0"/>
                <a:ea typeface="Segoe UI" panose="020B0502040204020203" pitchFamily="34" charset="0"/>
                <a:cs typeface="Segoe UI" panose="020B0502040204020203" pitchFamily="34" charset="0"/>
              </a:rPr>
              <a:t>with this being provided by a </a:t>
            </a:r>
            <a:r>
              <a:rPr lang="en-GB" sz="1100" b="1" dirty="0" smtClean="0">
                <a:latin typeface="Segoe UI" panose="020B0502040204020203" pitchFamily="34" charset="0"/>
                <a:ea typeface="Segoe UI" panose="020B0502040204020203" pitchFamily="34" charset="0"/>
                <a:cs typeface="Segoe UI" panose="020B0502040204020203" pitchFamily="34" charset="0"/>
              </a:rPr>
              <a:t>monthly Tactical Satisfaction Review Panel</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b="1" dirty="0" smtClean="0">
                <a:latin typeface="Segoe UI" panose="020B0502040204020203" pitchFamily="34" charset="0"/>
                <a:ea typeface="Segoe UI" panose="020B0502040204020203" pitchFamily="34" charset="0"/>
                <a:cs typeface="Segoe UI" panose="020B0502040204020203" pitchFamily="34" charset="0"/>
              </a:rPr>
              <a:t>chaired by C/Supt Local Policing </a:t>
            </a:r>
            <a:r>
              <a:rPr lang="en-GB" sz="1100" dirty="0" smtClean="0">
                <a:latin typeface="Segoe UI" panose="020B0502040204020203" pitchFamily="34" charset="0"/>
                <a:ea typeface="Segoe UI" panose="020B0502040204020203" pitchFamily="34" charset="0"/>
                <a:cs typeface="Segoe UI" panose="020B0502040204020203" pitchFamily="34" charset="0"/>
              </a:rPr>
              <a:t>and attended by all LPA Supts., and a </a:t>
            </a:r>
            <a:r>
              <a:rPr lang="en-GB" sz="1100" b="1" dirty="0" smtClean="0">
                <a:latin typeface="Segoe UI" panose="020B0502040204020203" pitchFamily="34" charset="0"/>
                <a:ea typeface="Segoe UI" panose="020B0502040204020203" pitchFamily="34" charset="0"/>
                <a:cs typeface="Segoe UI" panose="020B0502040204020203" pitchFamily="34" charset="0"/>
              </a:rPr>
              <a:t>quarterly Strategic Satisfaction Board, chaired by ACC Jones</a:t>
            </a:r>
            <a:r>
              <a:rPr lang="en-GB" sz="1100" dirty="0" smtClean="0">
                <a:latin typeface="Segoe UI" panose="020B0502040204020203" pitchFamily="34" charset="0"/>
                <a:ea typeface="Segoe UI" panose="020B0502040204020203" pitchFamily="34" charset="0"/>
                <a:cs typeface="Segoe UI" panose="020B0502040204020203" pitchFamily="34" charset="0"/>
              </a:rPr>
              <a:t>. </a:t>
            </a:r>
            <a:endParaRPr lang="en-GB" sz="1050" dirty="0">
              <a:latin typeface="Segoe UI" panose="020B0502040204020203" pitchFamily="34" charset="0"/>
              <a:ea typeface="Segoe UI" panose="020B0502040204020203" pitchFamily="34" charset="0"/>
              <a:cs typeface="Segoe UI" panose="020B0502040204020203" pitchFamily="34" charset="0"/>
            </a:endParaRPr>
          </a:p>
          <a:p>
            <a:endParaRPr lang="en-GB" sz="400" dirty="0" smtClean="0">
              <a:latin typeface="Segoe UI" panose="020B0502040204020203" pitchFamily="34" charset="0"/>
              <a:ea typeface="Segoe UI" panose="020B0502040204020203" pitchFamily="34" charset="0"/>
              <a:cs typeface="Segoe UI" panose="020B0502040204020203" pitchFamily="34" charset="0"/>
            </a:endParaRPr>
          </a:p>
          <a:p>
            <a:endParaRPr lang="en-GB" sz="4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732157" y="5257591"/>
            <a:ext cx="5805342" cy="1585049"/>
          </a:xfrm>
          <a:prstGeom prst="rect">
            <a:avLst/>
          </a:prstGeom>
          <a:noFill/>
        </p:spPr>
        <p:txBody>
          <a:bodyPr wrap="square" rtlCol="0">
            <a:spAutoFit/>
          </a:bodyPr>
          <a:lstStyle/>
          <a:p>
            <a:pPr algn="ctr"/>
            <a:r>
              <a:rPr lang="en-GB" sz="125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What drives satisfaction and how can we improve it?</a:t>
            </a:r>
            <a:endParaRPr lang="en-GB" sz="1250" b="1" u="sng"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a:p>
            <a:r>
              <a:rPr lang="en-GB" sz="1100" i="1" dirty="0" smtClean="0">
                <a:latin typeface="Segoe UI" panose="020B0502040204020203" pitchFamily="34" charset="0"/>
                <a:ea typeface="Segoe UI" panose="020B0502040204020203" pitchFamily="34" charset="0"/>
                <a:cs typeface="Segoe UI" panose="020B0502040204020203" pitchFamily="34" charset="0"/>
              </a:rPr>
              <a:t>-</a:t>
            </a:r>
            <a:r>
              <a:rPr lang="en-GB" sz="1100" b="1" i="1" dirty="0" smtClean="0">
                <a:latin typeface="Segoe UI" panose="020B0502040204020203" pitchFamily="34" charset="0"/>
                <a:ea typeface="Segoe UI" panose="020B0502040204020203" pitchFamily="34" charset="0"/>
                <a:cs typeface="Segoe UI" panose="020B0502040204020203" pitchFamily="34" charset="0"/>
              </a:rPr>
              <a:t> </a:t>
            </a:r>
            <a:r>
              <a:rPr lang="en-GB" sz="1050" b="1" dirty="0" smtClean="0">
                <a:latin typeface="Segoe UI" panose="020B0502040204020203" pitchFamily="34" charset="0"/>
                <a:ea typeface="Segoe UI" panose="020B0502040204020203" pitchFamily="34" charset="0"/>
                <a:cs typeface="Segoe UI" panose="020B0502040204020203" pitchFamily="34" charset="0"/>
              </a:rPr>
              <a:t>Reassurance</a:t>
            </a: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dirty="0">
                <a:latin typeface="Segoe UI" panose="020B0502040204020203" pitchFamily="34" charset="0"/>
                <a:ea typeface="Segoe UI" panose="020B0502040204020203" pitchFamily="34" charset="0"/>
                <a:cs typeface="Segoe UI" panose="020B0502040204020203" pitchFamily="34" charset="0"/>
              </a:rPr>
              <a:t>is the </a:t>
            </a:r>
            <a:r>
              <a:rPr lang="en-GB" sz="1050" b="1" dirty="0">
                <a:latin typeface="Segoe UI" panose="020B0502040204020203" pitchFamily="34" charset="0"/>
                <a:ea typeface="Segoe UI" panose="020B0502040204020203" pitchFamily="34" charset="0"/>
                <a:cs typeface="Segoe UI" panose="020B0502040204020203" pitchFamily="34" charset="0"/>
              </a:rPr>
              <a:t>strongest single driver of satisfaction </a:t>
            </a:r>
            <a:r>
              <a:rPr lang="en-GB" sz="1050" dirty="0">
                <a:latin typeface="Segoe UI" panose="020B0502040204020203" pitchFamily="34" charset="0"/>
                <a:ea typeface="Segoe UI" panose="020B0502040204020203" pitchFamily="34" charset="0"/>
                <a:cs typeface="Segoe UI" panose="020B0502040204020203" pitchFamily="34" charset="0"/>
              </a:rPr>
              <a:t>– first and foremost, this encompasses the </a:t>
            </a:r>
            <a:r>
              <a:rPr lang="en-GB" sz="1050" b="1" dirty="0">
                <a:latin typeface="Segoe UI" panose="020B0502040204020203" pitchFamily="34" charset="0"/>
                <a:ea typeface="Segoe UI" panose="020B0502040204020203" pitchFamily="34" charset="0"/>
                <a:cs typeface="Segoe UI" panose="020B0502040204020203" pitchFamily="34" charset="0"/>
              </a:rPr>
              <a:t>‘how’ </a:t>
            </a:r>
            <a:r>
              <a:rPr lang="en-GB" sz="1050" dirty="0" smtClean="0">
                <a:latin typeface="Segoe UI" panose="020B0502040204020203" pitchFamily="34" charset="0"/>
                <a:ea typeface="Segoe UI" panose="020B0502040204020203" pitchFamily="34" charset="0"/>
                <a:cs typeface="Segoe UI" panose="020B0502040204020203" pitchFamily="34" charset="0"/>
              </a:rPr>
              <a:t>(officer</a:t>
            </a:r>
            <a:r>
              <a:rPr lang="en-GB" sz="1050" dirty="0">
                <a:latin typeface="Segoe UI" panose="020B0502040204020203" pitchFamily="34" charset="0"/>
                <a:ea typeface="Segoe UI" panose="020B0502040204020203" pitchFamily="34" charset="0"/>
                <a:cs typeface="Segoe UI" panose="020B0502040204020203" pitchFamily="34" charset="0"/>
              </a:rPr>
              <a:t>/ staff </a:t>
            </a:r>
            <a:r>
              <a:rPr lang="en-GB" sz="1050" b="1" dirty="0">
                <a:latin typeface="Segoe UI" panose="020B0502040204020203" pitchFamily="34" charset="0"/>
                <a:ea typeface="Segoe UI" panose="020B0502040204020203" pitchFamily="34" charset="0"/>
                <a:cs typeface="Segoe UI" panose="020B0502040204020203" pitchFamily="34" charset="0"/>
              </a:rPr>
              <a:t>behaviour</a:t>
            </a:r>
            <a:r>
              <a:rPr lang="en-GB" sz="1050" dirty="0">
                <a:latin typeface="Segoe UI" panose="020B0502040204020203" pitchFamily="34" charset="0"/>
                <a:ea typeface="Segoe UI" panose="020B0502040204020203" pitchFamily="34" charset="0"/>
                <a:cs typeface="Segoe UI" panose="020B0502040204020203" pitchFamily="34" charset="0"/>
              </a:rPr>
              <a:t> (empathy, compassion, </a:t>
            </a:r>
            <a:r>
              <a:rPr lang="en-GB" sz="1050" dirty="0" smtClean="0">
                <a:latin typeface="Segoe UI" panose="020B0502040204020203" pitchFamily="34" charset="0"/>
                <a:ea typeface="Segoe UI" panose="020B0502040204020203" pitchFamily="34" charset="0"/>
                <a:cs typeface="Segoe UI" panose="020B0502040204020203" pitchFamily="34" charset="0"/>
              </a:rPr>
              <a:t>understanding)) </a:t>
            </a:r>
            <a:r>
              <a:rPr lang="en-GB" sz="1050" dirty="0">
                <a:latin typeface="Segoe UI" panose="020B0502040204020203" pitchFamily="34" charset="0"/>
                <a:ea typeface="Segoe UI" panose="020B0502040204020203" pitchFamily="34" charset="0"/>
                <a:cs typeface="Segoe UI" panose="020B0502040204020203" pitchFamily="34" charset="0"/>
              </a:rPr>
              <a:t>with process (e.g. keeping victims informed) being secondary. Analysis shows </a:t>
            </a:r>
            <a:r>
              <a:rPr lang="en-GB" sz="1050" b="1" dirty="0">
                <a:latin typeface="Segoe UI" panose="020B0502040204020203" pitchFamily="34" charset="0"/>
                <a:ea typeface="Segoe UI" panose="020B0502040204020203" pitchFamily="34" charset="0"/>
                <a:cs typeface="Segoe UI" panose="020B0502040204020203" pitchFamily="34" charset="0"/>
              </a:rPr>
              <a:t>changes in reassurance over the time period </a:t>
            </a:r>
            <a:r>
              <a:rPr lang="en-GB" sz="1050" b="1" dirty="0" smtClean="0">
                <a:latin typeface="Segoe UI" panose="020B0502040204020203" pitchFamily="34" charset="0"/>
                <a:ea typeface="Segoe UI" panose="020B0502040204020203" pitchFamily="34" charset="0"/>
                <a:cs typeface="Segoe UI" panose="020B0502040204020203" pitchFamily="34" charset="0"/>
              </a:rPr>
              <a:t>shown above, generally correlate </a:t>
            </a:r>
            <a:r>
              <a:rPr lang="en-GB" sz="1050" b="1" dirty="0">
                <a:latin typeface="Segoe UI" panose="020B0502040204020203" pitchFamily="34" charset="0"/>
                <a:ea typeface="Segoe UI" panose="020B0502040204020203" pitchFamily="34" charset="0"/>
                <a:cs typeface="Segoe UI" panose="020B0502040204020203" pitchFamily="34" charset="0"/>
              </a:rPr>
              <a:t>with </a:t>
            </a:r>
            <a:r>
              <a:rPr lang="en-GB" sz="1050" b="1" dirty="0" smtClean="0">
                <a:latin typeface="Segoe UI" panose="020B0502040204020203" pitchFamily="34" charset="0"/>
                <a:ea typeface="Segoe UI" panose="020B0502040204020203" pitchFamily="34" charset="0"/>
                <a:cs typeface="Segoe UI" panose="020B0502040204020203" pitchFamily="34" charset="0"/>
              </a:rPr>
              <a:t>changes in satisfaction levels</a:t>
            </a:r>
            <a:r>
              <a:rPr lang="en-GB" sz="1050" dirty="0" smtClean="0">
                <a:latin typeface="Segoe UI" panose="020B0502040204020203" pitchFamily="34" charset="0"/>
                <a:ea typeface="Segoe UI" panose="020B0502040204020203" pitchFamily="34" charset="0"/>
                <a:cs typeface="Segoe UI" panose="020B0502040204020203" pitchFamily="34" charset="0"/>
              </a:rPr>
              <a:t>.</a:t>
            </a:r>
          </a:p>
          <a:p>
            <a:r>
              <a:rPr lang="en-GB" sz="1050" dirty="0" smtClean="0">
                <a:latin typeface="Segoe UI" panose="020B0502040204020203" pitchFamily="34" charset="0"/>
                <a:ea typeface="Segoe UI" panose="020B0502040204020203" pitchFamily="34" charset="0"/>
                <a:cs typeface="Segoe UI" panose="020B0502040204020203" pitchFamily="34" charset="0"/>
              </a:rPr>
              <a:t>-</a:t>
            </a:r>
            <a:r>
              <a:rPr lang="en-GB" sz="1050" b="1" dirty="0" smtClean="0">
                <a:latin typeface="Segoe UI" panose="020B0502040204020203" pitchFamily="34" charset="0"/>
                <a:ea typeface="Segoe UI" panose="020B0502040204020203" pitchFamily="34" charset="0"/>
                <a:cs typeface="Segoe UI" panose="020B0502040204020203" pitchFamily="34" charset="0"/>
              </a:rPr>
              <a:t> Dissatisfaction with being kept informed </a:t>
            </a:r>
            <a:r>
              <a:rPr lang="en-GB" sz="1050" dirty="0" smtClean="0">
                <a:latin typeface="Segoe UI" panose="020B0502040204020203" pitchFamily="34" charset="0"/>
                <a:ea typeface="Segoe UI" panose="020B0502040204020203" pitchFamily="34" charset="0"/>
                <a:cs typeface="Segoe UI" panose="020B0502040204020203" pitchFamily="34" charset="0"/>
              </a:rPr>
              <a:t>causes </a:t>
            </a:r>
            <a:r>
              <a:rPr lang="en-GB" sz="1050" b="1" dirty="0" smtClean="0">
                <a:latin typeface="Segoe UI" panose="020B0502040204020203" pitchFamily="34" charset="0"/>
                <a:ea typeface="Segoe UI" panose="020B0502040204020203" pitchFamily="34" charset="0"/>
                <a:cs typeface="Segoe UI" panose="020B0502040204020203" pitchFamily="34" charset="0"/>
              </a:rPr>
              <a:t>dissatisfaction</a:t>
            </a:r>
            <a:r>
              <a:rPr lang="en-GB" sz="1050" dirty="0" smtClean="0">
                <a:latin typeface="Segoe UI" panose="020B0502040204020203" pitchFamily="34" charset="0"/>
                <a:ea typeface="Segoe UI" panose="020B0502040204020203" pitchFamily="34" charset="0"/>
                <a:cs typeface="Segoe UI" panose="020B0502040204020203" pitchFamily="34" charset="0"/>
              </a:rPr>
              <a:t> with the overall experience. However, </a:t>
            </a:r>
            <a:r>
              <a:rPr lang="en-GB" sz="1050" b="1" dirty="0" smtClean="0">
                <a:latin typeface="Segoe UI" panose="020B0502040204020203" pitchFamily="34" charset="0"/>
                <a:ea typeface="Segoe UI" panose="020B0502040204020203" pitchFamily="34" charset="0"/>
                <a:cs typeface="Segoe UI" panose="020B0502040204020203" pitchFamily="34" charset="0"/>
              </a:rPr>
              <a:t>satisfaction with being kept informed</a:t>
            </a:r>
            <a:r>
              <a:rPr lang="en-GB" sz="1050" dirty="0" smtClean="0">
                <a:latin typeface="Segoe UI" panose="020B0502040204020203" pitchFamily="34" charset="0"/>
                <a:ea typeface="Segoe UI" panose="020B0502040204020203" pitchFamily="34" charset="0"/>
                <a:cs typeface="Segoe UI" panose="020B0502040204020203" pitchFamily="34" charset="0"/>
              </a:rPr>
              <a:t>, on its own, is </a:t>
            </a:r>
            <a:r>
              <a:rPr lang="en-GB" sz="1050" b="1" dirty="0" smtClean="0">
                <a:latin typeface="Segoe UI" panose="020B0502040204020203" pitchFamily="34" charset="0"/>
                <a:ea typeface="Segoe UI" panose="020B0502040204020203" pitchFamily="34" charset="0"/>
                <a:cs typeface="Segoe UI" panose="020B0502040204020203" pitchFamily="34" charset="0"/>
              </a:rPr>
              <a:t>not</a:t>
            </a:r>
            <a:r>
              <a:rPr lang="en-GB" sz="1050" dirty="0" smtClean="0">
                <a:latin typeface="Segoe UI" panose="020B0502040204020203" pitchFamily="34" charset="0"/>
                <a:ea typeface="Segoe UI" panose="020B0502040204020203" pitchFamily="34" charset="0"/>
                <a:cs typeface="Segoe UI" panose="020B0502040204020203" pitchFamily="34" charset="0"/>
              </a:rPr>
              <a:t> strongly correlated with </a:t>
            </a:r>
            <a:r>
              <a:rPr lang="en-GB" sz="1050" b="1" dirty="0" smtClean="0">
                <a:latin typeface="Segoe UI" panose="020B0502040204020203" pitchFamily="34" charset="0"/>
                <a:ea typeface="Segoe UI" panose="020B0502040204020203" pitchFamily="34" charset="0"/>
                <a:cs typeface="Segoe UI" panose="020B0502040204020203" pitchFamily="34" charset="0"/>
              </a:rPr>
              <a:t>overall satisfaction </a:t>
            </a:r>
            <a:r>
              <a:rPr lang="en-GB" sz="1050" dirty="0" smtClean="0">
                <a:latin typeface="Segoe UI" panose="020B0502040204020203" pitchFamily="34" charset="0"/>
                <a:ea typeface="Segoe UI" panose="020B0502040204020203" pitchFamily="34" charset="0"/>
                <a:cs typeface="Segoe UI" panose="020B0502040204020203" pitchFamily="34" charset="0"/>
              </a:rPr>
              <a:t>with the service received. </a:t>
            </a:r>
          </a:p>
        </p:txBody>
      </p:sp>
      <p:sp>
        <p:nvSpPr>
          <p:cNvPr id="13" name="TextBox 12"/>
          <p:cNvSpPr txBox="1"/>
          <p:nvPr/>
        </p:nvSpPr>
        <p:spPr>
          <a:xfrm>
            <a:off x="2993504" y="5005131"/>
            <a:ext cx="2074401" cy="233705"/>
          </a:xfrm>
          <a:prstGeom prst="rect">
            <a:avLst/>
          </a:prstGeom>
          <a:noFill/>
        </p:spPr>
        <p:txBody>
          <a:bodyPr wrap="square" rtlCol="0">
            <a:spAutoFit/>
          </a:bodyPr>
          <a:lstStyle/>
          <a:p>
            <a:r>
              <a:rPr lang="en-GB" sz="900" b="1" i="1" dirty="0" smtClean="0">
                <a:latin typeface="Segoe UI" panose="020B0502040204020203" pitchFamily="34" charset="0"/>
                <a:ea typeface="Segoe UI" panose="020B0502040204020203" pitchFamily="34" charset="0"/>
                <a:cs typeface="Segoe UI" panose="020B0502040204020203" pitchFamily="34" charset="0"/>
              </a:rPr>
              <a:t>*Change </a:t>
            </a:r>
            <a:r>
              <a:rPr lang="en-GB" sz="900" b="1" i="1" dirty="0">
                <a:latin typeface="Segoe UI" panose="020B0502040204020203" pitchFamily="34" charset="0"/>
                <a:ea typeface="Segoe UI" panose="020B0502040204020203" pitchFamily="34" charset="0"/>
                <a:cs typeface="Segoe UI" panose="020B0502040204020203" pitchFamily="34" charset="0"/>
              </a:rPr>
              <a:t>is statistically significant</a:t>
            </a:r>
          </a:p>
        </p:txBody>
      </p:sp>
      <p:sp>
        <p:nvSpPr>
          <p:cNvPr id="17" name="TextBox 16"/>
          <p:cNvSpPr txBox="1"/>
          <p:nvPr/>
        </p:nvSpPr>
        <p:spPr>
          <a:xfrm>
            <a:off x="551036" y="484702"/>
            <a:ext cx="2749183" cy="276999"/>
          </a:xfrm>
          <a:prstGeom prst="rect">
            <a:avLst/>
          </a:prstGeom>
          <a:noFill/>
        </p:spPr>
        <p:txBody>
          <a:bodyPr wrap="square" rtlCol="0">
            <a:spAutoFit/>
          </a:bodyPr>
          <a:lstStyle/>
          <a:p>
            <a:pPr algn="ctr"/>
            <a:r>
              <a:rPr lang="en-GB" sz="1200" b="1" dirty="0">
                <a:latin typeface="Segoe UI" panose="020B0502040204020203" pitchFamily="34" charset="0"/>
                <a:ea typeface="Segoe UI" panose="020B0502040204020203" pitchFamily="34" charset="0"/>
                <a:cs typeface="Segoe UI" panose="020B0502040204020203" pitchFamily="34" charset="0"/>
              </a:rPr>
              <a:t>Number of victims spoken to:</a:t>
            </a:r>
          </a:p>
        </p:txBody>
      </p:sp>
      <p:sp>
        <p:nvSpPr>
          <p:cNvPr id="18" name="TextBox 17"/>
          <p:cNvSpPr txBox="1"/>
          <p:nvPr/>
        </p:nvSpPr>
        <p:spPr>
          <a:xfrm>
            <a:off x="2993504" y="496305"/>
            <a:ext cx="11222095" cy="261610"/>
          </a:xfrm>
          <a:prstGeom prst="rect">
            <a:avLst/>
          </a:prstGeom>
          <a:noFill/>
        </p:spPr>
        <p:txBody>
          <a:bodyPr wrap="square" rtlCol="0">
            <a:spAutoFit/>
          </a:bodyPr>
          <a:lstStyle/>
          <a:p>
            <a:r>
              <a:rPr lang="en-GB" sz="1100" i="1" dirty="0">
                <a:latin typeface="Segoe UI" panose="020B0502040204020203" pitchFamily="34" charset="0"/>
                <a:ea typeface="Segoe UI" panose="020B0502040204020203" pitchFamily="34" charset="0"/>
                <a:cs typeface="Segoe UI" panose="020B0502040204020203" pitchFamily="34" charset="0"/>
              </a:rPr>
              <a:t>Survey targets were not met during Quarter </a:t>
            </a:r>
            <a:r>
              <a:rPr lang="en-GB" sz="1100" i="1" dirty="0" smtClean="0">
                <a:latin typeface="Segoe UI" panose="020B0502040204020203" pitchFamily="34" charset="0"/>
                <a:ea typeface="Segoe UI" panose="020B0502040204020203" pitchFamily="34" charset="0"/>
                <a:cs typeface="Segoe UI" panose="020B0502040204020203" pitchFamily="34" charset="0"/>
              </a:rPr>
              <a:t>4 </a:t>
            </a:r>
            <a:r>
              <a:rPr lang="en-GB" sz="1100" i="1" dirty="0">
                <a:latin typeface="Segoe UI" panose="020B0502040204020203" pitchFamily="34" charset="0"/>
                <a:ea typeface="Segoe UI" panose="020B0502040204020203" pitchFamily="34" charset="0"/>
                <a:cs typeface="Segoe UI" panose="020B0502040204020203" pitchFamily="34" charset="0"/>
              </a:rPr>
              <a:t>due to staff </a:t>
            </a:r>
            <a:r>
              <a:rPr lang="en-GB" sz="1100" i="1" dirty="0" smtClean="0">
                <a:latin typeface="Segoe UI" panose="020B0502040204020203" pitchFamily="34" charset="0"/>
                <a:ea typeface="Segoe UI" panose="020B0502040204020203" pitchFamily="34" charset="0"/>
                <a:cs typeface="Segoe UI" panose="020B0502040204020203" pitchFamily="34" charset="0"/>
              </a:rPr>
              <a:t>abstractions and ICT issues. </a:t>
            </a:r>
            <a:endParaRPr lang="en-GB" sz="1100" i="1" dirty="0">
              <a:latin typeface="Segoe UI" panose="020B0502040204020203" pitchFamily="34" charset="0"/>
              <a:ea typeface="Segoe UI" panose="020B0502040204020203" pitchFamily="34" charset="0"/>
              <a:cs typeface="Segoe UI" panose="020B0502040204020203" pitchFamily="34" charset="0"/>
            </a:endParaRPr>
          </a:p>
        </p:txBody>
      </p:sp>
      <p:sp>
        <p:nvSpPr>
          <p:cNvPr id="21" name="Rounded Rectangle 20"/>
          <p:cNvSpPr/>
          <p:nvPr/>
        </p:nvSpPr>
        <p:spPr>
          <a:xfrm>
            <a:off x="780754" y="786671"/>
            <a:ext cx="11341113" cy="1064437"/>
          </a:xfrm>
          <a:prstGeom prst="roundRect">
            <a:avLst>
              <a:gd name="adj" fmla="val 9853"/>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ounded Rectangle 21"/>
          <p:cNvSpPr/>
          <p:nvPr/>
        </p:nvSpPr>
        <p:spPr>
          <a:xfrm>
            <a:off x="6537500" y="6081099"/>
            <a:ext cx="5577509" cy="715043"/>
          </a:xfrm>
          <a:prstGeom prst="roundRect">
            <a:avLst>
              <a:gd name="adj" fmla="val 15302"/>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ounded Rectangle 22"/>
          <p:cNvSpPr/>
          <p:nvPr/>
        </p:nvSpPr>
        <p:spPr>
          <a:xfrm>
            <a:off x="6537500" y="1899998"/>
            <a:ext cx="5584368" cy="3050007"/>
          </a:xfrm>
          <a:prstGeom prst="roundRect">
            <a:avLst>
              <a:gd name="adj" fmla="val 3967"/>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ounded Rectangle 23"/>
          <p:cNvSpPr/>
          <p:nvPr/>
        </p:nvSpPr>
        <p:spPr>
          <a:xfrm>
            <a:off x="780755" y="5295225"/>
            <a:ext cx="5708147" cy="1503506"/>
          </a:xfrm>
          <a:prstGeom prst="roundRect">
            <a:avLst>
              <a:gd name="adj" fmla="val 8143"/>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6861227" y="6060664"/>
            <a:ext cx="4908708" cy="284693"/>
          </a:xfrm>
          <a:prstGeom prst="rect">
            <a:avLst/>
          </a:prstGeom>
          <a:noFill/>
        </p:spPr>
        <p:txBody>
          <a:bodyPr wrap="square" rtlCol="0">
            <a:spAutoFit/>
          </a:bodyPr>
          <a:lstStyle/>
          <a:p>
            <a:pPr algn="ctr"/>
            <a:r>
              <a:rPr lang="en-GB" sz="125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Next Steps / Recommendations</a:t>
            </a:r>
          </a:p>
        </p:txBody>
      </p:sp>
      <p:sp>
        <p:nvSpPr>
          <p:cNvPr id="27" name="TextBox 26"/>
          <p:cNvSpPr txBox="1"/>
          <p:nvPr/>
        </p:nvSpPr>
        <p:spPr>
          <a:xfrm>
            <a:off x="1742598" y="1915097"/>
            <a:ext cx="4641543" cy="523220"/>
          </a:xfrm>
          <a:prstGeom prst="rect">
            <a:avLst/>
          </a:prstGeom>
          <a:noFill/>
        </p:spPr>
        <p:txBody>
          <a:bodyPr wrap="square" rtlCol="0">
            <a:spAutoFit/>
          </a:bodyPr>
          <a:lstStyle/>
          <a:p>
            <a:r>
              <a:rPr lang="en-GB" sz="1200" b="1" i="1" u="sng" dirty="0" smtClean="0">
                <a:latin typeface="Segoe UI" panose="020B0502040204020203" pitchFamily="34" charset="0"/>
                <a:ea typeface="Segoe UI" panose="020B0502040204020203" pitchFamily="34" charset="0"/>
                <a:cs typeface="Segoe UI" panose="020B0502040204020203" pitchFamily="34" charset="0"/>
              </a:rPr>
              <a:t>Completely </a:t>
            </a:r>
            <a:r>
              <a:rPr lang="en-GB" sz="1200" b="1" i="1" u="sng" dirty="0">
                <a:latin typeface="Segoe UI" panose="020B0502040204020203" pitchFamily="34" charset="0"/>
                <a:ea typeface="Segoe UI" panose="020B0502040204020203" pitchFamily="34" charset="0"/>
                <a:cs typeface="Segoe UI" panose="020B0502040204020203" pitchFamily="34" charset="0"/>
              </a:rPr>
              <a:t>or V</a:t>
            </a:r>
            <a:r>
              <a:rPr lang="en-GB" sz="1200" b="1" i="1" u="sng" dirty="0" smtClean="0">
                <a:latin typeface="Segoe UI" panose="020B0502040204020203" pitchFamily="34" charset="0"/>
                <a:ea typeface="Segoe UI" panose="020B0502040204020203" pitchFamily="34" charset="0"/>
                <a:cs typeface="Segoe UI" panose="020B0502040204020203" pitchFamily="34" charset="0"/>
              </a:rPr>
              <a:t>ery Satisfied</a:t>
            </a:r>
          </a:p>
          <a:p>
            <a:r>
              <a:rPr lang="en-GB" sz="800" b="1" i="1" dirty="0" smtClean="0">
                <a:latin typeface="Segoe UI" panose="020B0502040204020203" pitchFamily="34" charset="0"/>
                <a:ea typeface="Segoe UI" panose="020B0502040204020203" pitchFamily="34" charset="0"/>
                <a:cs typeface="Segoe UI" panose="020B0502040204020203" pitchFamily="34" charset="0"/>
              </a:rPr>
              <a:t>(Rolling data (burglary and violent = 6 months rolling; hate crime = 12 months rolling; DA and RTC, building up to 12 months rolling))</a:t>
            </a:r>
            <a:endParaRPr lang="en-GB" sz="8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1818899" y="5039948"/>
            <a:ext cx="969389" cy="230832"/>
          </a:xfrm>
          <a:prstGeom prst="rect">
            <a:avLst/>
          </a:prstGeom>
          <a:noFill/>
        </p:spPr>
        <p:txBody>
          <a:bodyPr wrap="square" rtlCol="0">
            <a:spAutoFit/>
          </a:bodyPr>
          <a:lstStyle/>
          <a:p>
            <a:r>
              <a:rPr lang="en-GB" sz="900" b="1" i="1" dirty="0" smtClean="0">
                <a:latin typeface="Segoe UI" panose="020B0502040204020203" pitchFamily="34" charset="0"/>
                <a:ea typeface="Segoe UI" panose="020B0502040204020203" pitchFamily="34" charset="0"/>
                <a:cs typeface="Segoe UI" panose="020B0502040204020203" pitchFamily="34" charset="0"/>
              </a:rPr>
              <a:t>Apr 21</a:t>
            </a:r>
            <a:endParaRPr lang="en-GB" sz="9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5773326" y="5039948"/>
            <a:ext cx="969389" cy="230832"/>
          </a:xfrm>
          <a:prstGeom prst="rect">
            <a:avLst/>
          </a:prstGeom>
          <a:noFill/>
        </p:spPr>
        <p:txBody>
          <a:bodyPr wrap="square" rtlCol="0">
            <a:spAutoFit/>
          </a:bodyPr>
          <a:lstStyle/>
          <a:p>
            <a:r>
              <a:rPr lang="en-GB" sz="900" b="1" i="1" dirty="0" smtClean="0">
                <a:latin typeface="Segoe UI" panose="020B0502040204020203" pitchFamily="34" charset="0"/>
                <a:ea typeface="Segoe UI" panose="020B0502040204020203" pitchFamily="34" charset="0"/>
                <a:cs typeface="Segoe UI" panose="020B0502040204020203" pitchFamily="34" charset="0"/>
              </a:rPr>
              <a:t>Mar 22</a:t>
            </a:r>
            <a:endParaRPr lang="en-GB" sz="900" b="1" i="1" dirty="0">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p:nvPicPr>
        <p:blipFill rotWithShape="1">
          <a:blip r:embed="rId3"/>
          <a:srcRect l="8666" t="3408" b="34649"/>
          <a:stretch/>
        </p:blipFill>
        <p:spPr>
          <a:xfrm>
            <a:off x="1909482" y="2563379"/>
            <a:ext cx="4461152" cy="2389492"/>
          </a:xfrm>
          <a:prstGeom prst="rect">
            <a:avLst/>
          </a:prstGeom>
        </p:spPr>
      </p:pic>
      <p:pic>
        <p:nvPicPr>
          <p:cNvPr id="5" name="Picture 4"/>
          <p:cNvPicPr>
            <a:picLocks noChangeAspect="1"/>
          </p:cNvPicPr>
          <p:nvPr/>
        </p:nvPicPr>
        <p:blipFill>
          <a:blip r:embed="rId4"/>
          <a:stretch>
            <a:fillRect/>
          </a:stretch>
        </p:blipFill>
        <p:spPr>
          <a:xfrm>
            <a:off x="3397609" y="3092226"/>
            <a:ext cx="360000" cy="355999"/>
          </a:xfrm>
          <a:prstGeom prst="rect">
            <a:avLst/>
          </a:prstGeom>
        </p:spPr>
      </p:pic>
      <p:pic>
        <p:nvPicPr>
          <p:cNvPr id="30" name="Picture 29"/>
          <p:cNvPicPr>
            <a:picLocks noChangeAspect="1"/>
          </p:cNvPicPr>
          <p:nvPr/>
        </p:nvPicPr>
        <p:blipFill>
          <a:blip r:embed="rId4"/>
          <a:stretch>
            <a:fillRect/>
          </a:stretch>
        </p:blipFill>
        <p:spPr>
          <a:xfrm>
            <a:off x="1592644" y="3076891"/>
            <a:ext cx="360000" cy="355999"/>
          </a:xfrm>
          <a:prstGeom prst="rect">
            <a:avLst/>
          </a:prstGeom>
        </p:spPr>
      </p:pic>
      <p:pic>
        <p:nvPicPr>
          <p:cNvPr id="32" name="Picture 31"/>
          <p:cNvPicPr>
            <a:picLocks noChangeAspect="1"/>
          </p:cNvPicPr>
          <p:nvPr/>
        </p:nvPicPr>
        <p:blipFill>
          <a:blip r:embed="rId5"/>
          <a:stretch>
            <a:fillRect/>
          </a:stretch>
        </p:blipFill>
        <p:spPr>
          <a:xfrm>
            <a:off x="1599006" y="3712251"/>
            <a:ext cx="356337" cy="360000"/>
          </a:xfrm>
          <a:prstGeom prst="rect">
            <a:avLst/>
          </a:prstGeom>
        </p:spPr>
      </p:pic>
      <p:pic>
        <p:nvPicPr>
          <p:cNvPr id="33" name="Picture 32"/>
          <p:cNvPicPr>
            <a:picLocks noChangeAspect="1"/>
          </p:cNvPicPr>
          <p:nvPr/>
        </p:nvPicPr>
        <p:blipFill>
          <a:blip r:embed="rId5"/>
          <a:stretch>
            <a:fillRect/>
          </a:stretch>
        </p:blipFill>
        <p:spPr>
          <a:xfrm>
            <a:off x="1591883" y="4324829"/>
            <a:ext cx="356337" cy="360000"/>
          </a:xfrm>
          <a:prstGeom prst="rect">
            <a:avLst/>
          </a:prstGeom>
        </p:spPr>
      </p:pic>
      <p:pic>
        <p:nvPicPr>
          <p:cNvPr id="16" name="Picture 15"/>
          <p:cNvPicPr>
            <a:picLocks noChangeAspect="1"/>
          </p:cNvPicPr>
          <p:nvPr/>
        </p:nvPicPr>
        <p:blipFill>
          <a:blip r:embed="rId6"/>
          <a:stretch>
            <a:fillRect/>
          </a:stretch>
        </p:blipFill>
        <p:spPr>
          <a:xfrm>
            <a:off x="2354780" y="2614006"/>
            <a:ext cx="322178" cy="324000"/>
          </a:xfrm>
          <a:prstGeom prst="rect">
            <a:avLst/>
          </a:prstGeom>
        </p:spPr>
      </p:pic>
      <p:pic>
        <p:nvPicPr>
          <p:cNvPr id="19" name="Picture 18"/>
          <p:cNvPicPr>
            <a:picLocks/>
          </p:cNvPicPr>
          <p:nvPr/>
        </p:nvPicPr>
        <p:blipFill>
          <a:blip r:embed="rId7"/>
          <a:stretch>
            <a:fillRect/>
          </a:stretch>
        </p:blipFill>
        <p:spPr>
          <a:xfrm>
            <a:off x="823548" y="2227748"/>
            <a:ext cx="720000" cy="720000"/>
          </a:xfrm>
          <a:prstGeom prst="rect">
            <a:avLst/>
          </a:prstGeom>
        </p:spPr>
      </p:pic>
      <p:pic>
        <p:nvPicPr>
          <p:cNvPr id="20" name="Picture 19"/>
          <p:cNvPicPr>
            <a:picLocks/>
          </p:cNvPicPr>
          <p:nvPr/>
        </p:nvPicPr>
        <p:blipFill>
          <a:blip r:embed="rId8"/>
          <a:stretch>
            <a:fillRect/>
          </a:stretch>
        </p:blipFill>
        <p:spPr>
          <a:xfrm>
            <a:off x="823548" y="2970006"/>
            <a:ext cx="720000" cy="720000"/>
          </a:xfrm>
          <a:prstGeom prst="rect">
            <a:avLst/>
          </a:prstGeom>
        </p:spPr>
      </p:pic>
      <p:pic>
        <p:nvPicPr>
          <p:cNvPr id="34" name="Picture 33"/>
          <p:cNvPicPr>
            <a:picLocks/>
          </p:cNvPicPr>
          <p:nvPr/>
        </p:nvPicPr>
        <p:blipFill>
          <a:blip r:embed="rId9"/>
          <a:stretch>
            <a:fillRect/>
          </a:stretch>
        </p:blipFill>
        <p:spPr>
          <a:xfrm>
            <a:off x="823548" y="3712264"/>
            <a:ext cx="720000" cy="720000"/>
          </a:xfrm>
          <a:prstGeom prst="rect">
            <a:avLst/>
          </a:prstGeom>
        </p:spPr>
      </p:pic>
      <p:pic>
        <p:nvPicPr>
          <p:cNvPr id="35" name="Picture 34"/>
          <p:cNvPicPr>
            <a:picLocks/>
          </p:cNvPicPr>
          <p:nvPr/>
        </p:nvPicPr>
        <p:blipFill>
          <a:blip r:embed="rId10"/>
          <a:stretch>
            <a:fillRect/>
          </a:stretch>
        </p:blipFill>
        <p:spPr>
          <a:xfrm>
            <a:off x="823548" y="4467969"/>
            <a:ext cx="720000" cy="720000"/>
          </a:xfrm>
          <a:prstGeom prst="rect">
            <a:avLst/>
          </a:prstGeom>
        </p:spPr>
      </p:pic>
      <p:sp>
        <p:nvSpPr>
          <p:cNvPr id="37" name="TextBox 36"/>
          <p:cNvSpPr txBox="1"/>
          <p:nvPr/>
        </p:nvSpPr>
        <p:spPr>
          <a:xfrm>
            <a:off x="2276700" y="2367390"/>
            <a:ext cx="562056" cy="246221"/>
          </a:xfrm>
          <a:prstGeom prst="rect">
            <a:avLst/>
          </a:prstGeom>
          <a:noFill/>
        </p:spPr>
        <p:txBody>
          <a:bodyPr wrap="square" rtlCol="0">
            <a:spAutoFit/>
          </a:bodyPr>
          <a:lstStyle/>
          <a:p>
            <a:r>
              <a:rPr lang="en-GB" sz="1000" b="1" u="sng" dirty="0" smtClean="0">
                <a:solidFill>
                  <a:srgbClr val="FFC000"/>
                </a:solidFill>
                <a:latin typeface="Segoe UI" panose="020B0502040204020203" pitchFamily="34" charset="0"/>
                <a:ea typeface="Segoe UI" panose="020B0502040204020203" pitchFamily="34" charset="0"/>
                <a:cs typeface="Segoe UI" panose="020B0502040204020203" pitchFamily="34" charset="0"/>
              </a:rPr>
              <a:t>RTC</a:t>
            </a:r>
            <a:endParaRPr lang="en-GB" sz="1000" b="1" u="sng" dirty="0">
              <a:solidFill>
                <a:srgbClr val="FFC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9" name="TextBox 38"/>
          <p:cNvSpPr txBox="1"/>
          <p:nvPr/>
        </p:nvSpPr>
        <p:spPr>
          <a:xfrm>
            <a:off x="3330374" y="3011488"/>
            <a:ext cx="1231896" cy="246221"/>
          </a:xfrm>
          <a:prstGeom prst="rect">
            <a:avLst/>
          </a:prstGeom>
          <a:noFill/>
        </p:spPr>
        <p:txBody>
          <a:bodyPr wrap="square" rtlCol="0">
            <a:spAutoFit/>
          </a:bodyPr>
          <a:lstStyle/>
          <a:p>
            <a:pPr algn="ctr"/>
            <a:r>
              <a:rPr lang="en-GB" sz="1000" b="1" u="sng" dirty="0" smtClean="0">
                <a:solidFill>
                  <a:srgbClr val="7030A0"/>
                </a:solidFill>
                <a:latin typeface="Segoe UI" panose="020B0502040204020203" pitchFamily="34" charset="0"/>
                <a:ea typeface="Segoe UI" panose="020B0502040204020203" pitchFamily="34" charset="0"/>
                <a:cs typeface="Segoe UI" panose="020B0502040204020203" pitchFamily="34" charset="0"/>
              </a:rPr>
              <a:t>DA</a:t>
            </a:r>
            <a:endParaRPr lang="en-GB" sz="1000" b="1" u="sng" dirty="0">
              <a:solidFill>
                <a:srgbClr val="7030A0"/>
              </a:solidFill>
              <a:latin typeface="Segoe UI" panose="020B0502040204020203" pitchFamily="34" charset="0"/>
              <a:ea typeface="Segoe UI" panose="020B0502040204020203" pitchFamily="34" charset="0"/>
              <a:cs typeface="Segoe UI" panose="020B0502040204020203" pitchFamily="34" charset="0"/>
            </a:endParaRPr>
          </a:p>
        </p:txBody>
      </p:sp>
      <p:sp>
        <p:nvSpPr>
          <p:cNvPr id="40" name="TextBox 39"/>
          <p:cNvSpPr txBox="1"/>
          <p:nvPr/>
        </p:nvSpPr>
        <p:spPr>
          <a:xfrm>
            <a:off x="1504246" y="2818185"/>
            <a:ext cx="1231896" cy="246221"/>
          </a:xfrm>
          <a:prstGeom prst="rect">
            <a:avLst/>
          </a:prstGeom>
          <a:noFill/>
        </p:spPr>
        <p:txBody>
          <a:bodyPr wrap="square" rtlCol="0">
            <a:spAutoFit/>
          </a:bodyPr>
          <a:lstStyle/>
          <a:p>
            <a:r>
              <a:rPr lang="en-GB" sz="1000" b="1" u="sng" dirty="0" smtClean="0">
                <a:solidFill>
                  <a:srgbClr val="A87DFF"/>
                </a:solidFill>
                <a:latin typeface="Segoe UI" panose="020B0502040204020203" pitchFamily="34" charset="0"/>
                <a:ea typeface="Segoe UI" panose="020B0502040204020203" pitchFamily="34" charset="0"/>
                <a:cs typeface="Segoe UI" panose="020B0502040204020203" pitchFamily="34" charset="0"/>
              </a:rPr>
              <a:t>Burglary</a:t>
            </a:r>
            <a:endParaRPr lang="en-GB" sz="1000" b="1" u="sng" dirty="0">
              <a:solidFill>
                <a:srgbClr val="A87DFF"/>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TextBox 40"/>
          <p:cNvSpPr txBox="1"/>
          <p:nvPr/>
        </p:nvSpPr>
        <p:spPr>
          <a:xfrm>
            <a:off x="1504246" y="3481799"/>
            <a:ext cx="1231896" cy="246221"/>
          </a:xfrm>
          <a:prstGeom prst="rect">
            <a:avLst/>
          </a:prstGeom>
          <a:noFill/>
        </p:spPr>
        <p:txBody>
          <a:bodyPr wrap="square" rtlCol="0">
            <a:spAutoFit/>
          </a:bodyPr>
          <a:lstStyle/>
          <a:p>
            <a:r>
              <a:rPr lang="en-GB" sz="1000" b="1" u="sng" dirty="0" smtClean="0">
                <a:solidFill>
                  <a:srgbClr val="005696"/>
                </a:solidFill>
                <a:latin typeface="Segoe UI" panose="020B0502040204020203" pitchFamily="34" charset="0"/>
                <a:ea typeface="Segoe UI" panose="020B0502040204020203" pitchFamily="34" charset="0"/>
                <a:cs typeface="Segoe UI" panose="020B0502040204020203" pitchFamily="34" charset="0"/>
              </a:rPr>
              <a:t>Violent</a:t>
            </a:r>
            <a:endParaRPr lang="en-GB" sz="1000" b="1" u="sng" dirty="0">
              <a:solidFill>
                <a:srgbClr val="005696"/>
              </a:solidFill>
              <a:latin typeface="Segoe UI" panose="020B0502040204020203" pitchFamily="34" charset="0"/>
              <a:ea typeface="Segoe UI" panose="020B0502040204020203" pitchFamily="34" charset="0"/>
              <a:cs typeface="Segoe UI" panose="020B0502040204020203" pitchFamily="34" charset="0"/>
            </a:endParaRPr>
          </a:p>
        </p:txBody>
      </p:sp>
      <p:sp>
        <p:nvSpPr>
          <p:cNvPr id="42" name="TextBox 41"/>
          <p:cNvSpPr txBox="1"/>
          <p:nvPr/>
        </p:nvSpPr>
        <p:spPr>
          <a:xfrm>
            <a:off x="1504246" y="4097221"/>
            <a:ext cx="1231896" cy="246221"/>
          </a:xfrm>
          <a:prstGeom prst="rect">
            <a:avLst/>
          </a:prstGeom>
          <a:noFill/>
        </p:spPr>
        <p:txBody>
          <a:bodyPr wrap="square" rtlCol="0">
            <a:spAutoFit/>
          </a:bodyPr>
          <a:lstStyle/>
          <a:p>
            <a:r>
              <a:rPr lang="en-GB" sz="1000" b="1" u="sng" dirty="0">
                <a:solidFill>
                  <a:srgbClr val="007DDA"/>
                </a:solidFill>
                <a:latin typeface="Segoe UI" panose="020B0502040204020203" pitchFamily="34" charset="0"/>
                <a:ea typeface="Segoe UI" panose="020B0502040204020203" pitchFamily="34" charset="0"/>
                <a:cs typeface="Segoe UI" panose="020B0502040204020203" pitchFamily="34" charset="0"/>
              </a:rPr>
              <a:t>Hate</a:t>
            </a:r>
          </a:p>
        </p:txBody>
      </p:sp>
      <p:sp>
        <p:nvSpPr>
          <p:cNvPr id="44" name="Rectangle 43"/>
          <p:cNvSpPr/>
          <p:nvPr/>
        </p:nvSpPr>
        <p:spPr>
          <a:xfrm>
            <a:off x="5862070" y="4701680"/>
            <a:ext cx="573203" cy="216000"/>
          </a:xfrm>
          <a:prstGeom prst="rect">
            <a:avLst/>
          </a:prstGeom>
          <a:solidFill>
            <a:schemeClr val="accent4">
              <a:lumMod val="20000"/>
              <a:lumOff val="80000"/>
            </a:schemeClr>
          </a:solidFill>
          <a:ln w="31750">
            <a:solidFill>
              <a:srgbClr val="005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p:cNvSpPr txBox="1"/>
          <p:nvPr/>
        </p:nvSpPr>
        <p:spPr>
          <a:xfrm>
            <a:off x="5821728" y="4669522"/>
            <a:ext cx="756104" cy="307777"/>
          </a:xfrm>
          <a:prstGeom prst="rect">
            <a:avLst/>
          </a:prstGeom>
          <a:noFill/>
        </p:spPr>
        <p:txBody>
          <a:bodyPr wrap="square" rtlCol="0">
            <a:spAutoFit/>
          </a:bodyPr>
          <a:lstStyle/>
          <a:p>
            <a:r>
              <a:rPr lang="en-GB" sz="1400" dirty="0" smtClean="0">
                <a:solidFill>
                  <a:srgbClr val="005696"/>
                </a:solidFill>
                <a:latin typeface="Arial Black" panose="020B0A04020102020204" pitchFamily="34" charset="0"/>
              </a:rPr>
              <a:t>60%*</a:t>
            </a:r>
            <a:endParaRPr lang="en-GB" sz="1400" dirty="0">
              <a:solidFill>
                <a:srgbClr val="005696"/>
              </a:solidFill>
              <a:latin typeface="Arial Black" panose="020B0A04020102020204" pitchFamily="34" charset="0"/>
            </a:endParaRPr>
          </a:p>
        </p:txBody>
      </p:sp>
      <p:sp>
        <p:nvSpPr>
          <p:cNvPr id="45" name="Rounded Rectangle 44"/>
          <p:cNvSpPr/>
          <p:nvPr/>
        </p:nvSpPr>
        <p:spPr>
          <a:xfrm>
            <a:off x="6537500" y="5039947"/>
            <a:ext cx="5571785" cy="946865"/>
          </a:xfrm>
          <a:prstGeom prst="roundRect">
            <a:avLst>
              <a:gd name="adj" fmla="val 9826"/>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p:cNvSpPr txBox="1"/>
          <p:nvPr/>
        </p:nvSpPr>
        <p:spPr>
          <a:xfrm>
            <a:off x="6523397" y="1894853"/>
            <a:ext cx="5584368" cy="3223959"/>
          </a:xfrm>
          <a:prstGeom prst="rect">
            <a:avLst/>
          </a:prstGeom>
          <a:noFill/>
        </p:spPr>
        <p:txBody>
          <a:bodyPr wrap="square" rtlCol="0">
            <a:spAutoFit/>
          </a:bodyPr>
          <a:lstStyle/>
          <a:p>
            <a:pPr algn="ctr"/>
            <a:r>
              <a:rPr lang="en-GB" sz="125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Satisfaction Trends: Context</a:t>
            </a:r>
            <a:endParaRPr lang="en-GB" sz="1250"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While </a:t>
            </a:r>
            <a:r>
              <a:rPr lang="en-GB" sz="1100" b="1" dirty="0" smtClean="0">
                <a:latin typeface="Segoe UI" panose="020B0502040204020203" pitchFamily="34" charset="0"/>
                <a:ea typeface="Segoe UI" panose="020B0502040204020203" pitchFamily="34" charset="0"/>
                <a:cs typeface="Segoe UI" panose="020B0502040204020203" pitchFamily="34" charset="0"/>
              </a:rPr>
              <a:t>burglary</a:t>
            </a:r>
            <a:r>
              <a:rPr lang="en-GB" sz="1100" dirty="0" smtClean="0">
                <a:latin typeface="Segoe UI" panose="020B0502040204020203" pitchFamily="34" charset="0"/>
                <a:ea typeface="Segoe UI" panose="020B0502040204020203" pitchFamily="34" charset="0"/>
                <a:cs typeface="Segoe UI" panose="020B0502040204020203" pitchFamily="34" charset="0"/>
              </a:rPr>
              <a:t> and </a:t>
            </a:r>
            <a:r>
              <a:rPr lang="en-GB" sz="1100" b="1" dirty="0" smtClean="0">
                <a:latin typeface="Segoe UI" panose="020B0502040204020203" pitchFamily="34" charset="0"/>
                <a:ea typeface="Segoe UI" panose="020B0502040204020203" pitchFamily="34" charset="0"/>
                <a:cs typeface="Segoe UI" panose="020B0502040204020203" pitchFamily="34" charset="0"/>
              </a:rPr>
              <a:t>violent crime satisfaction </a:t>
            </a:r>
            <a:r>
              <a:rPr lang="en-GB" sz="1100" dirty="0" smtClean="0">
                <a:latin typeface="Segoe UI" panose="020B0502040204020203" pitchFamily="34" charset="0"/>
                <a:ea typeface="Segoe UI" panose="020B0502040204020203" pitchFamily="34" charset="0"/>
                <a:cs typeface="Segoe UI" panose="020B0502040204020203" pitchFamily="34" charset="0"/>
              </a:rPr>
              <a:t>show </a:t>
            </a:r>
            <a:r>
              <a:rPr lang="en-GB" sz="1100" b="1" dirty="0" smtClean="0">
                <a:latin typeface="Segoe UI" panose="020B0502040204020203" pitchFamily="34" charset="0"/>
                <a:ea typeface="Segoe UI" panose="020B0502040204020203" pitchFamily="34" charset="0"/>
                <a:cs typeface="Segoe UI" panose="020B0502040204020203" pitchFamily="34" charset="0"/>
              </a:rPr>
              <a:t>marked downward trends this financial year</a:t>
            </a:r>
            <a:r>
              <a:rPr lang="en-GB" sz="1100" dirty="0" smtClean="0">
                <a:latin typeface="Segoe UI" panose="020B0502040204020203" pitchFamily="34" charset="0"/>
                <a:ea typeface="Segoe UI" panose="020B0502040204020203" pitchFamily="34" charset="0"/>
                <a:cs typeface="Segoe UI" panose="020B0502040204020203" pitchFamily="34" charset="0"/>
              </a:rPr>
              <a:t>, the </a:t>
            </a:r>
            <a:r>
              <a:rPr lang="en-GB" sz="1100" b="1" dirty="0" smtClean="0">
                <a:latin typeface="Segoe UI" panose="020B0502040204020203" pitchFamily="34" charset="0"/>
                <a:ea typeface="Segoe UI" panose="020B0502040204020203" pitchFamily="34" charset="0"/>
                <a:cs typeface="Segoe UI" panose="020B0502040204020203" pitchFamily="34" charset="0"/>
              </a:rPr>
              <a:t>longer-term context should be considered</a:t>
            </a:r>
            <a:r>
              <a:rPr lang="en-GB" sz="1100" dirty="0" smtClean="0">
                <a:latin typeface="Segoe UI" panose="020B0502040204020203" pitchFamily="34" charset="0"/>
                <a:ea typeface="Segoe UI" panose="020B0502040204020203" pitchFamily="34" charset="0"/>
                <a:cs typeface="Segoe UI" panose="020B0502040204020203" pitchFamily="34" charset="0"/>
              </a:rPr>
              <a:t>.  When considering data trends going back to the start of the previous financial year – April 20 – </a:t>
            </a:r>
            <a:r>
              <a:rPr lang="en-GB" sz="1100" b="1" dirty="0" smtClean="0">
                <a:latin typeface="Segoe UI" panose="020B0502040204020203" pitchFamily="34" charset="0"/>
                <a:ea typeface="Segoe UI" panose="020B0502040204020203" pitchFamily="34" charset="0"/>
                <a:cs typeface="Segoe UI" panose="020B0502040204020203" pitchFamily="34" charset="0"/>
              </a:rPr>
              <a:t>satisfaction levels have shown a slight increase in the case of burglary </a:t>
            </a:r>
            <a:r>
              <a:rPr lang="en-GB" sz="1100" dirty="0" smtClean="0">
                <a:latin typeface="Segoe UI" panose="020B0502040204020203" pitchFamily="34" charset="0"/>
                <a:ea typeface="Segoe UI" panose="020B0502040204020203" pitchFamily="34" charset="0"/>
                <a:cs typeface="Segoe UI" panose="020B0502040204020203" pitchFamily="34" charset="0"/>
              </a:rPr>
              <a:t>while </a:t>
            </a:r>
            <a:r>
              <a:rPr lang="en-GB" sz="1100" b="1" dirty="0" smtClean="0">
                <a:latin typeface="Segoe UI" panose="020B0502040204020203" pitchFamily="34" charset="0"/>
                <a:ea typeface="Segoe UI" panose="020B0502040204020203" pitchFamily="34" charset="0"/>
                <a:cs typeface="Segoe UI" panose="020B0502040204020203" pitchFamily="34" charset="0"/>
              </a:rPr>
              <a:t>violent crime satisfaction levels have shown negligible change</a:t>
            </a:r>
            <a:r>
              <a:rPr lang="en-GB" sz="1100" dirty="0" smtClean="0">
                <a:latin typeface="Segoe UI" panose="020B0502040204020203" pitchFamily="34" charset="0"/>
                <a:ea typeface="Segoe UI" panose="020B0502040204020203" pitchFamily="34" charset="0"/>
                <a:cs typeface="Segoe UI" panose="020B0502040204020203" pitchFamily="34" charset="0"/>
              </a:rPr>
              <a:t>. This is also the case when looking back further – to April 19 and April 18. </a:t>
            </a:r>
          </a:p>
          <a:p>
            <a:endParaRPr lang="en-GB" sz="600" dirty="0" smtClean="0">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The </a:t>
            </a:r>
            <a:r>
              <a:rPr lang="en-GB" sz="1100" b="1" dirty="0" smtClean="0">
                <a:latin typeface="Segoe UI" panose="020B0502040204020203" pitchFamily="34" charset="0"/>
                <a:ea typeface="Segoe UI" panose="020B0502040204020203" pitchFamily="34" charset="0"/>
                <a:cs typeface="Segoe UI" panose="020B0502040204020203" pitchFamily="34" charset="0"/>
              </a:rPr>
              <a:t>decreases seen this financial year are as a result of marked rises seen in satisfaction during the period spanning January 21 to June/July 21</a:t>
            </a:r>
            <a:r>
              <a:rPr lang="en-GB" sz="1100" dirty="0" smtClean="0">
                <a:latin typeface="Segoe UI" panose="020B0502040204020203" pitchFamily="34" charset="0"/>
                <a:ea typeface="Segoe UI" panose="020B0502040204020203" pitchFamily="34" charset="0"/>
                <a:cs typeface="Segoe UI" panose="020B0502040204020203" pitchFamily="34" charset="0"/>
              </a:rPr>
              <a:t> (this was particularly evident with violent crime), with sustained falls seen thereafter.  It should be noted that, due to the use of rolling data and the delay between crime record creation and interviewing taking place, the </a:t>
            </a:r>
            <a:r>
              <a:rPr lang="en-GB" sz="1100" b="1" dirty="0" smtClean="0">
                <a:latin typeface="Segoe UI" panose="020B0502040204020203" pitchFamily="34" charset="0"/>
                <a:ea typeface="Segoe UI" panose="020B0502040204020203" pitchFamily="34" charset="0"/>
                <a:cs typeface="Segoe UI" panose="020B0502040204020203" pitchFamily="34" charset="0"/>
              </a:rPr>
              <a:t>high satisfaction levels seen during the first half of 2021 are a product of feedback from victims surveyed in the six/eight-month period prior to that </a:t>
            </a:r>
            <a:r>
              <a:rPr lang="en-GB" sz="1100" dirty="0" smtClean="0">
                <a:latin typeface="Segoe UI" panose="020B0502040204020203" pitchFamily="34" charset="0"/>
                <a:ea typeface="Segoe UI" panose="020B0502040204020203" pitchFamily="34" charset="0"/>
                <a:cs typeface="Segoe UI" panose="020B0502040204020203" pitchFamily="34" charset="0"/>
              </a:rPr>
              <a:t>(spring – winter 2020) </a:t>
            </a:r>
            <a:r>
              <a:rPr lang="en-GB" sz="1100" b="1" dirty="0" smtClean="0">
                <a:latin typeface="Segoe UI" panose="020B0502040204020203" pitchFamily="34" charset="0"/>
                <a:ea typeface="Segoe UI" panose="020B0502040204020203" pitchFamily="34" charset="0"/>
                <a:cs typeface="Segoe UI" panose="020B0502040204020203" pitchFamily="34" charset="0"/>
              </a:rPr>
              <a:t>during which time exceptional circumstances existed due to Covid and the associated lockdowns</a:t>
            </a:r>
            <a:r>
              <a:rPr lang="en-GB" sz="1100" dirty="0" smtClean="0">
                <a:latin typeface="Segoe UI" panose="020B0502040204020203" pitchFamily="34" charset="0"/>
                <a:ea typeface="Segoe UI" panose="020B0502040204020203" pitchFamily="34" charset="0"/>
                <a:cs typeface="Segoe UI" panose="020B0502040204020203" pitchFamily="34" charset="0"/>
              </a:rPr>
              <a:t>, the </a:t>
            </a:r>
            <a:r>
              <a:rPr lang="en-GB" sz="1100" b="1" dirty="0" smtClean="0">
                <a:latin typeface="Segoe UI" panose="020B0502040204020203" pitchFamily="34" charset="0"/>
                <a:ea typeface="Segoe UI" panose="020B0502040204020203" pitchFamily="34" charset="0"/>
                <a:cs typeface="Segoe UI" panose="020B0502040204020203" pitchFamily="34" charset="0"/>
              </a:rPr>
              <a:t>effect of which </a:t>
            </a:r>
            <a:r>
              <a:rPr lang="en-GB" sz="1100" dirty="0" smtClean="0">
                <a:latin typeface="Segoe UI" panose="020B0502040204020203" pitchFamily="34" charset="0"/>
                <a:ea typeface="Segoe UI" panose="020B0502040204020203" pitchFamily="34" charset="0"/>
                <a:cs typeface="Segoe UI" panose="020B0502040204020203" pitchFamily="34" charset="0"/>
              </a:rPr>
              <a:t>(in terms of the interplay between changes in levels of demand, staffing, workload, morale and public perception) </a:t>
            </a:r>
            <a:r>
              <a:rPr lang="en-GB" sz="1100" b="1" dirty="0" smtClean="0">
                <a:latin typeface="Segoe UI" panose="020B0502040204020203" pitchFamily="34" charset="0"/>
                <a:ea typeface="Segoe UI" panose="020B0502040204020203" pitchFamily="34" charset="0"/>
                <a:cs typeface="Segoe UI" panose="020B0502040204020203" pitchFamily="34" charset="0"/>
              </a:rPr>
              <a:t>are still not understood</a:t>
            </a:r>
            <a:r>
              <a:rPr lang="en-GB" sz="1100" dirty="0" smtClean="0">
                <a:latin typeface="Segoe UI" panose="020B0502040204020203" pitchFamily="34" charset="0"/>
                <a:ea typeface="Segoe UI" panose="020B0502040204020203" pitchFamily="34" charset="0"/>
                <a:cs typeface="Segoe UI" panose="020B0502040204020203" pitchFamily="34" charset="0"/>
              </a:rPr>
              <a:t>.</a:t>
            </a:r>
          </a:p>
          <a:p>
            <a:endParaRPr lang="en-GB" sz="400" dirty="0" smtClean="0">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11"/>
          <a:stretch>
            <a:fillRect/>
          </a:stretch>
        </p:blipFill>
        <p:spPr>
          <a:xfrm>
            <a:off x="11308680" y="6201845"/>
            <a:ext cx="613160" cy="527318"/>
          </a:xfrm>
          <a:prstGeom prst="rect">
            <a:avLst/>
          </a:prstGeom>
        </p:spPr>
      </p:pic>
      <p:sp>
        <p:nvSpPr>
          <p:cNvPr id="48" name="Rectangle 47"/>
          <p:cNvSpPr/>
          <p:nvPr/>
        </p:nvSpPr>
        <p:spPr>
          <a:xfrm>
            <a:off x="6523397" y="6185745"/>
            <a:ext cx="4937187" cy="577081"/>
          </a:xfrm>
          <a:prstGeom prst="rect">
            <a:avLst/>
          </a:prstGeom>
        </p:spPr>
        <p:txBody>
          <a:bodyPr wrap="square">
            <a:spAutoFit/>
          </a:bodyPr>
          <a:lstStyle/>
          <a:p>
            <a:r>
              <a:rPr lang="en-GB" sz="1050" dirty="0">
                <a:latin typeface="Segoe UI" panose="020B0502040204020203" pitchFamily="34" charset="0"/>
                <a:ea typeface="Segoe UI" panose="020B0502040204020203" pitchFamily="34" charset="0"/>
                <a:cs typeface="Segoe UI" panose="020B0502040204020203" pitchFamily="34" charset="0"/>
              </a:rPr>
              <a:t>A </a:t>
            </a:r>
            <a:r>
              <a:rPr lang="en-GB" sz="1050" b="1" dirty="0" smtClean="0">
                <a:latin typeface="Segoe UI" panose="020B0502040204020203" pitchFamily="34" charset="0"/>
                <a:ea typeface="Segoe UI" panose="020B0502040204020203" pitchFamily="34" charset="0"/>
                <a:cs typeface="Segoe UI" panose="020B0502040204020203" pitchFamily="34" charset="0"/>
              </a:rPr>
              <a:t>consideration around the strategic victim satisfaction actions to be prioritised and progressed in 22/23 should take place at the first Strategic Satisfaction Board </a:t>
            </a:r>
            <a:r>
              <a:rPr lang="en-GB" sz="1050" dirty="0" smtClean="0">
                <a:latin typeface="Segoe UI" panose="020B0502040204020203" pitchFamily="34" charset="0"/>
                <a:ea typeface="Segoe UI" panose="020B0502040204020203" pitchFamily="34" charset="0"/>
                <a:cs typeface="Segoe UI" panose="020B0502040204020203" pitchFamily="34" charset="0"/>
              </a:rPr>
              <a:t>(5</a:t>
            </a:r>
            <a:r>
              <a:rPr lang="en-GB" sz="1050" baseline="30000" dirty="0" smtClean="0">
                <a:latin typeface="Segoe UI" panose="020B0502040204020203" pitchFamily="34" charset="0"/>
                <a:ea typeface="Segoe UI" panose="020B0502040204020203" pitchFamily="34" charset="0"/>
                <a:cs typeface="Segoe UI" panose="020B0502040204020203" pitchFamily="34" charset="0"/>
              </a:rPr>
              <a:t>th</a:t>
            </a:r>
            <a:r>
              <a:rPr lang="en-GB" sz="1050" dirty="0" smtClean="0">
                <a:latin typeface="Segoe UI" panose="020B0502040204020203" pitchFamily="34" charset="0"/>
                <a:ea typeface="Segoe UI" panose="020B0502040204020203" pitchFamily="34" charset="0"/>
                <a:cs typeface="Segoe UI" panose="020B0502040204020203" pitchFamily="34" charset="0"/>
              </a:rPr>
              <a:t> May 22).  </a:t>
            </a: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83579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792635" y="1029867"/>
            <a:ext cx="3883489" cy="3353091"/>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12</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6" name="Rounded Rectangle 25"/>
          <p:cNvSpPr/>
          <p:nvPr/>
        </p:nvSpPr>
        <p:spPr>
          <a:xfrm>
            <a:off x="8418870" y="63188"/>
            <a:ext cx="3698895" cy="2187930"/>
          </a:xfrm>
          <a:prstGeom prst="roundRect">
            <a:avLst>
              <a:gd name="adj" fmla="val 5076"/>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p:cNvSpPr txBox="1"/>
          <p:nvPr/>
        </p:nvSpPr>
        <p:spPr>
          <a:xfrm>
            <a:off x="3976175" y="569275"/>
            <a:ext cx="3554486" cy="630942"/>
          </a:xfrm>
          <a:prstGeom prst="rect">
            <a:avLst/>
          </a:prstGeom>
          <a:noFill/>
        </p:spPr>
        <p:txBody>
          <a:bodyPr wrap="square" rtlCol="0">
            <a:spAutoFit/>
          </a:bodyPr>
          <a:lstStyle/>
          <a:p>
            <a:pPr algn="ctr"/>
            <a:r>
              <a:rPr lang="en-GB" sz="140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Burglary - Force Performance</a:t>
            </a:r>
          </a:p>
          <a:p>
            <a:pPr algn="ctr"/>
            <a:r>
              <a:rPr lang="en-GB" sz="900" b="1" i="1" dirty="0">
                <a:latin typeface="Segoe UI" panose="020B0502040204020203" pitchFamily="34" charset="0"/>
                <a:ea typeface="Segoe UI" panose="020B0502040204020203" pitchFamily="34" charset="0"/>
                <a:cs typeface="Segoe UI" panose="020B0502040204020203" pitchFamily="34" charset="0"/>
              </a:rPr>
              <a:t>(Completely or Very Satisfied)</a:t>
            </a:r>
          </a:p>
          <a:p>
            <a:pPr algn="ctr"/>
            <a:endParaRPr lang="en-GB" sz="1200" b="1" u="sng"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291544" y="569275"/>
            <a:ext cx="3087580" cy="584775"/>
          </a:xfrm>
          <a:prstGeom prst="rect">
            <a:avLst/>
          </a:prstGeom>
          <a:noFill/>
        </p:spPr>
        <p:txBody>
          <a:bodyPr wrap="square" rtlCol="0">
            <a:spAutoFit/>
          </a:bodyPr>
          <a:lstStyle/>
          <a:p>
            <a:pPr algn="ctr"/>
            <a:r>
              <a:rPr lang="en-GB" sz="140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Burglary - LPA </a:t>
            </a:r>
            <a:r>
              <a:rPr lang="en-GB" sz="1400" b="1" u="sng"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Performance </a:t>
            </a:r>
            <a:endParaRPr lang="en-GB" sz="140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r>
              <a:rPr lang="en-GB" sz="900" b="1" i="1" dirty="0" smtClean="0">
                <a:latin typeface="Segoe UI" panose="020B0502040204020203" pitchFamily="34" charset="0"/>
                <a:ea typeface="Segoe UI" panose="020B0502040204020203" pitchFamily="34" charset="0"/>
                <a:cs typeface="Segoe UI" panose="020B0502040204020203" pitchFamily="34" charset="0"/>
              </a:rPr>
              <a:t>(Completely or Very Satisfied)</a:t>
            </a:r>
          </a:p>
          <a:p>
            <a:pPr algn="ctr"/>
            <a:r>
              <a:rPr lang="en-GB" sz="900" dirty="0" smtClean="0">
                <a:latin typeface="Segoe UI" panose="020B0502040204020203" pitchFamily="34" charset="0"/>
                <a:ea typeface="Segoe UI" panose="020B0502040204020203" pitchFamily="34" charset="0"/>
                <a:cs typeface="Segoe UI" panose="020B0502040204020203" pitchFamily="34" charset="0"/>
              </a:rPr>
              <a:t>(Oct 21 – Mar 22)</a:t>
            </a:r>
            <a:endParaRPr lang="en-GB" sz="900" dirty="0">
              <a:latin typeface="Segoe UI" panose="020B0502040204020203" pitchFamily="34" charset="0"/>
              <a:ea typeface="Segoe UI" panose="020B0502040204020203" pitchFamily="34" charset="0"/>
              <a:cs typeface="Segoe UI" panose="020B0502040204020203" pitchFamily="34" charset="0"/>
            </a:endParaRPr>
          </a:p>
        </p:txBody>
      </p:sp>
      <p:sp>
        <p:nvSpPr>
          <p:cNvPr id="30" name="Rounded Rectangle 29"/>
          <p:cNvSpPr/>
          <p:nvPr/>
        </p:nvSpPr>
        <p:spPr>
          <a:xfrm>
            <a:off x="520995" y="4613282"/>
            <a:ext cx="11586504" cy="2174509"/>
          </a:xfrm>
          <a:prstGeom prst="roundRect">
            <a:avLst>
              <a:gd name="adj" fmla="val 4712"/>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Box 104"/>
          <p:cNvSpPr txBox="1">
            <a:spLocks noChangeArrowheads="1"/>
          </p:cNvSpPr>
          <p:nvPr/>
        </p:nvSpPr>
        <p:spPr bwMode="auto">
          <a:xfrm>
            <a:off x="6565306" y="4823491"/>
            <a:ext cx="2443622" cy="292388"/>
          </a:xfrm>
          <a:prstGeom prst="rect">
            <a:avLst/>
          </a:prstGeom>
          <a:noFill/>
          <a:ln w="9525">
            <a:noFill/>
            <a:miter lim="800000"/>
            <a:headEnd/>
            <a:tailEnd/>
          </a:ln>
        </p:spPr>
        <p:txBody>
          <a:bodyPr wrap="square">
            <a:spAutoFit/>
          </a:bodyPr>
          <a:lstStyle/>
          <a:p>
            <a:pPr algn="ctr">
              <a:spcBef>
                <a:spcPct val="50000"/>
              </a:spcBef>
            </a:pPr>
            <a:r>
              <a:rPr lang="en-GB" sz="1250" b="1" i="1"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What causes </a:t>
            </a:r>
            <a:r>
              <a:rPr lang="en-GB" sz="1250" b="1" i="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satisfaction</a:t>
            </a:r>
            <a:r>
              <a:rPr lang="en-GB" sz="1250" b="1" i="1"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a:t>
            </a:r>
            <a:endParaRPr lang="en-GB" sz="1250" b="1" i="1"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Text Box 104"/>
          <p:cNvSpPr txBox="1">
            <a:spLocks noChangeArrowheads="1"/>
          </p:cNvSpPr>
          <p:nvPr/>
        </p:nvSpPr>
        <p:spPr bwMode="auto">
          <a:xfrm>
            <a:off x="9442068" y="4823491"/>
            <a:ext cx="2686908" cy="292388"/>
          </a:xfrm>
          <a:prstGeom prst="rect">
            <a:avLst/>
          </a:prstGeom>
          <a:noFill/>
          <a:ln w="9525">
            <a:noFill/>
            <a:miter lim="800000"/>
            <a:headEnd/>
            <a:tailEnd/>
          </a:ln>
        </p:spPr>
        <p:txBody>
          <a:bodyPr wrap="square">
            <a:spAutoFit/>
          </a:bodyPr>
          <a:lstStyle/>
          <a:p>
            <a:pPr algn="ctr">
              <a:spcBef>
                <a:spcPct val="50000"/>
              </a:spcBef>
            </a:pPr>
            <a:r>
              <a:rPr lang="en-GB" sz="1250" b="1" i="1"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What causes </a:t>
            </a:r>
            <a:r>
              <a:rPr lang="en-GB" sz="1250" b="1" i="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dissatisfaction</a:t>
            </a:r>
            <a:r>
              <a:rPr lang="en-GB" sz="1250" b="1" i="1"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a:t>
            </a:r>
            <a:endParaRPr lang="en-GB" sz="1250" b="1" i="1"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33" name="Picture 32"/>
          <p:cNvPicPr>
            <a:picLocks noChangeAspect="1"/>
          </p:cNvPicPr>
          <p:nvPr/>
        </p:nvPicPr>
        <p:blipFill>
          <a:blip r:embed="rId4"/>
          <a:stretch>
            <a:fillRect/>
          </a:stretch>
        </p:blipFill>
        <p:spPr>
          <a:xfrm>
            <a:off x="9051058" y="5319390"/>
            <a:ext cx="526326" cy="515661"/>
          </a:xfrm>
          <a:prstGeom prst="rect">
            <a:avLst/>
          </a:prstGeom>
        </p:spPr>
      </p:pic>
      <p:sp>
        <p:nvSpPr>
          <p:cNvPr id="35" name="TextBox 34"/>
          <p:cNvSpPr txBox="1"/>
          <p:nvPr/>
        </p:nvSpPr>
        <p:spPr>
          <a:xfrm>
            <a:off x="8990696" y="39257"/>
            <a:ext cx="2610478" cy="284693"/>
          </a:xfrm>
          <a:prstGeom prst="rect">
            <a:avLst/>
          </a:prstGeom>
          <a:noFill/>
        </p:spPr>
        <p:txBody>
          <a:bodyPr wrap="square" rtlCol="0">
            <a:spAutoFit/>
          </a:bodyPr>
          <a:lstStyle/>
          <a:p>
            <a:pPr algn="ctr"/>
            <a:r>
              <a:rPr lang="en-GB" sz="125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Burglary Satisfaction Headlines</a:t>
            </a:r>
            <a:endParaRPr lang="en-GB" sz="1250" b="1" u="sng"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37" name="Group 36"/>
          <p:cNvGrpSpPr/>
          <p:nvPr/>
        </p:nvGrpSpPr>
        <p:grpSpPr>
          <a:xfrm>
            <a:off x="1141530" y="1598757"/>
            <a:ext cx="2163650" cy="2035527"/>
            <a:chOff x="1110887" y="2354407"/>
            <a:chExt cx="2163650" cy="2035527"/>
          </a:xfrm>
        </p:grpSpPr>
        <p:pic>
          <p:nvPicPr>
            <p:cNvPr id="38" name="Picture 101"/>
            <p:cNvPicPr>
              <a:picLocks noChangeAspect="1" noChangeArrowheads="1"/>
            </p:cNvPicPr>
            <p:nvPr/>
          </p:nvPicPr>
          <p:blipFill>
            <a:blip r:embed="rId5"/>
            <a:srcRect/>
            <a:stretch>
              <a:fillRect/>
            </a:stretch>
          </p:blipFill>
          <p:spPr bwMode="auto">
            <a:xfrm>
              <a:off x="1207918" y="2354407"/>
              <a:ext cx="1811328" cy="1979306"/>
            </a:xfrm>
            <a:prstGeom prst="rect">
              <a:avLst/>
            </a:prstGeom>
            <a:noFill/>
            <a:ln w="9525">
              <a:noFill/>
              <a:miter lim="800000"/>
              <a:headEnd/>
              <a:tailEnd/>
            </a:ln>
          </p:spPr>
        </p:pic>
        <p:grpSp>
          <p:nvGrpSpPr>
            <p:cNvPr id="39" name="Group 38"/>
            <p:cNvGrpSpPr/>
            <p:nvPr/>
          </p:nvGrpSpPr>
          <p:grpSpPr>
            <a:xfrm>
              <a:off x="2117904" y="2428455"/>
              <a:ext cx="614536" cy="569395"/>
              <a:chOff x="2221336" y="2428455"/>
              <a:chExt cx="614536" cy="569395"/>
            </a:xfrm>
          </p:grpSpPr>
          <p:sp>
            <p:nvSpPr>
              <p:cNvPr id="53" name="Oval 101"/>
              <p:cNvSpPr>
                <a:spLocks noChangeAspect="1"/>
              </p:cNvSpPr>
              <p:nvPr/>
            </p:nvSpPr>
            <p:spPr>
              <a:xfrm>
                <a:off x="2238640" y="2428455"/>
                <a:ext cx="579929" cy="56939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54" name="TextBox 139"/>
              <p:cNvSpPr txBox="1">
                <a:spLocks noChangeArrowheads="1"/>
              </p:cNvSpPr>
              <p:nvPr/>
            </p:nvSpPr>
            <p:spPr bwMode="auto">
              <a:xfrm>
                <a:off x="2221336" y="2543875"/>
                <a:ext cx="614536" cy="338554"/>
              </a:xfrm>
              <a:prstGeom prst="rect">
                <a:avLst/>
              </a:prstGeom>
              <a:noFill/>
              <a:ln w="9525">
                <a:noFill/>
                <a:miter lim="800000"/>
                <a:headEnd/>
                <a:tailEnd/>
              </a:ln>
            </p:spPr>
            <p:txBody>
              <a:bodyPr wrap="square">
                <a:spAutoFit/>
              </a:bodyPr>
              <a:lstStyle/>
              <a:p>
                <a:pPr algn="ctr"/>
                <a:r>
                  <a:rPr lang="en-GB"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77%</a:t>
                </a:r>
                <a:endParaRPr lang="en-GB"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40" name="Group 39"/>
            <p:cNvGrpSpPr/>
            <p:nvPr/>
          </p:nvGrpSpPr>
          <p:grpSpPr>
            <a:xfrm>
              <a:off x="1235731" y="2463617"/>
              <a:ext cx="614536" cy="568800"/>
              <a:chOff x="2596630" y="2618955"/>
              <a:chExt cx="614536" cy="568800"/>
            </a:xfrm>
          </p:grpSpPr>
          <p:sp>
            <p:nvSpPr>
              <p:cNvPr id="51" name="Oval 101"/>
              <p:cNvSpPr>
                <a:spLocks noChangeAspect="1"/>
              </p:cNvSpPr>
              <p:nvPr/>
            </p:nvSpPr>
            <p:spPr>
              <a:xfrm>
                <a:off x="2605531" y="2618955"/>
                <a:ext cx="579323" cy="568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52" name="TextBox 139"/>
              <p:cNvSpPr txBox="1">
                <a:spLocks noChangeArrowheads="1"/>
              </p:cNvSpPr>
              <p:nvPr/>
            </p:nvSpPr>
            <p:spPr bwMode="auto">
              <a:xfrm>
                <a:off x="2596630" y="2743188"/>
                <a:ext cx="614536" cy="338554"/>
              </a:xfrm>
              <a:prstGeom prst="rect">
                <a:avLst/>
              </a:prstGeom>
              <a:noFill/>
              <a:ln w="9525">
                <a:noFill/>
                <a:miter lim="800000"/>
                <a:headEnd/>
                <a:tailEnd/>
              </a:ln>
            </p:spPr>
            <p:txBody>
              <a:bodyPr wrap="square">
                <a:spAutoFit/>
              </a:bodyPr>
              <a:lstStyle/>
              <a:p>
                <a:pPr algn="ctr"/>
                <a:r>
                  <a:rPr lang="en-GB"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64%</a:t>
                </a:r>
                <a:endParaRPr lang="en-GB"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41" name="Group 40"/>
            <p:cNvGrpSpPr/>
            <p:nvPr/>
          </p:nvGrpSpPr>
          <p:grpSpPr>
            <a:xfrm>
              <a:off x="1110887" y="3741739"/>
              <a:ext cx="731277" cy="568800"/>
              <a:chOff x="2471344" y="2405876"/>
              <a:chExt cx="731277" cy="568800"/>
            </a:xfrm>
          </p:grpSpPr>
          <p:sp>
            <p:nvSpPr>
              <p:cNvPr id="49" name="Oval 101"/>
              <p:cNvSpPr>
                <a:spLocks noChangeAspect="1"/>
              </p:cNvSpPr>
              <p:nvPr/>
            </p:nvSpPr>
            <p:spPr>
              <a:xfrm>
                <a:off x="2547322" y="2405876"/>
                <a:ext cx="579323" cy="568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50" name="TextBox 139"/>
              <p:cNvSpPr txBox="1">
                <a:spLocks noChangeArrowheads="1"/>
              </p:cNvSpPr>
              <p:nvPr/>
            </p:nvSpPr>
            <p:spPr bwMode="auto">
              <a:xfrm>
                <a:off x="2471344" y="2514660"/>
                <a:ext cx="731277" cy="338554"/>
              </a:xfrm>
              <a:prstGeom prst="rect">
                <a:avLst/>
              </a:prstGeom>
              <a:noFill/>
              <a:ln w="9525">
                <a:noFill/>
                <a:miter lim="800000"/>
                <a:headEnd/>
                <a:tailEnd/>
              </a:ln>
            </p:spPr>
            <p:txBody>
              <a:bodyPr wrap="square">
                <a:spAutoFit/>
              </a:bodyPr>
              <a:lstStyle/>
              <a:p>
                <a:pPr algn="ctr"/>
                <a:r>
                  <a:rPr lang="en-GB"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68%</a:t>
                </a:r>
                <a:endParaRPr lang="en-GB"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42" name="Group 41"/>
            <p:cNvGrpSpPr/>
            <p:nvPr/>
          </p:nvGrpSpPr>
          <p:grpSpPr>
            <a:xfrm>
              <a:off x="2607559" y="3048428"/>
              <a:ext cx="666978" cy="568800"/>
              <a:chOff x="2139072" y="2341670"/>
              <a:chExt cx="666978" cy="568800"/>
            </a:xfrm>
          </p:grpSpPr>
          <p:sp>
            <p:nvSpPr>
              <p:cNvPr id="46" name="Oval 101"/>
              <p:cNvSpPr>
                <a:spLocks noChangeAspect="1"/>
              </p:cNvSpPr>
              <p:nvPr/>
            </p:nvSpPr>
            <p:spPr>
              <a:xfrm>
                <a:off x="2173375" y="2341670"/>
                <a:ext cx="579323" cy="568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48" name="TextBox 139"/>
              <p:cNvSpPr txBox="1">
                <a:spLocks noChangeArrowheads="1"/>
              </p:cNvSpPr>
              <p:nvPr/>
            </p:nvSpPr>
            <p:spPr bwMode="auto">
              <a:xfrm>
                <a:off x="2139072" y="2457091"/>
                <a:ext cx="666978" cy="338554"/>
              </a:xfrm>
              <a:prstGeom prst="rect">
                <a:avLst/>
              </a:prstGeom>
              <a:noFill/>
              <a:ln w="9525">
                <a:noFill/>
                <a:miter lim="800000"/>
                <a:headEnd/>
                <a:tailEnd/>
              </a:ln>
            </p:spPr>
            <p:txBody>
              <a:bodyPr wrap="square">
                <a:spAutoFit/>
              </a:bodyPr>
              <a:lstStyle/>
              <a:p>
                <a:pPr algn="ctr"/>
                <a:r>
                  <a:rPr lang="en-GB"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75%</a:t>
                </a:r>
                <a:endParaRPr lang="en-GB"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43" name="Group 42"/>
            <p:cNvGrpSpPr/>
            <p:nvPr/>
          </p:nvGrpSpPr>
          <p:grpSpPr>
            <a:xfrm>
              <a:off x="2446465" y="3820539"/>
              <a:ext cx="614536" cy="569395"/>
              <a:chOff x="2287462" y="2372010"/>
              <a:chExt cx="614536" cy="569395"/>
            </a:xfrm>
          </p:grpSpPr>
          <p:sp>
            <p:nvSpPr>
              <p:cNvPr id="44" name="Oval 101"/>
              <p:cNvSpPr>
                <a:spLocks noChangeAspect="1"/>
              </p:cNvSpPr>
              <p:nvPr/>
            </p:nvSpPr>
            <p:spPr>
              <a:xfrm>
                <a:off x="2305315" y="2372010"/>
                <a:ext cx="579929" cy="56939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45" name="TextBox 139"/>
              <p:cNvSpPr txBox="1">
                <a:spLocks noChangeArrowheads="1"/>
              </p:cNvSpPr>
              <p:nvPr/>
            </p:nvSpPr>
            <p:spPr bwMode="auto">
              <a:xfrm>
                <a:off x="2287462" y="2486975"/>
                <a:ext cx="614536" cy="338554"/>
              </a:xfrm>
              <a:prstGeom prst="rect">
                <a:avLst/>
              </a:prstGeom>
              <a:noFill/>
              <a:ln w="9525">
                <a:noFill/>
                <a:miter lim="800000"/>
                <a:headEnd/>
                <a:tailEnd/>
              </a:ln>
            </p:spPr>
            <p:txBody>
              <a:bodyPr wrap="square">
                <a:spAutoFit/>
              </a:bodyPr>
              <a:lstStyle/>
              <a:p>
                <a:pPr algn="ctr"/>
                <a:r>
                  <a:rPr lang="en-GB"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72%</a:t>
                </a:r>
                <a:endParaRPr lang="en-GB"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55" name="TextBox 54"/>
          <p:cNvSpPr txBox="1"/>
          <p:nvPr/>
        </p:nvSpPr>
        <p:spPr>
          <a:xfrm>
            <a:off x="8431031" y="260730"/>
            <a:ext cx="3676468" cy="861774"/>
          </a:xfrm>
          <a:prstGeom prst="rect">
            <a:avLst/>
          </a:prstGeom>
          <a:noFill/>
        </p:spPr>
        <p:txBody>
          <a:bodyPr wrap="square" rtlCol="0">
            <a:spAutoFit/>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a:t>
            </a:r>
            <a:r>
              <a:rPr lang="en-GB" sz="1000" b="1" dirty="0" smtClean="0">
                <a:latin typeface="Segoe UI" panose="020B0502040204020203" pitchFamily="34" charset="0"/>
                <a:ea typeface="Segoe UI" panose="020B0502040204020203" pitchFamily="34" charset="0"/>
                <a:cs typeface="Segoe UI" panose="020B0502040204020203" pitchFamily="34" charset="0"/>
              </a:rPr>
              <a:t> The variation in burglary satisfaction existing between the five Local Policing Areas </a:t>
            </a:r>
            <a:r>
              <a:rPr lang="en-GB" sz="1000" dirty="0" smtClean="0">
                <a:latin typeface="Segoe UI" panose="020B0502040204020203" pitchFamily="34" charset="0"/>
                <a:ea typeface="Segoe UI" panose="020B0502040204020203" pitchFamily="34" charset="0"/>
                <a:cs typeface="Segoe UI" panose="020B0502040204020203" pitchFamily="34" charset="0"/>
              </a:rPr>
              <a:t>(LPAs) has decreased since last quarter, largely due to the increase seen in Shropshire (now 64%) alongside the decrease seen in Herefordshire (now 68%). Figures range from 64% (Shropshire) to 77% (Telford). </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sp>
        <p:nvSpPr>
          <p:cNvPr id="57" name="TextBox 56"/>
          <p:cNvSpPr txBox="1"/>
          <p:nvPr/>
        </p:nvSpPr>
        <p:spPr>
          <a:xfrm>
            <a:off x="557029" y="4848199"/>
            <a:ext cx="5432358" cy="1954381"/>
          </a:xfrm>
          <a:prstGeom prst="rect">
            <a:avLst/>
          </a:prstGeom>
          <a:noFill/>
        </p:spPr>
        <p:txBody>
          <a:bodyPr wrap="square" rtlCol="0">
            <a:spAutoFit/>
          </a:bodyPr>
          <a:lstStyle/>
          <a:p>
            <a:r>
              <a:rPr lang="en-GB" sz="1100" dirty="0" smtClean="0">
                <a:latin typeface="Segoe UI" panose="020B0502040204020203" pitchFamily="34" charset="0"/>
                <a:ea typeface="Segoe UI" panose="020B0502040204020203" pitchFamily="34" charset="0"/>
                <a:cs typeface="Segoe UI" panose="020B0502040204020203" pitchFamily="34" charset="0"/>
              </a:rPr>
              <a:t>- Due to the </a:t>
            </a:r>
            <a:r>
              <a:rPr lang="en-GB" sz="1100" b="1" dirty="0" smtClean="0">
                <a:latin typeface="Segoe UI" panose="020B0502040204020203" pitchFamily="34" charset="0"/>
                <a:ea typeface="Segoe UI" panose="020B0502040204020203" pitchFamily="34" charset="0"/>
                <a:cs typeface="Segoe UI" panose="020B0502040204020203" pitchFamily="34" charset="0"/>
              </a:rPr>
              <a:t>significant proportion that student officers comprise of the total officer establishment</a:t>
            </a:r>
            <a:r>
              <a:rPr lang="en-GB" sz="1100" dirty="0" smtClean="0">
                <a:latin typeface="Segoe UI" panose="020B0502040204020203" pitchFamily="34" charset="0"/>
                <a:ea typeface="Segoe UI" panose="020B0502040204020203" pitchFamily="34" charset="0"/>
                <a:cs typeface="Segoe UI" panose="020B0502040204020203" pitchFamily="34" charset="0"/>
              </a:rPr>
              <a:t> (as at December 21, over 50% of the victims spoken to through the satisfaction surveys had been dealt with by a student officer OIC, compared to 20% in September 19), </a:t>
            </a:r>
            <a:r>
              <a:rPr lang="en-GB" sz="1100" b="1" dirty="0" smtClean="0">
                <a:latin typeface="Segoe UI" panose="020B0502040204020203" pitchFamily="34" charset="0"/>
                <a:ea typeface="Segoe UI" panose="020B0502040204020203" pitchFamily="34" charset="0"/>
                <a:cs typeface="Segoe UI" panose="020B0502040204020203" pitchFamily="34" charset="0"/>
              </a:rPr>
              <a:t>SP&amp;I have conducted in-depth analysis to identify any differences in satisfaction between victims having a student Vs non-student officer OIC</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b="1" dirty="0" smtClean="0">
                <a:latin typeface="Segoe UI" panose="020B0502040204020203" pitchFamily="34" charset="0"/>
                <a:ea typeface="Segoe UI" panose="020B0502040204020203" pitchFamily="34" charset="0"/>
                <a:cs typeface="Segoe UI" panose="020B0502040204020203" pitchFamily="34" charset="0"/>
              </a:rPr>
              <a:t>As at end December 21, there was an 8% satisfaction gap between these two groups in the case of burglary, with victims having student officer OICs having lower satisfaction</a:t>
            </a:r>
            <a:r>
              <a:rPr lang="en-GB" sz="1100" dirty="0" smtClean="0">
                <a:latin typeface="Segoe UI" panose="020B0502040204020203" pitchFamily="34" charset="0"/>
                <a:ea typeface="Segoe UI" panose="020B0502040204020203" pitchFamily="34" charset="0"/>
                <a:cs typeface="Segoe UI" panose="020B0502040204020203" pitchFamily="34" charset="0"/>
              </a:rPr>
              <a:t>; further, </a:t>
            </a:r>
            <a:r>
              <a:rPr lang="en-GB" sz="1100" b="1" dirty="0" smtClean="0">
                <a:latin typeface="Segoe UI" panose="020B0502040204020203" pitchFamily="34" charset="0"/>
                <a:ea typeface="Segoe UI" panose="020B0502040204020203" pitchFamily="34" charset="0"/>
                <a:cs typeface="Segoe UI" panose="020B0502040204020203" pitchFamily="34" charset="0"/>
              </a:rPr>
              <a:t>satisfaction levels for this cohort have declined significantly during the period Jan-Dec 21 </a:t>
            </a:r>
            <a:r>
              <a:rPr lang="en-GB" sz="1100" dirty="0" smtClean="0">
                <a:latin typeface="Segoe UI" panose="020B0502040204020203" pitchFamily="34" charset="0"/>
                <a:ea typeface="Segoe UI" panose="020B0502040204020203" pitchFamily="34" charset="0"/>
                <a:cs typeface="Segoe UI" panose="020B0502040204020203" pitchFamily="34" charset="0"/>
              </a:rPr>
              <a:t>while the same finding is not seen for victims where the OIC is a non-student officer. </a:t>
            </a:r>
            <a:r>
              <a:rPr lang="en-GB" sz="1100" b="1" dirty="0" smtClean="0">
                <a:latin typeface="Segoe UI" panose="020B0502040204020203" pitchFamily="34" charset="0"/>
                <a:ea typeface="Segoe UI" panose="020B0502040204020203" pitchFamily="34" charset="0"/>
                <a:cs typeface="Segoe UI" panose="020B0502040204020203" pitchFamily="34" charset="0"/>
              </a:rPr>
              <a:t>This finding will feed into the Strategic Satisfaction Panel chaired by ACC Jones. </a:t>
            </a:r>
          </a:p>
        </p:txBody>
      </p:sp>
      <p:pic>
        <p:nvPicPr>
          <p:cNvPr id="61" name="Picture 60"/>
          <p:cNvPicPr>
            <a:picLocks noChangeAspect="1"/>
          </p:cNvPicPr>
          <p:nvPr/>
        </p:nvPicPr>
        <p:blipFill>
          <a:blip r:embed="rId6"/>
          <a:stretch>
            <a:fillRect/>
          </a:stretch>
        </p:blipFill>
        <p:spPr>
          <a:xfrm>
            <a:off x="6031517" y="6224897"/>
            <a:ext cx="479657" cy="475996"/>
          </a:xfrm>
          <a:prstGeom prst="rect">
            <a:avLst/>
          </a:prstGeom>
        </p:spPr>
      </p:pic>
      <p:pic>
        <p:nvPicPr>
          <p:cNvPr id="63" name="Picture 62"/>
          <p:cNvPicPr>
            <a:picLocks noChangeAspect="1"/>
          </p:cNvPicPr>
          <p:nvPr/>
        </p:nvPicPr>
        <p:blipFill>
          <a:blip r:embed="rId4"/>
          <a:stretch>
            <a:fillRect/>
          </a:stretch>
        </p:blipFill>
        <p:spPr>
          <a:xfrm>
            <a:off x="9051058" y="6238890"/>
            <a:ext cx="526326" cy="515661"/>
          </a:xfrm>
          <a:prstGeom prst="rect">
            <a:avLst/>
          </a:prstGeom>
        </p:spPr>
      </p:pic>
      <p:sp>
        <p:nvSpPr>
          <p:cNvPr id="65" name="TextBox 64"/>
          <p:cNvSpPr txBox="1"/>
          <p:nvPr/>
        </p:nvSpPr>
        <p:spPr>
          <a:xfrm>
            <a:off x="355221" y="111904"/>
            <a:ext cx="4933750" cy="461665"/>
          </a:xfrm>
          <a:prstGeom prst="rect">
            <a:avLst/>
          </a:prstGeom>
          <a:solidFill>
            <a:schemeClr val="accent4">
              <a:lumMod val="75000"/>
            </a:schemeClr>
          </a:solidFill>
        </p:spPr>
        <p:txBody>
          <a:bodyPr wrap="square" rtlCol="0">
            <a:spAutoFit/>
          </a:bodyPr>
          <a:lstStyle/>
          <a:p>
            <a:pPr marL="228600" indent="-228600">
              <a:buAutoNum type="arabicPeriod"/>
            </a:pP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1.1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To what extent are we delivering victim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satisfaction? </a:t>
            </a:r>
            <a:endParaRPr lang="en-GB" sz="1200" b="1" u="sng"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67" name="Group 66"/>
          <p:cNvGrpSpPr/>
          <p:nvPr/>
        </p:nvGrpSpPr>
        <p:grpSpPr>
          <a:xfrm>
            <a:off x="7157605" y="2670158"/>
            <a:ext cx="1026243" cy="693342"/>
            <a:chOff x="7992003" y="1643857"/>
            <a:chExt cx="1026243" cy="693342"/>
          </a:xfrm>
        </p:grpSpPr>
        <p:grpSp>
          <p:nvGrpSpPr>
            <p:cNvPr id="68" name="Group 67"/>
            <p:cNvGrpSpPr/>
            <p:nvPr/>
          </p:nvGrpSpPr>
          <p:grpSpPr>
            <a:xfrm>
              <a:off x="8177343" y="1686916"/>
              <a:ext cx="706737" cy="650283"/>
              <a:chOff x="3134069" y="3356161"/>
              <a:chExt cx="973585" cy="777054"/>
            </a:xfrm>
          </p:grpSpPr>
          <p:sp>
            <p:nvSpPr>
              <p:cNvPr id="70" name="Oval 101"/>
              <p:cNvSpPr>
                <a:spLocks noChangeAspect="1"/>
              </p:cNvSpPr>
              <p:nvPr/>
            </p:nvSpPr>
            <p:spPr>
              <a:xfrm>
                <a:off x="3156556" y="3356161"/>
                <a:ext cx="912387" cy="77705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71" name="TextBox 139"/>
              <p:cNvSpPr txBox="1">
                <a:spLocks noChangeArrowheads="1"/>
              </p:cNvSpPr>
              <p:nvPr/>
            </p:nvSpPr>
            <p:spPr bwMode="auto">
              <a:xfrm>
                <a:off x="3134069" y="3507552"/>
                <a:ext cx="973585" cy="478110"/>
              </a:xfrm>
              <a:prstGeom prst="rect">
                <a:avLst/>
              </a:prstGeom>
              <a:noFill/>
              <a:ln w="9525">
                <a:noFill/>
                <a:miter lim="800000"/>
                <a:headEnd/>
                <a:tailEnd/>
              </a:ln>
            </p:spPr>
            <p:txBody>
              <a:bodyPr wrap="square">
                <a:spAutoFit/>
              </a:bodyPr>
              <a:lstStyle/>
              <a:p>
                <a:pPr algn="ctr"/>
                <a:r>
                  <a:rPr lang="en-GB"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71%</a:t>
                </a:r>
                <a:endPar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69" name="Rectangle 68"/>
            <p:cNvSpPr/>
            <p:nvPr/>
          </p:nvSpPr>
          <p:spPr>
            <a:xfrm>
              <a:off x="7992003" y="1643857"/>
              <a:ext cx="1026243" cy="215444"/>
            </a:xfrm>
            <a:prstGeom prst="rect">
              <a:avLst/>
            </a:prstGeom>
          </p:spPr>
          <p:txBody>
            <a:bodyPr wrap="none">
              <a:spAutoFit/>
            </a:bodyPr>
            <a:lstStyle/>
            <a:p>
              <a:pPr algn="ctr"/>
              <a:r>
                <a:rPr lang="en-GB" sz="800" b="1" dirty="0" smtClean="0">
                  <a:latin typeface="Segoe UI" panose="020B0502040204020203" pitchFamily="34" charset="0"/>
                  <a:ea typeface="Segoe UI" panose="020B0502040204020203" pitchFamily="34" charset="0"/>
                  <a:cs typeface="Segoe UI" panose="020B0502040204020203" pitchFamily="34" charset="0"/>
                </a:rPr>
                <a:t>(Oct 21 – Mar 22)</a:t>
              </a:r>
              <a:endParaRPr lang="en-GB" sz="800" b="1" dirty="0">
                <a:latin typeface="Segoe UI" panose="020B0502040204020203" pitchFamily="34" charset="0"/>
                <a:ea typeface="Segoe UI" panose="020B0502040204020203" pitchFamily="34" charset="0"/>
                <a:cs typeface="Segoe UI" panose="020B0502040204020203" pitchFamily="34" charset="0"/>
              </a:endParaRPr>
            </a:p>
          </p:txBody>
        </p:sp>
      </p:grpSp>
      <p:sp>
        <p:nvSpPr>
          <p:cNvPr id="72" name="TextBox 71"/>
          <p:cNvSpPr txBox="1"/>
          <p:nvPr/>
        </p:nvSpPr>
        <p:spPr>
          <a:xfrm>
            <a:off x="3332597" y="2418258"/>
            <a:ext cx="535781" cy="276999"/>
          </a:xfrm>
          <a:prstGeom prst="rect">
            <a:avLst/>
          </a:prstGeom>
          <a:noFill/>
        </p:spPr>
        <p:txBody>
          <a:bodyPr wrap="square" rtlCol="0">
            <a:spAutoFit/>
          </a:bodyPr>
          <a:lstStyle/>
          <a:p>
            <a:r>
              <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rPr>
              <a:t>2</a:t>
            </a:r>
            <a:r>
              <a:rPr lang="en-GB"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t>
            </a:r>
            <a:endPar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74" name="TextBox 73"/>
          <p:cNvSpPr txBox="1"/>
          <p:nvPr/>
        </p:nvSpPr>
        <p:spPr>
          <a:xfrm>
            <a:off x="675344" y="3125615"/>
            <a:ext cx="535781" cy="276999"/>
          </a:xfrm>
          <a:prstGeom prst="rect">
            <a:avLst/>
          </a:prstGeom>
          <a:noFill/>
        </p:spPr>
        <p:txBody>
          <a:bodyPr wrap="square" rtlCol="0">
            <a:spAutoFit/>
          </a:bodyPr>
          <a:lstStyle/>
          <a:p>
            <a:r>
              <a:rPr lang="en-GB"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11%</a:t>
            </a:r>
            <a:endPar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75" name="TextBox 74"/>
          <p:cNvSpPr txBox="1"/>
          <p:nvPr/>
        </p:nvSpPr>
        <p:spPr>
          <a:xfrm>
            <a:off x="2822096" y="1837851"/>
            <a:ext cx="535781" cy="276999"/>
          </a:xfrm>
          <a:prstGeom prst="rect">
            <a:avLst/>
          </a:prstGeom>
          <a:noFill/>
        </p:spPr>
        <p:txBody>
          <a:bodyPr wrap="square" rtlCol="0">
            <a:spAutoFit/>
          </a:bodyPr>
          <a:lstStyle/>
          <a:p>
            <a:r>
              <a:rPr lang="en-GB"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10%</a:t>
            </a:r>
            <a:endPar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76" name="TextBox 75"/>
          <p:cNvSpPr txBox="1"/>
          <p:nvPr/>
        </p:nvSpPr>
        <p:spPr>
          <a:xfrm>
            <a:off x="742456" y="1812290"/>
            <a:ext cx="535781" cy="276999"/>
          </a:xfrm>
          <a:prstGeom prst="rect">
            <a:avLst/>
          </a:prstGeom>
          <a:noFill/>
        </p:spPr>
        <p:txBody>
          <a:bodyPr wrap="square" rtlCol="0">
            <a:spAutoFit/>
          </a:bodyPr>
          <a:lstStyle/>
          <a:p>
            <a:r>
              <a:rPr lang="en-GB"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13%</a:t>
            </a:r>
            <a:endPar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77" name="Group 76"/>
          <p:cNvGrpSpPr/>
          <p:nvPr/>
        </p:nvGrpSpPr>
        <p:grpSpPr>
          <a:xfrm>
            <a:off x="988924" y="1216597"/>
            <a:ext cx="159182" cy="252000"/>
            <a:chOff x="949664" y="1291232"/>
            <a:chExt cx="159182" cy="252000"/>
          </a:xfrm>
        </p:grpSpPr>
        <p:cxnSp>
          <p:nvCxnSpPr>
            <p:cNvPr id="78" name="Straight Arrow Connector 77"/>
            <p:cNvCxnSpPr/>
            <p:nvPr/>
          </p:nvCxnSpPr>
          <p:spPr>
            <a:xfrm>
              <a:off x="949664" y="1291232"/>
              <a:ext cx="0" cy="252000"/>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1107020" y="1291232"/>
              <a:ext cx="1826" cy="252000"/>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80" name="TextBox 79"/>
          <p:cNvSpPr txBox="1"/>
          <p:nvPr/>
        </p:nvSpPr>
        <p:spPr>
          <a:xfrm>
            <a:off x="1202379" y="1234875"/>
            <a:ext cx="1488038" cy="215444"/>
          </a:xfrm>
          <a:prstGeom prst="rect">
            <a:avLst/>
          </a:prstGeom>
          <a:noFill/>
        </p:spPr>
        <p:txBody>
          <a:bodyPr wrap="square" rtlCol="0">
            <a:spAutoFit/>
          </a:bodyPr>
          <a:lstStyle/>
          <a:p>
            <a:r>
              <a:rPr lang="en-GB" sz="800" i="1" dirty="0" smtClean="0">
                <a:latin typeface="Segoe UI" panose="020B0502040204020203" pitchFamily="34" charset="0"/>
                <a:ea typeface="Segoe UI" panose="020B0502040204020203" pitchFamily="34" charset="0"/>
                <a:cs typeface="Segoe UI" panose="020B0502040204020203" pitchFamily="34" charset="0"/>
              </a:rPr>
              <a:t>= change since end Qtr. 3</a:t>
            </a:r>
            <a:endParaRPr lang="en-GB" sz="800" i="1" dirty="0">
              <a:latin typeface="Segoe UI" panose="020B0502040204020203" pitchFamily="34" charset="0"/>
              <a:ea typeface="Segoe UI" panose="020B0502040204020203" pitchFamily="34" charset="0"/>
              <a:cs typeface="Segoe UI" panose="020B0502040204020203" pitchFamily="34" charset="0"/>
            </a:endParaRPr>
          </a:p>
        </p:txBody>
      </p:sp>
      <p:sp>
        <p:nvSpPr>
          <p:cNvPr id="81" name="TextBox 80"/>
          <p:cNvSpPr txBox="1"/>
          <p:nvPr/>
        </p:nvSpPr>
        <p:spPr>
          <a:xfrm>
            <a:off x="8431031" y="1061870"/>
            <a:ext cx="3676468" cy="400110"/>
          </a:xfrm>
          <a:prstGeom prst="rect">
            <a:avLst/>
          </a:prstGeom>
          <a:noFill/>
        </p:spPr>
        <p:txBody>
          <a:bodyPr wrap="square" rtlCol="0">
            <a:spAutoFit/>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 At the financial year-end, </a:t>
            </a:r>
            <a:r>
              <a:rPr lang="en-GB" sz="1000" b="1" dirty="0" smtClean="0">
                <a:latin typeface="Segoe UI" panose="020B0502040204020203" pitchFamily="34" charset="0"/>
                <a:ea typeface="Segoe UI" panose="020B0502040204020203" pitchFamily="34" charset="0"/>
                <a:cs typeface="Segoe UI" panose="020B0502040204020203" pitchFamily="34" charset="0"/>
              </a:rPr>
              <a:t>none of the LPAs have achieved the aspiration of 80% satisfaction</a:t>
            </a:r>
            <a:r>
              <a:rPr lang="en-GB" sz="1000" dirty="0" smtClean="0">
                <a:latin typeface="Segoe UI" panose="020B0502040204020203" pitchFamily="34" charset="0"/>
                <a:ea typeface="Segoe UI" panose="020B0502040204020203" pitchFamily="34" charset="0"/>
                <a:cs typeface="Segoe UI" panose="020B0502040204020203" pitchFamily="34" charset="0"/>
              </a:rPr>
              <a:t>. </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sp>
        <p:nvSpPr>
          <p:cNvPr id="82" name="TextBox 81"/>
          <p:cNvSpPr txBox="1"/>
          <p:nvPr/>
        </p:nvSpPr>
        <p:spPr>
          <a:xfrm>
            <a:off x="8431031" y="1398199"/>
            <a:ext cx="3676468" cy="861774"/>
          </a:xfrm>
          <a:prstGeom prst="rect">
            <a:avLst/>
          </a:prstGeom>
          <a:noFill/>
        </p:spPr>
        <p:txBody>
          <a:bodyPr wrap="square" rtlCol="0">
            <a:spAutoFit/>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 Despite some </a:t>
            </a:r>
            <a:r>
              <a:rPr lang="en-GB" sz="1000" b="1" dirty="0" smtClean="0">
                <a:latin typeface="Segoe UI" panose="020B0502040204020203" pitchFamily="34" charset="0"/>
                <a:ea typeface="Segoe UI" panose="020B0502040204020203" pitchFamily="34" charset="0"/>
                <a:cs typeface="Segoe UI" panose="020B0502040204020203" pitchFamily="34" charset="0"/>
              </a:rPr>
              <a:t>marked changes in satisfaction between Quarters 3 and 4</a:t>
            </a:r>
            <a:r>
              <a:rPr lang="en-GB" sz="1000" dirty="0" smtClean="0">
                <a:latin typeface="Segoe UI" panose="020B0502040204020203" pitchFamily="34" charset="0"/>
                <a:ea typeface="Segoe UI" panose="020B0502040204020203" pitchFamily="34" charset="0"/>
                <a:cs typeface="Segoe UI" panose="020B0502040204020203" pitchFamily="34" charset="0"/>
              </a:rPr>
              <a:t>, </a:t>
            </a:r>
            <a:r>
              <a:rPr lang="en-GB" sz="1000" b="1" dirty="0" smtClean="0">
                <a:latin typeface="Segoe UI" panose="020B0502040204020203" pitchFamily="34" charset="0"/>
                <a:ea typeface="Segoe UI" panose="020B0502040204020203" pitchFamily="34" charset="0"/>
                <a:cs typeface="Segoe UI" panose="020B0502040204020203" pitchFamily="34" charset="0"/>
              </a:rPr>
              <a:t>none of these changes are statistically significant</a:t>
            </a:r>
            <a:r>
              <a:rPr lang="en-GB" sz="1000" dirty="0" smtClean="0">
                <a:latin typeface="Segoe UI" panose="020B0502040204020203" pitchFamily="34" charset="0"/>
                <a:ea typeface="Segoe UI" panose="020B0502040204020203" pitchFamily="34" charset="0"/>
                <a:cs typeface="Segoe UI" panose="020B0502040204020203" pitchFamily="34" charset="0"/>
              </a:rPr>
              <a:t> (it should be noted that statistical significance testing is affected by sample size which is low when analysing by LPA).</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sp>
        <p:nvSpPr>
          <p:cNvPr id="84" name="Rounded Rectangle 83"/>
          <p:cNvSpPr/>
          <p:nvPr/>
        </p:nvSpPr>
        <p:spPr>
          <a:xfrm>
            <a:off x="8418870" y="2301792"/>
            <a:ext cx="3698895" cy="2246121"/>
          </a:xfrm>
          <a:prstGeom prst="roundRect">
            <a:avLst>
              <a:gd name="adj" fmla="val 4832"/>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TextBox 84"/>
          <p:cNvSpPr txBox="1"/>
          <p:nvPr/>
        </p:nvSpPr>
        <p:spPr>
          <a:xfrm>
            <a:off x="7821140" y="2269775"/>
            <a:ext cx="4908708" cy="284693"/>
          </a:xfrm>
          <a:prstGeom prst="rect">
            <a:avLst/>
          </a:prstGeom>
          <a:noFill/>
        </p:spPr>
        <p:txBody>
          <a:bodyPr wrap="square" rtlCol="0">
            <a:spAutoFit/>
          </a:bodyPr>
          <a:lstStyle/>
          <a:p>
            <a:pPr algn="ctr"/>
            <a:r>
              <a:rPr lang="en-GB" sz="125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Next Steps / Recommendations</a:t>
            </a:r>
          </a:p>
        </p:txBody>
      </p:sp>
      <p:pic>
        <p:nvPicPr>
          <p:cNvPr id="86" name="Picture 85"/>
          <p:cNvPicPr>
            <a:picLocks noChangeAspect="1"/>
          </p:cNvPicPr>
          <p:nvPr/>
        </p:nvPicPr>
        <p:blipFill>
          <a:blip r:embed="rId7"/>
          <a:stretch>
            <a:fillRect/>
          </a:stretch>
        </p:blipFill>
        <p:spPr>
          <a:xfrm>
            <a:off x="11335216" y="3913646"/>
            <a:ext cx="695195" cy="597867"/>
          </a:xfrm>
          <a:prstGeom prst="rect">
            <a:avLst/>
          </a:prstGeom>
        </p:spPr>
      </p:pic>
      <p:sp>
        <p:nvSpPr>
          <p:cNvPr id="87" name="Rectangle 86"/>
          <p:cNvSpPr/>
          <p:nvPr/>
        </p:nvSpPr>
        <p:spPr>
          <a:xfrm>
            <a:off x="8431031" y="2502637"/>
            <a:ext cx="3719849" cy="1323439"/>
          </a:xfrm>
          <a:prstGeom prst="rect">
            <a:avLst/>
          </a:prstGeom>
        </p:spPr>
        <p:txBody>
          <a:bodyPr wrap="square">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 Being </a:t>
            </a:r>
            <a:r>
              <a:rPr lang="en-GB" sz="1000" dirty="0" smtClean="0">
                <a:latin typeface="Segoe UI" panose="020B0502040204020203" pitchFamily="34" charset="0"/>
                <a:ea typeface="Segoe UI" panose="020B0502040204020203" pitchFamily="34" charset="0"/>
                <a:cs typeface="Segoe UI" panose="020B0502040204020203" pitchFamily="34" charset="0"/>
              </a:rPr>
              <a:t>managed through </a:t>
            </a:r>
            <a:r>
              <a:rPr lang="en-GB" sz="1000" dirty="0">
                <a:latin typeface="Segoe UI" panose="020B0502040204020203" pitchFamily="34" charset="0"/>
                <a:ea typeface="Segoe UI" panose="020B0502040204020203" pitchFamily="34" charset="0"/>
                <a:cs typeface="Segoe UI" panose="020B0502040204020203" pitchFamily="34" charset="0"/>
              </a:rPr>
              <a:t>the </a:t>
            </a:r>
            <a:r>
              <a:rPr lang="en-GB" sz="1000" dirty="0" smtClean="0">
                <a:latin typeface="Segoe UI" panose="020B0502040204020203" pitchFamily="34" charset="0"/>
                <a:ea typeface="Segoe UI" panose="020B0502040204020203" pitchFamily="34" charset="0"/>
                <a:cs typeface="Segoe UI" panose="020B0502040204020203" pitchFamily="34" charset="0"/>
              </a:rPr>
              <a:t>monthly tactical Satisfaction Review Panel, a number of </a:t>
            </a:r>
            <a:r>
              <a:rPr lang="en-GB" sz="1000" b="1" dirty="0" smtClean="0">
                <a:latin typeface="Segoe UI" panose="020B0502040204020203" pitchFamily="34" charset="0"/>
                <a:ea typeface="Segoe UI" panose="020B0502040204020203" pitchFamily="34" charset="0"/>
                <a:cs typeface="Segoe UI" panose="020B0502040204020203" pitchFamily="34" charset="0"/>
              </a:rPr>
              <a:t>LPA-owned </a:t>
            </a:r>
            <a:r>
              <a:rPr lang="en-GB" sz="1000" b="1" dirty="0">
                <a:latin typeface="Segoe UI" panose="020B0502040204020203" pitchFamily="34" charset="0"/>
                <a:ea typeface="Segoe UI" panose="020B0502040204020203" pitchFamily="34" charset="0"/>
                <a:cs typeface="Segoe UI" panose="020B0502040204020203" pitchFamily="34" charset="0"/>
              </a:rPr>
              <a:t>actions</a:t>
            </a:r>
            <a:r>
              <a:rPr lang="en-GB" sz="1000" dirty="0">
                <a:latin typeface="Segoe UI" panose="020B0502040204020203" pitchFamily="34" charset="0"/>
                <a:ea typeface="Segoe UI" panose="020B0502040204020203" pitchFamily="34" charset="0"/>
                <a:cs typeface="Segoe UI" panose="020B0502040204020203" pitchFamily="34" charset="0"/>
              </a:rPr>
              <a:t>, which should support the delivery of enhanced victim satisfaction, were </a:t>
            </a:r>
            <a:r>
              <a:rPr lang="en-GB" sz="1000" b="1" dirty="0">
                <a:latin typeface="Segoe UI" panose="020B0502040204020203" pitchFamily="34" charset="0"/>
                <a:ea typeface="Segoe UI" panose="020B0502040204020203" pitchFamily="34" charset="0"/>
                <a:cs typeface="Segoe UI" panose="020B0502040204020203" pitchFamily="34" charset="0"/>
              </a:rPr>
              <a:t>implemented in February 22</a:t>
            </a:r>
            <a:r>
              <a:rPr lang="en-GB" sz="1000" dirty="0">
                <a:latin typeface="Segoe UI" panose="020B0502040204020203" pitchFamily="34" charset="0"/>
                <a:ea typeface="Segoe UI" panose="020B0502040204020203" pitchFamily="34" charset="0"/>
                <a:cs typeface="Segoe UI" panose="020B0502040204020203" pitchFamily="34" charset="0"/>
              </a:rPr>
              <a:t>. These include: prioritised </a:t>
            </a:r>
            <a:r>
              <a:rPr lang="en-GB" sz="1000" b="1" dirty="0">
                <a:latin typeface="Segoe UI" panose="020B0502040204020203" pitchFamily="34" charset="0"/>
                <a:ea typeface="Segoe UI" panose="020B0502040204020203" pitchFamily="34" charset="0"/>
                <a:cs typeface="Segoe UI" panose="020B0502040204020203" pitchFamily="34" charset="0"/>
              </a:rPr>
              <a:t>Patrol attendance to residential burglary cases</a:t>
            </a:r>
            <a:r>
              <a:rPr lang="en-GB" sz="1000" dirty="0">
                <a:latin typeface="Segoe UI" panose="020B0502040204020203" pitchFamily="34" charset="0"/>
                <a:ea typeface="Segoe UI" panose="020B0502040204020203" pitchFamily="34" charset="0"/>
                <a:cs typeface="Segoe UI" panose="020B0502040204020203" pitchFamily="34" charset="0"/>
              </a:rPr>
              <a:t>; </a:t>
            </a:r>
            <a:r>
              <a:rPr lang="en-GB" sz="1000" b="1" dirty="0">
                <a:latin typeface="Segoe UI" panose="020B0502040204020203" pitchFamily="34" charset="0"/>
                <a:ea typeface="Segoe UI" panose="020B0502040204020203" pitchFamily="34" charset="0"/>
                <a:cs typeface="Segoe UI" panose="020B0502040204020203" pitchFamily="34" charset="0"/>
              </a:rPr>
              <a:t>reassurance follow up visit to victims </a:t>
            </a:r>
            <a:r>
              <a:rPr lang="en-GB" sz="1000" dirty="0">
                <a:latin typeface="Segoe UI" panose="020B0502040204020203" pitchFamily="34" charset="0"/>
                <a:ea typeface="Segoe UI" panose="020B0502040204020203" pitchFamily="34" charset="0"/>
                <a:cs typeface="Segoe UI" panose="020B0502040204020203" pitchFamily="34" charset="0"/>
              </a:rPr>
              <a:t>within a week as a matter of course; issuing officers with </a:t>
            </a:r>
            <a:r>
              <a:rPr lang="en-GB" sz="1000" b="1" dirty="0">
                <a:latin typeface="Segoe UI" panose="020B0502040204020203" pitchFamily="34" charset="0"/>
                <a:ea typeface="Segoe UI" panose="020B0502040204020203" pitchFamily="34" charset="0"/>
                <a:cs typeface="Segoe UI" panose="020B0502040204020203" pitchFamily="34" charset="0"/>
              </a:rPr>
              <a:t>WDBC aide memoire </a:t>
            </a:r>
            <a:r>
              <a:rPr lang="en-GB" sz="1000" dirty="0">
                <a:latin typeface="Segoe UI" panose="020B0502040204020203" pitchFamily="34" charset="0"/>
                <a:ea typeface="Segoe UI" panose="020B0502040204020203" pitchFamily="34" charset="0"/>
                <a:cs typeface="Segoe UI" panose="020B0502040204020203" pitchFamily="34" charset="0"/>
              </a:rPr>
              <a:t>and</a:t>
            </a:r>
            <a:r>
              <a:rPr lang="en-GB" sz="1000" b="1" dirty="0">
                <a:latin typeface="Segoe UI" panose="020B0502040204020203" pitchFamily="34" charset="0"/>
                <a:ea typeface="Segoe UI" panose="020B0502040204020203" pitchFamily="34" charset="0"/>
                <a:cs typeface="Segoe UI" panose="020B0502040204020203" pitchFamily="34" charset="0"/>
              </a:rPr>
              <a:t> reassurance process maps</a:t>
            </a:r>
            <a:r>
              <a:rPr lang="en-GB" sz="1000" b="1" dirty="0" smtClean="0">
                <a:latin typeface="Segoe UI" panose="020B0502040204020203" pitchFamily="34" charset="0"/>
                <a:ea typeface="Segoe UI" panose="020B0502040204020203" pitchFamily="34" charset="0"/>
                <a:cs typeface="Segoe UI" panose="020B0502040204020203" pitchFamily="34" charset="0"/>
              </a:rPr>
              <a:t>.</a:t>
            </a:r>
            <a:endParaRPr lang="en-GB" sz="1000" b="1" dirty="0">
              <a:latin typeface="Segoe UI" panose="020B0502040204020203" pitchFamily="34" charset="0"/>
              <a:ea typeface="Segoe UI" panose="020B0502040204020203" pitchFamily="34" charset="0"/>
              <a:cs typeface="Segoe UI" panose="020B0502040204020203" pitchFamily="34" charset="0"/>
            </a:endParaRPr>
          </a:p>
        </p:txBody>
      </p:sp>
      <p:sp>
        <p:nvSpPr>
          <p:cNvPr id="89" name="Rectangle 88"/>
          <p:cNvSpPr/>
          <p:nvPr/>
        </p:nvSpPr>
        <p:spPr>
          <a:xfrm>
            <a:off x="3405255" y="4591159"/>
            <a:ext cx="6096000" cy="284693"/>
          </a:xfrm>
          <a:prstGeom prst="rect">
            <a:avLst/>
          </a:prstGeom>
        </p:spPr>
        <p:txBody>
          <a:bodyPr>
            <a:spAutoFit/>
          </a:bodyPr>
          <a:lstStyle/>
          <a:p>
            <a:pPr algn="ctr"/>
            <a:r>
              <a:rPr lang="en-GB" sz="125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Burglary satisfaction: latest learning </a:t>
            </a:r>
            <a:r>
              <a:rPr lang="en-GB" sz="1250" b="1" u="sng"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and how </a:t>
            </a:r>
            <a:r>
              <a:rPr lang="en-GB" sz="125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we can </a:t>
            </a:r>
            <a:r>
              <a:rPr lang="en-GB" sz="1250" b="1" u="sng"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improve </a:t>
            </a:r>
            <a:r>
              <a:rPr lang="en-GB" sz="125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it</a:t>
            </a:r>
            <a:endParaRPr lang="en-GB" sz="1250" b="1" u="sng"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90" name="Straight Arrow Connector 89"/>
          <p:cNvCxnSpPr/>
          <p:nvPr/>
        </p:nvCxnSpPr>
        <p:spPr>
          <a:xfrm>
            <a:off x="3333750" y="2417724"/>
            <a:ext cx="0" cy="323316"/>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1122480" y="3131564"/>
            <a:ext cx="0" cy="323316"/>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flipV="1">
            <a:off x="2822271" y="1777083"/>
            <a:ext cx="1826" cy="324000"/>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8085667" y="2875240"/>
            <a:ext cx="535781" cy="276999"/>
          </a:xfrm>
          <a:prstGeom prst="rect">
            <a:avLst/>
          </a:prstGeom>
          <a:noFill/>
        </p:spPr>
        <p:txBody>
          <a:bodyPr wrap="square" rtlCol="0">
            <a:spAutoFit/>
          </a:bodyPr>
          <a:lstStyle/>
          <a:p>
            <a:r>
              <a:rPr lang="en-GB" sz="1200" b="1" dirty="0">
                <a:solidFill>
                  <a:srgbClr val="0070C0"/>
                </a:solidFill>
                <a:latin typeface="Arial" panose="020B0604020202020204" pitchFamily="34" charset="0"/>
                <a:cs typeface="Arial" panose="020B0604020202020204" pitchFamily="34" charset="0"/>
              </a:rPr>
              <a:t>2</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pic>
        <p:nvPicPr>
          <p:cNvPr id="97" name="Picture 96"/>
          <p:cNvPicPr>
            <a:picLocks noChangeAspect="1"/>
          </p:cNvPicPr>
          <p:nvPr/>
        </p:nvPicPr>
        <p:blipFill>
          <a:blip r:embed="rId6"/>
          <a:stretch>
            <a:fillRect/>
          </a:stretch>
        </p:blipFill>
        <p:spPr>
          <a:xfrm>
            <a:off x="6034865" y="5305397"/>
            <a:ext cx="479657" cy="475996"/>
          </a:xfrm>
          <a:prstGeom prst="rect">
            <a:avLst/>
          </a:prstGeom>
        </p:spPr>
      </p:pic>
      <p:cxnSp>
        <p:nvCxnSpPr>
          <p:cNvPr id="100" name="Straight Arrow Connector 99"/>
          <p:cNvCxnSpPr/>
          <p:nvPr/>
        </p:nvCxnSpPr>
        <p:spPr>
          <a:xfrm flipH="1" flipV="1">
            <a:off x="1220480" y="1777083"/>
            <a:ext cx="1826" cy="324000"/>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3135101" y="3368146"/>
            <a:ext cx="390956" cy="0"/>
          </a:xfrm>
          <a:prstGeom prst="straightConnector1">
            <a:avLst/>
          </a:prstGeom>
          <a:ln w="444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flipV="1">
            <a:off x="8088703" y="2834807"/>
            <a:ext cx="1826" cy="324000"/>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8"/>
          <a:stretch>
            <a:fillRect/>
          </a:stretch>
        </p:blipFill>
        <p:spPr>
          <a:xfrm>
            <a:off x="7387346" y="57926"/>
            <a:ext cx="972000" cy="972000"/>
          </a:xfrm>
          <a:prstGeom prst="rect">
            <a:avLst/>
          </a:prstGeom>
        </p:spPr>
      </p:pic>
      <p:pic>
        <p:nvPicPr>
          <p:cNvPr id="7" name="Picture 6"/>
          <p:cNvPicPr>
            <a:picLocks noChangeAspect="1"/>
          </p:cNvPicPr>
          <p:nvPr/>
        </p:nvPicPr>
        <p:blipFill>
          <a:blip r:embed="rId9"/>
          <a:stretch>
            <a:fillRect/>
          </a:stretch>
        </p:blipFill>
        <p:spPr>
          <a:xfrm>
            <a:off x="1054195" y="3801114"/>
            <a:ext cx="2180059" cy="648000"/>
          </a:xfrm>
          <a:prstGeom prst="rect">
            <a:avLst/>
          </a:prstGeom>
        </p:spPr>
      </p:pic>
      <p:sp>
        <p:nvSpPr>
          <p:cNvPr id="112" name="TextBox 111"/>
          <p:cNvSpPr txBox="1"/>
          <p:nvPr/>
        </p:nvSpPr>
        <p:spPr>
          <a:xfrm>
            <a:off x="6485499" y="5102390"/>
            <a:ext cx="2523429" cy="1077218"/>
          </a:xfrm>
          <a:prstGeom prst="rect">
            <a:avLst/>
          </a:prstGeom>
          <a:noFill/>
        </p:spPr>
        <p:txBody>
          <a:bodyPr wrap="square" rtlCol="0">
            <a:spAutoFit/>
          </a:bodyPr>
          <a:lstStyle/>
          <a:p>
            <a:r>
              <a:rPr lang="en-GB" sz="800" i="1" dirty="0" smtClean="0">
                <a:latin typeface="Segoe UI" panose="020B0502040204020203" pitchFamily="34" charset="0"/>
                <a:ea typeface="Segoe UI" panose="020B0502040204020203" pitchFamily="34" charset="0"/>
                <a:cs typeface="Segoe UI" panose="020B0502040204020203" pitchFamily="34" charset="0"/>
              </a:rPr>
              <a:t>“An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officer arrived really swiftly </a:t>
            </a:r>
            <a:r>
              <a:rPr lang="en-GB" sz="800" i="1" dirty="0">
                <a:latin typeface="Segoe UI" panose="020B0502040204020203" pitchFamily="34" charset="0"/>
                <a:ea typeface="Segoe UI" panose="020B0502040204020203" pitchFamily="34" charset="0"/>
                <a:cs typeface="Segoe UI" panose="020B0502040204020203" pitchFamily="34" charset="0"/>
              </a:rPr>
              <a:t>within 15 </a:t>
            </a:r>
            <a:r>
              <a:rPr lang="en-GB" sz="800" i="1" dirty="0" smtClean="0">
                <a:latin typeface="Segoe UI" panose="020B0502040204020203" pitchFamily="34" charset="0"/>
                <a:ea typeface="Segoe UI" panose="020B0502040204020203" pitchFamily="34" charset="0"/>
                <a:cs typeface="Segoe UI" panose="020B0502040204020203" pitchFamily="34" charset="0"/>
              </a:rPr>
              <a:t>minutes…[He]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checked all the garden </a:t>
            </a:r>
            <a:r>
              <a:rPr lang="en-GB" sz="800" i="1" dirty="0">
                <a:latin typeface="Segoe UI" panose="020B0502040204020203" pitchFamily="34" charset="0"/>
                <a:ea typeface="Segoe UI" panose="020B0502040204020203" pitchFamily="34" charset="0"/>
                <a:cs typeface="Segoe UI" panose="020B0502040204020203" pitchFamily="34" charset="0"/>
              </a:rPr>
              <a:t>with his torch and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went to speak to the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neighbours</a:t>
            </a:r>
            <a:r>
              <a:rPr lang="en-GB" sz="800" b="1" i="1" dirty="0" smtClean="0">
                <a:latin typeface="Segoe UI" panose="020B0502040204020203" pitchFamily="34" charset="0"/>
                <a:ea typeface="Segoe UI" panose="020B0502040204020203" pitchFamily="34" charset="0"/>
                <a:cs typeface="Segoe UI" panose="020B0502040204020203" pitchFamily="34" charset="0"/>
              </a:rPr>
              <a:t>, </a:t>
            </a:r>
            <a:r>
              <a:rPr lang="en-GB" sz="800" i="1" dirty="0">
                <a:latin typeface="Segoe UI" panose="020B0502040204020203" pitchFamily="34" charset="0"/>
                <a:ea typeface="Segoe UI" panose="020B0502040204020203" pitchFamily="34" charset="0"/>
                <a:cs typeface="Segoe UI" panose="020B0502040204020203" pitchFamily="34" charset="0"/>
              </a:rPr>
              <a:t>as well as </a:t>
            </a:r>
            <a:r>
              <a:rPr lang="en-GB" sz="800" b="1" i="1" dirty="0">
                <a:latin typeface="Segoe UI" panose="020B0502040204020203" pitchFamily="34" charset="0"/>
                <a:ea typeface="Segoe UI" panose="020B0502040204020203" pitchFamily="34" charset="0"/>
                <a:cs typeface="Segoe UI" panose="020B0502040204020203" pitchFamily="34" charset="0"/>
              </a:rPr>
              <a:t>advising </a:t>
            </a:r>
            <a:r>
              <a:rPr lang="en-GB" sz="800" i="1" dirty="0">
                <a:latin typeface="Segoe UI" panose="020B0502040204020203" pitchFamily="34" charset="0"/>
                <a:ea typeface="Segoe UI" panose="020B0502040204020203" pitchFamily="34" charset="0"/>
                <a:cs typeface="Segoe UI" panose="020B0502040204020203" pitchFamily="34" charset="0"/>
              </a:rPr>
              <a:t>us  to get CCTV which we </a:t>
            </a:r>
            <a:r>
              <a:rPr lang="en-GB" sz="800" i="1" dirty="0" smtClean="0">
                <a:latin typeface="Segoe UI" panose="020B0502040204020203" pitchFamily="34" charset="0"/>
                <a:ea typeface="Segoe UI" panose="020B0502040204020203" pitchFamily="34" charset="0"/>
                <a:cs typeface="Segoe UI" panose="020B0502040204020203" pitchFamily="34" charset="0"/>
              </a:rPr>
              <a:t>have.  Although </a:t>
            </a:r>
            <a:r>
              <a:rPr lang="en-GB" sz="800" i="1" dirty="0">
                <a:latin typeface="Segoe UI" panose="020B0502040204020203" pitchFamily="34" charset="0"/>
                <a:ea typeface="Segoe UI" panose="020B0502040204020203" pitchFamily="34" charset="0"/>
                <a:cs typeface="Segoe UI" panose="020B0502040204020203" pitchFamily="34" charset="0"/>
              </a:rPr>
              <a:t>we decided to take </a:t>
            </a:r>
            <a:r>
              <a:rPr lang="en-GB" sz="800" i="1" dirty="0" smtClean="0">
                <a:latin typeface="Segoe UI" panose="020B0502040204020203" pitchFamily="34" charset="0"/>
                <a:ea typeface="Segoe UI" panose="020B0502040204020203" pitchFamily="34" charset="0"/>
                <a:cs typeface="Segoe UI" panose="020B0502040204020203" pitchFamily="34" charset="0"/>
              </a:rPr>
              <a:t>NFA….the </a:t>
            </a:r>
            <a:r>
              <a:rPr lang="en-GB" sz="800" i="1" dirty="0">
                <a:latin typeface="Segoe UI" panose="020B0502040204020203" pitchFamily="34" charset="0"/>
                <a:ea typeface="Segoe UI" panose="020B0502040204020203" pitchFamily="34" charset="0"/>
                <a:cs typeface="Segoe UI" panose="020B0502040204020203" pitchFamily="34" charset="0"/>
              </a:rPr>
              <a:t>officer kept us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fully informed </a:t>
            </a:r>
            <a:r>
              <a:rPr lang="en-GB" sz="800" i="1" dirty="0">
                <a:latin typeface="Segoe UI" panose="020B0502040204020203" pitchFamily="34" charset="0"/>
                <a:ea typeface="Segoe UI" panose="020B0502040204020203" pitchFamily="34" charset="0"/>
                <a:cs typeface="Segoe UI" panose="020B0502040204020203" pitchFamily="34" charset="0"/>
              </a:rPr>
              <a:t>and </a:t>
            </a:r>
            <a:r>
              <a:rPr lang="en-GB" sz="800" i="1" dirty="0" smtClean="0">
                <a:latin typeface="Segoe UI" panose="020B0502040204020203" pitchFamily="34" charset="0"/>
                <a:ea typeface="Segoe UI" panose="020B0502040204020203" pitchFamily="34" charset="0"/>
                <a:cs typeface="Segoe UI" panose="020B0502040204020203" pitchFamily="34" charset="0"/>
              </a:rPr>
              <a:t>I understand </a:t>
            </a:r>
            <a:r>
              <a:rPr lang="en-GB" sz="800" i="1" dirty="0">
                <a:latin typeface="Segoe UI" panose="020B0502040204020203" pitchFamily="34" charset="0"/>
                <a:ea typeface="Segoe UI" panose="020B0502040204020203" pitchFamily="34" charset="0"/>
                <a:cs typeface="Segoe UI" panose="020B0502040204020203" pitchFamily="34" charset="0"/>
              </a:rPr>
              <a:t>that the parents were spoken </a:t>
            </a:r>
            <a:r>
              <a:rPr lang="en-GB" sz="800" i="1" dirty="0" smtClean="0">
                <a:latin typeface="Segoe UI" panose="020B0502040204020203" pitchFamily="34" charset="0"/>
                <a:ea typeface="Segoe UI" panose="020B0502040204020203" pitchFamily="34" charset="0"/>
                <a:cs typeface="Segoe UI" panose="020B0502040204020203" pitchFamily="34" charset="0"/>
              </a:rPr>
              <a:t>to.  The </a:t>
            </a:r>
            <a:r>
              <a:rPr lang="en-GB" sz="800" i="1" dirty="0">
                <a:latin typeface="Segoe UI" panose="020B0502040204020203" pitchFamily="34" charset="0"/>
                <a:ea typeface="Segoe UI" panose="020B0502040204020203" pitchFamily="34" charset="0"/>
                <a:cs typeface="Segoe UI" panose="020B0502040204020203" pitchFamily="34" charset="0"/>
              </a:rPr>
              <a:t>officer was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really competent and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reassuring</a:t>
            </a:r>
            <a:r>
              <a:rPr lang="en-GB" sz="800" b="1" i="1" dirty="0" smtClean="0">
                <a:latin typeface="Segoe UI" panose="020B0502040204020203" pitchFamily="34" charset="0"/>
                <a:ea typeface="Segoe UI" panose="020B0502040204020203" pitchFamily="34" charset="0"/>
                <a:cs typeface="Segoe UI" panose="020B0502040204020203" pitchFamily="34" charset="0"/>
              </a:rPr>
              <a:t>.”</a:t>
            </a:r>
            <a:endParaRPr lang="en-GB" sz="8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113" name="TextBox 112"/>
          <p:cNvSpPr txBox="1"/>
          <p:nvPr/>
        </p:nvSpPr>
        <p:spPr>
          <a:xfrm>
            <a:off x="6485499" y="6050045"/>
            <a:ext cx="2655879" cy="707886"/>
          </a:xfrm>
          <a:prstGeom prst="rect">
            <a:avLst/>
          </a:prstGeom>
          <a:noFill/>
        </p:spPr>
        <p:txBody>
          <a:bodyPr wrap="square" rtlCol="0">
            <a:spAutoFit/>
          </a:bodyPr>
          <a:lstStyle/>
          <a:p>
            <a:r>
              <a:rPr lang="en-GB" sz="800" i="1" dirty="0">
                <a:latin typeface="Segoe UI" panose="020B0502040204020203" pitchFamily="34" charset="0"/>
                <a:ea typeface="Segoe UI" panose="020B0502040204020203" pitchFamily="34" charset="0"/>
                <a:cs typeface="Segoe UI" panose="020B0502040204020203" pitchFamily="34" charset="0"/>
              </a:rPr>
              <a:t>“</a:t>
            </a:r>
            <a:r>
              <a:rPr lang="en-GB" sz="800" i="1" dirty="0" smtClean="0">
                <a:latin typeface="Segoe UI" panose="020B0502040204020203" pitchFamily="34" charset="0"/>
                <a:ea typeface="Segoe UI" panose="020B0502040204020203" pitchFamily="34" charset="0"/>
                <a:cs typeface="Segoe UI" panose="020B0502040204020203" pitchFamily="34" charset="0"/>
              </a:rPr>
              <a:t>They…were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nice, sympathetic </a:t>
            </a:r>
            <a:r>
              <a:rPr lang="en-GB" sz="800" i="1" dirty="0">
                <a:latin typeface="Segoe UI" panose="020B0502040204020203" pitchFamily="34" charset="0"/>
                <a:ea typeface="Segoe UI" panose="020B0502040204020203" pitchFamily="34" charset="0"/>
                <a:cs typeface="Segoe UI" panose="020B0502040204020203" pitchFamily="34" charset="0"/>
              </a:rPr>
              <a:t>and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kind</a:t>
            </a:r>
            <a:r>
              <a:rPr lang="en-GB" sz="800" i="1" dirty="0">
                <a:latin typeface="Segoe UI" panose="020B0502040204020203" pitchFamily="34" charset="0"/>
                <a:ea typeface="Segoe UI" panose="020B0502040204020203" pitchFamily="34" charset="0"/>
                <a:cs typeface="Segoe UI" panose="020B0502040204020203" pitchFamily="34" charset="0"/>
              </a:rPr>
              <a:t>.  I had a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call from our local PCSO </a:t>
            </a:r>
            <a:r>
              <a:rPr lang="en-GB" sz="800" b="1" i="1" dirty="0">
                <a:latin typeface="Segoe UI" panose="020B0502040204020203" pitchFamily="34" charset="0"/>
                <a:ea typeface="Segoe UI" panose="020B0502040204020203" pitchFamily="34" charset="0"/>
                <a:cs typeface="Segoe UI" panose="020B0502040204020203" pitchFamily="34" charset="0"/>
              </a:rPr>
              <a:t>who said she would be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coming by to check up on us </a:t>
            </a:r>
            <a:r>
              <a:rPr lang="en-GB" sz="800" i="1" dirty="0" smtClean="0">
                <a:latin typeface="Segoe UI" panose="020B0502040204020203" pitchFamily="34" charset="0"/>
                <a:ea typeface="Segoe UI" panose="020B0502040204020203" pitchFamily="34" charset="0"/>
                <a:cs typeface="Segoe UI" panose="020B0502040204020203" pitchFamily="34" charset="0"/>
              </a:rPr>
              <a:t>and </a:t>
            </a:r>
            <a:r>
              <a:rPr lang="en-GB" sz="800" i="1" dirty="0">
                <a:latin typeface="Segoe UI" panose="020B0502040204020203" pitchFamily="34" charset="0"/>
                <a:ea typeface="Segoe UI" panose="020B0502040204020203" pitchFamily="34" charset="0"/>
                <a:cs typeface="Segoe UI" panose="020B0502040204020203" pitchFamily="34" charset="0"/>
              </a:rPr>
              <a:t>would put in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extra patrols in the area</a:t>
            </a:r>
            <a:r>
              <a:rPr lang="en-GB" sz="800" i="1" dirty="0">
                <a:latin typeface="Segoe UI" panose="020B0502040204020203" pitchFamily="34" charset="0"/>
                <a:ea typeface="Segoe UI" panose="020B0502040204020203" pitchFamily="34" charset="0"/>
                <a:cs typeface="Segoe UI" panose="020B0502040204020203" pitchFamily="34" charset="0"/>
              </a:rPr>
              <a:t>, I found this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really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reassuring</a:t>
            </a:r>
            <a:r>
              <a:rPr lang="en-GB" sz="800" i="1" dirty="0">
                <a:latin typeface="Segoe UI" panose="020B0502040204020203" pitchFamily="34" charset="0"/>
                <a:ea typeface="Segoe UI" panose="020B0502040204020203" pitchFamily="34" charset="0"/>
                <a:cs typeface="Segoe UI" panose="020B0502040204020203" pitchFamily="34" charset="0"/>
              </a:rPr>
              <a:t>. I was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not made to feel in any way that I was a nuisance</a:t>
            </a:r>
            <a:r>
              <a:rPr lang="en-GB" sz="800"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t>
            </a:r>
            <a:r>
              <a:rPr lang="en-GB" sz="800" i="1" dirty="0" smtClean="0">
                <a:latin typeface="Segoe UI" panose="020B0502040204020203" pitchFamily="34" charset="0"/>
                <a:ea typeface="Segoe UI" panose="020B0502040204020203" pitchFamily="34" charset="0"/>
                <a:cs typeface="Segoe UI" panose="020B0502040204020203" pitchFamily="34" charset="0"/>
              </a:rPr>
              <a:t>”</a:t>
            </a:r>
            <a:endParaRPr lang="en-GB" sz="800" i="1" dirty="0">
              <a:latin typeface="Segoe UI" panose="020B0502040204020203" pitchFamily="34" charset="0"/>
              <a:ea typeface="Segoe UI" panose="020B0502040204020203" pitchFamily="34" charset="0"/>
              <a:cs typeface="Segoe UI" panose="020B0502040204020203" pitchFamily="34" charset="0"/>
            </a:endParaRPr>
          </a:p>
        </p:txBody>
      </p:sp>
      <p:sp>
        <p:nvSpPr>
          <p:cNvPr id="114" name="TextBox 113"/>
          <p:cNvSpPr txBox="1"/>
          <p:nvPr/>
        </p:nvSpPr>
        <p:spPr>
          <a:xfrm>
            <a:off x="9495693" y="5040998"/>
            <a:ext cx="2611806" cy="1323439"/>
          </a:xfrm>
          <a:prstGeom prst="rect">
            <a:avLst/>
          </a:prstGeom>
          <a:noFill/>
        </p:spPr>
        <p:txBody>
          <a:bodyPr wrap="square" rtlCol="0">
            <a:spAutoFit/>
          </a:bodyPr>
          <a:lstStyle/>
          <a:p>
            <a:r>
              <a:rPr lang="en-GB" sz="800" i="1" dirty="0" smtClean="0">
                <a:latin typeface="Segoe UI" panose="020B0502040204020203" pitchFamily="34" charset="0"/>
                <a:ea typeface="Segoe UI" panose="020B0502040204020203" pitchFamily="34" charset="0"/>
                <a:cs typeface="Segoe UI" panose="020B0502040204020203" pitchFamily="34" charset="0"/>
              </a:rPr>
              <a:t>“Because </a:t>
            </a:r>
            <a:r>
              <a:rPr lang="en-GB" sz="800" i="1" dirty="0">
                <a:latin typeface="Segoe UI" panose="020B0502040204020203" pitchFamily="34" charset="0"/>
                <a:ea typeface="Segoe UI" panose="020B0502040204020203" pitchFamily="34" charset="0"/>
                <a:cs typeface="Segoe UI" panose="020B0502040204020203" pitchFamily="34" charset="0"/>
              </a:rPr>
              <a:t>we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wanted practical advice in the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moment</a:t>
            </a:r>
            <a:r>
              <a:rPr lang="en-GB" sz="800" i="1" dirty="0" smtClean="0">
                <a:latin typeface="Segoe UI" panose="020B0502040204020203" pitchFamily="34" charset="0"/>
                <a:ea typeface="Segoe UI" panose="020B0502040204020203" pitchFamily="34" charset="0"/>
                <a:cs typeface="Segoe UI" panose="020B0502040204020203" pitchFamily="34" charset="0"/>
              </a:rPr>
              <a:t>,</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en-GB" sz="800" i="1" dirty="0">
                <a:latin typeface="Segoe UI" panose="020B0502040204020203" pitchFamily="34" charset="0"/>
                <a:ea typeface="Segoe UI" panose="020B0502040204020203" pitchFamily="34" charset="0"/>
                <a:cs typeface="Segoe UI" panose="020B0502040204020203" pitchFamily="34" charset="0"/>
              </a:rPr>
              <a:t>but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didn't get any</a:t>
            </a:r>
            <a:r>
              <a:rPr lang="en-GB" sz="800" i="1" dirty="0">
                <a:latin typeface="Segoe UI" panose="020B0502040204020203" pitchFamily="34" charset="0"/>
                <a:ea typeface="Segoe UI" panose="020B0502040204020203" pitchFamily="34" charset="0"/>
                <a:cs typeface="Segoe UI" panose="020B0502040204020203" pitchFamily="34" charset="0"/>
              </a:rPr>
              <a:t>.  They said they would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send someone on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three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occasions that night </a:t>
            </a:r>
            <a:r>
              <a:rPr lang="en-GB" sz="800" i="1" dirty="0">
                <a:latin typeface="Segoe UI" panose="020B0502040204020203" pitchFamily="34" charset="0"/>
                <a:ea typeface="Segoe UI" panose="020B0502040204020203" pitchFamily="34" charset="0"/>
                <a:cs typeface="Segoe UI" panose="020B0502040204020203" pitchFamily="34" charset="0"/>
              </a:rPr>
              <a:t>when we </a:t>
            </a:r>
            <a:r>
              <a:rPr lang="en-GB" sz="800" i="1" dirty="0" smtClean="0">
                <a:latin typeface="Segoe UI" panose="020B0502040204020203" pitchFamily="34" charset="0"/>
                <a:ea typeface="Segoe UI" panose="020B0502040204020203" pitchFamily="34" charset="0"/>
                <a:cs typeface="Segoe UI" panose="020B0502040204020203" pitchFamily="34" charset="0"/>
              </a:rPr>
              <a:t>called… I </a:t>
            </a:r>
            <a:r>
              <a:rPr lang="en-GB" sz="800" i="1" dirty="0">
                <a:latin typeface="Segoe UI" panose="020B0502040204020203" pitchFamily="34" charset="0"/>
                <a:ea typeface="Segoe UI" panose="020B0502040204020203" pitchFamily="34" charset="0"/>
                <a:cs typeface="Segoe UI" panose="020B0502040204020203" pitchFamily="34" charset="0"/>
              </a:rPr>
              <a:t>asked if there would be one out that week and she said </a:t>
            </a:r>
            <a:r>
              <a:rPr lang="en-GB" sz="800" i="1" dirty="0" smtClean="0">
                <a:latin typeface="Segoe UI" panose="020B0502040204020203" pitchFamily="34" charset="0"/>
                <a:ea typeface="Segoe UI" panose="020B0502040204020203" pitchFamily="34" charset="0"/>
                <a:cs typeface="Segoe UI" panose="020B0502040204020203" pitchFamily="34" charset="0"/>
              </a:rPr>
              <a:t>“I </a:t>
            </a:r>
            <a:r>
              <a:rPr lang="en-GB" sz="800" i="1" dirty="0">
                <a:latin typeface="Segoe UI" panose="020B0502040204020203" pitchFamily="34" charset="0"/>
                <a:ea typeface="Segoe UI" panose="020B0502040204020203" pitchFamily="34" charset="0"/>
                <a:cs typeface="Segoe UI" panose="020B0502040204020203" pitchFamily="34" charset="0"/>
              </a:rPr>
              <a:t>can't </a:t>
            </a:r>
            <a:r>
              <a:rPr lang="en-GB" sz="800" i="1" dirty="0" smtClean="0">
                <a:latin typeface="Segoe UI" panose="020B0502040204020203" pitchFamily="34" charset="0"/>
                <a:ea typeface="Segoe UI" panose="020B0502040204020203" pitchFamily="34" charset="0"/>
                <a:cs typeface="Segoe UI" panose="020B0502040204020203" pitchFamily="34" charset="0"/>
              </a:rPr>
              <a:t>say”.  </a:t>
            </a:r>
            <a:r>
              <a:rPr lang="en-GB" sz="800" i="1" dirty="0">
                <a:latin typeface="Segoe UI" panose="020B0502040204020203" pitchFamily="34" charset="0"/>
                <a:ea typeface="Segoe UI" panose="020B0502040204020203" pitchFamily="34" charset="0"/>
                <a:cs typeface="Segoe UI" panose="020B0502040204020203" pitchFamily="34" charset="0"/>
              </a:rPr>
              <a:t>It was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five days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later when we saw someone from the local constabulary</a:t>
            </a:r>
            <a:r>
              <a:rPr lang="en-GB" sz="800" i="1" dirty="0">
                <a:latin typeface="Segoe UI" panose="020B0502040204020203" pitchFamily="34" charset="0"/>
                <a:ea typeface="Segoe UI" panose="020B0502040204020203" pitchFamily="34" charset="0"/>
                <a:cs typeface="Segoe UI" panose="020B0502040204020203" pitchFamily="34" charset="0"/>
              </a:rPr>
              <a:t> and the following day a woman came out, PC </a:t>
            </a:r>
            <a:r>
              <a:rPr lang="en-GB" sz="800" i="1" dirty="0" smtClean="0">
                <a:latin typeface="Segoe UI" panose="020B0502040204020203" pitchFamily="34" charset="0"/>
                <a:ea typeface="Segoe UI" panose="020B0502040204020203" pitchFamily="34" charset="0"/>
                <a:cs typeface="Segoe UI" panose="020B0502040204020203" pitchFamily="34" charset="0"/>
              </a:rPr>
              <a:t>****, </a:t>
            </a:r>
            <a:r>
              <a:rPr lang="en-GB" sz="800" i="1" dirty="0">
                <a:latin typeface="Segoe UI" panose="020B0502040204020203" pitchFamily="34" charset="0"/>
                <a:ea typeface="Segoe UI" panose="020B0502040204020203" pitchFamily="34" charset="0"/>
                <a:cs typeface="Segoe UI" panose="020B0502040204020203" pitchFamily="34" charset="0"/>
              </a:rPr>
              <a:t>with forensics and did a load of swabs.  They said they found fingerprints, but we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haven't heard anything about that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since</a:t>
            </a:r>
            <a:r>
              <a:rPr lang="en-GB" sz="800" i="1" dirty="0" smtClean="0">
                <a:latin typeface="Segoe UI" panose="020B0502040204020203" pitchFamily="34" charset="0"/>
                <a:ea typeface="Segoe UI" panose="020B0502040204020203" pitchFamily="34" charset="0"/>
                <a:cs typeface="Segoe UI" panose="020B0502040204020203" pitchFamily="34" charset="0"/>
              </a:rPr>
              <a:t>.”</a:t>
            </a:r>
            <a:endParaRPr lang="en-GB" sz="800" i="1" dirty="0">
              <a:latin typeface="Segoe UI" panose="020B0502040204020203" pitchFamily="34" charset="0"/>
              <a:ea typeface="Segoe UI" panose="020B0502040204020203" pitchFamily="34" charset="0"/>
              <a:cs typeface="Segoe UI" panose="020B0502040204020203" pitchFamily="34" charset="0"/>
            </a:endParaRPr>
          </a:p>
        </p:txBody>
      </p:sp>
      <p:sp>
        <p:nvSpPr>
          <p:cNvPr id="115" name="Rectangle 114"/>
          <p:cNvSpPr/>
          <p:nvPr/>
        </p:nvSpPr>
        <p:spPr>
          <a:xfrm>
            <a:off x="9454856" y="6363985"/>
            <a:ext cx="2619099" cy="338554"/>
          </a:xfrm>
          <a:prstGeom prst="rect">
            <a:avLst/>
          </a:prstGeom>
        </p:spPr>
        <p:txBody>
          <a:bodyPr wrap="square">
            <a:spAutoFit/>
          </a:bodyPr>
          <a:lstStyle/>
          <a:p>
            <a:r>
              <a:rPr lang="en-GB" sz="800" i="1" dirty="0" smtClean="0">
                <a:latin typeface="Segoe UI" panose="020B0502040204020203" pitchFamily="34" charset="0"/>
                <a:ea typeface="Segoe UI" panose="020B0502040204020203" pitchFamily="34" charset="0"/>
                <a:cs typeface="Segoe UI" panose="020B0502040204020203" pitchFamily="34" charset="0"/>
              </a:rPr>
              <a:t>“The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updates have been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sparse, </a:t>
            </a:r>
            <a:r>
              <a:rPr lang="en-GB" sz="800" i="1" dirty="0">
                <a:latin typeface="Segoe UI" panose="020B0502040204020203" pitchFamily="34" charset="0"/>
                <a:ea typeface="Segoe UI" panose="020B0502040204020203" pitchFamily="34" charset="0"/>
                <a:cs typeface="Segoe UI" panose="020B0502040204020203" pitchFamily="34" charset="0"/>
              </a:rPr>
              <a:t>and </a:t>
            </a:r>
            <a:r>
              <a:rPr lang="en-GB" sz="800" b="1" i="1" dirty="0">
                <a:latin typeface="Segoe UI" panose="020B0502040204020203" pitchFamily="34" charset="0"/>
                <a:ea typeface="Segoe UI" panose="020B0502040204020203" pitchFamily="34" charset="0"/>
                <a:cs typeface="Segoe UI" panose="020B0502040204020203" pitchFamily="34" charset="0"/>
              </a:rPr>
              <a:t>since I made the second </a:t>
            </a:r>
            <a:r>
              <a:rPr lang="en-GB" sz="800" b="1" i="1" dirty="0" smtClean="0">
                <a:latin typeface="Segoe UI" panose="020B0502040204020203" pitchFamily="34" charset="0"/>
                <a:ea typeface="Segoe UI" panose="020B0502040204020203" pitchFamily="34" charset="0"/>
                <a:cs typeface="Segoe UI" panose="020B0502040204020203" pitchFamily="34" charset="0"/>
              </a:rPr>
              <a:t>statement</a:t>
            </a:r>
            <a:r>
              <a:rPr lang="en-GB" sz="800" i="1" dirty="0" smtClean="0">
                <a:latin typeface="Segoe UI" panose="020B0502040204020203" pitchFamily="34" charset="0"/>
                <a:ea typeface="Segoe UI" panose="020B0502040204020203" pitchFamily="34" charset="0"/>
                <a:cs typeface="Segoe UI" panose="020B0502040204020203" pitchFamily="34" charset="0"/>
              </a:rPr>
              <a:t>, </a:t>
            </a:r>
            <a:r>
              <a:rPr lang="en-GB" sz="800" i="1" dirty="0">
                <a:latin typeface="Segoe UI" panose="020B0502040204020203" pitchFamily="34" charset="0"/>
                <a:ea typeface="Segoe UI" panose="020B0502040204020203" pitchFamily="34" charset="0"/>
                <a:cs typeface="Segoe UI" panose="020B0502040204020203" pitchFamily="34" charset="0"/>
              </a:rPr>
              <a:t>I have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not heard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anything</a:t>
            </a:r>
            <a:r>
              <a:rPr lang="en-GB" sz="800" b="1" i="1" dirty="0" smtClean="0">
                <a:latin typeface="Segoe UI" panose="020B0502040204020203" pitchFamily="34" charset="0"/>
                <a:ea typeface="Segoe UI" panose="020B0502040204020203" pitchFamily="34" charset="0"/>
                <a:cs typeface="Segoe UI" panose="020B0502040204020203" pitchFamily="34" charset="0"/>
              </a:rPr>
              <a:t>”</a:t>
            </a:r>
            <a:endParaRPr lang="en-GB" sz="800" i="1" dirty="0">
              <a:latin typeface="Segoe UI" panose="020B0502040204020203" pitchFamily="34" charset="0"/>
              <a:ea typeface="Segoe UI" panose="020B0502040204020203" pitchFamily="34" charset="0"/>
              <a:cs typeface="Segoe UI" panose="020B0502040204020203" pitchFamily="34" charset="0"/>
            </a:endParaRPr>
          </a:p>
        </p:txBody>
      </p:sp>
      <p:sp>
        <p:nvSpPr>
          <p:cNvPr id="73" name="TextBox 72"/>
          <p:cNvSpPr txBox="1"/>
          <p:nvPr/>
        </p:nvSpPr>
        <p:spPr>
          <a:xfrm>
            <a:off x="8431031" y="3801109"/>
            <a:ext cx="2937463" cy="707886"/>
          </a:xfrm>
          <a:prstGeom prst="rect">
            <a:avLst/>
          </a:prstGeom>
          <a:noFill/>
        </p:spPr>
        <p:txBody>
          <a:bodyPr wrap="square" rtlCol="0">
            <a:spAutoFit/>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 A </a:t>
            </a:r>
            <a:r>
              <a:rPr lang="en-GB" sz="1000" b="1" dirty="0">
                <a:latin typeface="Segoe UI" panose="020B0502040204020203" pitchFamily="34" charset="0"/>
                <a:ea typeface="Segoe UI" panose="020B0502040204020203" pitchFamily="34" charset="0"/>
                <a:cs typeface="Segoe UI" panose="020B0502040204020203" pitchFamily="34" charset="0"/>
              </a:rPr>
              <a:t>consideration around the strategic victim satisfaction actions to be prioritised and progressed in 22/23 should take place at the first Strategic Satisfaction Board </a:t>
            </a:r>
            <a:r>
              <a:rPr lang="en-GB" sz="1000" dirty="0">
                <a:latin typeface="Segoe UI" panose="020B0502040204020203" pitchFamily="34" charset="0"/>
                <a:ea typeface="Segoe UI" panose="020B0502040204020203" pitchFamily="34" charset="0"/>
                <a:cs typeface="Segoe UI" panose="020B0502040204020203" pitchFamily="34" charset="0"/>
              </a:rPr>
              <a:t>(5</a:t>
            </a:r>
            <a:r>
              <a:rPr lang="en-GB" sz="1000" baseline="30000" dirty="0">
                <a:latin typeface="Segoe UI" panose="020B0502040204020203" pitchFamily="34" charset="0"/>
                <a:ea typeface="Segoe UI" panose="020B0502040204020203" pitchFamily="34" charset="0"/>
                <a:cs typeface="Segoe UI" panose="020B0502040204020203" pitchFamily="34" charset="0"/>
              </a:rPr>
              <a:t>th</a:t>
            </a:r>
            <a:r>
              <a:rPr lang="en-GB" sz="1000" dirty="0">
                <a:latin typeface="Segoe UI" panose="020B0502040204020203" pitchFamily="34" charset="0"/>
                <a:ea typeface="Segoe UI" panose="020B0502040204020203" pitchFamily="34" charset="0"/>
                <a:cs typeface="Segoe UI" panose="020B0502040204020203" pitchFamily="34" charset="0"/>
              </a:rPr>
              <a:t> May 22).  </a:t>
            </a:r>
          </a:p>
        </p:txBody>
      </p:sp>
    </p:spTree>
    <p:extLst>
      <p:ext uri="{BB962C8B-B14F-4D97-AF65-F5344CB8AC3E}">
        <p14:creationId xmlns:p14="http://schemas.microsoft.com/office/powerpoint/2010/main" val="3526538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737599" y="1139000"/>
            <a:ext cx="3930440" cy="3039155"/>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13</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6" name="Rounded Rectangle 25"/>
          <p:cNvSpPr/>
          <p:nvPr/>
        </p:nvSpPr>
        <p:spPr>
          <a:xfrm>
            <a:off x="8418870" y="63187"/>
            <a:ext cx="3698895" cy="2521454"/>
          </a:xfrm>
          <a:prstGeom prst="roundRect">
            <a:avLst>
              <a:gd name="adj" fmla="val 4163"/>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p:cNvSpPr txBox="1"/>
          <p:nvPr/>
        </p:nvSpPr>
        <p:spPr>
          <a:xfrm>
            <a:off x="3976175" y="569275"/>
            <a:ext cx="3554486" cy="630942"/>
          </a:xfrm>
          <a:prstGeom prst="rect">
            <a:avLst/>
          </a:prstGeom>
          <a:noFill/>
        </p:spPr>
        <p:txBody>
          <a:bodyPr wrap="square" rtlCol="0">
            <a:spAutoFit/>
          </a:bodyPr>
          <a:lstStyle/>
          <a:p>
            <a:pPr algn="ctr"/>
            <a:r>
              <a:rPr lang="en-GB" sz="140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Violent - Force Performance</a:t>
            </a:r>
          </a:p>
          <a:p>
            <a:pPr algn="ctr"/>
            <a:r>
              <a:rPr lang="en-GB" sz="900" b="1" i="1" dirty="0">
                <a:latin typeface="Segoe UI" panose="020B0502040204020203" pitchFamily="34" charset="0"/>
                <a:ea typeface="Segoe UI" panose="020B0502040204020203" pitchFamily="34" charset="0"/>
                <a:cs typeface="Segoe UI" panose="020B0502040204020203" pitchFamily="34" charset="0"/>
              </a:rPr>
              <a:t>(Completely or Very Satisfied)</a:t>
            </a:r>
          </a:p>
          <a:p>
            <a:pPr algn="ctr"/>
            <a:endParaRPr lang="en-GB" sz="1200" b="1" u="sng"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291544" y="569275"/>
            <a:ext cx="3087580" cy="584775"/>
          </a:xfrm>
          <a:prstGeom prst="rect">
            <a:avLst/>
          </a:prstGeom>
          <a:noFill/>
        </p:spPr>
        <p:txBody>
          <a:bodyPr wrap="square" rtlCol="0">
            <a:spAutoFit/>
          </a:bodyPr>
          <a:lstStyle/>
          <a:p>
            <a:pPr algn="ctr"/>
            <a:r>
              <a:rPr lang="en-GB" sz="140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Violent - LPA </a:t>
            </a:r>
            <a:r>
              <a:rPr lang="en-GB" sz="1400" b="1" u="sng"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Performance </a:t>
            </a:r>
            <a:endParaRPr lang="en-GB" sz="140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a:p>
            <a:pPr algn="ctr"/>
            <a:r>
              <a:rPr lang="en-GB" sz="900" b="1" i="1" dirty="0" smtClean="0">
                <a:latin typeface="Segoe UI" panose="020B0502040204020203" pitchFamily="34" charset="0"/>
                <a:ea typeface="Segoe UI" panose="020B0502040204020203" pitchFamily="34" charset="0"/>
                <a:cs typeface="Segoe UI" panose="020B0502040204020203" pitchFamily="34" charset="0"/>
              </a:rPr>
              <a:t>(Completely or Very Satisfied)</a:t>
            </a:r>
          </a:p>
          <a:p>
            <a:pPr algn="ctr"/>
            <a:r>
              <a:rPr lang="en-GB" sz="900" dirty="0" smtClean="0">
                <a:latin typeface="Segoe UI" panose="020B0502040204020203" pitchFamily="34" charset="0"/>
                <a:ea typeface="Segoe UI" panose="020B0502040204020203" pitchFamily="34" charset="0"/>
                <a:cs typeface="Segoe UI" panose="020B0502040204020203" pitchFamily="34" charset="0"/>
              </a:rPr>
              <a:t>(Oct 21 – Mar 22)</a:t>
            </a:r>
            <a:endParaRPr lang="en-GB" sz="900" dirty="0">
              <a:latin typeface="Segoe UI" panose="020B0502040204020203" pitchFamily="34" charset="0"/>
              <a:ea typeface="Segoe UI" panose="020B0502040204020203" pitchFamily="34" charset="0"/>
              <a:cs typeface="Segoe UI" panose="020B0502040204020203" pitchFamily="34" charset="0"/>
            </a:endParaRPr>
          </a:p>
        </p:txBody>
      </p:sp>
      <p:sp>
        <p:nvSpPr>
          <p:cNvPr id="30" name="Rounded Rectangle 29"/>
          <p:cNvSpPr/>
          <p:nvPr/>
        </p:nvSpPr>
        <p:spPr>
          <a:xfrm>
            <a:off x="552893" y="4615204"/>
            <a:ext cx="11554606" cy="2172587"/>
          </a:xfrm>
          <a:prstGeom prst="roundRect">
            <a:avLst>
              <a:gd name="adj" fmla="val 4712"/>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Box 104"/>
          <p:cNvSpPr txBox="1">
            <a:spLocks noChangeArrowheads="1"/>
          </p:cNvSpPr>
          <p:nvPr/>
        </p:nvSpPr>
        <p:spPr bwMode="auto">
          <a:xfrm>
            <a:off x="6458976" y="4823491"/>
            <a:ext cx="2443622" cy="292388"/>
          </a:xfrm>
          <a:prstGeom prst="rect">
            <a:avLst/>
          </a:prstGeom>
          <a:noFill/>
          <a:ln w="9525">
            <a:noFill/>
            <a:miter lim="800000"/>
            <a:headEnd/>
            <a:tailEnd/>
          </a:ln>
        </p:spPr>
        <p:txBody>
          <a:bodyPr wrap="square">
            <a:spAutoFit/>
          </a:bodyPr>
          <a:lstStyle/>
          <a:p>
            <a:pPr algn="ctr">
              <a:spcBef>
                <a:spcPct val="50000"/>
              </a:spcBef>
            </a:pPr>
            <a:r>
              <a:rPr lang="en-GB" sz="1250" b="1" i="1"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What causes </a:t>
            </a:r>
            <a:r>
              <a:rPr lang="en-GB" sz="1250" b="1" i="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satisfaction</a:t>
            </a:r>
            <a:r>
              <a:rPr lang="en-GB" sz="1250" b="1" i="1"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a:t>
            </a:r>
            <a:endParaRPr lang="en-GB" sz="1250" b="1" i="1"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Text Box 104"/>
          <p:cNvSpPr txBox="1">
            <a:spLocks noChangeArrowheads="1"/>
          </p:cNvSpPr>
          <p:nvPr/>
        </p:nvSpPr>
        <p:spPr bwMode="auto">
          <a:xfrm>
            <a:off x="9388903" y="4823491"/>
            <a:ext cx="2686908" cy="292388"/>
          </a:xfrm>
          <a:prstGeom prst="rect">
            <a:avLst/>
          </a:prstGeom>
          <a:noFill/>
          <a:ln w="9525">
            <a:noFill/>
            <a:miter lim="800000"/>
            <a:headEnd/>
            <a:tailEnd/>
          </a:ln>
        </p:spPr>
        <p:txBody>
          <a:bodyPr wrap="square">
            <a:spAutoFit/>
          </a:bodyPr>
          <a:lstStyle/>
          <a:p>
            <a:pPr algn="ctr">
              <a:spcBef>
                <a:spcPct val="50000"/>
              </a:spcBef>
            </a:pPr>
            <a:r>
              <a:rPr lang="en-GB" sz="1250" b="1" i="1"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What causes </a:t>
            </a:r>
            <a:r>
              <a:rPr lang="en-GB" sz="1250" b="1" i="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dissatisfaction</a:t>
            </a:r>
            <a:r>
              <a:rPr lang="en-GB" sz="1250" b="1" i="1"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a:t>
            </a:r>
            <a:endParaRPr lang="en-GB" sz="1250" b="1" i="1"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33" name="Picture 32"/>
          <p:cNvPicPr>
            <a:picLocks noChangeAspect="1"/>
          </p:cNvPicPr>
          <p:nvPr/>
        </p:nvPicPr>
        <p:blipFill>
          <a:blip r:embed="rId4"/>
          <a:stretch>
            <a:fillRect/>
          </a:stretch>
        </p:blipFill>
        <p:spPr>
          <a:xfrm>
            <a:off x="8940268" y="5299314"/>
            <a:ext cx="526326" cy="515661"/>
          </a:xfrm>
          <a:prstGeom prst="rect">
            <a:avLst/>
          </a:prstGeom>
        </p:spPr>
      </p:pic>
      <p:sp>
        <p:nvSpPr>
          <p:cNvPr id="35" name="TextBox 34"/>
          <p:cNvSpPr txBox="1"/>
          <p:nvPr/>
        </p:nvSpPr>
        <p:spPr>
          <a:xfrm>
            <a:off x="8770376" y="39257"/>
            <a:ext cx="2969027" cy="284693"/>
          </a:xfrm>
          <a:prstGeom prst="rect">
            <a:avLst/>
          </a:prstGeom>
          <a:noFill/>
        </p:spPr>
        <p:txBody>
          <a:bodyPr wrap="square" rtlCol="0">
            <a:spAutoFit/>
          </a:bodyPr>
          <a:lstStyle/>
          <a:p>
            <a:pPr algn="ctr"/>
            <a:r>
              <a:rPr lang="en-GB" sz="125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Violent Crime Satisfaction Headlines</a:t>
            </a:r>
            <a:endParaRPr lang="en-GB" sz="1250" b="1" u="sng"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37" name="Group 36"/>
          <p:cNvGrpSpPr/>
          <p:nvPr/>
        </p:nvGrpSpPr>
        <p:grpSpPr>
          <a:xfrm>
            <a:off x="1141530" y="1598757"/>
            <a:ext cx="2163650" cy="2035527"/>
            <a:chOff x="1110887" y="2354407"/>
            <a:chExt cx="2163650" cy="2035527"/>
          </a:xfrm>
        </p:grpSpPr>
        <p:pic>
          <p:nvPicPr>
            <p:cNvPr id="38" name="Picture 101"/>
            <p:cNvPicPr>
              <a:picLocks noChangeAspect="1" noChangeArrowheads="1"/>
            </p:cNvPicPr>
            <p:nvPr/>
          </p:nvPicPr>
          <p:blipFill>
            <a:blip r:embed="rId5"/>
            <a:srcRect/>
            <a:stretch>
              <a:fillRect/>
            </a:stretch>
          </p:blipFill>
          <p:spPr bwMode="auto">
            <a:xfrm>
              <a:off x="1207918" y="2354407"/>
              <a:ext cx="1811328" cy="1979306"/>
            </a:xfrm>
            <a:prstGeom prst="rect">
              <a:avLst/>
            </a:prstGeom>
            <a:noFill/>
            <a:ln w="9525">
              <a:noFill/>
              <a:miter lim="800000"/>
              <a:headEnd/>
              <a:tailEnd/>
            </a:ln>
          </p:spPr>
        </p:pic>
        <p:grpSp>
          <p:nvGrpSpPr>
            <p:cNvPr id="39" name="Group 38"/>
            <p:cNvGrpSpPr/>
            <p:nvPr/>
          </p:nvGrpSpPr>
          <p:grpSpPr>
            <a:xfrm>
              <a:off x="2117904" y="2428455"/>
              <a:ext cx="614536" cy="569395"/>
              <a:chOff x="2221336" y="2428455"/>
              <a:chExt cx="614536" cy="569395"/>
            </a:xfrm>
          </p:grpSpPr>
          <p:sp>
            <p:nvSpPr>
              <p:cNvPr id="53" name="Oval 101"/>
              <p:cNvSpPr>
                <a:spLocks noChangeAspect="1"/>
              </p:cNvSpPr>
              <p:nvPr/>
            </p:nvSpPr>
            <p:spPr>
              <a:xfrm>
                <a:off x="2238640" y="2428455"/>
                <a:ext cx="579929" cy="56939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54" name="TextBox 139"/>
              <p:cNvSpPr txBox="1">
                <a:spLocks noChangeArrowheads="1"/>
              </p:cNvSpPr>
              <p:nvPr/>
            </p:nvSpPr>
            <p:spPr bwMode="auto">
              <a:xfrm>
                <a:off x="2221336" y="2543875"/>
                <a:ext cx="614536" cy="338554"/>
              </a:xfrm>
              <a:prstGeom prst="rect">
                <a:avLst/>
              </a:prstGeom>
              <a:noFill/>
              <a:ln w="9525">
                <a:noFill/>
                <a:miter lim="800000"/>
                <a:headEnd/>
                <a:tailEnd/>
              </a:ln>
            </p:spPr>
            <p:txBody>
              <a:bodyPr wrap="square">
                <a:spAutoFit/>
              </a:bodyPr>
              <a:lstStyle/>
              <a:p>
                <a:pPr algn="ctr"/>
                <a:r>
                  <a:rPr lang="en-GB"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52%</a:t>
                </a:r>
                <a:endParaRPr lang="en-GB"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40" name="Group 39"/>
            <p:cNvGrpSpPr/>
            <p:nvPr/>
          </p:nvGrpSpPr>
          <p:grpSpPr>
            <a:xfrm>
              <a:off x="1235731" y="2463617"/>
              <a:ext cx="614536" cy="568800"/>
              <a:chOff x="2596630" y="2618955"/>
              <a:chExt cx="614536" cy="568800"/>
            </a:xfrm>
          </p:grpSpPr>
          <p:sp>
            <p:nvSpPr>
              <p:cNvPr id="51" name="Oval 101"/>
              <p:cNvSpPr>
                <a:spLocks noChangeAspect="1"/>
              </p:cNvSpPr>
              <p:nvPr/>
            </p:nvSpPr>
            <p:spPr>
              <a:xfrm>
                <a:off x="2605531" y="2618955"/>
                <a:ext cx="579323" cy="568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52" name="TextBox 139"/>
              <p:cNvSpPr txBox="1">
                <a:spLocks noChangeArrowheads="1"/>
              </p:cNvSpPr>
              <p:nvPr/>
            </p:nvSpPr>
            <p:spPr bwMode="auto">
              <a:xfrm>
                <a:off x="2596630" y="2743188"/>
                <a:ext cx="614536" cy="338554"/>
              </a:xfrm>
              <a:prstGeom prst="rect">
                <a:avLst/>
              </a:prstGeom>
              <a:noFill/>
              <a:ln w="9525">
                <a:noFill/>
                <a:miter lim="800000"/>
                <a:headEnd/>
                <a:tailEnd/>
              </a:ln>
            </p:spPr>
            <p:txBody>
              <a:bodyPr wrap="square">
                <a:spAutoFit/>
              </a:bodyPr>
              <a:lstStyle/>
              <a:p>
                <a:pPr algn="ctr"/>
                <a:r>
                  <a:rPr lang="en-GB"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51%</a:t>
                </a:r>
                <a:endParaRPr lang="en-GB"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41" name="Group 40"/>
            <p:cNvGrpSpPr/>
            <p:nvPr/>
          </p:nvGrpSpPr>
          <p:grpSpPr>
            <a:xfrm>
              <a:off x="1110887" y="3741739"/>
              <a:ext cx="731277" cy="568800"/>
              <a:chOff x="2471344" y="2405876"/>
              <a:chExt cx="731277" cy="568800"/>
            </a:xfrm>
          </p:grpSpPr>
          <p:sp>
            <p:nvSpPr>
              <p:cNvPr id="49" name="Oval 101"/>
              <p:cNvSpPr>
                <a:spLocks noChangeAspect="1"/>
              </p:cNvSpPr>
              <p:nvPr/>
            </p:nvSpPr>
            <p:spPr>
              <a:xfrm>
                <a:off x="2547322" y="2405876"/>
                <a:ext cx="579323" cy="568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50" name="TextBox 139"/>
              <p:cNvSpPr txBox="1">
                <a:spLocks noChangeArrowheads="1"/>
              </p:cNvSpPr>
              <p:nvPr/>
            </p:nvSpPr>
            <p:spPr bwMode="auto">
              <a:xfrm>
                <a:off x="2471344" y="2514660"/>
                <a:ext cx="731277" cy="338554"/>
              </a:xfrm>
              <a:prstGeom prst="rect">
                <a:avLst/>
              </a:prstGeom>
              <a:noFill/>
              <a:ln w="9525">
                <a:noFill/>
                <a:miter lim="800000"/>
                <a:headEnd/>
                <a:tailEnd/>
              </a:ln>
            </p:spPr>
            <p:txBody>
              <a:bodyPr wrap="square">
                <a:spAutoFit/>
              </a:bodyPr>
              <a:lstStyle/>
              <a:p>
                <a:pPr algn="ctr"/>
                <a:r>
                  <a:rPr lang="en-GB"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69%</a:t>
                </a:r>
                <a:endParaRPr lang="en-GB"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42" name="Group 41"/>
            <p:cNvGrpSpPr/>
            <p:nvPr/>
          </p:nvGrpSpPr>
          <p:grpSpPr>
            <a:xfrm>
              <a:off x="2607559" y="3048428"/>
              <a:ext cx="666978" cy="568800"/>
              <a:chOff x="2139072" y="2341670"/>
              <a:chExt cx="666978" cy="568800"/>
            </a:xfrm>
          </p:grpSpPr>
          <p:sp>
            <p:nvSpPr>
              <p:cNvPr id="46" name="Oval 101"/>
              <p:cNvSpPr>
                <a:spLocks noChangeAspect="1"/>
              </p:cNvSpPr>
              <p:nvPr/>
            </p:nvSpPr>
            <p:spPr>
              <a:xfrm>
                <a:off x="2173375" y="2341670"/>
                <a:ext cx="579323" cy="568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48" name="TextBox 139"/>
              <p:cNvSpPr txBox="1">
                <a:spLocks noChangeArrowheads="1"/>
              </p:cNvSpPr>
              <p:nvPr/>
            </p:nvSpPr>
            <p:spPr bwMode="auto">
              <a:xfrm>
                <a:off x="2139072" y="2457091"/>
                <a:ext cx="666978" cy="338554"/>
              </a:xfrm>
              <a:prstGeom prst="rect">
                <a:avLst/>
              </a:prstGeom>
              <a:noFill/>
              <a:ln w="9525">
                <a:noFill/>
                <a:miter lim="800000"/>
                <a:headEnd/>
                <a:tailEnd/>
              </a:ln>
            </p:spPr>
            <p:txBody>
              <a:bodyPr wrap="square">
                <a:spAutoFit/>
              </a:bodyPr>
              <a:lstStyle/>
              <a:p>
                <a:pPr algn="ctr"/>
                <a:r>
                  <a:rPr lang="en-GB"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60%</a:t>
                </a:r>
                <a:endParaRPr lang="en-GB"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43" name="Group 42"/>
            <p:cNvGrpSpPr/>
            <p:nvPr/>
          </p:nvGrpSpPr>
          <p:grpSpPr>
            <a:xfrm>
              <a:off x="2446465" y="3820539"/>
              <a:ext cx="614536" cy="569395"/>
              <a:chOff x="2287462" y="2372010"/>
              <a:chExt cx="614536" cy="569395"/>
            </a:xfrm>
          </p:grpSpPr>
          <p:sp>
            <p:nvSpPr>
              <p:cNvPr id="44" name="Oval 101"/>
              <p:cNvSpPr>
                <a:spLocks noChangeAspect="1"/>
              </p:cNvSpPr>
              <p:nvPr/>
            </p:nvSpPr>
            <p:spPr>
              <a:xfrm>
                <a:off x="2305315" y="2372010"/>
                <a:ext cx="579929" cy="56939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45" name="TextBox 139"/>
              <p:cNvSpPr txBox="1">
                <a:spLocks noChangeArrowheads="1"/>
              </p:cNvSpPr>
              <p:nvPr/>
            </p:nvSpPr>
            <p:spPr bwMode="auto">
              <a:xfrm>
                <a:off x="2287462" y="2486975"/>
                <a:ext cx="614536" cy="338554"/>
              </a:xfrm>
              <a:prstGeom prst="rect">
                <a:avLst/>
              </a:prstGeom>
              <a:noFill/>
              <a:ln w="9525">
                <a:noFill/>
                <a:miter lim="800000"/>
                <a:headEnd/>
                <a:tailEnd/>
              </a:ln>
            </p:spPr>
            <p:txBody>
              <a:bodyPr wrap="square">
                <a:spAutoFit/>
              </a:bodyPr>
              <a:lstStyle/>
              <a:p>
                <a:pPr algn="ctr"/>
                <a:r>
                  <a:rPr lang="en-GB"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64%</a:t>
                </a:r>
                <a:endParaRPr lang="en-GB"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55" name="TextBox 54"/>
          <p:cNvSpPr txBox="1"/>
          <p:nvPr/>
        </p:nvSpPr>
        <p:spPr>
          <a:xfrm>
            <a:off x="8452296" y="228831"/>
            <a:ext cx="3605110" cy="1015663"/>
          </a:xfrm>
          <a:prstGeom prst="rect">
            <a:avLst/>
          </a:prstGeom>
          <a:noFill/>
        </p:spPr>
        <p:txBody>
          <a:bodyPr wrap="square" rtlCol="0">
            <a:spAutoFit/>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a:t>
            </a:r>
            <a:r>
              <a:rPr lang="en-GB" sz="1000" b="1" dirty="0" smtClean="0">
                <a:latin typeface="Segoe UI" panose="020B0502040204020203" pitchFamily="34" charset="0"/>
                <a:ea typeface="Segoe UI" panose="020B0502040204020203" pitchFamily="34" charset="0"/>
                <a:cs typeface="Segoe UI" panose="020B0502040204020203" pitchFamily="34" charset="0"/>
              </a:rPr>
              <a:t> The variation in violent crime satisfaction existing between the five Local Policing Areas </a:t>
            </a:r>
            <a:r>
              <a:rPr lang="en-GB" sz="1000" dirty="0" smtClean="0">
                <a:latin typeface="Segoe UI" panose="020B0502040204020203" pitchFamily="34" charset="0"/>
                <a:ea typeface="Segoe UI" panose="020B0502040204020203" pitchFamily="34" charset="0"/>
                <a:cs typeface="Segoe UI" panose="020B0502040204020203" pitchFamily="34" charset="0"/>
              </a:rPr>
              <a:t>(LPAs) has increased since last quarter, largely due to the decrease seen in Shropshire (although not significant) (now 51%); Herefordshire has the highest satisfaction levels (69%), albeit levels have fallen slightly since end December 21.  </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61" name="Picture 60"/>
          <p:cNvPicPr>
            <a:picLocks noChangeAspect="1"/>
          </p:cNvPicPr>
          <p:nvPr/>
        </p:nvPicPr>
        <p:blipFill>
          <a:blip r:embed="rId6"/>
          <a:stretch>
            <a:fillRect/>
          </a:stretch>
        </p:blipFill>
        <p:spPr>
          <a:xfrm>
            <a:off x="5946453" y="6109859"/>
            <a:ext cx="479657" cy="475996"/>
          </a:xfrm>
          <a:prstGeom prst="rect">
            <a:avLst/>
          </a:prstGeom>
        </p:spPr>
      </p:pic>
      <p:pic>
        <p:nvPicPr>
          <p:cNvPr id="63" name="Picture 62"/>
          <p:cNvPicPr>
            <a:picLocks noChangeAspect="1"/>
          </p:cNvPicPr>
          <p:nvPr/>
        </p:nvPicPr>
        <p:blipFill>
          <a:blip r:embed="rId4"/>
          <a:stretch>
            <a:fillRect/>
          </a:stretch>
        </p:blipFill>
        <p:spPr>
          <a:xfrm>
            <a:off x="8955763" y="6090027"/>
            <a:ext cx="526326" cy="515661"/>
          </a:xfrm>
          <a:prstGeom prst="rect">
            <a:avLst/>
          </a:prstGeom>
        </p:spPr>
      </p:pic>
      <p:sp>
        <p:nvSpPr>
          <p:cNvPr id="65" name="TextBox 64"/>
          <p:cNvSpPr txBox="1"/>
          <p:nvPr/>
        </p:nvSpPr>
        <p:spPr>
          <a:xfrm>
            <a:off x="355221" y="148560"/>
            <a:ext cx="4933750" cy="461665"/>
          </a:xfrm>
          <a:prstGeom prst="rect">
            <a:avLst/>
          </a:prstGeom>
          <a:solidFill>
            <a:schemeClr val="accent4">
              <a:lumMod val="75000"/>
            </a:schemeClr>
          </a:solidFill>
        </p:spPr>
        <p:txBody>
          <a:bodyPr wrap="square" rtlCol="0">
            <a:spAutoFit/>
          </a:bodyPr>
          <a:lstStyle/>
          <a:p>
            <a:pPr marL="228600" indent="-228600">
              <a:buAutoNum type="arabicPeriod"/>
            </a:pP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1.1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To what extent are we delivering victim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satisfaction? </a:t>
            </a:r>
            <a:endParaRPr lang="en-GB" sz="1200" b="1" u="sng"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67" name="Group 66"/>
          <p:cNvGrpSpPr/>
          <p:nvPr/>
        </p:nvGrpSpPr>
        <p:grpSpPr>
          <a:xfrm>
            <a:off x="7167078" y="1877181"/>
            <a:ext cx="1026243" cy="693342"/>
            <a:chOff x="7992003" y="1643857"/>
            <a:chExt cx="1026243" cy="693342"/>
          </a:xfrm>
        </p:grpSpPr>
        <p:grpSp>
          <p:nvGrpSpPr>
            <p:cNvPr id="68" name="Group 67"/>
            <p:cNvGrpSpPr/>
            <p:nvPr/>
          </p:nvGrpSpPr>
          <p:grpSpPr>
            <a:xfrm>
              <a:off x="8177343" y="1686916"/>
              <a:ext cx="706737" cy="650283"/>
              <a:chOff x="3134069" y="3356161"/>
              <a:chExt cx="973585" cy="777054"/>
            </a:xfrm>
          </p:grpSpPr>
          <p:sp>
            <p:nvSpPr>
              <p:cNvPr id="70" name="Oval 101"/>
              <p:cNvSpPr>
                <a:spLocks noChangeAspect="1"/>
              </p:cNvSpPr>
              <p:nvPr/>
            </p:nvSpPr>
            <p:spPr>
              <a:xfrm>
                <a:off x="3156556" y="3356161"/>
                <a:ext cx="912387" cy="77705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3" dirty="0"/>
              </a:p>
            </p:txBody>
          </p:sp>
          <p:sp>
            <p:nvSpPr>
              <p:cNvPr id="71" name="TextBox 139"/>
              <p:cNvSpPr txBox="1">
                <a:spLocks noChangeArrowheads="1"/>
              </p:cNvSpPr>
              <p:nvPr/>
            </p:nvSpPr>
            <p:spPr bwMode="auto">
              <a:xfrm>
                <a:off x="3134069" y="3507552"/>
                <a:ext cx="973585" cy="478110"/>
              </a:xfrm>
              <a:prstGeom prst="rect">
                <a:avLst/>
              </a:prstGeom>
              <a:noFill/>
              <a:ln w="9525">
                <a:noFill/>
                <a:miter lim="800000"/>
                <a:headEnd/>
                <a:tailEnd/>
              </a:ln>
            </p:spPr>
            <p:txBody>
              <a:bodyPr wrap="square">
                <a:spAutoFit/>
              </a:bodyPr>
              <a:lstStyle/>
              <a:p>
                <a:pPr algn="ctr"/>
                <a:r>
                  <a:rPr lang="en-GB"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60%</a:t>
                </a:r>
                <a:endParaRPr lang="en-GB" sz="2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69" name="Rectangle 68"/>
            <p:cNvSpPr/>
            <p:nvPr/>
          </p:nvSpPr>
          <p:spPr>
            <a:xfrm>
              <a:off x="7992003" y="1643857"/>
              <a:ext cx="1026243" cy="215444"/>
            </a:xfrm>
            <a:prstGeom prst="rect">
              <a:avLst/>
            </a:prstGeom>
          </p:spPr>
          <p:txBody>
            <a:bodyPr wrap="none">
              <a:spAutoFit/>
            </a:bodyPr>
            <a:lstStyle/>
            <a:p>
              <a:pPr algn="ctr"/>
              <a:r>
                <a:rPr lang="en-GB" sz="800" b="1" dirty="0" smtClean="0">
                  <a:latin typeface="Segoe UI" panose="020B0502040204020203" pitchFamily="34" charset="0"/>
                  <a:ea typeface="Segoe UI" panose="020B0502040204020203" pitchFamily="34" charset="0"/>
                  <a:cs typeface="Segoe UI" panose="020B0502040204020203" pitchFamily="34" charset="0"/>
                </a:rPr>
                <a:t>(Oct 21 – Mar 22)</a:t>
              </a:r>
              <a:endParaRPr lang="en-GB" sz="800" b="1" dirty="0">
                <a:latin typeface="Segoe UI" panose="020B0502040204020203" pitchFamily="34" charset="0"/>
                <a:ea typeface="Segoe UI" panose="020B0502040204020203" pitchFamily="34" charset="0"/>
                <a:cs typeface="Segoe UI" panose="020B0502040204020203" pitchFamily="34" charset="0"/>
              </a:endParaRPr>
            </a:p>
          </p:txBody>
        </p:sp>
      </p:grpSp>
      <p:sp>
        <p:nvSpPr>
          <p:cNvPr id="72" name="TextBox 71"/>
          <p:cNvSpPr txBox="1"/>
          <p:nvPr/>
        </p:nvSpPr>
        <p:spPr>
          <a:xfrm>
            <a:off x="3332597" y="2418258"/>
            <a:ext cx="535781" cy="276999"/>
          </a:xfrm>
          <a:prstGeom prst="rect">
            <a:avLst/>
          </a:prstGeom>
          <a:noFill/>
        </p:spPr>
        <p:txBody>
          <a:bodyPr wrap="square" rtlCol="0">
            <a:spAutoFit/>
          </a:bodyPr>
          <a:lstStyle/>
          <a:p>
            <a:r>
              <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rPr>
              <a:t>2</a:t>
            </a:r>
            <a:r>
              <a:rPr lang="en-GB"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t>
            </a:r>
            <a:endPar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74" name="TextBox 73"/>
          <p:cNvSpPr txBox="1"/>
          <p:nvPr/>
        </p:nvSpPr>
        <p:spPr>
          <a:xfrm>
            <a:off x="739142" y="3125615"/>
            <a:ext cx="535781" cy="276999"/>
          </a:xfrm>
          <a:prstGeom prst="rect">
            <a:avLst/>
          </a:prstGeom>
          <a:noFill/>
        </p:spPr>
        <p:txBody>
          <a:bodyPr wrap="square" rtlCol="0">
            <a:spAutoFit/>
          </a:bodyPr>
          <a:lstStyle/>
          <a:p>
            <a:r>
              <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rPr>
              <a:t>3</a:t>
            </a:r>
            <a:r>
              <a:rPr lang="en-GB"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t>
            </a:r>
            <a:endPar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75" name="TextBox 74"/>
          <p:cNvSpPr txBox="1"/>
          <p:nvPr/>
        </p:nvSpPr>
        <p:spPr>
          <a:xfrm>
            <a:off x="2822096" y="1837851"/>
            <a:ext cx="535781" cy="276999"/>
          </a:xfrm>
          <a:prstGeom prst="rect">
            <a:avLst/>
          </a:prstGeom>
          <a:noFill/>
        </p:spPr>
        <p:txBody>
          <a:bodyPr wrap="square" rtlCol="0">
            <a:spAutoFit/>
          </a:bodyPr>
          <a:lstStyle/>
          <a:p>
            <a:r>
              <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rPr>
              <a:t>7</a:t>
            </a:r>
            <a:r>
              <a:rPr lang="en-GB"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a:t>
            </a:r>
            <a:endPar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76" name="TextBox 75"/>
          <p:cNvSpPr txBox="1"/>
          <p:nvPr/>
        </p:nvSpPr>
        <p:spPr>
          <a:xfrm>
            <a:off x="721190" y="1801657"/>
            <a:ext cx="535781" cy="276999"/>
          </a:xfrm>
          <a:prstGeom prst="rect">
            <a:avLst/>
          </a:prstGeom>
          <a:noFill/>
        </p:spPr>
        <p:txBody>
          <a:bodyPr wrap="square" rtlCol="0">
            <a:spAutoFit/>
          </a:bodyPr>
          <a:lstStyle/>
          <a:p>
            <a:r>
              <a:rPr lang="en-GB"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12%</a:t>
            </a:r>
            <a:endPar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77" name="Group 76"/>
          <p:cNvGrpSpPr/>
          <p:nvPr/>
        </p:nvGrpSpPr>
        <p:grpSpPr>
          <a:xfrm>
            <a:off x="988924" y="1216597"/>
            <a:ext cx="159182" cy="252000"/>
            <a:chOff x="949664" y="1291232"/>
            <a:chExt cx="159182" cy="252000"/>
          </a:xfrm>
        </p:grpSpPr>
        <p:cxnSp>
          <p:nvCxnSpPr>
            <p:cNvPr id="78" name="Straight Arrow Connector 77"/>
            <p:cNvCxnSpPr/>
            <p:nvPr/>
          </p:nvCxnSpPr>
          <p:spPr>
            <a:xfrm>
              <a:off x="949664" y="1291232"/>
              <a:ext cx="0" cy="252000"/>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1107020" y="1291232"/>
              <a:ext cx="1826" cy="252000"/>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80" name="TextBox 79"/>
          <p:cNvSpPr txBox="1"/>
          <p:nvPr/>
        </p:nvSpPr>
        <p:spPr>
          <a:xfrm>
            <a:off x="1202379" y="1234875"/>
            <a:ext cx="1488038" cy="215444"/>
          </a:xfrm>
          <a:prstGeom prst="rect">
            <a:avLst/>
          </a:prstGeom>
          <a:noFill/>
        </p:spPr>
        <p:txBody>
          <a:bodyPr wrap="square" rtlCol="0">
            <a:spAutoFit/>
          </a:bodyPr>
          <a:lstStyle/>
          <a:p>
            <a:r>
              <a:rPr lang="en-GB" sz="800" i="1" dirty="0" smtClean="0">
                <a:latin typeface="Segoe UI" panose="020B0502040204020203" pitchFamily="34" charset="0"/>
                <a:ea typeface="Segoe UI" panose="020B0502040204020203" pitchFamily="34" charset="0"/>
                <a:cs typeface="Segoe UI" panose="020B0502040204020203" pitchFamily="34" charset="0"/>
              </a:rPr>
              <a:t>= change since end Qtr. 3</a:t>
            </a:r>
            <a:endParaRPr lang="en-GB" sz="800" i="1" dirty="0">
              <a:latin typeface="Segoe UI" panose="020B0502040204020203" pitchFamily="34" charset="0"/>
              <a:ea typeface="Segoe UI" panose="020B0502040204020203" pitchFamily="34" charset="0"/>
              <a:cs typeface="Segoe UI" panose="020B0502040204020203" pitchFamily="34" charset="0"/>
            </a:endParaRPr>
          </a:p>
        </p:txBody>
      </p:sp>
      <p:sp>
        <p:nvSpPr>
          <p:cNvPr id="81" name="TextBox 80"/>
          <p:cNvSpPr txBox="1"/>
          <p:nvPr/>
        </p:nvSpPr>
        <p:spPr>
          <a:xfrm>
            <a:off x="8452296" y="1145730"/>
            <a:ext cx="3605110" cy="400110"/>
          </a:xfrm>
          <a:prstGeom prst="rect">
            <a:avLst/>
          </a:prstGeom>
          <a:noFill/>
        </p:spPr>
        <p:txBody>
          <a:bodyPr wrap="square" rtlCol="0">
            <a:spAutoFit/>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 At the financial year-end, </a:t>
            </a:r>
            <a:r>
              <a:rPr lang="en-GB" sz="1000" b="1" dirty="0" smtClean="0">
                <a:latin typeface="Segoe UI" panose="020B0502040204020203" pitchFamily="34" charset="0"/>
                <a:ea typeface="Segoe UI" panose="020B0502040204020203" pitchFamily="34" charset="0"/>
                <a:cs typeface="Segoe UI" panose="020B0502040204020203" pitchFamily="34" charset="0"/>
              </a:rPr>
              <a:t>none of the LPAs have achieved the aspiration of 80% satisfaction</a:t>
            </a:r>
            <a:r>
              <a:rPr lang="en-GB" sz="1000" dirty="0" smtClean="0">
                <a:latin typeface="Segoe UI" panose="020B0502040204020203" pitchFamily="34" charset="0"/>
                <a:ea typeface="Segoe UI" panose="020B0502040204020203" pitchFamily="34" charset="0"/>
                <a:cs typeface="Segoe UI" panose="020B0502040204020203" pitchFamily="34" charset="0"/>
              </a:rPr>
              <a:t>. </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sp>
        <p:nvSpPr>
          <p:cNvPr id="82" name="TextBox 81"/>
          <p:cNvSpPr txBox="1"/>
          <p:nvPr/>
        </p:nvSpPr>
        <p:spPr>
          <a:xfrm>
            <a:off x="8452296" y="1450118"/>
            <a:ext cx="3614371" cy="1169551"/>
          </a:xfrm>
          <a:prstGeom prst="rect">
            <a:avLst/>
          </a:prstGeom>
          <a:noFill/>
        </p:spPr>
        <p:txBody>
          <a:bodyPr wrap="square" rtlCol="0">
            <a:spAutoFit/>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 Despite some </a:t>
            </a:r>
            <a:r>
              <a:rPr lang="en-GB" sz="1000" b="1" dirty="0" smtClean="0">
                <a:latin typeface="Segoe UI" panose="020B0502040204020203" pitchFamily="34" charset="0"/>
                <a:ea typeface="Segoe UI" panose="020B0502040204020203" pitchFamily="34" charset="0"/>
                <a:cs typeface="Segoe UI" panose="020B0502040204020203" pitchFamily="34" charset="0"/>
              </a:rPr>
              <a:t>marked changes in satisfaction between Quarters 3 and 4</a:t>
            </a:r>
            <a:r>
              <a:rPr lang="en-GB" sz="1000" dirty="0" smtClean="0">
                <a:latin typeface="Segoe UI" panose="020B0502040204020203" pitchFamily="34" charset="0"/>
                <a:ea typeface="Segoe UI" panose="020B0502040204020203" pitchFamily="34" charset="0"/>
                <a:cs typeface="Segoe UI" panose="020B0502040204020203" pitchFamily="34" charset="0"/>
              </a:rPr>
              <a:t>, </a:t>
            </a:r>
            <a:r>
              <a:rPr lang="en-GB" sz="1000" b="1" dirty="0" smtClean="0">
                <a:latin typeface="Segoe UI" panose="020B0502040204020203" pitchFamily="34" charset="0"/>
                <a:ea typeface="Segoe UI" panose="020B0502040204020203" pitchFamily="34" charset="0"/>
                <a:cs typeface="Segoe UI" panose="020B0502040204020203" pitchFamily="34" charset="0"/>
              </a:rPr>
              <a:t>none of these changes are statistically significant</a:t>
            </a:r>
            <a:r>
              <a:rPr lang="en-GB" sz="1000" dirty="0" smtClean="0">
                <a:latin typeface="Segoe UI" panose="020B0502040204020203" pitchFamily="34" charset="0"/>
                <a:ea typeface="Segoe UI" panose="020B0502040204020203" pitchFamily="34" charset="0"/>
                <a:cs typeface="Segoe UI" panose="020B0502040204020203" pitchFamily="34" charset="0"/>
              </a:rPr>
              <a:t> (it should be noted that statistical significance testing is affected by sample size which is low when analysing by LPA). </a:t>
            </a:r>
            <a:r>
              <a:rPr lang="en-GB" sz="1000" b="1" dirty="0" smtClean="0">
                <a:latin typeface="Segoe UI" panose="020B0502040204020203" pitchFamily="34" charset="0"/>
                <a:ea typeface="Segoe UI" panose="020B0502040204020203" pitchFamily="34" charset="0"/>
                <a:cs typeface="Segoe UI" panose="020B0502040204020203" pitchFamily="34" charset="0"/>
              </a:rPr>
              <a:t>However, the overall decreases in satisfaction seen across the force, and also in Shropshire, this financial year </a:t>
            </a:r>
            <a:r>
              <a:rPr lang="en-GB" sz="1000" b="1" u="sng" dirty="0" smtClean="0">
                <a:latin typeface="Segoe UI" panose="020B0502040204020203" pitchFamily="34" charset="0"/>
                <a:ea typeface="Segoe UI" panose="020B0502040204020203" pitchFamily="34" charset="0"/>
                <a:cs typeface="Segoe UI" panose="020B0502040204020203" pitchFamily="34" charset="0"/>
              </a:rPr>
              <a:t>are</a:t>
            </a:r>
            <a:r>
              <a:rPr lang="en-GB" sz="1000" b="1" dirty="0" smtClean="0">
                <a:latin typeface="Segoe UI" panose="020B0502040204020203" pitchFamily="34" charset="0"/>
                <a:ea typeface="Segoe UI" panose="020B0502040204020203" pitchFamily="34" charset="0"/>
                <a:cs typeface="Segoe UI" panose="020B0502040204020203" pitchFamily="34" charset="0"/>
              </a:rPr>
              <a:t> statistically significant.  </a:t>
            </a:r>
            <a:endParaRPr lang="en-GB" sz="1000" b="1" dirty="0">
              <a:latin typeface="Segoe UI" panose="020B0502040204020203" pitchFamily="34" charset="0"/>
              <a:ea typeface="Segoe UI" panose="020B0502040204020203" pitchFamily="34" charset="0"/>
              <a:cs typeface="Segoe UI" panose="020B0502040204020203" pitchFamily="34" charset="0"/>
            </a:endParaRPr>
          </a:p>
        </p:txBody>
      </p:sp>
      <p:sp>
        <p:nvSpPr>
          <p:cNvPr id="84" name="Rounded Rectangle 83"/>
          <p:cNvSpPr/>
          <p:nvPr/>
        </p:nvSpPr>
        <p:spPr>
          <a:xfrm>
            <a:off x="8418870" y="2635314"/>
            <a:ext cx="3698895" cy="1926010"/>
          </a:xfrm>
          <a:prstGeom prst="roundRect">
            <a:avLst>
              <a:gd name="adj" fmla="val 6383"/>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TextBox 84"/>
          <p:cNvSpPr txBox="1"/>
          <p:nvPr/>
        </p:nvSpPr>
        <p:spPr>
          <a:xfrm>
            <a:off x="7821140" y="2583290"/>
            <a:ext cx="4908708" cy="284693"/>
          </a:xfrm>
          <a:prstGeom prst="rect">
            <a:avLst/>
          </a:prstGeom>
          <a:noFill/>
        </p:spPr>
        <p:txBody>
          <a:bodyPr wrap="square" rtlCol="0">
            <a:spAutoFit/>
          </a:bodyPr>
          <a:lstStyle/>
          <a:p>
            <a:pPr algn="ctr"/>
            <a:r>
              <a:rPr lang="en-GB" sz="125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Next Steps / Recommendations</a:t>
            </a:r>
          </a:p>
        </p:txBody>
      </p:sp>
      <p:pic>
        <p:nvPicPr>
          <p:cNvPr id="86" name="Picture 85"/>
          <p:cNvPicPr>
            <a:picLocks noChangeAspect="1"/>
          </p:cNvPicPr>
          <p:nvPr/>
        </p:nvPicPr>
        <p:blipFill>
          <a:blip r:embed="rId7"/>
          <a:stretch>
            <a:fillRect/>
          </a:stretch>
        </p:blipFill>
        <p:spPr>
          <a:xfrm>
            <a:off x="11335215" y="3913646"/>
            <a:ext cx="695195" cy="597867"/>
          </a:xfrm>
          <a:prstGeom prst="rect">
            <a:avLst/>
          </a:prstGeom>
        </p:spPr>
      </p:pic>
      <p:sp>
        <p:nvSpPr>
          <p:cNvPr id="87" name="Rectangle 86"/>
          <p:cNvSpPr/>
          <p:nvPr/>
        </p:nvSpPr>
        <p:spPr>
          <a:xfrm>
            <a:off x="8408182" y="2772603"/>
            <a:ext cx="3719849" cy="1261884"/>
          </a:xfrm>
          <a:prstGeom prst="rect">
            <a:avLst/>
          </a:prstGeom>
        </p:spPr>
        <p:txBody>
          <a:bodyPr wrap="square">
            <a:spAutoFit/>
          </a:bodyPr>
          <a:lstStyle/>
          <a:p>
            <a:r>
              <a:rPr lang="en-GB" sz="950" dirty="0">
                <a:latin typeface="Segoe UI" panose="020B0502040204020203" pitchFamily="34" charset="0"/>
                <a:ea typeface="Segoe UI" panose="020B0502040204020203" pitchFamily="34" charset="0"/>
                <a:cs typeface="Segoe UI" panose="020B0502040204020203" pitchFamily="34" charset="0"/>
              </a:rPr>
              <a:t>- Being </a:t>
            </a:r>
            <a:r>
              <a:rPr lang="en-GB" sz="950" dirty="0" smtClean="0">
                <a:latin typeface="Segoe UI" panose="020B0502040204020203" pitchFamily="34" charset="0"/>
                <a:ea typeface="Segoe UI" panose="020B0502040204020203" pitchFamily="34" charset="0"/>
                <a:cs typeface="Segoe UI" panose="020B0502040204020203" pitchFamily="34" charset="0"/>
              </a:rPr>
              <a:t>managed through </a:t>
            </a:r>
            <a:r>
              <a:rPr lang="en-GB" sz="950" dirty="0">
                <a:latin typeface="Segoe UI" panose="020B0502040204020203" pitchFamily="34" charset="0"/>
                <a:ea typeface="Segoe UI" panose="020B0502040204020203" pitchFamily="34" charset="0"/>
                <a:cs typeface="Segoe UI" panose="020B0502040204020203" pitchFamily="34" charset="0"/>
              </a:rPr>
              <a:t>the </a:t>
            </a:r>
            <a:r>
              <a:rPr lang="en-GB" sz="950" dirty="0" smtClean="0">
                <a:latin typeface="Segoe UI" panose="020B0502040204020203" pitchFamily="34" charset="0"/>
                <a:ea typeface="Segoe UI" panose="020B0502040204020203" pitchFamily="34" charset="0"/>
                <a:cs typeface="Segoe UI" panose="020B0502040204020203" pitchFamily="34" charset="0"/>
              </a:rPr>
              <a:t>monthly tactical Satisfaction Review Panel, a number of </a:t>
            </a:r>
            <a:r>
              <a:rPr lang="en-GB" sz="950" b="1" dirty="0" smtClean="0">
                <a:latin typeface="Segoe UI" panose="020B0502040204020203" pitchFamily="34" charset="0"/>
                <a:ea typeface="Segoe UI" panose="020B0502040204020203" pitchFamily="34" charset="0"/>
                <a:cs typeface="Segoe UI" panose="020B0502040204020203" pitchFamily="34" charset="0"/>
              </a:rPr>
              <a:t>LPA-owned </a:t>
            </a:r>
            <a:r>
              <a:rPr lang="en-GB" sz="950" b="1" dirty="0">
                <a:latin typeface="Segoe UI" panose="020B0502040204020203" pitchFamily="34" charset="0"/>
                <a:ea typeface="Segoe UI" panose="020B0502040204020203" pitchFamily="34" charset="0"/>
                <a:cs typeface="Segoe UI" panose="020B0502040204020203" pitchFamily="34" charset="0"/>
              </a:rPr>
              <a:t>actions</a:t>
            </a:r>
            <a:r>
              <a:rPr lang="en-GB" sz="950" dirty="0">
                <a:latin typeface="Segoe UI" panose="020B0502040204020203" pitchFamily="34" charset="0"/>
                <a:ea typeface="Segoe UI" panose="020B0502040204020203" pitchFamily="34" charset="0"/>
                <a:cs typeface="Segoe UI" panose="020B0502040204020203" pitchFamily="34" charset="0"/>
              </a:rPr>
              <a:t>, which should support the delivery of enhanced victim satisfaction, were </a:t>
            </a:r>
            <a:r>
              <a:rPr lang="en-GB" sz="950" b="1" dirty="0">
                <a:latin typeface="Segoe UI" panose="020B0502040204020203" pitchFamily="34" charset="0"/>
                <a:ea typeface="Segoe UI" panose="020B0502040204020203" pitchFamily="34" charset="0"/>
                <a:cs typeface="Segoe UI" panose="020B0502040204020203" pitchFamily="34" charset="0"/>
              </a:rPr>
              <a:t>implemented in February </a:t>
            </a:r>
            <a:r>
              <a:rPr lang="en-GB" sz="950" b="1" dirty="0" smtClean="0">
                <a:latin typeface="Segoe UI" panose="020B0502040204020203" pitchFamily="34" charset="0"/>
                <a:ea typeface="Segoe UI" panose="020B0502040204020203" pitchFamily="34" charset="0"/>
                <a:cs typeface="Segoe UI" panose="020B0502040204020203" pitchFamily="34" charset="0"/>
              </a:rPr>
              <a:t>22. </a:t>
            </a:r>
            <a:r>
              <a:rPr lang="en-GB" sz="950" dirty="0" smtClean="0">
                <a:latin typeface="Segoe UI" panose="020B0502040204020203" pitchFamily="34" charset="0"/>
                <a:ea typeface="Segoe UI" panose="020B0502040204020203" pitchFamily="34" charset="0"/>
                <a:cs typeface="Segoe UI" panose="020B0502040204020203" pitchFamily="34" charset="0"/>
              </a:rPr>
              <a:t>These </a:t>
            </a:r>
            <a:r>
              <a:rPr lang="en-GB" sz="950" dirty="0">
                <a:latin typeface="Segoe UI" panose="020B0502040204020203" pitchFamily="34" charset="0"/>
                <a:ea typeface="Segoe UI" panose="020B0502040204020203" pitchFamily="34" charset="0"/>
                <a:cs typeface="Segoe UI" panose="020B0502040204020203" pitchFamily="34" charset="0"/>
              </a:rPr>
              <a:t>include: </a:t>
            </a:r>
            <a:r>
              <a:rPr lang="en-GB" sz="950" b="1" dirty="0">
                <a:latin typeface="Segoe UI" panose="020B0502040204020203" pitchFamily="34" charset="0"/>
                <a:ea typeface="Segoe UI" panose="020B0502040204020203" pitchFamily="34" charset="0"/>
                <a:cs typeface="Segoe UI" panose="020B0502040204020203" pitchFamily="34" charset="0"/>
              </a:rPr>
              <a:t>training and awareness delivered to all Patrol and SNT officers at the West Mercia CPD training sessions by L&amp;D; violent crime victim focus and crime satisfaction feature at each monthly supervisor meeting held by C/Insps. with Insps. and Sgts</a:t>
            </a:r>
            <a:r>
              <a:rPr lang="en-GB" sz="950" b="1" dirty="0" smtClean="0">
                <a:latin typeface="Segoe UI" panose="020B0502040204020203" pitchFamily="34" charset="0"/>
                <a:ea typeface="Segoe UI" panose="020B0502040204020203" pitchFamily="34" charset="0"/>
                <a:cs typeface="Segoe UI" panose="020B0502040204020203" pitchFamily="34" charset="0"/>
              </a:rPr>
              <a:t>.</a:t>
            </a:r>
            <a:r>
              <a:rPr lang="en-GB" sz="950" dirty="0" smtClean="0">
                <a:latin typeface="Segoe UI" panose="020B0502040204020203" pitchFamily="34" charset="0"/>
                <a:ea typeface="Segoe UI" panose="020B0502040204020203" pitchFamily="34" charset="0"/>
                <a:cs typeface="Segoe UI" panose="020B0502040204020203" pitchFamily="34" charset="0"/>
              </a:rPr>
              <a:t> </a:t>
            </a:r>
            <a:endParaRPr lang="en-GB" sz="950" dirty="0"/>
          </a:p>
        </p:txBody>
      </p:sp>
      <p:sp>
        <p:nvSpPr>
          <p:cNvPr id="89" name="Rectangle 88"/>
          <p:cNvSpPr/>
          <p:nvPr/>
        </p:nvSpPr>
        <p:spPr>
          <a:xfrm>
            <a:off x="3405255" y="4603191"/>
            <a:ext cx="6096000" cy="284693"/>
          </a:xfrm>
          <a:prstGeom prst="rect">
            <a:avLst/>
          </a:prstGeom>
        </p:spPr>
        <p:txBody>
          <a:bodyPr>
            <a:spAutoFit/>
          </a:bodyPr>
          <a:lstStyle/>
          <a:p>
            <a:pPr algn="ctr"/>
            <a:r>
              <a:rPr lang="en-GB" sz="125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Violent crime satisfaction: latest learning </a:t>
            </a:r>
            <a:r>
              <a:rPr lang="en-GB" sz="1250" b="1" u="sng"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and </a:t>
            </a:r>
            <a:r>
              <a:rPr lang="en-GB" sz="125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how we can improve it</a:t>
            </a:r>
            <a:endParaRPr lang="en-GB" sz="1250" b="1" u="sng"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92" name="Straight Arrow Connector 91"/>
          <p:cNvCxnSpPr/>
          <p:nvPr/>
        </p:nvCxnSpPr>
        <p:spPr>
          <a:xfrm>
            <a:off x="1122480" y="3131564"/>
            <a:ext cx="0" cy="323316"/>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8096366" y="2077852"/>
            <a:ext cx="535781" cy="276999"/>
          </a:xfrm>
          <a:prstGeom prst="rect">
            <a:avLst/>
          </a:prstGeom>
          <a:noFill/>
        </p:spPr>
        <p:txBody>
          <a:bodyPr wrap="square" rtlCol="0">
            <a:spAutoFit/>
          </a:bodyPr>
          <a:lstStyle/>
          <a:p>
            <a:r>
              <a:rPr lang="en-GB" sz="1200" b="1" dirty="0">
                <a:solidFill>
                  <a:srgbClr val="0070C0"/>
                </a:solidFill>
                <a:latin typeface="Arial" panose="020B0604020202020204" pitchFamily="34" charset="0"/>
                <a:cs typeface="Arial" panose="020B0604020202020204" pitchFamily="34" charset="0"/>
              </a:rPr>
              <a:t>3</a:t>
            </a:r>
            <a:r>
              <a:rPr lang="en-GB" sz="1200" b="1" dirty="0" smtClean="0">
                <a:solidFill>
                  <a:srgbClr val="0070C0"/>
                </a:solidFill>
                <a:latin typeface="Arial" panose="020B0604020202020204" pitchFamily="34" charset="0"/>
                <a:cs typeface="Arial" panose="020B0604020202020204" pitchFamily="34" charset="0"/>
              </a:rPr>
              <a:t>%</a:t>
            </a:r>
            <a:endParaRPr lang="en-GB" sz="1200" b="1" dirty="0">
              <a:solidFill>
                <a:srgbClr val="0070C0"/>
              </a:solidFill>
              <a:latin typeface="Arial" panose="020B0604020202020204" pitchFamily="34" charset="0"/>
              <a:cs typeface="Arial" panose="020B0604020202020204" pitchFamily="34" charset="0"/>
            </a:endParaRPr>
          </a:p>
        </p:txBody>
      </p:sp>
      <p:pic>
        <p:nvPicPr>
          <p:cNvPr id="97" name="Picture 96"/>
          <p:cNvPicPr>
            <a:picLocks noChangeAspect="1"/>
          </p:cNvPicPr>
          <p:nvPr/>
        </p:nvPicPr>
        <p:blipFill>
          <a:blip r:embed="rId6"/>
          <a:stretch>
            <a:fillRect/>
          </a:stretch>
        </p:blipFill>
        <p:spPr>
          <a:xfrm>
            <a:off x="5949801" y="5319146"/>
            <a:ext cx="479657" cy="475996"/>
          </a:xfrm>
          <a:prstGeom prst="rect">
            <a:avLst/>
          </a:prstGeom>
        </p:spPr>
      </p:pic>
      <p:pic>
        <p:nvPicPr>
          <p:cNvPr id="2" name="Picture 1"/>
          <p:cNvPicPr>
            <a:picLocks noChangeAspect="1"/>
          </p:cNvPicPr>
          <p:nvPr/>
        </p:nvPicPr>
        <p:blipFill>
          <a:blip r:embed="rId8"/>
          <a:stretch>
            <a:fillRect/>
          </a:stretch>
        </p:blipFill>
        <p:spPr>
          <a:xfrm>
            <a:off x="1000267" y="3748656"/>
            <a:ext cx="2180064" cy="648000"/>
          </a:xfrm>
          <a:prstGeom prst="rect">
            <a:avLst/>
          </a:prstGeom>
        </p:spPr>
      </p:pic>
      <p:cxnSp>
        <p:nvCxnSpPr>
          <p:cNvPr id="105" name="Straight Arrow Connector 104"/>
          <p:cNvCxnSpPr/>
          <p:nvPr/>
        </p:nvCxnSpPr>
        <p:spPr>
          <a:xfrm>
            <a:off x="8117566" y="2060726"/>
            <a:ext cx="0" cy="323316"/>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1202379" y="1803463"/>
            <a:ext cx="0" cy="323316"/>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2831399" y="1803463"/>
            <a:ext cx="0" cy="323316"/>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flipV="1">
            <a:off x="3354277" y="2384042"/>
            <a:ext cx="1826" cy="324000"/>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3176662" y="3211202"/>
            <a:ext cx="535781" cy="276999"/>
          </a:xfrm>
          <a:prstGeom prst="rect">
            <a:avLst/>
          </a:prstGeom>
          <a:noFill/>
        </p:spPr>
        <p:txBody>
          <a:bodyPr wrap="square" rtlCol="0">
            <a:spAutoFit/>
          </a:bodyPr>
          <a:lstStyle/>
          <a:p>
            <a:r>
              <a:rPr lang="en-GB"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1%</a:t>
            </a:r>
            <a:endPar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10" name="Straight Arrow Connector 109"/>
          <p:cNvCxnSpPr/>
          <p:nvPr/>
        </p:nvCxnSpPr>
        <p:spPr>
          <a:xfrm>
            <a:off x="3175332" y="3176814"/>
            <a:ext cx="0" cy="323316"/>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11" name="Picture 110"/>
          <p:cNvPicPr>
            <a:picLocks noChangeAspect="1"/>
          </p:cNvPicPr>
          <p:nvPr/>
        </p:nvPicPr>
        <p:blipFill>
          <a:blip r:embed="rId9"/>
          <a:stretch>
            <a:fillRect/>
          </a:stretch>
        </p:blipFill>
        <p:spPr>
          <a:xfrm>
            <a:off x="7374901" y="55894"/>
            <a:ext cx="972000" cy="972000"/>
          </a:xfrm>
          <a:prstGeom prst="rect">
            <a:avLst/>
          </a:prstGeom>
        </p:spPr>
      </p:pic>
      <p:sp>
        <p:nvSpPr>
          <p:cNvPr id="116" name="TextBox 115"/>
          <p:cNvSpPr txBox="1"/>
          <p:nvPr/>
        </p:nvSpPr>
        <p:spPr>
          <a:xfrm>
            <a:off x="6451156" y="5190954"/>
            <a:ext cx="2404563" cy="707886"/>
          </a:xfrm>
          <a:prstGeom prst="rect">
            <a:avLst/>
          </a:prstGeom>
          <a:noFill/>
        </p:spPr>
        <p:txBody>
          <a:bodyPr wrap="square" rtlCol="0">
            <a:spAutoFit/>
          </a:bodyPr>
          <a:lstStyle/>
          <a:p>
            <a:r>
              <a:rPr lang="en-GB" sz="800" i="1" dirty="0" smtClean="0">
                <a:latin typeface="Segoe UI" panose="020B0502040204020203" pitchFamily="34" charset="0"/>
                <a:ea typeface="Segoe UI" panose="020B0502040204020203" pitchFamily="34" charset="0"/>
                <a:cs typeface="Segoe UI" panose="020B0502040204020203" pitchFamily="34" charset="0"/>
              </a:rPr>
              <a:t>“The </a:t>
            </a:r>
            <a:r>
              <a:rPr lang="en-GB" sz="800" i="1" dirty="0">
                <a:latin typeface="Segoe UI" panose="020B0502040204020203" pitchFamily="34" charset="0"/>
                <a:ea typeface="Segoe UI" panose="020B0502040204020203" pitchFamily="34" charset="0"/>
                <a:cs typeface="Segoe UI" panose="020B0502040204020203" pitchFamily="34" charset="0"/>
              </a:rPr>
              <a:t>officers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arrived really quickly </a:t>
            </a:r>
            <a:r>
              <a:rPr lang="en-GB" sz="800" i="1" dirty="0">
                <a:latin typeface="Segoe UI" panose="020B0502040204020203" pitchFamily="34" charset="0"/>
                <a:ea typeface="Segoe UI" panose="020B0502040204020203" pitchFamily="34" charset="0"/>
                <a:cs typeface="Segoe UI" panose="020B0502040204020203" pitchFamily="34" charset="0"/>
              </a:rPr>
              <a:t>and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made sure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I was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safe </a:t>
            </a:r>
            <a:r>
              <a:rPr lang="en-GB" sz="800" i="1" dirty="0">
                <a:latin typeface="Segoe UI" panose="020B0502040204020203" pitchFamily="34" charset="0"/>
                <a:ea typeface="Segoe UI" panose="020B0502040204020203" pitchFamily="34" charset="0"/>
                <a:cs typeface="Segoe UI" panose="020B0502040204020203" pitchFamily="34" charset="0"/>
              </a:rPr>
              <a:t>. The officers were</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 patient </a:t>
            </a:r>
            <a:r>
              <a:rPr lang="en-GB" sz="800" i="1" dirty="0">
                <a:latin typeface="Segoe UI" panose="020B0502040204020203" pitchFamily="34" charset="0"/>
                <a:ea typeface="Segoe UI" panose="020B0502040204020203" pitchFamily="34" charset="0"/>
                <a:cs typeface="Segoe UI" panose="020B0502040204020203" pitchFamily="34" charset="0"/>
              </a:rPr>
              <a:t>with me as I</a:t>
            </a:r>
            <a:r>
              <a:rPr lang="en-GB" sz="800" i="1" dirty="0" smtClean="0">
                <a:latin typeface="Segoe UI" panose="020B0502040204020203" pitchFamily="34" charset="0"/>
                <a:ea typeface="Segoe UI" panose="020B0502040204020203" pitchFamily="34" charset="0"/>
                <a:cs typeface="Segoe UI" panose="020B0502040204020203" pitchFamily="34" charset="0"/>
              </a:rPr>
              <a:t> </a:t>
            </a:r>
            <a:r>
              <a:rPr lang="en-GB" sz="800" i="1" dirty="0">
                <a:latin typeface="Segoe UI" panose="020B0502040204020203" pitchFamily="34" charset="0"/>
                <a:ea typeface="Segoe UI" panose="020B0502040204020203" pitchFamily="34" charset="0"/>
                <a:cs typeface="Segoe UI" panose="020B0502040204020203" pitchFamily="34" charset="0"/>
              </a:rPr>
              <a:t>was </a:t>
            </a:r>
            <a:r>
              <a:rPr lang="en-GB" sz="800" b="1" i="1" dirty="0">
                <a:latin typeface="Segoe UI" panose="020B0502040204020203" pitchFamily="34" charset="0"/>
                <a:ea typeface="Segoe UI" panose="020B0502040204020203" pitchFamily="34" charset="0"/>
                <a:cs typeface="Segoe UI" panose="020B0502040204020203" pitchFamily="34" charset="0"/>
              </a:rPr>
              <a:t>intoxicated and angry</a:t>
            </a:r>
            <a:r>
              <a:rPr lang="en-GB" sz="800" i="1" dirty="0">
                <a:latin typeface="Segoe UI" panose="020B0502040204020203" pitchFamily="34" charset="0"/>
                <a:ea typeface="Segoe UI" panose="020B0502040204020203" pitchFamily="34" charset="0"/>
                <a:cs typeface="Segoe UI" panose="020B0502040204020203" pitchFamily="34" charset="0"/>
              </a:rPr>
              <a:t>. The </a:t>
            </a:r>
            <a:r>
              <a:rPr lang="en-GB" sz="800" b="1" i="1" dirty="0">
                <a:latin typeface="Segoe UI" panose="020B0502040204020203" pitchFamily="34" charset="0"/>
                <a:ea typeface="Segoe UI" panose="020B0502040204020203" pitchFamily="34" charset="0"/>
                <a:cs typeface="Segoe UI" panose="020B0502040204020203" pitchFamily="34" charset="0"/>
              </a:rPr>
              <a:t>officers took me home </a:t>
            </a:r>
            <a:r>
              <a:rPr lang="en-GB" sz="800" i="1" dirty="0">
                <a:latin typeface="Segoe UI" panose="020B0502040204020203" pitchFamily="34" charset="0"/>
                <a:ea typeface="Segoe UI" panose="020B0502040204020203" pitchFamily="34" charset="0"/>
                <a:cs typeface="Segoe UI" panose="020B0502040204020203" pitchFamily="34" charset="0"/>
              </a:rPr>
              <a:t>which was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reassuring</a:t>
            </a:r>
            <a:r>
              <a:rPr lang="en-GB" sz="800" i="1" dirty="0">
                <a:latin typeface="Segoe UI" panose="020B0502040204020203" pitchFamily="34" charset="0"/>
                <a:ea typeface="Segoe UI" panose="020B0502040204020203" pitchFamily="34" charset="0"/>
                <a:cs typeface="Segoe UI" panose="020B0502040204020203" pitchFamily="34" charset="0"/>
              </a:rPr>
              <a:t>. I felt they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cared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about me being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safe</a:t>
            </a:r>
            <a:r>
              <a:rPr lang="en-GB" sz="800" i="1" dirty="0" smtClean="0">
                <a:latin typeface="Segoe UI" panose="020B0502040204020203" pitchFamily="34" charset="0"/>
                <a:ea typeface="Segoe UI" panose="020B0502040204020203" pitchFamily="34" charset="0"/>
                <a:cs typeface="Segoe UI" panose="020B0502040204020203" pitchFamily="34" charset="0"/>
              </a:rPr>
              <a:t>.”</a:t>
            </a:r>
            <a:endParaRPr lang="en-GB" sz="800" i="1" dirty="0">
              <a:latin typeface="Segoe UI" panose="020B0502040204020203" pitchFamily="34" charset="0"/>
              <a:ea typeface="Segoe UI" panose="020B0502040204020203" pitchFamily="34" charset="0"/>
              <a:cs typeface="Segoe UI" panose="020B0502040204020203" pitchFamily="34" charset="0"/>
            </a:endParaRPr>
          </a:p>
        </p:txBody>
      </p:sp>
      <p:sp>
        <p:nvSpPr>
          <p:cNvPr id="117" name="Rectangle 116"/>
          <p:cNvSpPr/>
          <p:nvPr/>
        </p:nvSpPr>
        <p:spPr>
          <a:xfrm>
            <a:off x="6451156" y="5934552"/>
            <a:ext cx="2463776" cy="830997"/>
          </a:xfrm>
          <a:prstGeom prst="rect">
            <a:avLst/>
          </a:prstGeom>
        </p:spPr>
        <p:txBody>
          <a:bodyPr wrap="square">
            <a:spAutoFit/>
          </a:bodyPr>
          <a:lstStyle/>
          <a:p>
            <a:r>
              <a:rPr lang="en-GB" sz="800" i="1" dirty="0">
                <a:latin typeface="Segoe UI" panose="020B0502040204020203" pitchFamily="34" charset="0"/>
                <a:ea typeface="Segoe UI" panose="020B0502040204020203" pitchFamily="34" charset="0"/>
                <a:cs typeface="Segoe UI" panose="020B0502040204020203" pitchFamily="34" charset="0"/>
              </a:rPr>
              <a:t>“The officer was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very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kind, sympathetic</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 supportive </a:t>
            </a:r>
            <a:r>
              <a:rPr lang="en-GB" sz="800" i="1" dirty="0">
                <a:latin typeface="Segoe UI" panose="020B0502040204020203" pitchFamily="34" charset="0"/>
                <a:ea typeface="Segoe UI" panose="020B0502040204020203" pitchFamily="34" charset="0"/>
                <a:cs typeface="Segoe UI" panose="020B0502040204020203" pitchFamily="34" charset="0"/>
              </a:rPr>
              <a:t>and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calming</a:t>
            </a:r>
            <a:r>
              <a:rPr lang="en-GB" sz="800" i="1" dirty="0" smtClean="0">
                <a:latin typeface="Segoe UI" panose="020B0502040204020203" pitchFamily="34" charset="0"/>
                <a:ea typeface="Segoe UI" panose="020B0502040204020203" pitchFamily="34" charset="0"/>
                <a:cs typeface="Segoe UI" panose="020B0502040204020203" pitchFamily="34" charset="0"/>
              </a:rPr>
              <a:t>. </a:t>
            </a:r>
            <a:r>
              <a:rPr lang="en-GB" sz="800" i="1" dirty="0">
                <a:latin typeface="Segoe UI" panose="020B0502040204020203" pitchFamily="34" charset="0"/>
                <a:ea typeface="Segoe UI" panose="020B0502040204020203" pitchFamily="34" charset="0"/>
                <a:cs typeface="Segoe UI" panose="020B0502040204020203" pitchFamily="34" charset="0"/>
              </a:rPr>
              <a:t>The officer took the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time to go through everything and explain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things</a:t>
            </a:r>
            <a:r>
              <a:rPr lang="en-GB" sz="800" i="1" dirty="0" smtClean="0">
                <a:latin typeface="Segoe UI" panose="020B0502040204020203" pitchFamily="34" charset="0"/>
                <a:ea typeface="Segoe UI" panose="020B0502040204020203" pitchFamily="34" charset="0"/>
                <a:cs typeface="Segoe UI" panose="020B0502040204020203" pitchFamily="34" charset="0"/>
              </a:rPr>
              <a:t>.  </a:t>
            </a:r>
            <a:r>
              <a:rPr lang="en-GB" sz="800" i="1" dirty="0">
                <a:latin typeface="Segoe UI" panose="020B0502040204020203" pitchFamily="34" charset="0"/>
                <a:ea typeface="Segoe UI" panose="020B0502040204020203" pitchFamily="34" charset="0"/>
                <a:cs typeface="Segoe UI" panose="020B0502040204020203" pitchFamily="34" charset="0"/>
              </a:rPr>
              <a:t>It was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reassuring</a:t>
            </a:r>
            <a:r>
              <a:rPr lang="en-GB" sz="800" i="1" dirty="0">
                <a:latin typeface="Segoe UI" panose="020B0502040204020203" pitchFamily="34" charset="0"/>
                <a:ea typeface="Segoe UI" panose="020B0502040204020203" pitchFamily="34" charset="0"/>
                <a:cs typeface="Segoe UI" panose="020B0502040204020203" pitchFamily="34" charset="0"/>
              </a:rPr>
              <a:t> that following the officer coming to see </a:t>
            </a:r>
            <a:r>
              <a:rPr lang="en-GB" sz="800" i="1" dirty="0" smtClean="0">
                <a:latin typeface="Segoe UI" panose="020B0502040204020203" pitchFamily="34" charset="0"/>
                <a:ea typeface="Segoe UI" panose="020B0502040204020203" pitchFamily="34" charset="0"/>
                <a:cs typeface="Segoe UI" panose="020B0502040204020203" pitchFamily="34" charset="0"/>
              </a:rPr>
              <a:t>me, </a:t>
            </a:r>
            <a:r>
              <a:rPr lang="en-GB" sz="800" b="1" i="1" dirty="0">
                <a:latin typeface="Segoe UI" panose="020B0502040204020203" pitchFamily="34" charset="0"/>
                <a:ea typeface="Segoe UI" panose="020B0502040204020203" pitchFamily="34" charset="0"/>
                <a:cs typeface="Segoe UI" panose="020B0502040204020203" pitchFamily="34" charset="0"/>
              </a:rPr>
              <a:t>he went to see the suspect</a:t>
            </a:r>
            <a:r>
              <a:rPr lang="en-GB" sz="800" i="1" dirty="0">
                <a:latin typeface="Segoe UI" panose="020B0502040204020203" pitchFamily="34" charset="0"/>
                <a:ea typeface="Segoe UI" panose="020B0502040204020203" pitchFamily="34" charset="0"/>
                <a:cs typeface="Segoe UI" panose="020B0502040204020203" pitchFamily="34" charset="0"/>
              </a:rPr>
              <a:t> and arranged for the </a:t>
            </a:r>
            <a:r>
              <a:rPr lang="en-GB" sz="800" b="1" i="1" dirty="0">
                <a:latin typeface="Segoe UI" panose="020B0502040204020203" pitchFamily="34" charset="0"/>
                <a:ea typeface="Segoe UI" panose="020B0502040204020203" pitchFamily="34" charset="0"/>
                <a:cs typeface="Segoe UI" panose="020B0502040204020203" pitchFamily="34" charset="0"/>
              </a:rPr>
              <a:t>dogs to be removed that </a:t>
            </a:r>
            <a:r>
              <a:rPr lang="en-GB" sz="800" b="1" i="1" dirty="0" smtClean="0">
                <a:latin typeface="Segoe UI" panose="020B0502040204020203" pitchFamily="34" charset="0"/>
                <a:ea typeface="Segoe UI" panose="020B0502040204020203" pitchFamily="34" charset="0"/>
                <a:cs typeface="Segoe UI" panose="020B0502040204020203" pitchFamily="34" charset="0"/>
              </a:rPr>
              <a:t>night</a:t>
            </a:r>
            <a:r>
              <a:rPr lang="en-GB" sz="800" i="1" dirty="0" smtClean="0">
                <a:latin typeface="Segoe UI" panose="020B0502040204020203" pitchFamily="34" charset="0"/>
                <a:ea typeface="Segoe UI" panose="020B0502040204020203" pitchFamily="34" charset="0"/>
                <a:cs typeface="Segoe UI" panose="020B0502040204020203" pitchFamily="34" charset="0"/>
              </a:rPr>
              <a:t>.”</a:t>
            </a:r>
            <a:endParaRPr lang="en-GB" sz="800" i="1" dirty="0">
              <a:latin typeface="Segoe UI" panose="020B0502040204020203" pitchFamily="34" charset="0"/>
              <a:ea typeface="Segoe UI" panose="020B0502040204020203" pitchFamily="34" charset="0"/>
              <a:cs typeface="Segoe UI" panose="020B0502040204020203" pitchFamily="34" charset="0"/>
            </a:endParaRPr>
          </a:p>
        </p:txBody>
      </p:sp>
      <p:sp>
        <p:nvSpPr>
          <p:cNvPr id="118" name="Rectangle 117"/>
          <p:cNvSpPr/>
          <p:nvPr/>
        </p:nvSpPr>
        <p:spPr>
          <a:xfrm>
            <a:off x="9427318" y="5067843"/>
            <a:ext cx="2701657" cy="954107"/>
          </a:xfrm>
          <a:prstGeom prst="rect">
            <a:avLst/>
          </a:prstGeom>
        </p:spPr>
        <p:txBody>
          <a:bodyPr wrap="square">
            <a:spAutoFit/>
          </a:bodyPr>
          <a:lstStyle/>
          <a:p>
            <a:r>
              <a:rPr lang="en-GB" sz="800" i="1" dirty="0">
                <a:latin typeface="Segoe UI" panose="020B0502040204020203" pitchFamily="34" charset="0"/>
                <a:ea typeface="Segoe UI" panose="020B0502040204020203" pitchFamily="34" charset="0"/>
                <a:cs typeface="Segoe UI" panose="020B0502040204020203" pitchFamily="34" charset="0"/>
              </a:rPr>
              <a:t>“I </a:t>
            </a:r>
            <a:r>
              <a:rPr lang="en-GB" sz="800" b="1" i="1" dirty="0">
                <a:latin typeface="Segoe UI" panose="020B0502040204020203" pitchFamily="34" charset="0"/>
                <a:ea typeface="Segoe UI" panose="020B0502040204020203" pitchFamily="34" charset="0"/>
                <a:cs typeface="Segoe UI" panose="020B0502040204020203" pitchFamily="34" charset="0"/>
              </a:rPr>
              <a:t>called 999 </a:t>
            </a:r>
            <a:r>
              <a:rPr lang="en-GB" sz="800" i="1" dirty="0">
                <a:latin typeface="Segoe UI" panose="020B0502040204020203" pitchFamily="34" charset="0"/>
                <a:ea typeface="Segoe UI" panose="020B0502040204020203" pitchFamily="34" charset="0"/>
                <a:cs typeface="Segoe UI" panose="020B0502040204020203" pitchFamily="34" charset="0"/>
              </a:rPr>
              <a:t>and the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call handler said they would send someone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out</a:t>
            </a:r>
            <a:r>
              <a:rPr lang="en-GB" sz="800" i="1" dirty="0" smtClean="0">
                <a:latin typeface="Segoe UI" panose="020B0502040204020203" pitchFamily="34" charset="0"/>
                <a:ea typeface="Segoe UI" panose="020B0502040204020203" pitchFamily="34" charset="0"/>
                <a:cs typeface="Segoe UI" panose="020B0502040204020203" pitchFamily="34" charset="0"/>
              </a:rPr>
              <a:t>. </a:t>
            </a:r>
            <a:r>
              <a:rPr lang="en-GB" sz="800" i="1" dirty="0">
                <a:latin typeface="Segoe UI" panose="020B0502040204020203" pitchFamily="34" charset="0"/>
                <a:ea typeface="Segoe UI" panose="020B0502040204020203" pitchFamily="34" charset="0"/>
                <a:cs typeface="Segoe UI" panose="020B0502040204020203" pitchFamily="34" charset="0"/>
              </a:rPr>
              <a:t>I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waited all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night</a:t>
            </a:r>
            <a:r>
              <a:rPr lang="en-GB" sz="800" i="1" dirty="0" smtClean="0">
                <a:latin typeface="Segoe UI" panose="020B0502040204020203" pitchFamily="34" charset="0"/>
                <a:ea typeface="Segoe UI" panose="020B0502040204020203" pitchFamily="34" charset="0"/>
                <a:cs typeface="Segoe UI" panose="020B0502040204020203" pitchFamily="34" charset="0"/>
              </a:rPr>
              <a:t>,</a:t>
            </a:r>
            <a:r>
              <a:rPr lang="en-GB" sz="800" b="1" i="1" dirty="0" smtClean="0">
                <a:latin typeface="Segoe UI" panose="020B0502040204020203" pitchFamily="34" charset="0"/>
                <a:ea typeface="Segoe UI" panose="020B0502040204020203" pitchFamily="34" charset="0"/>
                <a:cs typeface="Segoe UI" panose="020B0502040204020203" pitchFamily="34" charset="0"/>
              </a:rPr>
              <a:t> </a:t>
            </a:r>
            <a:r>
              <a:rPr lang="en-GB" sz="800" i="1" dirty="0">
                <a:latin typeface="Segoe UI" panose="020B0502040204020203" pitchFamily="34" charset="0"/>
                <a:ea typeface="Segoe UI" panose="020B0502040204020203" pitchFamily="34" charset="0"/>
                <a:cs typeface="Segoe UI" panose="020B0502040204020203" pitchFamily="34" charset="0"/>
              </a:rPr>
              <a:t>but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no one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came.  </a:t>
            </a:r>
            <a:r>
              <a:rPr lang="en-GB" sz="800" i="1" dirty="0" smtClean="0">
                <a:latin typeface="Segoe UI" panose="020B0502040204020203" pitchFamily="34" charset="0"/>
                <a:ea typeface="Segoe UI" panose="020B0502040204020203" pitchFamily="34" charset="0"/>
                <a:cs typeface="Segoe UI" panose="020B0502040204020203" pitchFamily="34" charset="0"/>
              </a:rPr>
              <a:t>24 </a:t>
            </a:r>
            <a:r>
              <a:rPr lang="en-GB" sz="800" i="1" dirty="0">
                <a:latin typeface="Segoe UI" panose="020B0502040204020203" pitchFamily="34" charset="0"/>
                <a:ea typeface="Segoe UI" panose="020B0502040204020203" pitchFamily="34" charset="0"/>
                <a:cs typeface="Segoe UI" panose="020B0502040204020203" pitchFamily="34" charset="0"/>
              </a:rPr>
              <a:t>hours later I had a call from an officer and he asked me to make a </a:t>
            </a:r>
            <a:r>
              <a:rPr lang="en-GB" sz="800" i="1" dirty="0" smtClean="0">
                <a:latin typeface="Segoe UI" panose="020B0502040204020203" pitchFamily="34" charset="0"/>
                <a:ea typeface="Segoe UI" panose="020B0502040204020203" pitchFamily="34" charset="0"/>
                <a:cs typeface="Segoe UI" panose="020B0502040204020203" pitchFamily="34" charset="0"/>
              </a:rPr>
              <a:t>statement. </a:t>
            </a:r>
            <a:r>
              <a:rPr lang="en-GB" sz="800" i="1" dirty="0">
                <a:latin typeface="Segoe UI" panose="020B0502040204020203" pitchFamily="34" charset="0"/>
                <a:ea typeface="Segoe UI" panose="020B0502040204020203" pitchFamily="34" charset="0"/>
                <a:cs typeface="Segoe UI" panose="020B0502040204020203" pitchFamily="34" charset="0"/>
              </a:rPr>
              <a:t>I am a HGV driver and work all week in </a:t>
            </a:r>
            <a:r>
              <a:rPr lang="en-GB" sz="800" i="1" dirty="0" smtClean="0">
                <a:latin typeface="Segoe UI" panose="020B0502040204020203" pitchFamily="34" charset="0"/>
                <a:ea typeface="Segoe UI" panose="020B0502040204020203" pitchFamily="34" charset="0"/>
                <a:cs typeface="Segoe UI" panose="020B0502040204020203" pitchFamily="34" charset="0"/>
              </a:rPr>
              <a:t>London, </a:t>
            </a:r>
            <a:r>
              <a:rPr lang="en-GB" sz="800" i="1" dirty="0">
                <a:latin typeface="Segoe UI" panose="020B0502040204020203" pitchFamily="34" charset="0"/>
                <a:ea typeface="Segoe UI" panose="020B0502040204020203" pitchFamily="34" charset="0"/>
                <a:cs typeface="Segoe UI" panose="020B0502040204020203" pitchFamily="34" charset="0"/>
              </a:rPr>
              <a:t>the </a:t>
            </a:r>
            <a:r>
              <a:rPr lang="en-GB" sz="800" b="1" i="1" dirty="0">
                <a:latin typeface="Segoe UI" panose="020B0502040204020203" pitchFamily="34" charset="0"/>
                <a:ea typeface="Segoe UI" panose="020B0502040204020203" pitchFamily="34" charset="0"/>
                <a:cs typeface="Segoe UI" panose="020B0502040204020203" pitchFamily="34" charset="0"/>
              </a:rPr>
              <a:t>officer said he would call me back on the </a:t>
            </a:r>
            <a:r>
              <a:rPr lang="en-GB" sz="800" b="1" i="1" dirty="0" smtClean="0">
                <a:latin typeface="Segoe UI" panose="020B0502040204020203" pitchFamily="34" charset="0"/>
                <a:ea typeface="Segoe UI" panose="020B0502040204020203" pitchFamily="34" charset="0"/>
                <a:cs typeface="Segoe UI" panose="020B0502040204020203" pitchFamily="34" charset="0"/>
              </a:rPr>
              <a:t>Friday</a:t>
            </a:r>
            <a:r>
              <a:rPr lang="en-GB" sz="800" i="1" dirty="0" smtClean="0">
                <a:latin typeface="Segoe UI" panose="020B0502040204020203" pitchFamily="34" charset="0"/>
                <a:ea typeface="Segoe UI" panose="020B0502040204020203" pitchFamily="34" charset="0"/>
                <a:cs typeface="Segoe UI" panose="020B0502040204020203" pitchFamily="34" charset="0"/>
              </a:rPr>
              <a:t>, </a:t>
            </a:r>
            <a:r>
              <a:rPr lang="en-GB" sz="800" i="1" dirty="0">
                <a:latin typeface="Segoe UI" panose="020B0502040204020203" pitchFamily="34" charset="0"/>
                <a:ea typeface="Segoe UI" panose="020B0502040204020203" pitchFamily="34" charset="0"/>
                <a:cs typeface="Segoe UI" panose="020B0502040204020203" pitchFamily="34" charset="0"/>
              </a:rPr>
              <a:t>but </a:t>
            </a:r>
            <a:r>
              <a:rPr lang="en-GB" sz="800" b="1" i="1" dirty="0">
                <a:latin typeface="Segoe UI" panose="020B0502040204020203" pitchFamily="34" charset="0"/>
                <a:ea typeface="Segoe UI" panose="020B0502040204020203" pitchFamily="34" charset="0"/>
                <a:cs typeface="Segoe UI" panose="020B0502040204020203" pitchFamily="34" charset="0"/>
              </a:rPr>
              <a:t>no one called </a:t>
            </a:r>
            <a:r>
              <a:rPr lang="en-GB" sz="800" i="1" dirty="0">
                <a:latin typeface="Segoe UI" panose="020B0502040204020203" pitchFamily="34" charset="0"/>
                <a:ea typeface="Segoe UI" panose="020B0502040204020203" pitchFamily="34" charset="0"/>
                <a:cs typeface="Segoe UI" panose="020B0502040204020203" pitchFamily="34" charset="0"/>
              </a:rPr>
              <a:t>and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I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have(n’t)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heard anything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since</a:t>
            </a:r>
            <a:r>
              <a:rPr lang="en-GB" sz="800" i="1" dirty="0" smtClean="0">
                <a:latin typeface="Segoe UI" panose="020B0502040204020203" pitchFamily="34" charset="0"/>
                <a:ea typeface="Segoe UI" panose="020B0502040204020203" pitchFamily="34" charset="0"/>
                <a:cs typeface="Segoe UI" panose="020B0502040204020203" pitchFamily="34" charset="0"/>
              </a:rPr>
              <a:t>…”</a:t>
            </a:r>
            <a:endParaRPr lang="en-GB" sz="800" i="1" dirty="0">
              <a:latin typeface="Segoe UI" panose="020B0502040204020203" pitchFamily="34" charset="0"/>
              <a:ea typeface="Segoe UI" panose="020B0502040204020203" pitchFamily="34" charset="0"/>
              <a:cs typeface="Segoe UI" panose="020B0502040204020203" pitchFamily="34" charset="0"/>
            </a:endParaRPr>
          </a:p>
        </p:txBody>
      </p:sp>
      <p:sp>
        <p:nvSpPr>
          <p:cNvPr id="119" name="Rectangle 118"/>
          <p:cNvSpPr/>
          <p:nvPr/>
        </p:nvSpPr>
        <p:spPr>
          <a:xfrm>
            <a:off x="9427318" y="5969888"/>
            <a:ext cx="2639350" cy="830997"/>
          </a:xfrm>
          <a:prstGeom prst="rect">
            <a:avLst/>
          </a:prstGeom>
        </p:spPr>
        <p:txBody>
          <a:bodyPr wrap="square">
            <a:spAutoFit/>
          </a:bodyPr>
          <a:lstStyle/>
          <a:p>
            <a:r>
              <a:rPr lang="en-GB" sz="800" i="1" dirty="0">
                <a:latin typeface="Segoe UI" panose="020B0502040204020203" pitchFamily="34" charset="0"/>
                <a:ea typeface="Segoe UI" panose="020B0502040204020203" pitchFamily="34" charset="0"/>
                <a:cs typeface="Segoe UI" panose="020B0502040204020203" pitchFamily="34" charset="0"/>
              </a:rPr>
              <a:t>“</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What respect I had for the police has completely disappeared</a:t>
            </a:r>
            <a:r>
              <a:rPr lang="en-GB" sz="800" i="1" dirty="0">
                <a:latin typeface="Segoe UI" panose="020B0502040204020203" pitchFamily="34" charset="0"/>
                <a:ea typeface="Segoe UI" panose="020B0502040204020203" pitchFamily="34" charset="0"/>
                <a:cs typeface="Segoe UI" panose="020B0502040204020203" pitchFamily="34" charset="0"/>
              </a:rPr>
              <a:t>.  I feel that I was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treated like the person who had committed the crime</a:t>
            </a:r>
            <a:r>
              <a:rPr lang="en-GB" sz="800" i="1" dirty="0">
                <a:latin typeface="Segoe UI" panose="020B0502040204020203" pitchFamily="34" charset="0"/>
                <a:ea typeface="Segoe UI" panose="020B0502040204020203" pitchFamily="34" charset="0"/>
                <a:cs typeface="Segoe UI" panose="020B0502040204020203" pitchFamily="34" charset="0"/>
              </a:rPr>
              <a:t>.  She (officer) seemed to be </a:t>
            </a:r>
            <a:r>
              <a:rPr lang="en-GB" sz="800" b="1" i="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nit-picking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at everything </a:t>
            </a:r>
            <a:r>
              <a:rPr lang="en-GB" sz="800" i="1" dirty="0">
                <a:latin typeface="Segoe UI" panose="020B0502040204020203" pitchFamily="34" charset="0"/>
                <a:ea typeface="Segoe UI" panose="020B0502040204020203" pitchFamily="34" charset="0"/>
                <a:cs typeface="Segoe UI" panose="020B0502040204020203" pitchFamily="34" charset="0"/>
              </a:rPr>
              <a:t>I </a:t>
            </a:r>
            <a:r>
              <a:rPr lang="en-GB" sz="800" i="1" dirty="0" smtClean="0">
                <a:latin typeface="Segoe UI" panose="020B0502040204020203" pitchFamily="34" charset="0"/>
                <a:ea typeface="Segoe UI" panose="020B0502040204020203" pitchFamily="34" charset="0"/>
                <a:cs typeface="Segoe UI" panose="020B0502040204020203" pitchFamily="34" charset="0"/>
              </a:rPr>
              <a:t>said, </a:t>
            </a:r>
            <a:r>
              <a:rPr lang="en-GB" sz="800" b="1" i="1" dirty="0" smtClean="0">
                <a:latin typeface="Segoe UI" panose="020B0502040204020203" pitchFamily="34" charset="0"/>
                <a:ea typeface="Segoe UI" panose="020B0502040204020203" pitchFamily="34" charset="0"/>
                <a:cs typeface="Segoe UI" panose="020B0502040204020203" pitchFamily="34" charset="0"/>
              </a:rPr>
              <a:t>rather </a:t>
            </a:r>
            <a:r>
              <a:rPr lang="en-GB" sz="800" b="1" i="1" dirty="0">
                <a:latin typeface="Segoe UI" panose="020B0502040204020203" pitchFamily="34" charset="0"/>
                <a:ea typeface="Segoe UI" panose="020B0502040204020203" pitchFamily="34" charset="0"/>
                <a:cs typeface="Segoe UI" panose="020B0502040204020203" pitchFamily="34" charset="0"/>
              </a:rPr>
              <a:t>than just listening to what I said </a:t>
            </a:r>
            <a:r>
              <a:rPr lang="en-GB" sz="800" i="1" dirty="0">
                <a:latin typeface="Segoe UI" panose="020B0502040204020203" pitchFamily="34" charset="0"/>
                <a:ea typeface="Segoe UI" panose="020B0502040204020203" pitchFamily="34" charset="0"/>
                <a:cs typeface="Segoe UI" panose="020B0502040204020203" pitchFamily="34" charset="0"/>
              </a:rPr>
              <a:t>and then </a:t>
            </a:r>
            <a:r>
              <a:rPr lang="en-GB" sz="800" b="1" i="1" dirty="0">
                <a:latin typeface="Segoe UI" panose="020B0502040204020203" pitchFamily="34" charset="0"/>
                <a:ea typeface="Segoe UI" panose="020B0502040204020203" pitchFamily="34" charset="0"/>
                <a:cs typeface="Segoe UI" panose="020B0502040204020203" pitchFamily="34" charset="0"/>
              </a:rPr>
              <a:t>responding</a:t>
            </a:r>
            <a:r>
              <a:rPr lang="en-GB" sz="800" i="1" dirty="0">
                <a:latin typeface="Segoe UI" panose="020B0502040204020203" pitchFamily="34" charset="0"/>
                <a:ea typeface="Segoe UI" panose="020B0502040204020203" pitchFamily="34" charset="0"/>
                <a:cs typeface="Segoe UI" panose="020B0502040204020203" pitchFamily="34" charset="0"/>
              </a:rPr>
              <a:t>.  I </a:t>
            </a:r>
            <a:r>
              <a:rPr lang="en-GB" sz="800" b="1" i="1" dirty="0">
                <a:solidFill>
                  <a:srgbClr val="0070C0"/>
                </a:solidFill>
                <a:latin typeface="Segoe UI" panose="020B0502040204020203" pitchFamily="34" charset="0"/>
                <a:ea typeface="Segoe UI" panose="020B0502040204020203" pitchFamily="34" charset="0"/>
                <a:cs typeface="Segoe UI" panose="020B0502040204020203" pitchFamily="34" charset="0"/>
              </a:rPr>
              <a:t>felt that they (police) did not believe me</a:t>
            </a:r>
            <a:r>
              <a:rPr lang="en-GB" sz="800" i="1" dirty="0">
                <a:latin typeface="Segoe UI" panose="020B0502040204020203" pitchFamily="34" charset="0"/>
                <a:ea typeface="Segoe UI" panose="020B0502040204020203" pitchFamily="34" charset="0"/>
                <a:cs typeface="Segoe UI" panose="020B0502040204020203" pitchFamily="34" charset="0"/>
              </a:rPr>
              <a:t>.”</a:t>
            </a:r>
          </a:p>
        </p:txBody>
      </p:sp>
      <p:sp>
        <p:nvSpPr>
          <p:cNvPr id="120" name="TextBox 119"/>
          <p:cNvSpPr txBox="1"/>
          <p:nvPr/>
        </p:nvSpPr>
        <p:spPr>
          <a:xfrm>
            <a:off x="589937" y="4929751"/>
            <a:ext cx="5112882" cy="1754326"/>
          </a:xfrm>
          <a:prstGeom prst="rect">
            <a:avLst/>
          </a:prstGeom>
          <a:noFill/>
        </p:spPr>
        <p:txBody>
          <a:bodyPr wrap="square" rtlCol="0">
            <a:spAutoFit/>
          </a:bodyPr>
          <a:lstStyle/>
          <a:p>
            <a:r>
              <a:rPr lang="en-GB" sz="1200" dirty="0" smtClean="0">
                <a:latin typeface="Segoe UI" panose="020B0502040204020203" pitchFamily="34" charset="0"/>
                <a:ea typeface="Segoe UI" panose="020B0502040204020203" pitchFamily="34" charset="0"/>
                <a:cs typeface="Segoe UI" panose="020B0502040204020203" pitchFamily="34" charset="0"/>
              </a:rPr>
              <a:t>- As per the previous slide, </a:t>
            </a:r>
            <a:r>
              <a:rPr lang="en-GB" sz="1200" b="1" dirty="0" smtClean="0">
                <a:latin typeface="Segoe UI" panose="020B0502040204020203" pitchFamily="34" charset="0"/>
                <a:ea typeface="Segoe UI" panose="020B0502040204020203" pitchFamily="34" charset="0"/>
                <a:cs typeface="Segoe UI" panose="020B0502040204020203" pitchFamily="34" charset="0"/>
              </a:rPr>
              <a:t>SP&amp;I have conducted in-depth analysis to identify any differences in satisfaction between victims having a student Vs non-student officer OIC</a:t>
            </a:r>
            <a:r>
              <a:rPr lang="en-GB" sz="1200" dirty="0" smtClean="0">
                <a:latin typeface="Segoe UI" panose="020B0502040204020203" pitchFamily="34" charset="0"/>
                <a:ea typeface="Segoe UI" panose="020B0502040204020203" pitchFamily="34" charset="0"/>
                <a:cs typeface="Segoe UI" panose="020B0502040204020203" pitchFamily="34" charset="0"/>
              </a:rPr>
              <a:t>. </a:t>
            </a:r>
            <a:r>
              <a:rPr lang="en-GB" sz="1200" b="1" dirty="0" smtClean="0">
                <a:latin typeface="Segoe UI" panose="020B0502040204020203" pitchFamily="34" charset="0"/>
                <a:ea typeface="Segoe UI" panose="020B0502040204020203" pitchFamily="34" charset="0"/>
                <a:cs typeface="Segoe UI" panose="020B0502040204020203" pitchFamily="34" charset="0"/>
              </a:rPr>
              <a:t>As at end December 21, there was a 4% satisfaction gap between these two groups in the case of violent crime, with victims having student officer OICs having lower satisfaction</a:t>
            </a:r>
            <a:r>
              <a:rPr lang="en-GB" sz="1200" dirty="0" smtClean="0">
                <a:latin typeface="Segoe UI" panose="020B0502040204020203" pitchFamily="34" charset="0"/>
                <a:ea typeface="Segoe UI" panose="020B0502040204020203" pitchFamily="34" charset="0"/>
                <a:cs typeface="Segoe UI" panose="020B0502040204020203" pitchFamily="34" charset="0"/>
              </a:rPr>
              <a:t>; further, </a:t>
            </a:r>
            <a:r>
              <a:rPr lang="en-GB" sz="1200" b="1" dirty="0" smtClean="0">
                <a:latin typeface="Segoe UI" panose="020B0502040204020203" pitchFamily="34" charset="0"/>
                <a:ea typeface="Segoe UI" panose="020B0502040204020203" pitchFamily="34" charset="0"/>
                <a:cs typeface="Segoe UI" panose="020B0502040204020203" pitchFamily="34" charset="0"/>
              </a:rPr>
              <a:t>satisfaction levels for this cohort have declined significantly during the period Mar-Dec 21, </a:t>
            </a:r>
            <a:r>
              <a:rPr lang="en-GB" sz="1200" dirty="0" smtClean="0">
                <a:latin typeface="Segoe UI" panose="020B0502040204020203" pitchFamily="34" charset="0"/>
                <a:ea typeface="Segoe UI" panose="020B0502040204020203" pitchFamily="34" charset="0"/>
                <a:cs typeface="Segoe UI" panose="020B0502040204020203" pitchFamily="34" charset="0"/>
              </a:rPr>
              <a:t>while the same finding is not seen for victims where the OIC is a non-student officer. </a:t>
            </a:r>
            <a:r>
              <a:rPr lang="en-GB" sz="1200" b="1" dirty="0" smtClean="0">
                <a:latin typeface="Segoe UI" panose="020B0502040204020203" pitchFamily="34" charset="0"/>
                <a:ea typeface="Segoe UI" panose="020B0502040204020203" pitchFamily="34" charset="0"/>
                <a:cs typeface="Segoe UI" panose="020B0502040204020203" pitchFamily="34" charset="0"/>
              </a:rPr>
              <a:t>This finding will feed into the Strategic Satisfaction Panel chaired by ACC Jones. </a:t>
            </a:r>
          </a:p>
        </p:txBody>
      </p:sp>
      <p:sp>
        <p:nvSpPr>
          <p:cNvPr id="73" name="TextBox 72"/>
          <p:cNvSpPr txBox="1"/>
          <p:nvPr/>
        </p:nvSpPr>
        <p:spPr>
          <a:xfrm>
            <a:off x="8408182" y="3949437"/>
            <a:ext cx="2937463" cy="646331"/>
          </a:xfrm>
          <a:prstGeom prst="rect">
            <a:avLst/>
          </a:prstGeom>
          <a:noFill/>
        </p:spPr>
        <p:txBody>
          <a:bodyPr wrap="square" rtlCol="0">
            <a:spAutoFit/>
          </a:bodyPr>
          <a:lstStyle/>
          <a:p>
            <a:r>
              <a:rPr lang="en-GB" sz="900" dirty="0" smtClean="0">
                <a:latin typeface="Segoe UI" panose="020B0502040204020203" pitchFamily="34" charset="0"/>
                <a:ea typeface="Segoe UI" panose="020B0502040204020203" pitchFamily="34" charset="0"/>
                <a:cs typeface="Segoe UI" panose="020B0502040204020203" pitchFamily="34" charset="0"/>
              </a:rPr>
              <a:t>- A </a:t>
            </a:r>
            <a:r>
              <a:rPr lang="en-GB" sz="900" b="1" dirty="0">
                <a:latin typeface="Segoe UI" panose="020B0502040204020203" pitchFamily="34" charset="0"/>
                <a:ea typeface="Segoe UI" panose="020B0502040204020203" pitchFamily="34" charset="0"/>
                <a:cs typeface="Segoe UI" panose="020B0502040204020203" pitchFamily="34" charset="0"/>
              </a:rPr>
              <a:t>consideration around the strategic victim satisfaction actions to be prioritised and progressed in 22/23 should take place at the first Strategic Satisfaction Board </a:t>
            </a:r>
            <a:r>
              <a:rPr lang="en-GB" sz="900" dirty="0">
                <a:latin typeface="Segoe UI" panose="020B0502040204020203" pitchFamily="34" charset="0"/>
                <a:ea typeface="Segoe UI" panose="020B0502040204020203" pitchFamily="34" charset="0"/>
                <a:cs typeface="Segoe UI" panose="020B0502040204020203" pitchFamily="34" charset="0"/>
              </a:rPr>
              <a:t>(5</a:t>
            </a:r>
            <a:r>
              <a:rPr lang="en-GB" sz="900" baseline="30000" dirty="0">
                <a:latin typeface="Segoe UI" panose="020B0502040204020203" pitchFamily="34" charset="0"/>
                <a:ea typeface="Segoe UI" panose="020B0502040204020203" pitchFamily="34" charset="0"/>
                <a:cs typeface="Segoe UI" panose="020B0502040204020203" pitchFamily="34" charset="0"/>
              </a:rPr>
              <a:t>th</a:t>
            </a:r>
            <a:r>
              <a:rPr lang="en-GB" sz="900" dirty="0">
                <a:latin typeface="Segoe UI" panose="020B0502040204020203" pitchFamily="34" charset="0"/>
                <a:ea typeface="Segoe UI" panose="020B0502040204020203" pitchFamily="34" charset="0"/>
                <a:cs typeface="Segoe UI" panose="020B0502040204020203" pitchFamily="34" charset="0"/>
              </a:rPr>
              <a:t> May 22).  </a:t>
            </a:r>
          </a:p>
        </p:txBody>
      </p:sp>
    </p:spTree>
    <p:extLst>
      <p:ext uri="{BB962C8B-B14F-4D97-AF65-F5344CB8AC3E}">
        <p14:creationId xmlns:p14="http://schemas.microsoft.com/office/powerpoint/2010/main" val="2029417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20550" y="602012"/>
            <a:ext cx="11011450" cy="2638883"/>
          </a:xfrm>
          <a:prstGeom prst="roundRect">
            <a:avLst>
              <a:gd name="adj" fmla="val 2633"/>
            </a:avLst>
          </a:prstGeom>
          <a:solidFill>
            <a:schemeClr val="bg1"/>
          </a:solidFill>
          <a:ln w="2222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grpSp>
        <p:nvGrpSpPr>
          <p:cNvPr id="6" name="Group 5"/>
          <p:cNvGrpSpPr/>
          <p:nvPr/>
        </p:nvGrpSpPr>
        <p:grpSpPr>
          <a:xfrm>
            <a:off x="6762025" y="778661"/>
            <a:ext cx="4259532" cy="2432973"/>
            <a:chOff x="3054863" y="-9225"/>
            <a:chExt cx="10388319" cy="5613378"/>
          </a:xfrm>
        </p:grpSpPr>
        <p:pic>
          <p:nvPicPr>
            <p:cNvPr id="7" name="Picture 6"/>
            <p:cNvPicPr>
              <a:picLocks noChangeAspect="1"/>
            </p:cNvPicPr>
            <p:nvPr/>
          </p:nvPicPr>
          <p:blipFill rotWithShape="1">
            <a:blip r:embed="rId2"/>
            <a:srcRect t="6516" b="44548"/>
            <a:stretch/>
          </p:blipFill>
          <p:spPr>
            <a:xfrm>
              <a:off x="3054863" y="-9225"/>
              <a:ext cx="10384821" cy="3356049"/>
            </a:xfrm>
            <a:prstGeom prst="rect">
              <a:avLst/>
            </a:prstGeom>
          </p:spPr>
        </p:pic>
        <p:pic>
          <p:nvPicPr>
            <p:cNvPr id="8" name="Picture 7"/>
            <p:cNvPicPr>
              <a:picLocks noChangeAspect="1"/>
            </p:cNvPicPr>
            <p:nvPr/>
          </p:nvPicPr>
          <p:blipFill rotWithShape="1">
            <a:blip r:embed="rId2"/>
            <a:srcRect t="67085"/>
            <a:stretch/>
          </p:blipFill>
          <p:spPr>
            <a:xfrm>
              <a:off x="3058361" y="3346836"/>
              <a:ext cx="10384821" cy="2257317"/>
            </a:xfrm>
            <a:prstGeom prst="rect">
              <a:avLst/>
            </a:prstGeom>
          </p:spPr>
        </p:pic>
      </p:grpSp>
      <p:pic>
        <p:nvPicPr>
          <p:cNvPr id="12" name="Picture 11"/>
          <p:cNvPicPr>
            <a:picLocks noChangeAspect="1"/>
          </p:cNvPicPr>
          <p:nvPr/>
        </p:nvPicPr>
        <p:blipFill rotWithShape="1">
          <a:blip r:embed="rId3"/>
          <a:srcRect t="10196"/>
          <a:stretch/>
        </p:blipFill>
        <p:spPr>
          <a:xfrm>
            <a:off x="7953117" y="4282514"/>
            <a:ext cx="3501466" cy="2359991"/>
          </a:xfrm>
          <a:prstGeom prst="rect">
            <a:avLst/>
          </a:prstGeom>
        </p:spPr>
      </p:pic>
      <p:grpSp>
        <p:nvGrpSpPr>
          <p:cNvPr id="13" name="Group 12"/>
          <p:cNvGrpSpPr/>
          <p:nvPr/>
        </p:nvGrpSpPr>
        <p:grpSpPr>
          <a:xfrm>
            <a:off x="4132665" y="1147450"/>
            <a:ext cx="2190446" cy="2050132"/>
            <a:chOff x="4132665" y="1190995"/>
            <a:chExt cx="2190446" cy="2050132"/>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0261" t="2415" r="19826" b="3101"/>
            <a:stretch/>
          </p:blipFill>
          <p:spPr>
            <a:xfrm>
              <a:off x="4300447" y="1190995"/>
              <a:ext cx="1899618" cy="2050132"/>
            </a:xfrm>
            <a:prstGeom prst="rect">
              <a:avLst/>
            </a:prstGeom>
          </p:spPr>
        </p:pic>
        <p:sp>
          <p:nvSpPr>
            <p:cNvPr id="15" name="Oval 14"/>
            <p:cNvSpPr/>
            <p:nvPr/>
          </p:nvSpPr>
          <p:spPr>
            <a:xfrm>
              <a:off x="5501025" y="2552046"/>
              <a:ext cx="565200" cy="5652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Oval 15"/>
            <p:cNvSpPr/>
            <p:nvPr/>
          </p:nvSpPr>
          <p:spPr>
            <a:xfrm>
              <a:off x="4156387" y="2573138"/>
              <a:ext cx="565200" cy="5652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Oval 16"/>
            <p:cNvSpPr/>
            <p:nvPr/>
          </p:nvSpPr>
          <p:spPr>
            <a:xfrm>
              <a:off x="5693023" y="1773549"/>
              <a:ext cx="565200" cy="5652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5470918" y="2647801"/>
              <a:ext cx="651140"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80%</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5671971" y="1871523"/>
              <a:ext cx="651140"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86%</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Oval 19"/>
            <p:cNvSpPr/>
            <p:nvPr/>
          </p:nvSpPr>
          <p:spPr>
            <a:xfrm>
              <a:off x="4175635" y="1353200"/>
              <a:ext cx="565200" cy="5652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4132665" y="2657637"/>
              <a:ext cx="651140"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82%</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4138897" y="1438040"/>
              <a:ext cx="651140"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79%</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23" name="Group 22"/>
            <p:cNvGrpSpPr/>
            <p:nvPr/>
          </p:nvGrpSpPr>
          <p:grpSpPr>
            <a:xfrm>
              <a:off x="5243269" y="1242172"/>
              <a:ext cx="651140" cy="565200"/>
              <a:chOff x="2618739" y="3752214"/>
              <a:chExt cx="813969" cy="708852"/>
            </a:xfrm>
          </p:grpSpPr>
          <p:sp>
            <p:nvSpPr>
              <p:cNvPr id="24" name="Oval 23"/>
              <p:cNvSpPr/>
              <p:nvPr/>
            </p:nvSpPr>
            <p:spPr>
              <a:xfrm>
                <a:off x="2636866" y="3752214"/>
                <a:ext cx="706538" cy="70885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nvSpPr>
            <p:spPr>
              <a:xfrm>
                <a:off x="2618739" y="3875039"/>
                <a:ext cx="813969" cy="46320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81%</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sp>
        <p:nvSpPr>
          <p:cNvPr id="26" name="TextBox 25"/>
          <p:cNvSpPr txBox="1"/>
          <p:nvPr/>
        </p:nvSpPr>
        <p:spPr>
          <a:xfrm>
            <a:off x="905320" y="1208391"/>
            <a:ext cx="1034504" cy="415498"/>
          </a:xfrm>
          <a:prstGeom prst="rect">
            <a:avLst/>
          </a:prstGeom>
          <a:noFill/>
        </p:spPr>
        <p:txBody>
          <a:bodyPr wrap="square" rtlCol="0">
            <a:spAutoFit/>
          </a:bodyPr>
          <a:lstStyle/>
          <a:p>
            <a:pPr algn="ctr"/>
            <a:r>
              <a:rPr lang="en-GB" sz="1050" b="1" dirty="0" smtClean="0">
                <a:latin typeface="Segoe UI" panose="020B0502040204020203" pitchFamily="34" charset="0"/>
                <a:ea typeface="Segoe UI" panose="020B0502040204020203" pitchFamily="34" charset="0"/>
                <a:cs typeface="Segoe UI" panose="020B0502040204020203" pitchFamily="34" charset="0"/>
              </a:rPr>
              <a:t>Discrete Quarter (Q3)</a:t>
            </a:r>
            <a:endParaRPr lang="en-GB" sz="1050" b="1" dirty="0">
              <a:latin typeface="Segoe UI" panose="020B0502040204020203" pitchFamily="34" charset="0"/>
              <a:ea typeface="Segoe UI" panose="020B0502040204020203" pitchFamily="34" charset="0"/>
              <a:cs typeface="Segoe UI" panose="020B0502040204020203" pitchFamily="34" charset="0"/>
            </a:endParaRPr>
          </a:p>
        </p:txBody>
      </p:sp>
      <p:sp>
        <p:nvSpPr>
          <p:cNvPr id="27" name="TextBox 26"/>
          <p:cNvSpPr txBox="1"/>
          <p:nvPr/>
        </p:nvSpPr>
        <p:spPr>
          <a:xfrm>
            <a:off x="2284327" y="1208391"/>
            <a:ext cx="1328874" cy="415498"/>
          </a:xfrm>
          <a:prstGeom prst="rect">
            <a:avLst/>
          </a:prstGeom>
          <a:noFill/>
        </p:spPr>
        <p:txBody>
          <a:bodyPr wrap="square" rtlCol="0">
            <a:spAutoFit/>
          </a:bodyPr>
          <a:lstStyle/>
          <a:p>
            <a:pPr algn="ctr"/>
            <a:r>
              <a:rPr lang="en-GB" sz="1050" b="1" dirty="0" smtClean="0">
                <a:latin typeface="Segoe UI" panose="020B0502040204020203" pitchFamily="34" charset="0"/>
                <a:ea typeface="Segoe UI" panose="020B0502040204020203" pitchFamily="34" charset="0"/>
                <a:cs typeface="Segoe UI" panose="020B0502040204020203" pitchFamily="34" charset="0"/>
              </a:rPr>
              <a:t>Rolling 12 months (Dec 21) </a:t>
            </a:r>
            <a:endParaRPr lang="en-GB" sz="1050" b="1" dirty="0">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850669" y="579195"/>
            <a:ext cx="3219151" cy="307777"/>
          </a:xfrm>
          <a:prstGeom prst="rect">
            <a:avLst/>
          </a:prstGeom>
          <a:noFill/>
        </p:spPr>
        <p:txBody>
          <a:bodyPr wrap="none" rtlCol="0">
            <a:spAutoFit/>
          </a:bodyPr>
          <a:lstStyle/>
          <a:p>
            <a:pPr algn="ctr"/>
            <a:r>
              <a:rPr lang="en-GB" sz="1400" b="1" u="sng" dirty="0" smtClean="0">
                <a:latin typeface="Segoe UI" panose="020B0502040204020203" pitchFamily="34" charset="0"/>
                <a:ea typeface="Segoe UI" panose="020B0502040204020203" pitchFamily="34" charset="0"/>
                <a:cs typeface="Segoe UI" panose="020B0502040204020203" pitchFamily="34" charset="0"/>
              </a:rPr>
              <a:t>Confidence</a:t>
            </a:r>
            <a:r>
              <a:rPr lang="en-GB" sz="1400" b="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smtClean="0">
                <a:latin typeface="Segoe UI" panose="020B0502040204020203" pitchFamily="34" charset="0"/>
                <a:ea typeface="Segoe UI" panose="020B0502040204020203" pitchFamily="34" charset="0"/>
                <a:cs typeface="Segoe UI" panose="020B0502040204020203" pitchFamily="34" charset="0"/>
              </a:rPr>
              <a:t>(Strongly Agree or Tend to Agree)</a:t>
            </a:r>
            <a:endParaRPr lang="en-GB" sz="1100" i="1" dirty="0">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348820" y="59661"/>
            <a:ext cx="4641795" cy="461665"/>
          </a:xfrm>
          <a:prstGeom prst="rect">
            <a:avLst/>
          </a:prstGeom>
          <a:solidFill>
            <a:schemeClr val="accent4">
              <a:lumMod val="75000"/>
            </a:schemeClr>
          </a:solidFill>
        </p:spPr>
        <p:txBody>
          <a:bodyPr wrap="square" rtlCol="0">
            <a:spAutoFit/>
          </a:bodyPr>
          <a:lstStyle/>
          <a:p>
            <a:pPr marL="228600" indent="-228600">
              <a:buAutoNum type="arabicPeriod"/>
            </a:pP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1.2 Creating public confidence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30" name="Group 29"/>
          <p:cNvGrpSpPr/>
          <p:nvPr/>
        </p:nvGrpSpPr>
        <p:grpSpPr>
          <a:xfrm>
            <a:off x="10571642" y="66340"/>
            <a:ext cx="1516397" cy="446272"/>
            <a:chOff x="7109171" y="5616912"/>
            <a:chExt cx="2021862" cy="595030"/>
          </a:xfrm>
        </p:grpSpPr>
        <p:sp>
          <p:nvSpPr>
            <p:cNvPr id="31" name="TextBox 30"/>
            <p:cNvSpPr txBox="1"/>
            <p:nvPr/>
          </p:nvSpPr>
          <p:spPr>
            <a:xfrm>
              <a:off x="8354752" y="5873387"/>
              <a:ext cx="776281" cy="338555"/>
            </a:xfrm>
            <a:prstGeom prst="rect">
              <a:avLst/>
            </a:prstGeom>
            <a:noFill/>
          </p:spPr>
          <p:txBody>
            <a:bodyPr wrap="none" rtlCol="0">
              <a:spAutoFit/>
            </a:bodyPr>
            <a:lstStyle/>
            <a:p>
              <a:r>
                <a:rPr lang="en-GB" sz="525" dirty="0">
                  <a:latin typeface="Arial" panose="020B0604020202020204" pitchFamily="34" charset="0"/>
                  <a:cs typeface="Arial" panose="020B0604020202020204" pitchFamily="34" charset="0"/>
                </a:rPr>
                <a:t>HMICFRS</a:t>
              </a:r>
            </a:p>
            <a:p>
              <a:r>
                <a:rPr lang="en-GB" sz="525" dirty="0">
                  <a:latin typeface="Arial" panose="020B0604020202020204" pitchFamily="34" charset="0"/>
                  <a:cs typeface="Arial" panose="020B0604020202020204" pitchFamily="34" charset="0"/>
                </a:rPr>
                <a:t>27 Sept 2019</a:t>
              </a:r>
            </a:p>
          </p:txBody>
        </p:sp>
        <p:sp>
          <p:nvSpPr>
            <p:cNvPr id="32" name="Oval 31"/>
            <p:cNvSpPr/>
            <p:nvPr/>
          </p:nvSpPr>
          <p:spPr>
            <a:xfrm>
              <a:off x="7197449" y="5855875"/>
              <a:ext cx="258418" cy="267128"/>
            </a:xfrm>
            <a:prstGeom prst="ellipse">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3" name="Oval 32"/>
            <p:cNvSpPr/>
            <p:nvPr/>
          </p:nvSpPr>
          <p:spPr>
            <a:xfrm>
              <a:off x="7497077" y="5855875"/>
              <a:ext cx="258418" cy="267128"/>
            </a:xfrm>
            <a:prstGeom prst="ellipse">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4" name="Oval 33"/>
            <p:cNvSpPr/>
            <p:nvPr/>
          </p:nvSpPr>
          <p:spPr>
            <a:xfrm>
              <a:off x="7796705" y="5855875"/>
              <a:ext cx="258418" cy="2671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5" name="Oval 34"/>
            <p:cNvSpPr/>
            <p:nvPr/>
          </p:nvSpPr>
          <p:spPr>
            <a:xfrm>
              <a:off x="8096332" y="5855875"/>
              <a:ext cx="258418" cy="26712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6" name="TextBox 35"/>
            <p:cNvSpPr txBox="1"/>
            <p:nvPr/>
          </p:nvSpPr>
          <p:spPr>
            <a:xfrm>
              <a:off x="7109171" y="5616912"/>
              <a:ext cx="1785103" cy="230832"/>
            </a:xfrm>
            <a:prstGeom prst="rect">
              <a:avLst/>
            </a:prstGeom>
            <a:noFill/>
          </p:spPr>
          <p:txBody>
            <a:bodyPr wrap="none" rtlCol="0">
              <a:spAutoFit/>
            </a:bodyPr>
            <a:lstStyle/>
            <a:p>
              <a:r>
                <a:rPr lang="en-GB" sz="525" b="1" dirty="0">
                  <a:solidFill>
                    <a:srgbClr val="005B97"/>
                  </a:solidFill>
                  <a:latin typeface="Arial" panose="020B0604020202020204" pitchFamily="34" charset="0"/>
                  <a:cs typeface="Arial" panose="020B0604020202020204" pitchFamily="34" charset="0"/>
                </a:rPr>
                <a:t>Legitimacy – Requires Improvement</a:t>
              </a:r>
            </a:p>
          </p:txBody>
        </p:sp>
      </p:grpSp>
      <p:sp>
        <p:nvSpPr>
          <p:cNvPr id="37" name="TextBox 36"/>
          <p:cNvSpPr txBox="1"/>
          <p:nvPr/>
        </p:nvSpPr>
        <p:spPr>
          <a:xfrm>
            <a:off x="4069820" y="604198"/>
            <a:ext cx="2504258" cy="523220"/>
          </a:xfrm>
          <a:prstGeom prst="rect">
            <a:avLst/>
          </a:prstGeom>
          <a:noFill/>
          <a:ln>
            <a:solidFill>
              <a:schemeClr val="accent4">
                <a:lumMod val="75000"/>
              </a:schemeClr>
            </a:solidFill>
          </a:ln>
        </p:spPr>
        <p:txBody>
          <a:bodyPr wrap="square" rtlCol="0">
            <a:spAutoFit/>
          </a:bodyPr>
          <a:lstStyle/>
          <a:p>
            <a:r>
              <a:rPr lang="en-GB" sz="1000" b="1" i="1" dirty="0" smtClean="0">
                <a:latin typeface="Segoe UI" panose="020B0502040204020203" pitchFamily="34" charset="0"/>
                <a:ea typeface="Segoe UI" panose="020B0502040204020203" pitchFamily="34" charset="0"/>
                <a:cs typeface="Segoe UI" panose="020B0502040204020203" pitchFamily="34" charset="0"/>
              </a:rPr>
              <a:t>West Mercia data presented uses WMOPCC Perception Survey </a:t>
            </a:r>
            <a:r>
              <a:rPr lang="en-GB" sz="800" b="1" i="1" dirty="0" smtClean="0">
                <a:latin typeface="Segoe UI" panose="020B0502040204020203" pitchFamily="34" charset="0"/>
                <a:ea typeface="Segoe UI" panose="020B0502040204020203" pitchFamily="34" charset="0"/>
                <a:cs typeface="Segoe UI" panose="020B0502040204020203" pitchFamily="34" charset="0"/>
              </a:rPr>
              <a:t>(rolling 12-months unless otherwise stated)</a:t>
            </a:r>
            <a:endParaRPr lang="en-GB" sz="8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38" name="Rounded Rectangle 37"/>
          <p:cNvSpPr/>
          <p:nvPr/>
        </p:nvSpPr>
        <p:spPr>
          <a:xfrm>
            <a:off x="820550" y="3302147"/>
            <a:ext cx="11011450" cy="699078"/>
          </a:xfrm>
          <a:prstGeom prst="roundRect">
            <a:avLst>
              <a:gd name="adj" fmla="val 11075"/>
            </a:avLst>
          </a:prstGeom>
          <a:solidFill>
            <a:schemeClr val="bg1"/>
          </a:solidFill>
          <a:ln w="2222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46" name="Slide Number Placeholder 1"/>
          <p:cNvSpPr txBox="1">
            <a:spLocks/>
          </p:cNvSpPr>
          <p:nvPr/>
        </p:nvSpPr>
        <p:spPr>
          <a:xfrm>
            <a:off x="11832000" y="6584156"/>
            <a:ext cx="360000" cy="273844"/>
          </a:xfrm>
          <a:prstGeom prst="rect">
            <a:avLst/>
          </a:prstGeom>
          <a:solidFill>
            <a:schemeClr val="accent4">
              <a:lumMod val="75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BF90A45-D156-4E37-899C-0FC44A8962F7}" type="slidenum">
              <a:rPr lang="en-GB" sz="1050" b="1" smtClean="0">
                <a:solidFill>
                  <a:schemeClr val="bg1"/>
                </a:solidFill>
                <a:latin typeface="Segoe UI" panose="020B0502040204020203" pitchFamily="34" charset="0"/>
                <a:ea typeface="Segoe UI" panose="020B0502040204020203" pitchFamily="34" charset="0"/>
                <a:cs typeface="Segoe UI" panose="020B0502040204020203" pitchFamily="34" charset="0"/>
              </a:rPr>
              <a:pPr algn="ctr"/>
              <a:t>14</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Rounded Rectangle 46"/>
          <p:cNvSpPr/>
          <p:nvPr/>
        </p:nvSpPr>
        <p:spPr>
          <a:xfrm>
            <a:off x="7705757" y="33297"/>
            <a:ext cx="2706130" cy="489852"/>
          </a:xfrm>
          <a:prstGeom prst="roundRect">
            <a:avLst/>
          </a:prstGeom>
          <a:solidFill>
            <a:srgbClr val="F7F7F7"/>
          </a:solidFill>
          <a:ln w="381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p:cNvSpPr/>
          <p:nvPr/>
        </p:nvSpPr>
        <p:spPr>
          <a:xfrm>
            <a:off x="9852804" y="143066"/>
            <a:ext cx="653872" cy="338554"/>
          </a:xfrm>
          <a:prstGeom prst="rect">
            <a:avLst/>
          </a:prstGeom>
        </p:spPr>
        <p:txBody>
          <a:bodyPr wrap="square">
            <a:spAutoFit/>
          </a:bodyPr>
          <a:lstStyle/>
          <a:p>
            <a:r>
              <a:rPr lang="en-GB" sz="1600" b="1" i="1" dirty="0" smtClean="0">
                <a:latin typeface="Segoe UI" panose="020B0502040204020203" pitchFamily="34" charset="0"/>
                <a:ea typeface="Segoe UI" panose="020B0502040204020203" pitchFamily="34" charset="0"/>
                <a:cs typeface="Segoe UI" panose="020B0502040204020203" pitchFamily="34" charset="0"/>
              </a:rPr>
              <a:t>88%</a:t>
            </a:r>
            <a:endParaRPr lang="en-GB" sz="1600" b="1" i="1" dirty="0">
              <a:latin typeface="Segoe UI" panose="020B0502040204020203" pitchFamily="34" charset="0"/>
              <a:ea typeface="Segoe UI" panose="020B0502040204020203" pitchFamily="34" charset="0"/>
              <a:cs typeface="Segoe UI" panose="020B0502040204020203" pitchFamily="34" charset="0"/>
            </a:endParaRPr>
          </a:p>
        </p:txBody>
      </p:sp>
      <p:sp>
        <p:nvSpPr>
          <p:cNvPr id="49" name="TextBox 48"/>
          <p:cNvSpPr txBox="1"/>
          <p:nvPr/>
        </p:nvSpPr>
        <p:spPr>
          <a:xfrm>
            <a:off x="8213700" y="136535"/>
            <a:ext cx="1775985" cy="338554"/>
          </a:xfrm>
          <a:prstGeom prst="rect">
            <a:avLst/>
          </a:prstGeom>
          <a:noFill/>
        </p:spPr>
        <p:txBody>
          <a:bodyPr wrap="square" rtlCol="0">
            <a:spAutoFit/>
          </a:bodyPr>
          <a:lstStyle/>
          <a:p>
            <a:r>
              <a:rPr lang="en-GB" sz="1600" b="1" dirty="0">
                <a:solidFill>
                  <a:srgbClr val="009B3A"/>
                </a:solidFill>
                <a:latin typeface="Segoe UI" panose="020B0502040204020203" pitchFamily="34" charset="0"/>
                <a:ea typeface="Segoe UI" panose="020B0502040204020203" pitchFamily="34" charset="0"/>
                <a:cs typeface="Segoe UI" panose="020B0502040204020203" pitchFamily="34" charset="0"/>
              </a:rPr>
              <a:t>Good looks like:</a:t>
            </a:r>
          </a:p>
        </p:txBody>
      </p:sp>
      <p:pic>
        <p:nvPicPr>
          <p:cNvPr id="50" name="Picture 49"/>
          <p:cNvPicPr>
            <a:picLocks noChangeAspect="1"/>
          </p:cNvPicPr>
          <p:nvPr/>
        </p:nvPicPr>
        <p:blipFill>
          <a:blip r:embed="rId5"/>
          <a:stretch>
            <a:fillRect/>
          </a:stretch>
        </p:blipFill>
        <p:spPr>
          <a:xfrm>
            <a:off x="7742828" y="108405"/>
            <a:ext cx="507944" cy="330796"/>
          </a:xfrm>
          <a:prstGeom prst="rect">
            <a:avLst/>
          </a:prstGeom>
        </p:spPr>
      </p:pic>
      <p:grpSp>
        <p:nvGrpSpPr>
          <p:cNvPr id="51" name="Group 50"/>
          <p:cNvGrpSpPr/>
          <p:nvPr/>
        </p:nvGrpSpPr>
        <p:grpSpPr>
          <a:xfrm>
            <a:off x="891984" y="1590712"/>
            <a:ext cx="1632125" cy="1383642"/>
            <a:chOff x="-2847093" y="2149095"/>
            <a:chExt cx="1632125" cy="1383642"/>
          </a:xfrm>
        </p:grpSpPr>
        <p:sp>
          <p:nvSpPr>
            <p:cNvPr id="53" name="Oval 52"/>
            <p:cNvSpPr/>
            <p:nvPr/>
          </p:nvSpPr>
          <p:spPr>
            <a:xfrm>
              <a:off x="-2740190" y="2149095"/>
              <a:ext cx="812752" cy="8136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54" name="TextBox 53"/>
            <p:cNvSpPr txBox="1"/>
            <p:nvPr/>
          </p:nvSpPr>
          <p:spPr>
            <a:xfrm>
              <a:off x="-2725267" y="2297698"/>
              <a:ext cx="805029" cy="461665"/>
            </a:xfrm>
            <a:prstGeom prst="rect">
              <a:avLst/>
            </a:prstGeom>
            <a:noFill/>
          </p:spPr>
          <p:txBody>
            <a:bodyPr wrap="none" rtlCol="0">
              <a:spAutoFit/>
            </a:bodyPr>
            <a:lstStyle/>
            <a:p>
              <a:r>
                <a:rPr lang="en-GB"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76%</a:t>
              </a:r>
              <a:endPar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5" name="TextBox 54"/>
            <p:cNvSpPr txBox="1"/>
            <p:nvPr/>
          </p:nvSpPr>
          <p:spPr>
            <a:xfrm>
              <a:off x="-2501956" y="2617330"/>
              <a:ext cx="901209" cy="276999"/>
            </a:xfrm>
            <a:prstGeom prst="rect">
              <a:avLst/>
            </a:prstGeom>
            <a:noFill/>
          </p:spPr>
          <p:txBody>
            <a:bodyPr wrap="none" rtlCol="0">
              <a:spAutoFit/>
            </a:bodyPr>
            <a:lstStyle/>
            <a:p>
              <a:r>
                <a:rPr lang="en-GB" sz="1200" b="1" u="sng" dirty="0">
                  <a:latin typeface="Segoe UI" panose="020B0502040204020203" pitchFamily="34" charset="0"/>
                  <a:ea typeface="Segoe UI" panose="020B0502040204020203" pitchFamily="34" charset="0"/>
                  <a:cs typeface="Segoe UI" panose="020B0502040204020203" pitchFamily="34" charset="0"/>
                </a:rPr>
                <a:t>Confident</a:t>
              </a:r>
            </a:p>
          </p:txBody>
        </p:sp>
        <p:sp>
          <p:nvSpPr>
            <p:cNvPr id="56" name="TextBox 55"/>
            <p:cNvSpPr txBox="1"/>
            <p:nvPr/>
          </p:nvSpPr>
          <p:spPr>
            <a:xfrm>
              <a:off x="-2847093" y="2955656"/>
              <a:ext cx="1076122" cy="577081"/>
            </a:xfrm>
            <a:prstGeom prst="rect">
              <a:avLst/>
            </a:prstGeom>
            <a:noFill/>
          </p:spPr>
          <p:txBody>
            <a:bodyPr wrap="square" rtlCol="0">
              <a:spAutoFit/>
            </a:bodyPr>
            <a:lstStyle/>
            <a:p>
              <a:pPr algn="ctr"/>
              <a:r>
                <a:rPr lang="en-GB" sz="1050" dirty="0">
                  <a:latin typeface="Segoe UI" panose="020B0502040204020203" pitchFamily="34" charset="0"/>
                  <a:ea typeface="Segoe UI" panose="020B0502040204020203" pitchFamily="34" charset="0"/>
                  <a:cs typeface="Segoe UI" panose="020B0502040204020203" pitchFamily="34" charset="0"/>
                </a:rPr>
                <a:t>(Previous Quarter (</a:t>
              </a:r>
              <a:r>
                <a:rPr lang="en-GB" sz="1050" dirty="0" smtClean="0">
                  <a:latin typeface="Segoe UI" panose="020B0502040204020203" pitchFamily="34" charset="0"/>
                  <a:ea typeface="Segoe UI" panose="020B0502040204020203" pitchFamily="34" charset="0"/>
                  <a:cs typeface="Segoe UI" panose="020B0502040204020203" pitchFamily="34" charset="0"/>
                </a:rPr>
                <a:t>Q2): 82%)</a:t>
              </a: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sp>
          <p:nvSpPr>
            <p:cNvPr id="57" name="Down Arrow 56"/>
            <p:cNvSpPr/>
            <p:nvPr/>
          </p:nvSpPr>
          <p:spPr>
            <a:xfrm>
              <a:off x="-1890622" y="2310264"/>
              <a:ext cx="157994" cy="373006"/>
            </a:xfrm>
            <a:prstGeom prst="downArrow">
              <a:avLst>
                <a:gd name="adj1" fmla="val 50000"/>
                <a:gd name="adj2" fmla="val 6505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52" name="TextBox 51"/>
            <p:cNvSpPr txBox="1"/>
            <p:nvPr/>
          </p:nvSpPr>
          <p:spPr>
            <a:xfrm>
              <a:off x="-1753155" y="2345364"/>
              <a:ext cx="538187" cy="276999"/>
            </a:xfrm>
            <a:prstGeom prst="rect">
              <a:avLst/>
            </a:prstGeom>
            <a:noFill/>
          </p:spPr>
          <p:txBody>
            <a:bodyPr wrap="square" rtlCol="0">
              <a:spAutoFit/>
            </a:bodyPr>
            <a:lstStyle/>
            <a:p>
              <a:r>
                <a:rPr lang="en-GB"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-6%*</a:t>
              </a:r>
              <a:endPar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58" name="Group 57"/>
          <p:cNvGrpSpPr/>
          <p:nvPr/>
        </p:nvGrpSpPr>
        <p:grpSpPr>
          <a:xfrm>
            <a:off x="2393641" y="1590712"/>
            <a:ext cx="1604656" cy="1241096"/>
            <a:chOff x="-1193260" y="2149279"/>
            <a:chExt cx="1604656" cy="1241096"/>
          </a:xfrm>
        </p:grpSpPr>
        <p:sp>
          <p:nvSpPr>
            <p:cNvPr id="59" name="Oval 58"/>
            <p:cNvSpPr/>
            <p:nvPr/>
          </p:nvSpPr>
          <p:spPr>
            <a:xfrm>
              <a:off x="-1107710" y="2149279"/>
              <a:ext cx="812752" cy="8136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60" name="TextBox 59"/>
            <p:cNvSpPr txBox="1"/>
            <p:nvPr/>
          </p:nvSpPr>
          <p:spPr>
            <a:xfrm>
              <a:off x="-1089786" y="2298897"/>
              <a:ext cx="805029" cy="461665"/>
            </a:xfrm>
            <a:prstGeom prst="rect">
              <a:avLst/>
            </a:prstGeom>
            <a:noFill/>
          </p:spPr>
          <p:txBody>
            <a:bodyPr wrap="none" rtlCol="0">
              <a:spAutoFit/>
            </a:bodyPr>
            <a:lstStyle/>
            <a:p>
              <a:r>
                <a:rPr lang="en-GB"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82%</a:t>
              </a:r>
              <a:endPar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1" name="TextBox 60"/>
            <p:cNvSpPr txBox="1"/>
            <p:nvPr/>
          </p:nvSpPr>
          <p:spPr>
            <a:xfrm>
              <a:off x="-869476" y="2617514"/>
              <a:ext cx="901209" cy="276999"/>
            </a:xfrm>
            <a:prstGeom prst="rect">
              <a:avLst/>
            </a:prstGeom>
            <a:noFill/>
          </p:spPr>
          <p:txBody>
            <a:bodyPr wrap="none" rtlCol="0">
              <a:spAutoFit/>
            </a:bodyPr>
            <a:lstStyle/>
            <a:p>
              <a:r>
                <a:rPr lang="en-GB" sz="1200" b="1" u="sng" dirty="0">
                  <a:latin typeface="Segoe UI" panose="020B0502040204020203" pitchFamily="34" charset="0"/>
                  <a:ea typeface="Segoe UI" panose="020B0502040204020203" pitchFamily="34" charset="0"/>
                  <a:cs typeface="Segoe UI" panose="020B0502040204020203" pitchFamily="34" charset="0"/>
                </a:rPr>
                <a:t>Confident</a:t>
              </a:r>
            </a:p>
          </p:txBody>
        </p:sp>
        <p:sp>
          <p:nvSpPr>
            <p:cNvPr id="62" name="TextBox 61"/>
            <p:cNvSpPr txBox="1"/>
            <p:nvPr/>
          </p:nvSpPr>
          <p:spPr>
            <a:xfrm>
              <a:off x="-1193260" y="2974877"/>
              <a:ext cx="1091029" cy="415498"/>
            </a:xfrm>
            <a:prstGeom prst="rect">
              <a:avLst/>
            </a:prstGeom>
            <a:noFill/>
          </p:spPr>
          <p:txBody>
            <a:bodyPr wrap="square" rtlCol="0">
              <a:spAutoFit/>
            </a:bodyPr>
            <a:lstStyle/>
            <a:p>
              <a:pPr algn="ctr"/>
              <a:r>
                <a:rPr lang="en-GB" sz="1050" dirty="0">
                  <a:latin typeface="Segoe UI" panose="020B0502040204020203" pitchFamily="34" charset="0"/>
                  <a:ea typeface="Segoe UI" panose="020B0502040204020203" pitchFamily="34" charset="0"/>
                  <a:cs typeface="Segoe UI" panose="020B0502040204020203" pitchFamily="34" charset="0"/>
                </a:rPr>
                <a:t>(Previous period: </a:t>
              </a:r>
              <a:r>
                <a:rPr lang="en-GB" sz="1050" dirty="0" smtClean="0">
                  <a:latin typeface="Segoe UI" panose="020B0502040204020203" pitchFamily="34" charset="0"/>
                  <a:ea typeface="Segoe UI" panose="020B0502040204020203" pitchFamily="34" charset="0"/>
                  <a:cs typeface="Segoe UI" panose="020B0502040204020203" pitchFamily="34" charset="0"/>
                </a:rPr>
                <a:t>84%)</a:t>
              </a: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sp>
          <p:nvSpPr>
            <p:cNvPr id="63" name="TextBox 62"/>
            <p:cNvSpPr txBox="1"/>
            <p:nvPr/>
          </p:nvSpPr>
          <p:spPr>
            <a:xfrm>
              <a:off x="-126791" y="2339615"/>
              <a:ext cx="538187" cy="276999"/>
            </a:xfrm>
            <a:prstGeom prst="rect">
              <a:avLst/>
            </a:prstGeom>
            <a:noFill/>
          </p:spPr>
          <p:txBody>
            <a:bodyPr wrap="square" rtlCol="0">
              <a:spAutoFit/>
            </a:bodyPr>
            <a:lstStyle/>
            <a:p>
              <a:r>
                <a:rPr lang="en-GB" sz="12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-2%*</a:t>
              </a:r>
              <a:endParaRPr lang="en-GB" sz="1200"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64" name="Down Arrow 63"/>
            <p:cNvSpPr/>
            <p:nvPr/>
          </p:nvSpPr>
          <p:spPr>
            <a:xfrm>
              <a:off x="-263878" y="2324114"/>
              <a:ext cx="157994" cy="373006"/>
            </a:xfrm>
            <a:prstGeom prst="downArrow">
              <a:avLst>
                <a:gd name="adj1" fmla="val 50000"/>
                <a:gd name="adj2" fmla="val 6505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104" name="TextBox 103"/>
          <p:cNvSpPr txBox="1"/>
          <p:nvPr/>
        </p:nvSpPr>
        <p:spPr>
          <a:xfrm>
            <a:off x="6632088" y="574935"/>
            <a:ext cx="1111394" cy="307777"/>
          </a:xfrm>
          <a:prstGeom prst="rect">
            <a:avLst/>
          </a:prstGeom>
          <a:noFill/>
        </p:spPr>
        <p:txBody>
          <a:bodyPr wrap="none" rtlCol="0">
            <a:spAutoFit/>
          </a:bodyPr>
          <a:lstStyle/>
          <a:p>
            <a:pPr algn="ctr"/>
            <a:r>
              <a:rPr lang="en-GB" sz="1400" b="1" u="sng" dirty="0" smtClean="0">
                <a:latin typeface="Segoe UI" panose="020B0502040204020203" pitchFamily="34" charset="0"/>
                <a:ea typeface="Segoe UI" panose="020B0502040204020203" pitchFamily="34" charset="0"/>
                <a:cs typeface="Segoe UI" panose="020B0502040204020203" pitchFamily="34" charset="0"/>
              </a:rPr>
              <a:t>Trend Data</a:t>
            </a:r>
            <a:endParaRPr lang="en-GB" sz="1100" i="1" dirty="0">
              <a:latin typeface="Segoe UI" panose="020B0502040204020203" pitchFamily="34" charset="0"/>
              <a:ea typeface="Segoe UI" panose="020B0502040204020203" pitchFamily="34" charset="0"/>
              <a:cs typeface="Segoe UI" panose="020B0502040204020203" pitchFamily="34" charset="0"/>
            </a:endParaRPr>
          </a:p>
        </p:txBody>
      </p:sp>
      <p:sp>
        <p:nvSpPr>
          <p:cNvPr id="105" name="Rectangle 104"/>
          <p:cNvSpPr/>
          <p:nvPr/>
        </p:nvSpPr>
        <p:spPr>
          <a:xfrm>
            <a:off x="10831497" y="4126133"/>
            <a:ext cx="953934" cy="9583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TextBox 105"/>
          <p:cNvSpPr txBox="1"/>
          <p:nvPr/>
        </p:nvSpPr>
        <p:spPr>
          <a:xfrm>
            <a:off x="11468182" y="4579341"/>
            <a:ext cx="387977" cy="215444"/>
          </a:xfrm>
          <a:prstGeom prst="rect">
            <a:avLst/>
          </a:prstGeom>
          <a:noFill/>
        </p:spPr>
        <p:txBody>
          <a:bodyPr wrap="square" rtlCol="0">
            <a:spAutoFit/>
          </a:bodyPr>
          <a:lstStyle/>
          <a:p>
            <a:pPr algn="ctr"/>
            <a:r>
              <a:rPr lang="en-GB" sz="8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-3%</a:t>
            </a:r>
            <a:endParaRPr lang="en-GB" sz="8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07" name="TextBox 106"/>
          <p:cNvSpPr txBox="1"/>
          <p:nvPr/>
        </p:nvSpPr>
        <p:spPr>
          <a:xfrm>
            <a:off x="11467634" y="4663931"/>
            <a:ext cx="387977" cy="215444"/>
          </a:xfrm>
          <a:prstGeom prst="rect">
            <a:avLst/>
          </a:prstGeom>
          <a:noFill/>
        </p:spPr>
        <p:txBody>
          <a:bodyPr wrap="square" rtlCol="0">
            <a:spAutoFit/>
          </a:bodyPr>
          <a:lstStyle/>
          <a:p>
            <a:pPr algn="ctr"/>
            <a:r>
              <a:rPr lang="en-GB" sz="8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-1%</a:t>
            </a:r>
            <a:endParaRPr lang="en-GB" sz="8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08" name="TextBox 107"/>
          <p:cNvSpPr txBox="1"/>
          <p:nvPr/>
        </p:nvSpPr>
        <p:spPr>
          <a:xfrm>
            <a:off x="11461658" y="4315323"/>
            <a:ext cx="387977" cy="215444"/>
          </a:xfrm>
          <a:prstGeom prst="rect">
            <a:avLst/>
          </a:prstGeom>
          <a:noFill/>
        </p:spPr>
        <p:txBody>
          <a:bodyPr wrap="square" rtlCol="0">
            <a:spAutoFit/>
          </a:bodyPr>
          <a:lstStyle/>
          <a:p>
            <a:pPr algn="ctr"/>
            <a:r>
              <a:rPr lang="en-GB" sz="8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-2%</a:t>
            </a:r>
            <a:endParaRPr lang="en-GB" sz="8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09" name="TextBox 108"/>
          <p:cNvSpPr txBox="1"/>
          <p:nvPr/>
        </p:nvSpPr>
        <p:spPr>
          <a:xfrm>
            <a:off x="11456942" y="4154724"/>
            <a:ext cx="387977" cy="215444"/>
          </a:xfrm>
          <a:prstGeom prst="rect">
            <a:avLst/>
          </a:prstGeom>
          <a:noFill/>
        </p:spPr>
        <p:txBody>
          <a:bodyPr wrap="square" rtlCol="0">
            <a:spAutoFit/>
          </a:bodyPr>
          <a:lstStyle/>
          <a:p>
            <a:pPr algn="ctr"/>
            <a:r>
              <a:rPr lang="en-GB" sz="800" b="1"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-2%</a:t>
            </a:r>
            <a:endParaRPr lang="en-GB" sz="8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10" name="TextBox 109"/>
          <p:cNvSpPr txBox="1"/>
          <p:nvPr/>
        </p:nvSpPr>
        <p:spPr>
          <a:xfrm>
            <a:off x="11480135" y="4410891"/>
            <a:ext cx="387977" cy="215444"/>
          </a:xfrm>
          <a:prstGeom prst="rect">
            <a:avLst/>
          </a:prstGeom>
          <a:noFill/>
        </p:spPr>
        <p:txBody>
          <a:bodyPr wrap="square" rtlCol="0">
            <a:spAutoFit/>
          </a:bodyPr>
          <a:lstStyle/>
          <a:p>
            <a:pPr algn="ctr"/>
            <a:r>
              <a:rPr lang="en-GB" sz="800" b="1" dirty="0" smtClean="0">
                <a:solidFill>
                  <a:srgbClr val="005B97"/>
                </a:solidFill>
                <a:latin typeface="Segoe UI" panose="020B0502040204020203" pitchFamily="34" charset="0"/>
                <a:ea typeface="Segoe UI" panose="020B0502040204020203" pitchFamily="34" charset="0"/>
                <a:cs typeface="Segoe UI" panose="020B0502040204020203" pitchFamily="34" charset="0"/>
              </a:rPr>
              <a:t>0%</a:t>
            </a:r>
            <a:endParaRPr lang="en-GB" sz="800" b="1" dirty="0">
              <a:solidFill>
                <a:srgbClr val="005B97"/>
              </a:solidFill>
              <a:latin typeface="Segoe UI" panose="020B0502040204020203" pitchFamily="34" charset="0"/>
              <a:ea typeface="Segoe UI" panose="020B0502040204020203" pitchFamily="34" charset="0"/>
              <a:cs typeface="Segoe UI" panose="020B0502040204020203" pitchFamily="34" charset="0"/>
            </a:endParaRPr>
          </a:p>
        </p:txBody>
      </p:sp>
      <p:sp>
        <p:nvSpPr>
          <p:cNvPr id="111" name="Down Arrow 110"/>
          <p:cNvSpPr/>
          <p:nvPr/>
        </p:nvSpPr>
        <p:spPr>
          <a:xfrm>
            <a:off x="11454197" y="4217527"/>
            <a:ext cx="88131" cy="12024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Down Arrow 111"/>
          <p:cNvSpPr/>
          <p:nvPr/>
        </p:nvSpPr>
        <p:spPr>
          <a:xfrm>
            <a:off x="11457334" y="4370221"/>
            <a:ext cx="88131" cy="12024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Down Arrow 112"/>
          <p:cNvSpPr/>
          <p:nvPr/>
        </p:nvSpPr>
        <p:spPr>
          <a:xfrm>
            <a:off x="11458521" y="4626341"/>
            <a:ext cx="88131" cy="12024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Down Arrow 113"/>
          <p:cNvSpPr/>
          <p:nvPr/>
        </p:nvSpPr>
        <p:spPr>
          <a:xfrm>
            <a:off x="11461658" y="4749155"/>
            <a:ext cx="88131" cy="12024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Rectangle 115"/>
          <p:cNvSpPr/>
          <p:nvPr/>
        </p:nvSpPr>
        <p:spPr>
          <a:xfrm>
            <a:off x="2034869" y="1782834"/>
            <a:ext cx="422401" cy="247400"/>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TextBox 114"/>
          <p:cNvSpPr txBox="1"/>
          <p:nvPr/>
        </p:nvSpPr>
        <p:spPr>
          <a:xfrm>
            <a:off x="9706420" y="1228825"/>
            <a:ext cx="1810263" cy="1015663"/>
          </a:xfrm>
          <a:prstGeom prst="rect">
            <a:avLst/>
          </a:prstGeom>
          <a:noFill/>
        </p:spPr>
        <p:txBody>
          <a:bodyPr wrap="square" rtlCol="0">
            <a:spAutoFit/>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The </a:t>
            </a:r>
            <a:r>
              <a:rPr lang="en-GB" sz="1000" b="1" dirty="0" smtClean="0">
                <a:latin typeface="Segoe UI" panose="020B0502040204020203" pitchFamily="34" charset="0"/>
                <a:ea typeface="Segoe UI" panose="020B0502040204020203" pitchFamily="34" charset="0"/>
                <a:cs typeface="Segoe UI" panose="020B0502040204020203" pitchFamily="34" charset="0"/>
              </a:rPr>
              <a:t>Crime Survey England &amp; Wales </a:t>
            </a:r>
            <a:r>
              <a:rPr lang="en-GB" sz="1000" dirty="0" smtClean="0">
                <a:latin typeface="Segoe UI" panose="020B0502040204020203" pitchFamily="34" charset="0"/>
                <a:ea typeface="Segoe UI" panose="020B0502040204020203" pitchFamily="34" charset="0"/>
                <a:cs typeface="Segoe UI" panose="020B0502040204020203" pitchFamily="34" charset="0"/>
              </a:rPr>
              <a:t>survey has been suspended since March 20 due to Covid; the next set of results are expected to be available from </a:t>
            </a:r>
            <a:r>
              <a:rPr lang="en-GB" sz="1000" b="1" dirty="0" smtClean="0">
                <a:latin typeface="Segoe UI" panose="020B0502040204020203" pitchFamily="34" charset="0"/>
                <a:ea typeface="Segoe UI" panose="020B0502040204020203" pitchFamily="34" charset="0"/>
                <a:cs typeface="Segoe UI" panose="020B0502040204020203" pitchFamily="34" charset="0"/>
              </a:rPr>
              <a:t>April 22</a:t>
            </a:r>
            <a:r>
              <a:rPr lang="en-GB" sz="1000" dirty="0" smtClean="0">
                <a:latin typeface="Segoe UI" panose="020B0502040204020203" pitchFamily="34" charset="0"/>
                <a:ea typeface="Segoe UI" panose="020B0502040204020203" pitchFamily="34" charset="0"/>
                <a:cs typeface="Segoe UI" panose="020B0502040204020203" pitchFamily="34" charset="0"/>
              </a:rPr>
              <a:t>. </a:t>
            </a:r>
            <a:endParaRPr lang="en-GB" sz="1000" b="1" dirty="0">
              <a:latin typeface="Segoe UI" panose="020B0502040204020203" pitchFamily="34" charset="0"/>
              <a:ea typeface="Segoe UI" panose="020B0502040204020203" pitchFamily="34" charset="0"/>
              <a:cs typeface="Segoe UI" panose="020B0502040204020203" pitchFamily="34" charset="0"/>
            </a:endParaRPr>
          </a:p>
        </p:txBody>
      </p:sp>
      <p:sp>
        <p:nvSpPr>
          <p:cNvPr id="117" name="Rectangle 116"/>
          <p:cNvSpPr/>
          <p:nvPr/>
        </p:nvSpPr>
        <p:spPr>
          <a:xfrm>
            <a:off x="3519808" y="1782834"/>
            <a:ext cx="422401" cy="247400"/>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8" name="Group 117"/>
          <p:cNvGrpSpPr/>
          <p:nvPr/>
        </p:nvGrpSpPr>
        <p:grpSpPr>
          <a:xfrm>
            <a:off x="968225" y="876120"/>
            <a:ext cx="159182" cy="252000"/>
            <a:chOff x="949664" y="1291232"/>
            <a:chExt cx="159182" cy="252000"/>
          </a:xfrm>
        </p:grpSpPr>
        <p:cxnSp>
          <p:nvCxnSpPr>
            <p:cNvPr id="119" name="Straight Arrow Connector 118"/>
            <p:cNvCxnSpPr/>
            <p:nvPr/>
          </p:nvCxnSpPr>
          <p:spPr>
            <a:xfrm>
              <a:off x="949664" y="1291232"/>
              <a:ext cx="0" cy="252000"/>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flipV="1">
              <a:off x="1107020" y="1291232"/>
              <a:ext cx="1826" cy="252000"/>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1181680" y="894398"/>
            <a:ext cx="1488038" cy="215444"/>
          </a:xfrm>
          <a:prstGeom prst="rect">
            <a:avLst/>
          </a:prstGeom>
          <a:noFill/>
        </p:spPr>
        <p:txBody>
          <a:bodyPr wrap="square" rtlCol="0">
            <a:spAutoFit/>
          </a:bodyPr>
          <a:lstStyle/>
          <a:p>
            <a:r>
              <a:rPr lang="en-GB" sz="800" i="1" dirty="0" smtClean="0">
                <a:latin typeface="Segoe UI" panose="020B0502040204020203" pitchFamily="34" charset="0"/>
                <a:ea typeface="Segoe UI" panose="020B0502040204020203" pitchFamily="34" charset="0"/>
                <a:cs typeface="Segoe UI" panose="020B0502040204020203" pitchFamily="34" charset="0"/>
              </a:rPr>
              <a:t>= change since end Qtr. 2</a:t>
            </a:r>
            <a:endParaRPr lang="en-GB" sz="800" i="1" dirty="0">
              <a:latin typeface="Segoe UI" panose="020B0502040204020203" pitchFamily="34" charset="0"/>
              <a:ea typeface="Segoe UI" panose="020B0502040204020203" pitchFamily="34" charset="0"/>
              <a:cs typeface="Segoe UI" panose="020B0502040204020203" pitchFamily="34" charset="0"/>
            </a:endParaRPr>
          </a:p>
        </p:txBody>
      </p:sp>
      <p:sp>
        <p:nvSpPr>
          <p:cNvPr id="122" name="TextBox 121"/>
          <p:cNvSpPr txBox="1"/>
          <p:nvPr/>
        </p:nvSpPr>
        <p:spPr>
          <a:xfrm>
            <a:off x="975984" y="2993179"/>
            <a:ext cx="2074401" cy="233705"/>
          </a:xfrm>
          <a:prstGeom prst="rect">
            <a:avLst/>
          </a:prstGeom>
          <a:noFill/>
        </p:spPr>
        <p:txBody>
          <a:bodyPr wrap="square" rtlCol="0">
            <a:spAutoFit/>
          </a:bodyPr>
          <a:lstStyle/>
          <a:p>
            <a:r>
              <a:rPr lang="en-GB" sz="900" b="1" i="1" dirty="0" smtClean="0">
                <a:latin typeface="Segoe UI" panose="020B0502040204020203" pitchFamily="34" charset="0"/>
                <a:ea typeface="Segoe UI" panose="020B0502040204020203" pitchFamily="34" charset="0"/>
                <a:cs typeface="Segoe UI" panose="020B0502040204020203" pitchFamily="34" charset="0"/>
              </a:rPr>
              <a:t>*Change </a:t>
            </a:r>
            <a:r>
              <a:rPr lang="en-GB" sz="900" b="1" i="1" dirty="0">
                <a:latin typeface="Segoe UI" panose="020B0502040204020203" pitchFamily="34" charset="0"/>
                <a:ea typeface="Segoe UI" panose="020B0502040204020203" pitchFamily="34" charset="0"/>
                <a:cs typeface="Segoe UI" panose="020B0502040204020203" pitchFamily="34" charset="0"/>
              </a:rPr>
              <a:t>is statistically significant</a:t>
            </a:r>
          </a:p>
        </p:txBody>
      </p:sp>
      <p:sp>
        <p:nvSpPr>
          <p:cNvPr id="123" name="TextBox 122"/>
          <p:cNvSpPr txBox="1"/>
          <p:nvPr/>
        </p:nvSpPr>
        <p:spPr>
          <a:xfrm>
            <a:off x="2106469" y="3267488"/>
            <a:ext cx="8439612" cy="261610"/>
          </a:xfrm>
          <a:prstGeom prst="rect">
            <a:avLst/>
          </a:prstGeom>
          <a:noFill/>
        </p:spPr>
        <p:txBody>
          <a:bodyPr wrap="square" rtlCol="0">
            <a:spAutoFit/>
          </a:bodyPr>
          <a:lstStyle/>
          <a:p>
            <a:pPr algn="ctr"/>
            <a:r>
              <a:rPr lang="en-GB" sz="110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Public Confidence Headlines</a:t>
            </a:r>
            <a:endParaRPr lang="en-GB" sz="1100" b="1" u="sng"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4" name="TextBox 123"/>
          <p:cNvSpPr txBox="1"/>
          <p:nvPr/>
        </p:nvSpPr>
        <p:spPr>
          <a:xfrm>
            <a:off x="873480" y="3448856"/>
            <a:ext cx="10958520" cy="577081"/>
          </a:xfrm>
          <a:prstGeom prst="rect">
            <a:avLst/>
          </a:prstGeom>
          <a:noFill/>
        </p:spPr>
        <p:txBody>
          <a:bodyPr wrap="square" rtlCol="0">
            <a:spAutoFit/>
          </a:bodyPr>
          <a:lstStyle/>
          <a:p>
            <a:r>
              <a:rPr lang="en-GB" sz="1050" dirty="0" smtClean="0">
                <a:latin typeface="Segoe UI" panose="020B0502040204020203" pitchFamily="34" charset="0"/>
                <a:ea typeface="Segoe UI" panose="020B0502040204020203" pitchFamily="34" charset="0"/>
                <a:cs typeface="Segoe UI" panose="020B0502040204020203" pitchFamily="34" charset="0"/>
              </a:rPr>
              <a:t>- As at end December 21, with a figure of </a:t>
            </a:r>
            <a:r>
              <a:rPr lang="en-GB" sz="1050" b="1" dirty="0" smtClean="0">
                <a:latin typeface="Segoe UI" panose="020B0502040204020203" pitchFamily="34" charset="0"/>
                <a:ea typeface="Segoe UI" panose="020B0502040204020203" pitchFamily="34" charset="0"/>
                <a:cs typeface="Segoe UI" panose="020B0502040204020203" pitchFamily="34" charset="0"/>
              </a:rPr>
              <a:t>82%</a:t>
            </a:r>
            <a:r>
              <a:rPr lang="en-GB" sz="1050" dirty="0" smtClean="0">
                <a:latin typeface="Segoe UI" panose="020B0502040204020203" pitchFamily="34" charset="0"/>
                <a:ea typeface="Segoe UI" panose="020B0502040204020203" pitchFamily="34" charset="0"/>
                <a:cs typeface="Segoe UI" panose="020B0502040204020203" pitchFamily="34" charset="0"/>
              </a:rPr>
              <a:t>, the force is </a:t>
            </a:r>
            <a:r>
              <a:rPr lang="en-GB" sz="1050" b="1" dirty="0" smtClean="0">
                <a:latin typeface="Segoe UI" panose="020B0502040204020203" pitchFamily="34" charset="0"/>
                <a:ea typeface="Segoe UI" panose="020B0502040204020203" pitchFamily="34" charset="0"/>
                <a:cs typeface="Segoe UI" panose="020B0502040204020203" pitchFamily="34" charset="0"/>
              </a:rPr>
              <a:t>significantly below the aspirational figure of 88%</a:t>
            </a:r>
            <a:r>
              <a:rPr lang="en-GB" sz="1050" dirty="0" smtClean="0">
                <a:latin typeface="Segoe UI" panose="020B0502040204020203" pitchFamily="34" charset="0"/>
                <a:ea typeface="Segoe UI" panose="020B0502040204020203" pitchFamily="34" charset="0"/>
                <a:cs typeface="Segoe UI" panose="020B0502040204020203" pitchFamily="34" charset="0"/>
              </a:rPr>
              <a:t>.</a:t>
            </a:r>
          </a:p>
          <a:p>
            <a:r>
              <a:rPr lang="en-GB" sz="1050" dirty="0" smtClean="0">
                <a:latin typeface="Segoe UI" panose="020B0502040204020203" pitchFamily="34" charset="0"/>
                <a:ea typeface="Segoe UI" panose="020B0502040204020203" pitchFamily="34" charset="0"/>
                <a:cs typeface="Segoe UI" panose="020B0502040204020203" pitchFamily="34" charset="0"/>
              </a:rPr>
              <a:t>- There has been a </a:t>
            </a:r>
            <a:r>
              <a:rPr lang="en-GB" sz="1050" b="1" dirty="0" smtClean="0">
                <a:latin typeface="Segoe UI" panose="020B0502040204020203" pitchFamily="34" charset="0"/>
                <a:ea typeface="Segoe UI" panose="020B0502040204020203" pitchFamily="34" charset="0"/>
                <a:cs typeface="Segoe UI" panose="020B0502040204020203" pitchFamily="34" charset="0"/>
              </a:rPr>
              <a:t>statistically significant reduction in public confidence this financial year </a:t>
            </a:r>
            <a:r>
              <a:rPr lang="en-GB" sz="1050" dirty="0" smtClean="0">
                <a:latin typeface="Segoe UI" panose="020B0502040204020203" pitchFamily="34" charset="0"/>
                <a:ea typeface="Segoe UI" panose="020B0502040204020203" pitchFamily="34" charset="0"/>
                <a:cs typeface="Segoe UI" panose="020B0502040204020203" pitchFamily="34" charset="0"/>
              </a:rPr>
              <a:t>– decreasing from 86% at end 20/21 – while </a:t>
            </a:r>
            <a:r>
              <a:rPr lang="en-GB" sz="1050" b="1" dirty="0" smtClean="0">
                <a:latin typeface="Segoe UI" panose="020B0502040204020203" pitchFamily="34" charset="0"/>
                <a:ea typeface="Segoe UI" panose="020B0502040204020203" pitchFamily="34" charset="0"/>
                <a:cs typeface="Segoe UI" panose="020B0502040204020203" pitchFamily="34" charset="0"/>
              </a:rPr>
              <a:t>levels have also decreased significantly since last Quarter</a:t>
            </a:r>
            <a:r>
              <a:rPr lang="en-GB" sz="1050" dirty="0" smtClean="0">
                <a:latin typeface="Segoe UI" panose="020B0502040204020203" pitchFamily="34" charset="0"/>
                <a:ea typeface="Segoe UI" panose="020B0502040204020203" pitchFamily="34" charset="0"/>
                <a:cs typeface="Segoe UI" panose="020B0502040204020203" pitchFamily="34" charset="0"/>
              </a:rPr>
              <a:t>. There is a  </a:t>
            </a:r>
            <a:r>
              <a:rPr lang="en-GB" sz="1050" b="1" u="sng" dirty="0" smtClean="0">
                <a:latin typeface="Segoe UI" panose="020B0502040204020203" pitchFamily="34" charset="0"/>
                <a:ea typeface="Segoe UI" panose="020B0502040204020203" pitchFamily="34" charset="0"/>
                <a:cs typeface="Segoe UI" panose="020B0502040204020203" pitchFamily="34" charset="0"/>
              </a:rPr>
              <a:t>remote chance</a:t>
            </a:r>
            <a:r>
              <a:rPr lang="en-GB" sz="1050" b="1" dirty="0" smtClean="0">
                <a:latin typeface="Segoe UI" panose="020B0502040204020203" pitchFamily="34" charset="0"/>
                <a:ea typeface="Segoe UI" panose="020B0502040204020203" pitchFamily="34" charset="0"/>
                <a:cs typeface="Segoe UI" panose="020B0502040204020203" pitchFamily="34" charset="0"/>
              </a:rPr>
              <a:t> </a:t>
            </a:r>
            <a:r>
              <a:rPr lang="en-GB" sz="1050" dirty="0" smtClean="0">
                <a:latin typeface="Segoe UI" panose="020B0502040204020203" pitchFamily="34" charset="0"/>
                <a:ea typeface="Segoe UI" panose="020B0502040204020203" pitchFamily="34" charset="0"/>
                <a:cs typeface="Segoe UI" panose="020B0502040204020203" pitchFamily="34" charset="0"/>
              </a:rPr>
              <a:t>that the </a:t>
            </a:r>
            <a:r>
              <a:rPr lang="en-GB" sz="1050" b="1" dirty="0" smtClean="0">
                <a:latin typeface="Segoe UI" panose="020B0502040204020203" pitchFamily="34" charset="0"/>
                <a:ea typeface="Segoe UI" panose="020B0502040204020203" pitchFamily="34" charset="0"/>
                <a:cs typeface="Segoe UI" panose="020B0502040204020203" pitchFamily="34" charset="0"/>
              </a:rPr>
              <a:t>force will achieve the 88% aim by the end of Quarter 4 </a:t>
            </a:r>
            <a:r>
              <a:rPr lang="en-GB" sz="1050" dirty="0" smtClean="0">
                <a:latin typeface="Segoe UI" panose="020B0502040204020203" pitchFamily="34" charset="0"/>
                <a:ea typeface="Segoe UI" panose="020B0502040204020203" pitchFamily="34" charset="0"/>
                <a:cs typeface="Segoe UI" panose="020B0502040204020203" pitchFamily="34" charset="0"/>
              </a:rPr>
              <a:t>21/22.</a:t>
            </a:r>
          </a:p>
        </p:txBody>
      </p:sp>
      <p:sp>
        <p:nvSpPr>
          <p:cNvPr id="125" name="Rounded Rectangle 124"/>
          <p:cNvSpPr/>
          <p:nvPr/>
        </p:nvSpPr>
        <p:spPr>
          <a:xfrm>
            <a:off x="812210" y="4049340"/>
            <a:ext cx="1750510" cy="2757777"/>
          </a:xfrm>
          <a:prstGeom prst="roundRect">
            <a:avLst>
              <a:gd name="adj" fmla="val 5166"/>
            </a:avLst>
          </a:prstGeom>
          <a:solidFill>
            <a:schemeClr val="bg1"/>
          </a:solidFill>
          <a:ln w="2222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26" name="TextBox 125"/>
          <p:cNvSpPr txBox="1"/>
          <p:nvPr/>
        </p:nvSpPr>
        <p:spPr>
          <a:xfrm>
            <a:off x="729197" y="4029159"/>
            <a:ext cx="1959139" cy="261610"/>
          </a:xfrm>
          <a:prstGeom prst="rect">
            <a:avLst/>
          </a:prstGeom>
          <a:noFill/>
        </p:spPr>
        <p:txBody>
          <a:bodyPr wrap="square" rtlCol="0">
            <a:spAutoFit/>
          </a:bodyPr>
          <a:lstStyle/>
          <a:p>
            <a:pPr algn="ctr"/>
            <a:r>
              <a:rPr lang="en-GB" sz="110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Public Confidence: LPA </a:t>
            </a:r>
            <a:endParaRPr lang="en-GB" sz="1100" b="1" u="sng"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7" name="Rectangle 126"/>
          <p:cNvSpPr/>
          <p:nvPr/>
        </p:nvSpPr>
        <p:spPr>
          <a:xfrm>
            <a:off x="2243322" y="4029159"/>
            <a:ext cx="6096000" cy="261610"/>
          </a:xfrm>
          <a:prstGeom prst="rect">
            <a:avLst/>
          </a:prstGeom>
        </p:spPr>
        <p:txBody>
          <a:bodyPr>
            <a:spAutoFit/>
          </a:bodyPr>
          <a:lstStyle/>
          <a:p>
            <a:pPr algn="ctr"/>
            <a:r>
              <a:rPr lang="en-GB" sz="1100" b="1" u="sng"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West Mercia Public Confidence Board and Next Steps</a:t>
            </a:r>
            <a:endParaRPr lang="en-GB" sz="1200" b="1" i="1"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28" name="Rectangle 127"/>
          <p:cNvSpPr/>
          <p:nvPr/>
        </p:nvSpPr>
        <p:spPr>
          <a:xfrm>
            <a:off x="2692102" y="4236852"/>
            <a:ext cx="5054579" cy="1769715"/>
          </a:xfrm>
          <a:prstGeom prst="rect">
            <a:avLst/>
          </a:prstGeom>
        </p:spPr>
        <p:txBody>
          <a:bodyPr wrap="square">
            <a:spAutoFit/>
          </a:bodyPr>
          <a:lstStyle/>
          <a:p>
            <a:pPr lvl="0"/>
            <a:r>
              <a:rPr lang="en-GB" sz="1000" b="1" u="sng" dirty="0">
                <a:latin typeface="Segoe UI" panose="020B0502040204020203" pitchFamily="34" charset="0"/>
                <a:ea typeface="Segoe UI" panose="020B0502040204020203" pitchFamily="34" charset="0"/>
                <a:cs typeface="Segoe UI" panose="020B0502040204020203" pitchFamily="34" charset="0"/>
              </a:rPr>
              <a:t>Purpose of Board</a:t>
            </a:r>
            <a:r>
              <a:rPr lang="en-GB" sz="1000" dirty="0" smtClean="0">
                <a:latin typeface="Segoe UI" panose="020B0502040204020203" pitchFamily="34" charset="0"/>
                <a:ea typeface="Segoe UI" panose="020B0502040204020203" pitchFamily="34" charset="0"/>
                <a:cs typeface="Segoe UI" panose="020B0502040204020203" pitchFamily="34" charset="0"/>
              </a:rPr>
              <a:t>: </a:t>
            </a:r>
            <a:r>
              <a:rPr lang="en-GB" sz="1000" b="1" dirty="0" smtClean="0">
                <a:latin typeface="Segoe UI" panose="020B0502040204020203" pitchFamily="34" charset="0"/>
                <a:ea typeface="Segoe UI" panose="020B0502040204020203" pitchFamily="34" charset="0"/>
                <a:cs typeface="Segoe UI" panose="020B0502040204020203" pitchFamily="34" charset="0"/>
              </a:rPr>
              <a:t>Chaired by the DCC</a:t>
            </a:r>
            <a:r>
              <a:rPr lang="en-GB" sz="1000" dirty="0" smtClean="0">
                <a:latin typeface="Segoe UI" panose="020B0502040204020203" pitchFamily="34" charset="0"/>
                <a:ea typeface="Segoe UI" panose="020B0502040204020203" pitchFamily="34" charset="0"/>
                <a:cs typeface="Segoe UI" panose="020B0502040204020203" pitchFamily="34" charset="0"/>
              </a:rPr>
              <a:t>, the purpose of this new Board is as follows: </a:t>
            </a:r>
            <a:r>
              <a:rPr lang="en-GB" sz="1000" dirty="0">
                <a:latin typeface="Segoe UI" panose="020B0502040204020203" pitchFamily="34" charset="0"/>
                <a:ea typeface="Segoe UI" panose="020B0502040204020203" pitchFamily="34" charset="0"/>
                <a:cs typeface="Segoe UI" panose="020B0502040204020203" pitchFamily="34" charset="0"/>
              </a:rPr>
              <a:t>t</a:t>
            </a:r>
            <a:r>
              <a:rPr lang="en-GB" sz="1000" dirty="0" smtClean="0">
                <a:latin typeface="Segoe UI" panose="020B0502040204020203" pitchFamily="34" charset="0"/>
                <a:ea typeface="Segoe UI" panose="020B0502040204020203" pitchFamily="34" charset="0"/>
                <a:cs typeface="Segoe UI" panose="020B0502040204020203" pitchFamily="34" charset="0"/>
              </a:rPr>
              <a:t>o </a:t>
            </a:r>
            <a:r>
              <a:rPr lang="en-GB" sz="1000" dirty="0">
                <a:latin typeface="Segoe UI" panose="020B0502040204020203" pitchFamily="34" charset="0"/>
                <a:ea typeface="Segoe UI" panose="020B0502040204020203" pitchFamily="34" charset="0"/>
                <a:cs typeface="Segoe UI" panose="020B0502040204020203" pitchFamily="34" charset="0"/>
              </a:rPr>
              <a:t>make</a:t>
            </a:r>
            <a:r>
              <a:rPr lang="en-GB" sz="1000" b="1" dirty="0">
                <a:latin typeface="Segoe UI" panose="020B0502040204020203" pitchFamily="34" charset="0"/>
                <a:ea typeface="Segoe UI" panose="020B0502040204020203" pitchFamily="34" charset="0"/>
                <a:cs typeface="Segoe UI" panose="020B0502040204020203" pitchFamily="34" charset="0"/>
              </a:rPr>
              <a:t> building public confidence everyone’s business </a:t>
            </a:r>
            <a:r>
              <a:rPr lang="en-GB" sz="1000" dirty="0">
                <a:latin typeface="Segoe UI" panose="020B0502040204020203" pitchFamily="34" charset="0"/>
                <a:ea typeface="Segoe UI" panose="020B0502040204020203" pitchFamily="34" charset="0"/>
                <a:cs typeface="Segoe UI" panose="020B0502040204020203" pitchFamily="34" charset="0"/>
              </a:rPr>
              <a:t>within West Mercia </a:t>
            </a:r>
            <a:r>
              <a:rPr lang="en-GB" sz="1000" dirty="0" smtClean="0">
                <a:latin typeface="Segoe UI" panose="020B0502040204020203" pitchFamily="34" charset="0"/>
                <a:ea typeface="Segoe UI" panose="020B0502040204020203" pitchFamily="34" charset="0"/>
                <a:cs typeface="Segoe UI" panose="020B0502040204020203" pitchFamily="34" charset="0"/>
              </a:rPr>
              <a:t>Police; to </a:t>
            </a:r>
            <a:r>
              <a:rPr lang="en-GB" sz="1000" b="1" dirty="0">
                <a:latin typeface="Segoe UI" panose="020B0502040204020203" pitchFamily="34" charset="0"/>
                <a:ea typeface="Segoe UI" panose="020B0502040204020203" pitchFamily="34" charset="0"/>
                <a:cs typeface="Segoe UI" panose="020B0502040204020203" pitchFamily="34" charset="0"/>
              </a:rPr>
              <a:t>drive improvement in the confidence</a:t>
            </a:r>
            <a:r>
              <a:rPr lang="en-GB" sz="1000" dirty="0">
                <a:latin typeface="Segoe UI" panose="020B0502040204020203" pitchFamily="34" charset="0"/>
                <a:ea typeface="Segoe UI" panose="020B0502040204020203" pitchFamily="34" charset="0"/>
                <a:cs typeface="Segoe UI" panose="020B0502040204020203" pitchFamily="34" charset="0"/>
              </a:rPr>
              <a:t> of those who live, work and visit within the West Mercia Police </a:t>
            </a:r>
            <a:r>
              <a:rPr lang="en-GB" sz="1000" dirty="0" smtClean="0">
                <a:latin typeface="Segoe UI" panose="020B0502040204020203" pitchFamily="34" charset="0"/>
                <a:ea typeface="Segoe UI" panose="020B0502040204020203" pitchFamily="34" charset="0"/>
                <a:cs typeface="Segoe UI" panose="020B0502040204020203" pitchFamily="34" charset="0"/>
              </a:rPr>
              <a:t>area; to </a:t>
            </a:r>
            <a:r>
              <a:rPr lang="en-GB" sz="1000" b="1" dirty="0">
                <a:latin typeface="Segoe UI" panose="020B0502040204020203" pitchFamily="34" charset="0"/>
                <a:ea typeface="Segoe UI" panose="020B0502040204020203" pitchFamily="34" charset="0"/>
                <a:cs typeface="Segoe UI" panose="020B0502040204020203" pitchFamily="34" charset="0"/>
              </a:rPr>
              <a:t>coordinate activity </a:t>
            </a:r>
            <a:r>
              <a:rPr lang="en-GB" sz="1000" dirty="0">
                <a:latin typeface="Segoe UI" panose="020B0502040204020203" pitchFamily="34" charset="0"/>
                <a:ea typeface="Segoe UI" panose="020B0502040204020203" pitchFamily="34" charset="0"/>
                <a:cs typeface="Segoe UI" panose="020B0502040204020203" pitchFamily="34" charset="0"/>
              </a:rPr>
              <a:t>to counter the local impact on confidence as a consequence of national / International </a:t>
            </a:r>
            <a:r>
              <a:rPr lang="en-GB" sz="1000" dirty="0" smtClean="0">
                <a:latin typeface="Segoe UI" panose="020B0502040204020203" pitchFamily="34" charset="0"/>
                <a:ea typeface="Segoe UI" panose="020B0502040204020203" pitchFamily="34" charset="0"/>
                <a:cs typeface="Segoe UI" panose="020B0502040204020203" pitchFamily="34" charset="0"/>
              </a:rPr>
              <a:t>events; to </a:t>
            </a:r>
            <a:r>
              <a:rPr lang="en-GB" sz="1000" b="1" dirty="0">
                <a:latin typeface="Segoe UI" panose="020B0502040204020203" pitchFamily="34" charset="0"/>
                <a:ea typeface="Segoe UI" panose="020B0502040204020203" pitchFamily="34" charset="0"/>
                <a:cs typeface="Segoe UI" panose="020B0502040204020203" pitchFamily="34" charset="0"/>
              </a:rPr>
              <a:t>monitor, understand the drivers to confidence, report on trends in confidence </a:t>
            </a:r>
            <a:r>
              <a:rPr lang="en-GB" sz="1000" dirty="0">
                <a:latin typeface="Segoe UI" panose="020B0502040204020203" pitchFamily="34" charset="0"/>
                <a:ea typeface="Segoe UI" panose="020B0502040204020203" pitchFamily="34" charset="0"/>
                <a:cs typeface="Segoe UI" panose="020B0502040204020203" pitchFamily="34" charset="0"/>
              </a:rPr>
              <a:t>levels and </a:t>
            </a:r>
            <a:r>
              <a:rPr lang="en-GB" sz="1000" b="1" dirty="0">
                <a:latin typeface="Segoe UI" panose="020B0502040204020203" pitchFamily="34" charset="0"/>
                <a:ea typeface="Segoe UI" panose="020B0502040204020203" pitchFamily="34" charset="0"/>
                <a:cs typeface="Segoe UI" panose="020B0502040204020203" pitchFamily="34" charset="0"/>
              </a:rPr>
              <a:t>promote an evidenced based </a:t>
            </a:r>
            <a:r>
              <a:rPr lang="en-GB" sz="1000" b="1" dirty="0" smtClean="0">
                <a:latin typeface="Segoe UI" panose="020B0502040204020203" pitchFamily="34" charset="0"/>
                <a:ea typeface="Segoe UI" panose="020B0502040204020203" pitchFamily="34" charset="0"/>
                <a:cs typeface="Segoe UI" panose="020B0502040204020203" pitchFamily="34" charset="0"/>
              </a:rPr>
              <a:t>approach</a:t>
            </a:r>
            <a:r>
              <a:rPr lang="en-GB" sz="1000" dirty="0" smtClean="0">
                <a:latin typeface="Segoe UI" panose="020B0502040204020203" pitchFamily="34" charset="0"/>
                <a:ea typeface="Segoe UI" panose="020B0502040204020203" pitchFamily="34" charset="0"/>
                <a:cs typeface="Segoe UI" panose="020B0502040204020203" pitchFamily="34" charset="0"/>
              </a:rPr>
              <a:t>; to </a:t>
            </a:r>
            <a:r>
              <a:rPr lang="en-GB" sz="1000" dirty="0">
                <a:latin typeface="Segoe UI" panose="020B0502040204020203" pitchFamily="34" charset="0"/>
                <a:ea typeface="Segoe UI" panose="020B0502040204020203" pitchFamily="34" charset="0"/>
                <a:cs typeface="Segoe UI" panose="020B0502040204020203" pitchFamily="34" charset="0"/>
              </a:rPr>
              <a:t>oversee </a:t>
            </a:r>
            <a:r>
              <a:rPr lang="en-GB" sz="1000" b="1" dirty="0">
                <a:latin typeface="Segoe UI" panose="020B0502040204020203" pitchFamily="34" charset="0"/>
                <a:ea typeface="Segoe UI" panose="020B0502040204020203" pitchFamily="34" charset="0"/>
                <a:cs typeface="Segoe UI" panose="020B0502040204020203" pitchFamily="34" charset="0"/>
              </a:rPr>
              <a:t>public cooperation </a:t>
            </a:r>
            <a:r>
              <a:rPr lang="en-GB" sz="1000" dirty="0">
                <a:latin typeface="Segoe UI" panose="020B0502040204020203" pitchFamily="34" charset="0"/>
                <a:ea typeface="Segoe UI" panose="020B0502040204020203" pitchFamily="34" charset="0"/>
                <a:cs typeface="Segoe UI" panose="020B0502040204020203" pitchFamily="34" charset="0"/>
              </a:rPr>
              <a:t>and </a:t>
            </a:r>
            <a:r>
              <a:rPr lang="en-GB" sz="1000" b="1" dirty="0">
                <a:latin typeface="Segoe UI" panose="020B0502040204020203" pitchFamily="34" charset="0"/>
                <a:ea typeface="Segoe UI" panose="020B0502040204020203" pitchFamily="34" charset="0"/>
                <a:cs typeface="Segoe UI" panose="020B0502040204020203" pitchFamily="34" charset="0"/>
              </a:rPr>
              <a:t>encourage active citizen participation </a:t>
            </a:r>
            <a:r>
              <a:rPr lang="en-GB" sz="1000" dirty="0">
                <a:latin typeface="Segoe UI" panose="020B0502040204020203" pitchFamily="34" charset="0"/>
                <a:ea typeface="Segoe UI" panose="020B0502040204020203" pitchFamily="34" charset="0"/>
                <a:cs typeface="Segoe UI" panose="020B0502040204020203" pitchFamily="34" charset="0"/>
              </a:rPr>
              <a:t>in policing within West Mercia </a:t>
            </a:r>
            <a:r>
              <a:rPr lang="en-GB" sz="1000" dirty="0" smtClean="0">
                <a:latin typeface="Segoe UI" panose="020B0502040204020203" pitchFamily="34" charset="0"/>
                <a:ea typeface="Segoe UI" panose="020B0502040204020203" pitchFamily="34" charset="0"/>
                <a:cs typeface="Segoe UI" panose="020B0502040204020203" pitchFamily="34" charset="0"/>
              </a:rPr>
              <a:t>Police; to </a:t>
            </a:r>
            <a:r>
              <a:rPr lang="en-GB" sz="1000" dirty="0">
                <a:latin typeface="Segoe UI" panose="020B0502040204020203" pitchFamily="34" charset="0"/>
                <a:ea typeface="Segoe UI" panose="020B0502040204020203" pitchFamily="34" charset="0"/>
                <a:cs typeface="Segoe UI" panose="020B0502040204020203" pitchFamily="34" charset="0"/>
              </a:rPr>
              <a:t>ensure </a:t>
            </a:r>
            <a:r>
              <a:rPr lang="en-GB" sz="1000" b="1" dirty="0">
                <a:latin typeface="Segoe UI" panose="020B0502040204020203" pitchFamily="34" charset="0"/>
                <a:ea typeface="Segoe UI" panose="020B0502040204020203" pitchFamily="34" charset="0"/>
                <a:cs typeface="Segoe UI" panose="020B0502040204020203" pitchFamily="34" charset="0"/>
              </a:rPr>
              <a:t>effective practice is captured both internally and from external sources </a:t>
            </a:r>
            <a:r>
              <a:rPr lang="en-GB" sz="1000" dirty="0">
                <a:latin typeface="Segoe UI" panose="020B0502040204020203" pitchFamily="34" charset="0"/>
                <a:ea typeface="Segoe UI" panose="020B0502040204020203" pitchFamily="34" charset="0"/>
                <a:cs typeface="Segoe UI" panose="020B0502040204020203" pitchFamily="34" charset="0"/>
              </a:rPr>
              <a:t>and replicated across departments and </a:t>
            </a:r>
            <a:r>
              <a:rPr lang="en-GB" sz="1000" dirty="0" smtClean="0">
                <a:latin typeface="Segoe UI" panose="020B0502040204020203" pitchFamily="34" charset="0"/>
                <a:ea typeface="Segoe UI" panose="020B0502040204020203" pitchFamily="34" charset="0"/>
                <a:cs typeface="Segoe UI" panose="020B0502040204020203" pitchFamily="34" charset="0"/>
              </a:rPr>
              <a:t>LPAs. </a:t>
            </a:r>
          </a:p>
          <a:p>
            <a:pPr lvl="0"/>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sp>
        <p:nvSpPr>
          <p:cNvPr id="130" name="Rounded Rectangle 129"/>
          <p:cNvSpPr/>
          <p:nvPr/>
        </p:nvSpPr>
        <p:spPr>
          <a:xfrm>
            <a:off x="2627502" y="4049340"/>
            <a:ext cx="5200464" cy="2757777"/>
          </a:xfrm>
          <a:prstGeom prst="roundRect">
            <a:avLst>
              <a:gd name="adj" fmla="val 3447"/>
            </a:avLst>
          </a:prstGeom>
          <a:noFill/>
          <a:ln w="2222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31" name="Rounded Rectangle 130"/>
          <p:cNvSpPr/>
          <p:nvPr/>
        </p:nvSpPr>
        <p:spPr>
          <a:xfrm>
            <a:off x="7905754" y="4049341"/>
            <a:ext cx="3921530" cy="2757776"/>
          </a:xfrm>
          <a:prstGeom prst="roundRect">
            <a:avLst>
              <a:gd name="adj" fmla="val 3105"/>
            </a:avLst>
          </a:prstGeom>
          <a:noFill/>
          <a:ln w="2222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32" name="TextBox 131"/>
          <p:cNvSpPr txBox="1"/>
          <p:nvPr/>
        </p:nvSpPr>
        <p:spPr>
          <a:xfrm>
            <a:off x="8035437" y="5316569"/>
            <a:ext cx="2292615" cy="246221"/>
          </a:xfrm>
          <a:prstGeom prst="rect">
            <a:avLst/>
          </a:prstGeom>
          <a:noFill/>
        </p:spPr>
        <p:txBody>
          <a:bodyPr wrap="none" rtlCol="0">
            <a:spAutoFit/>
          </a:bodyPr>
          <a:lstStyle/>
          <a:p>
            <a:pPr algn="ctr"/>
            <a:r>
              <a:rPr lang="en-GB" sz="1000" b="1" u="sng" dirty="0" smtClean="0">
                <a:latin typeface="Segoe UI" panose="020B0502040204020203" pitchFamily="34" charset="0"/>
                <a:ea typeface="Segoe UI" panose="020B0502040204020203" pitchFamily="34" charset="0"/>
                <a:cs typeface="Segoe UI" panose="020B0502040204020203" pitchFamily="34" charset="0"/>
              </a:rPr>
              <a:t>Confidence: Key Driver Diagnostics</a:t>
            </a:r>
            <a:endParaRPr lang="en-GB" sz="800" i="1" dirty="0">
              <a:latin typeface="Segoe UI" panose="020B0502040204020203" pitchFamily="34" charset="0"/>
              <a:ea typeface="Segoe UI" panose="020B0502040204020203" pitchFamily="34" charset="0"/>
              <a:cs typeface="Segoe UI" panose="020B0502040204020203" pitchFamily="34" charset="0"/>
            </a:endParaRPr>
          </a:p>
        </p:txBody>
      </p:sp>
      <p:sp>
        <p:nvSpPr>
          <p:cNvPr id="133" name="TextBox 132"/>
          <p:cNvSpPr txBox="1"/>
          <p:nvPr/>
        </p:nvSpPr>
        <p:spPr>
          <a:xfrm>
            <a:off x="859789" y="4265231"/>
            <a:ext cx="1702931" cy="2577629"/>
          </a:xfrm>
          <a:prstGeom prst="rect">
            <a:avLst/>
          </a:prstGeom>
          <a:noFill/>
        </p:spPr>
        <p:txBody>
          <a:bodyPr wrap="square" rtlCol="0">
            <a:spAutoFit/>
          </a:bodyPr>
          <a:lstStyle/>
          <a:p>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b="1" dirty="0" smtClean="0">
                <a:latin typeface="Segoe UI" panose="020B0502040204020203" pitchFamily="34" charset="0"/>
                <a:ea typeface="Segoe UI" panose="020B0502040204020203" pitchFamily="34" charset="0"/>
                <a:cs typeface="Segoe UI" panose="020B0502040204020203" pitchFamily="34" charset="0"/>
              </a:rPr>
              <a:t>Compared to the previous Quarter</a:t>
            </a:r>
            <a:r>
              <a:rPr lang="en-GB" sz="1050" dirty="0" smtClean="0">
                <a:latin typeface="Segoe UI" panose="020B0502040204020203" pitchFamily="34" charset="0"/>
                <a:ea typeface="Segoe UI" panose="020B0502040204020203" pitchFamily="34" charset="0"/>
                <a:cs typeface="Segoe UI" panose="020B0502040204020203" pitchFamily="34" charset="0"/>
              </a:rPr>
              <a:t>, there have been </a:t>
            </a:r>
            <a:r>
              <a:rPr lang="en-GB" sz="1050" b="1" dirty="0" smtClean="0">
                <a:latin typeface="Segoe UI" panose="020B0502040204020203" pitchFamily="34" charset="0"/>
                <a:ea typeface="Segoe UI" panose="020B0502040204020203" pitchFamily="34" charset="0"/>
                <a:cs typeface="Segoe UI" panose="020B0502040204020203" pitchFamily="34" charset="0"/>
              </a:rPr>
              <a:t>no significant changes in public confidence by LPA</a:t>
            </a:r>
            <a:r>
              <a:rPr lang="en-GB" sz="1050" dirty="0" smtClean="0">
                <a:latin typeface="Segoe UI" panose="020B0502040204020203" pitchFamily="34" charset="0"/>
                <a:ea typeface="Segoe UI" panose="020B0502040204020203" pitchFamily="34" charset="0"/>
                <a:cs typeface="Segoe UI" panose="020B0502040204020203" pitchFamily="34" charset="0"/>
              </a:rPr>
              <a:t>.</a:t>
            </a:r>
          </a:p>
          <a:p>
            <a:endParaRPr lang="en-GB" sz="400" dirty="0" smtClean="0">
              <a:latin typeface="Segoe UI" panose="020B0502040204020203" pitchFamily="34" charset="0"/>
              <a:ea typeface="Segoe UI" panose="020B0502040204020203" pitchFamily="34" charset="0"/>
              <a:cs typeface="Segoe UI" panose="020B0502040204020203" pitchFamily="34" charset="0"/>
            </a:endParaRPr>
          </a:p>
          <a:p>
            <a:r>
              <a:rPr lang="en-GB" sz="1050" dirty="0" smtClean="0">
                <a:latin typeface="Segoe UI" panose="020B0502040204020203" pitchFamily="34" charset="0"/>
                <a:ea typeface="Segoe UI" panose="020B0502040204020203" pitchFamily="34" charset="0"/>
                <a:cs typeface="Segoe UI" panose="020B0502040204020203" pitchFamily="34" charset="0"/>
              </a:rPr>
              <a:t>- However, </a:t>
            </a:r>
            <a:r>
              <a:rPr lang="en-GB" sz="1050" b="1" dirty="0" smtClean="0">
                <a:latin typeface="Segoe UI" panose="020B0502040204020203" pitchFamily="34" charset="0"/>
                <a:ea typeface="Segoe UI" panose="020B0502040204020203" pitchFamily="34" charset="0"/>
                <a:cs typeface="Segoe UI" panose="020B0502040204020203" pitchFamily="34" charset="0"/>
              </a:rPr>
              <a:t>this financial year</a:t>
            </a: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b="1" dirty="0" smtClean="0">
                <a:latin typeface="Segoe UI" panose="020B0502040204020203" pitchFamily="34" charset="0"/>
                <a:ea typeface="Segoe UI" panose="020B0502040204020203" pitchFamily="34" charset="0"/>
                <a:cs typeface="Segoe UI" panose="020B0502040204020203" pitchFamily="34" charset="0"/>
              </a:rPr>
              <a:t>South Worcestershire</a:t>
            </a: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b="1" dirty="0" smtClean="0">
                <a:latin typeface="Segoe UI" panose="020B0502040204020203" pitchFamily="34" charset="0"/>
                <a:ea typeface="Segoe UI" panose="020B0502040204020203" pitchFamily="34" charset="0"/>
                <a:cs typeface="Segoe UI" panose="020B0502040204020203" pitchFamily="34" charset="0"/>
              </a:rPr>
              <a:t>Shropshire</a:t>
            </a:r>
            <a:r>
              <a:rPr lang="en-GB" sz="1050" dirty="0" smtClean="0">
                <a:latin typeface="Segoe UI" panose="020B0502040204020203" pitchFamily="34" charset="0"/>
                <a:ea typeface="Segoe UI" panose="020B0502040204020203" pitchFamily="34" charset="0"/>
                <a:cs typeface="Segoe UI" panose="020B0502040204020203" pitchFamily="34" charset="0"/>
              </a:rPr>
              <a:t> and </a:t>
            </a:r>
            <a:r>
              <a:rPr lang="en-GB" sz="1050" b="1" dirty="0" smtClean="0">
                <a:latin typeface="Segoe UI" panose="020B0502040204020203" pitchFamily="34" charset="0"/>
                <a:ea typeface="Segoe UI" panose="020B0502040204020203" pitchFamily="34" charset="0"/>
                <a:cs typeface="Segoe UI" panose="020B0502040204020203" pitchFamily="34" charset="0"/>
              </a:rPr>
              <a:t>Telford</a:t>
            </a:r>
            <a:r>
              <a:rPr lang="en-GB" sz="1050" dirty="0" smtClean="0">
                <a:latin typeface="Segoe UI" panose="020B0502040204020203" pitchFamily="34" charset="0"/>
                <a:ea typeface="Segoe UI" panose="020B0502040204020203" pitchFamily="34" charset="0"/>
                <a:cs typeface="Segoe UI" panose="020B0502040204020203" pitchFamily="34" charset="0"/>
              </a:rPr>
              <a:t> have all seen </a:t>
            </a:r>
            <a:r>
              <a:rPr lang="en-GB" sz="1050" b="1" dirty="0" smtClean="0">
                <a:latin typeface="Segoe UI" panose="020B0502040204020203" pitchFamily="34" charset="0"/>
                <a:ea typeface="Segoe UI" panose="020B0502040204020203" pitchFamily="34" charset="0"/>
                <a:cs typeface="Segoe UI" panose="020B0502040204020203" pitchFamily="34" charset="0"/>
              </a:rPr>
              <a:t>significant falls in public confidence </a:t>
            </a:r>
            <a:r>
              <a:rPr lang="en-GB" sz="1050" dirty="0" smtClean="0">
                <a:latin typeface="Segoe UI" panose="020B0502040204020203" pitchFamily="34" charset="0"/>
                <a:ea typeface="Segoe UI" panose="020B0502040204020203" pitchFamily="34" charset="0"/>
                <a:cs typeface="Segoe UI" panose="020B0502040204020203" pitchFamily="34" charset="0"/>
              </a:rPr>
              <a:t>(falling from 87%, 86% and 86% at end March 21, respectively). </a:t>
            </a:r>
          </a:p>
        </p:txBody>
      </p:sp>
      <p:pic>
        <p:nvPicPr>
          <p:cNvPr id="82" name="Picture 81"/>
          <p:cNvPicPr>
            <a:picLocks noChangeAspect="1"/>
          </p:cNvPicPr>
          <p:nvPr/>
        </p:nvPicPr>
        <p:blipFill>
          <a:blip r:embed="rId6"/>
          <a:stretch>
            <a:fillRect/>
          </a:stretch>
        </p:blipFill>
        <p:spPr>
          <a:xfrm>
            <a:off x="7139964" y="6223886"/>
            <a:ext cx="598384" cy="514610"/>
          </a:xfrm>
          <a:prstGeom prst="rect">
            <a:avLst/>
          </a:prstGeom>
        </p:spPr>
      </p:pic>
      <p:sp>
        <p:nvSpPr>
          <p:cNvPr id="2" name="Rectangle 1"/>
          <p:cNvSpPr/>
          <p:nvPr/>
        </p:nvSpPr>
        <p:spPr>
          <a:xfrm>
            <a:off x="2692102" y="5820585"/>
            <a:ext cx="4387492" cy="1015663"/>
          </a:xfrm>
          <a:prstGeom prst="rect">
            <a:avLst/>
          </a:prstGeom>
        </p:spPr>
        <p:txBody>
          <a:bodyPr wrap="square">
            <a:spAutoFit/>
          </a:bodyPr>
          <a:lstStyle/>
          <a:p>
            <a:pPr lvl="0"/>
            <a:r>
              <a:rPr lang="en-GB" sz="1000" b="1" u="sng" dirty="0">
                <a:latin typeface="Segoe UI" panose="020B0502040204020203" pitchFamily="34" charset="0"/>
                <a:ea typeface="Segoe UI" panose="020B0502040204020203" pitchFamily="34" charset="0"/>
                <a:cs typeface="Segoe UI" panose="020B0502040204020203" pitchFamily="34" charset="0"/>
              </a:rPr>
              <a:t>Next steps include</a:t>
            </a:r>
            <a:r>
              <a:rPr lang="en-GB" sz="1000" b="1" dirty="0">
                <a:latin typeface="Segoe UI" panose="020B0502040204020203" pitchFamily="34" charset="0"/>
                <a:ea typeface="Segoe UI" panose="020B0502040204020203" pitchFamily="34" charset="0"/>
                <a:cs typeface="Segoe UI" panose="020B0502040204020203" pitchFamily="34" charset="0"/>
              </a:rPr>
              <a:t>: </a:t>
            </a:r>
          </a:p>
          <a:p>
            <a:pPr lvl="0"/>
            <a:r>
              <a:rPr lang="en-GB" sz="1000" dirty="0">
                <a:latin typeface="Segoe UI" panose="020B0502040204020203" pitchFamily="34" charset="0"/>
                <a:ea typeface="Segoe UI" panose="020B0502040204020203" pitchFamily="34" charset="0"/>
                <a:cs typeface="Segoe UI" panose="020B0502040204020203" pitchFamily="34" charset="0"/>
              </a:rPr>
              <a:t>- </a:t>
            </a:r>
            <a:r>
              <a:rPr lang="en-GB" sz="1000" b="1" dirty="0">
                <a:latin typeface="Segoe UI" panose="020B0502040204020203" pitchFamily="34" charset="0"/>
                <a:ea typeface="Segoe UI" panose="020B0502040204020203" pitchFamily="34" charset="0"/>
                <a:cs typeface="Segoe UI" panose="020B0502040204020203" pitchFamily="34" charset="0"/>
              </a:rPr>
              <a:t>Review the existing Confidence Strategy</a:t>
            </a:r>
          </a:p>
          <a:p>
            <a:pPr lvl="0"/>
            <a:r>
              <a:rPr lang="en-GB" sz="1000" dirty="0">
                <a:latin typeface="Segoe UI" panose="020B0502040204020203" pitchFamily="34" charset="0"/>
                <a:ea typeface="Segoe UI" panose="020B0502040204020203" pitchFamily="34" charset="0"/>
                <a:cs typeface="Segoe UI" panose="020B0502040204020203" pitchFamily="34" charset="0"/>
              </a:rPr>
              <a:t>- </a:t>
            </a:r>
            <a:r>
              <a:rPr lang="en-GB" sz="1000" b="1" dirty="0">
                <a:latin typeface="Segoe UI" panose="020B0502040204020203" pitchFamily="34" charset="0"/>
                <a:ea typeface="Segoe UI" panose="020B0502040204020203" pitchFamily="34" charset="0"/>
                <a:cs typeface="Segoe UI" panose="020B0502040204020203" pitchFamily="34" charset="0"/>
              </a:rPr>
              <a:t>Review and refresh understanding around the drivers of public confidence</a:t>
            </a:r>
          </a:p>
          <a:p>
            <a:pPr lvl="0"/>
            <a:r>
              <a:rPr lang="en-GB" sz="1000" dirty="0">
                <a:latin typeface="Segoe UI" panose="020B0502040204020203" pitchFamily="34" charset="0"/>
                <a:ea typeface="Segoe UI" panose="020B0502040204020203" pitchFamily="34" charset="0"/>
                <a:cs typeface="Segoe UI" panose="020B0502040204020203" pitchFamily="34" charset="0"/>
              </a:rPr>
              <a:t>- </a:t>
            </a:r>
            <a:r>
              <a:rPr lang="en-GB" sz="1000" b="1" dirty="0">
                <a:latin typeface="Segoe UI" panose="020B0502040204020203" pitchFamily="34" charset="0"/>
                <a:ea typeface="Segoe UI" panose="020B0502040204020203" pitchFamily="34" charset="0"/>
                <a:cs typeface="Segoe UI" panose="020B0502040204020203" pitchFamily="34" charset="0"/>
              </a:rPr>
              <a:t>Undertake analysis to understand reasons for falls in confidence this quarter and this financial year. </a:t>
            </a:r>
          </a:p>
        </p:txBody>
      </p:sp>
    </p:spTree>
    <p:extLst>
      <p:ext uri="{BB962C8B-B14F-4D97-AF65-F5344CB8AC3E}">
        <p14:creationId xmlns:p14="http://schemas.microsoft.com/office/powerpoint/2010/main" val="2209689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26004" y="841864"/>
            <a:ext cx="402250" cy="2375955"/>
          </a:xfrm>
          <a:prstGeom prst="rect">
            <a:avLst/>
          </a:prstGeom>
        </p:spPr>
      </p:pic>
      <p:sp>
        <p:nvSpPr>
          <p:cNvPr id="18" name="Rounded Rectangle 14"/>
          <p:cNvSpPr>
            <a:spLocks noChangeArrowheads="1"/>
          </p:cNvSpPr>
          <p:nvPr/>
        </p:nvSpPr>
        <p:spPr bwMode="auto">
          <a:xfrm>
            <a:off x="398015" y="5945178"/>
            <a:ext cx="5089647"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15</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55156" y="192984"/>
            <a:ext cx="5141381"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1</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1.3 How well are we handling complaints effectively and efficiently?</a:t>
            </a:r>
          </a:p>
        </p:txBody>
      </p:sp>
      <p:sp>
        <p:nvSpPr>
          <p:cNvPr id="10" name="Rounded Rectangle 14"/>
          <p:cNvSpPr>
            <a:spLocks noChangeArrowheads="1"/>
          </p:cNvSpPr>
          <p:nvPr/>
        </p:nvSpPr>
        <p:spPr bwMode="auto">
          <a:xfrm>
            <a:off x="1911799" y="697554"/>
            <a:ext cx="3562334" cy="2658313"/>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5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Month on month, the number of recorded complaints </a:t>
            </a:r>
            <a:r>
              <a:rPr lang="en-GB" sz="1100" b="1" dirty="0">
                <a:latin typeface="Segoe UI" panose="020B0502040204020203" pitchFamily="34" charset="0"/>
                <a:ea typeface="Segoe UI" panose="020B0502040204020203" pitchFamily="34" charset="0"/>
                <a:cs typeface="Segoe UI" panose="020B0502040204020203" pitchFamily="34" charset="0"/>
              </a:rPr>
              <a:t>continues to fluctuate</a:t>
            </a:r>
            <a:r>
              <a:rPr lang="en-GB" sz="1100" dirty="0">
                <a:latin typeface="Segoe UI" panose="020B0502040204020203" pitchFamily="34" charset="0"/>
                <a:ea typeface="Segoe UI" panose="020B0502040204020203" pitchFamily="34" charset="0"/>
                <a:cs typeface="Segoe UI" panose="020B0502040204020203" pitchFamily="34" charset="0"/>
              </a:rPr>
              <a:t>; since December 2021, numbers recorded are </a:t>
            </a:r>
            <a:r>
              <a:rPr lang="en-GB" sz="1100" b="1" dirty="0">
                <a:latin typeface="Segoe UI" panose="020B0502040204020203" pitchFamily="34" charset="0"/>
                <a:ea typeface="Segoe UI" panose="020B0502040204020203" pitchFamily="34" charset="0"/>
                <a:cs typeface="Segoe UI" panose="020B0502040204020203" pitchFamily="34" charset="0"/>
              </a:rPr>
              <a:t>steadily increasing</a:t>
            </a:r>
            <a:r>
              <a:rPr lang="en-GB" sz="1100" dirty="0">
                <a:latin typeface="Segoe UI" panose="020B0502040204020203" pitchFamily="34" charset="0"/>
                <a:ea typeface="Segoe UI" panose="020B0502040204020203" pitchFamily="34" charset="0"/>
                <a:cs typeface="Segoe UI" panose="020B0502040204020203" pitchFamily="34" charset="0"/>
              </a:rPr>
              <a:t>, but have not exceeded the number of complaints recorded in June </a:t>
            </a:r>
            <a:r>
              <a:rPr lang="en-GB" sz="1100" dirty="0" smtClean="0">
                <a:latin typeface="Segoe UI" panose="020B0502040204020203" pitchFamily="34" charset="0"/>
                <a:ea typeface="Segoe UI" panose="020B0502040204020203" pitchFamily="34" charset="0"/>
                <a:cs typeface="Segoe UI" panose="020B0502040204020203" pitchFamily="34" charset="0"/>
              </a:rPr>
              <a:t>2021.</a:t>
            </a:r>
          </a:p>
          <a:p>
            <a:pPr marL="171450" indent="-171450">
              <a:spcBef>
                <a:spcPct val="20000"/>
              </a:spcBef>
              <a:buFont typeface="Arial" panose="020B0604020202020204" pitchFamily="34" charset="0"/>
              <a:buChar char="•"/>
            </a:pPr>
            <a:endParaRPr lang="en-GB" sz="1100" b="1"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During both Q3 and Q4, </a:t>
            </a:r>
            <a:r>
              <a:rPr lang="en-GB" sz="1100" dirty="0">
                <a:latin typeface="Segoe UI" panose="020B0502040204020203" pitchFamily="34" charset="0"/>
                <a:ea typeface="Segoe UI" panose="020B0502040204020203" pitchFamily="34" charset="0"/>
                <a:cs typeface="Segoe UI" panose="020B0502040204020203" pitchFamily="34" charset="0"/>
              </a:rPr>
              <a:t>the </a:t>
            </a:r>
            <a:r>
              <a:rPr lang="en-GB" sz="1100" b="1" dirty="0" smtClean="0">
                <a:latin typeface="Segoe UI" panose="020B0502040204020203" pitchFamily="34" charset="0"/>
                <a:ea typeface="Segoe UI" panose="020B0502040204020203" pitchFamily="34" charset="0"/>
                <a:cs typeface="Segoe UI" panose="020B0502040204020203" pitchFamily="34" charset="0"/>
              </a:rPr>
              <a:t>proportion of </a:t>
            </a:r>
            <a:r>
              <a:rPr lang="en-GB" sz="1100" b="1" dirty="0">
                <a:latin typeface="Segoe UI" panose="020B0502040204020203" pitchFamily="34" charset="0"/>
                <a:ea typeface="Segoe UI" panose="020B0502040204020203" pitchFamily="34" charset="0"/>
                <a:cs typeface="Segoe UI" panose="020B0502040204020203" pitchFamily="34" charset="0"/>
              </a:rPr>
              <a:t>complaints</a:t>
            </a:r>
            <a:r>
              <a:rPr lang="en-GB" sz="1100" dirty="0">
                <a:latin typeface="Segoe UI" panose="020B0502040204020203" pitchFamily="34" charset="0"/>
                <a:ea typeface="Segoe UI" panose="020B0502040204020203" pitchFamily="34" charset="0"/>
                <a:cs typeface="Segoe UI" panose="020B0502040204020203" pitchFamily="34" charset="0"/>
              </a:rPr>
              <a:t> dealt with outside of schedule 3 </a:t>
            </a:r>
            <a:r>
              <a:rPr lang="en-GB" sz="1100" b="1" dirty="0">
                <a:latin typeface="Segoe UI" panose="020B0502040204020203" pitchFamily="34" charset="0"/>
                <a:ea typeface="Segoe UI" panose="020B0502040204020203" pitchFamily="34" charset="0"/>
                <a:cs typeface="Segoe UI" panose="020B0502040204020203" pitchFamily="34" charset="0"/>
              </a:rPr>
              <a:t>exceeded </a:t>
            </a:r>
            <a:r>
              <a:rPr lang="en-GB" sz="1100" dirty="0" smtClean="0">
                <a:latin typeface="Segoe UI" panose="020B0502040204020203" pitchFamily="34" charset="0"/>
                <a:ea typeface="Segoe UI" panose="020B0502040204020203" pitchFamily="34" charset="0"/>
                <a:cs typeface="Segoe UI" panose="020B0502040204020203" pitchFamily="34" charset="0"/>
              </a:rPr>
              <a:t>‘What Good Looks Like’ target. </a:t>
            </a:r>
          </a:p>
          <a:p>
            <a:pPr marL="171450" indent="-171450">
              <a:spcBef>
                <a:spcPct val="20000"/>
              </a:spcBef>
              <a:buFont typeface="Arial" panose="020B0604020202020204" pitchFamily="34" charset="0"/>
              <a:buChar char="•"/>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100" b="1" dirty="0">
                <a:latin typeface="Segoe UI" panose="020B0502040204020203" pitchFamily="34" charset="0"/>
                <a:ea typeface="Segoe UI" panose="020B0502040204020203" pitchFamily="34" charset="0"/>
                <a:cs typeface="Segoe UI" panose="020B0502040204020203" pitchFamily="34" charset="0"/>
              </a:rPr>
              <a:t>Year on </a:t>
            </a:r>
            <a:r>
              <a:rPr lang="en-GB" sz="1100" b="1" dirty="0" smtClean="0">
                <a:latin typeface="Segoe UI" panose="020B0502040204020203" pitchFamily="34" charset="0"/>
                <a:ea typeface="Segoe UI" panose="020B0502040204020203" pitchFamily="34" charset="0"/>
                <a:cs typeface="Segoe UI" panose="020B0502040204020203" pitchFamily="34" charset="0"/>
              </a:rPr>
              <a:t>year increases </a:t>
            </a:r>
            <a:r>
              <a:rPr lang="en-GB" sz="1100" dirty="0">
                <a:latin typeface="Segoe UI" panose="020B0502040204020203" pitchFamily="34" charset="0"/>
                <a:ea typeface="Segoe UI" panose="020B0502040204020203" pitchFamily="34" charset="0"/>
                <a:cs typeface="Segoe UI" panose="020B0502040204020203" pitchFamily="34" charset="0"/>
              </a:rPr>
              <a:t>in the </a:t>
            </a:r>
            <a:r>
              <a:rPr lang="en-GB" sz="1100" dirty="0" smtClean="0">
                <a:latin typeface="Segoe UI" panose="020B0502040204020203" pitchFamily="34" charset="0"/>
                <a:ea typeface="Segoe UI" panose="020B0502040204020203" pitchFamily="34" charset="0"/>
                <a:cs typeface="Segoe UI" panose="020B0502040204020203" pitchFamily="34" charset="0"/>
              </a:rPr>
              <a:t>raw number </a:t>
            </a:r>
            <a:r>
              <a:rPr lang="en-GB" sz="1100" dirty="0">
                <a:latin typeface="Segoe UI" panose="020B0502040204020203" pitchFamily="34" charset="0"/>
                <a:ea typeface="Segoe UI" panose="020B0502040204020203" pitchFamily="34" charset="0"/>
                <a:cs typeface="Segoe UI" panose="020B0502040204020203" pitchFamily="34" charset="0"/>
              </a:rPr>
              <a:t>of recorded conducts are observed. </a:t>
            </a:r>
          </a:p>
          <a:p>
            <a:pPr marL="171450" indent="-171450">
              <a:spcBef>
                <a:spcPct val="20000"/>
              </a:spcBef>
              <a:buFont typeface="Arial" panose="020B0604020202020204" pitchFamily="34" charset="0"/>
              <a:buChar char="•"/>
            </a:pPr>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sz="11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sz="12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sz="1200" dirty="0">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200"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a:spLocks noChangeArrowheads="1"/>
          </p:cNvSpPr>
          <p:nvPr/>
        </p:nvSpPr>
        <p:spPr bwMode="auto">
          <a:xfrm>
            <a:off x="388935" y="3421473"/>
            <a:ext cx="5098728" cy="2472762"/>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sz="12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smtClean="0">
                <a:latin typeface="Segoe UI" panose="020B0502040204020203" pitchFamily="34" charset="0"/>
                <a:ea typeface="Segoe UI" panose="020B0502040204020203" pitchFamily="34" charset="0"/>
                <a:cs typeface="Segoe UI" panose="020B0502040204020203" pitchFamily="34" charset="0"/>
              </a:rPr>
              <a:t>The </a:t>
            </a:r>
            <a:r>
              <a:rPr lang="en-GB" sz="1100" b="1" u="none" dirty="0">
                <a:latin typeface="Segoe UI" panose="020B0502040204020203" pitchFamily="34" charset="0"/>
                <a:ea typeface="Segoe UI" panose="020B0502040204020203" pitchFamily="34" charset="0"/>
                <a:cs typeface="Segoe UI" panose="020B0502040204020203" pitchFamily="34" charset="0"/>
              </a:rPr>
              <a:t>key themes </a:t>
            </a:r>
            <a:r>
              <a:rPr lang="en-GB" sz="1100" u="none" dirty="0">
                <a:latin typeface="Segoe UI" panose="020B0502040204020203" pitchFamily="34" charset="0"/>
                <a:ea typeface="Segoe UI" panose="020B0502040204020203" pitchFamily="34" charset="0"/>
                <a:cs typeface="Segoe UI" panose="020B0502040204020203" pitchFamily="34" charset="0"/>
              </a:rPr>
              <a:t>for the investigations recorded in the last 12 months are: </a:t>
            </a: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533400" lvl="1" indent="-171450">
              <a:buFont typeface="Arial" panose="020B0604020202020204" pitchFamily="34" charset="0"/>
              <a:buChar char="•"/>
              <a:defRPr/>
            </a:pPr>
            <a:r>
              <a:rPr lang="en-GB" sz="1100" u="none" dirty="0" smtClean="0">
                <a:latin typeface="Segoe UI" panose="020B0502040204020203" pitchFamily="34" charset="0"/>
                <a:ea typeface="Segoe UI" panose="020B0502040204020203" pitchFamily="34" charset="0"/>
                <a:cs typeface="Segoe UI" panose="020B0502040204020203" pitchFamily="34" charset="0"/>
              </a:rPr>
              <a:t>Inappropriate </a:t>
            </a:r>
            <a:r>
              <a:rPr lang="en-GB" sz="1100" u="none" dirty="0">
                <a:latin typeface="Segoe UI" panose="020B0502040204020203" pitchFamily="34" charset="0"/>
                <a:ea typeface="Segoe UI" panose="020B0502040204020203" pitchFamily="34" charset="0"/>
                <a:cs typeface="Segoe UI" panose="020B0502040204020203" pitchFamily="34" charset="0"/>
              </a:rPr>
              <a:t>Sexual/Suggestable Behaviour, </a:t>
            </a: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533400" lvl="1" indent="-171450">
              <a:buFont typeface="Arial" panose="020B0604020202020204" pitchFamily="34" charset="0"/>
              <a:buChar char="•"/>
              <a:defRPr/>
            </a:pPr>
            <a:r>
              <a:rPr lang="en-GB" sz="1100" u="none" dirty="0" smtClean="0">
                <a:latin typeface="Segoe UI" panose="020B0502040204020203" pitchFamily="34" charset="0"/>
                <a:ea typeface="Segoe UI" panose="020B0502040204020203" pitchFamily="34" charset="0"/>
                <a:cs typeface="Segoe UI" panose="020B0502040204020203" pitchFamily="34" charset="0"/>
              </a:rPr>
              <a:t>Domestic </a:t>
            </a:r>
            <a:r>
              <a:rPr lang="en-GB" sz="1100" u="none" dirty="0">
                <a:latin typeface="Segoe UI" panose="020B0502040204020203" pitchFamily="34" charset="0"/>
                <a:ea typeface="Segoe UI" panose="020B0502040204020203" pitchFamily="34" charset="0"/>
                <a:cs typeface="Segoe UI" panose="020B0502040204020203" pitchFamily="34" charset="0"/>
              </a:rPr>
              <a:t>Abuse, Abuse of Position for a Sexual Purpose, </a:t>
            </a: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533400" lvl="1" indent="-171450">
              <a:buFont typeface="Arial" panose="020B0604020202020204" pitchFamily="34" charset="0"/>
              <a:buChar char="•"/>
              <a:defRPr/>
            </a:pPr>
            <a:r>
              <a:rPr lang="en-GB" sz="1100" u="none" dirty="0" smtClean="0">
                <a:latin typeface="Segoe UI" panose="020B0502040204020203" pitchFamily="34" charset="0"/>
                <a:ea typeface="Segoe UI" panose="020B0502040204020203" pitchFamily="34" charset="0"/>
                <a:cs typeface="Segoe UI" panose="020B0502040204020203" pitchFamily="34" charset="0"/>
              </a:rPr>
              <a:t>Dishonesty</a:t>
            </a:r>
            <a:r>
              <a:rPr lang="en-GB" sz="1100" u="none" dirty="0">
                <a:latin typeface="Segoe UI" panose="020B0502040204020203" pitchFamily="34" charset="0"/>
                <a:ea typeface="Segoe UI" panose="020B0502040204020203" pitchFamily="34" charset="0"/>
                <a:cs typeface="Segoe UI" panose="020B0502040204020203" pitchFamily="34" charset="0"/>
              </a:rPr>
              <a:t>, </a:t>
            </a: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533400" lvl="1" indent="-171450">
              <a:buFont typeface="Arial" panose="020B0604020202020204" pitchFamily="34" charset="0"/>
              <a:buChar char="•"/>
              <a:defRPr/>
            </a:pPr>
            <a:r>
              <a:rPr lang="en-GB" sz="1100" u="none" dirty="0" smtClean="0">
                <a:latin typeface="Segoe UI" panose="020B0502040204020203" pitchFamily="34" charset="0"/>
                <a:ea typeface="Segoe UI" panose="020B0502040204020203" pitchFamily="34" charset="0"/>
                <a:cs typeface="Segoe UI" panose="020B0502040204020203" pitchFamily="34" charset="0"/>
              </a:rPr>
              <a:t>Use </a:t>
            </a:r>
            <a:r>
              <a:rPr lang="en-GB" sz="1100" u="none" dirty="0">
                <a:latin typeface="Segoe UI" panose="020B0502040204020203" pitchFamily="34" charset="0"/>
                <a:ea typeface="Segoe UI" panose="020B0502040204020203" pitchFamily="34" charset="0"/>
                <a:cs typeface="Segoe UI" panose="020B0502040204020203" pitchFamily="34" charset="0"/>
              </a:rPr>
              <a:t>of Force and </a:t>
            </a: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533400" lvl="1" indent="-171450">
              <a:buFont typeface="Arial" panose="020B0604020202020204" pitchFamily="34" charset="0"/>
              <a:buChar char="•"/>
              <a:defRPr/>
            </a:pPr>
            <a:r>
              <a:rPr lang="en-GB" sz="1100" u="none" dirty="0" smtClean="0">
                <a:latin typeface="Segoe UI" panose="020B0502040204020203" pitchFamily="34" charset="0"/>
                <a:ea typeface="Segoe UI" panose="020B0502040204020203" pitchFamily="34" charset="0"/>
                <a:cs typeface="Segoe UI" panose="020B0502040204020203" pitchFamily="34" charset="0"/>
              </a:rPr>
              <a:t>Harassment. </a:t>
            </a:r>
          </a:p>
          <a:p>
            <a:pPr marL="171450" indent="-171450">
              <a:buFont typeface="Arial" panose="020B0604020202020204" pitchFamily="34" charset="0"/>
              <a:buChar char="•"/>
              <a:defRPr/>
            </a:pP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a:latin typeface="Segoe UI" panose="020B0502040204020203" pitchFamily="34" charset="0"/>
                <a:ea typeface="Segoe UI" panose="020B0502040204020203" pitchFamily="34" charset="0"/>
                <a:cs typeface="Segoe UI" panose="020B0502040204020203" pitchFamily="34" charset="0"/>
              </a:rPr>
              <a:t>Over the last 12 months, </a:t>
            </a:r>
            <a:r>
              <a:rPr lang="en-GB" sz="1100" b="1" u="none" dirty="0">
                <a:latin typeface="Segoe UI" panose="020B0502040204020203" pitchFamily="34" charset="0"/>
                <a:ea typeface="Segoe UI" panose="020B0502040204020203" pitchFamily="34" charset="0"/>
                <a:cs typeface="Segoe UI" panose="020B0502040204020203" pitchFamily="34" charset="0"/>
              </a:rPr>
              <a:t>four members of staff have resigned under investigation</a:t>
            </a:r>
            <a:r>
              <a:rPr lang="en-GB" sz="1100" u="none" dirty="0">
                <a:latin typeface="Segoe UI" panose="020B0502040204020203" pitchFamily="34" charset="0"/>
                <a:ea typeface="Segoe UI" panose="020B0502040204020203" pitchFamily="34" charset="0"/>
                <a:cs typeface="Segoe UI" panose="020B0502040204020203" pitchFamily="34" charset="0"/>
              </a:rPr>
              <a:t> and were subsequently dismissed and an additional </a:t>
            </a:r>
            <a:r>
              <a:rPr lang="en-GB" sz="1100" b="1" u="none" dirty="0">
                <a:latin typeface="Segoe UI" panose="020B0502040204020203" pitchFamily="34" charset="0"/>
                <a:ea typeface="Segoe UI" panose="020B0502040204020203" pitchFamily="34" charset="0"/>
                <a:cs typeface="Segoe UI" panose="020B0502040204020203" pitchFamily="34" charset="0"/>
              </a:rPr>
              <a:t>six serving officers/members of staff were dismissed at misconduct hearings</a:t>
            </a:r>
            <a:r>
              <a:rPr lang="en-GB" sz="1100" u="none" dirty="0">
                <a:latin typeface="Segoe UI" panose="020B0502040204020203" pitchFamily="34" charset="0"/>
                <a:ea typeface="Segoe UI" panose="020B0502040204020203" pitchFamily="34" charset="0"/>
                <a:cs typeface="Segoe UI" panose="020B0502040204020203" pitchFamily="34" charset="0"/>
              </a:rPr>
              <a:t>/meeting.</a:t>
            </a:r>
          </a:p>
          <a:p>
            <a:pPr marL="171450" indent="-171450">
              <a:buFont typeface="Arial" panose="020B0604020202020204" pitchFamily="34" charset="0"/>
              <a:buChar char="•"/>
              <a:defRPr/>
            </a:pP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2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ounded Rectangle 14"/>
          <p:cNvSpPr>
            <a:spLocks noChangeArrowheads="1"/>
          </p:cNvSpPr>
          <p:nvPr/>
        </p:nvSpPr>
        <p:spPr bwMode="auto">
          <a:xfrm>
            <a:off x="4500453" y="6032331"/>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13" name="Rounded Rectangle 14"/>
          <p:cNvSpPr>
            <a:spLocks noChangeArrowheads="1"/>
          </p:cNvSpPr>
          <p:nvPr/>
        </p:nvSpPr>
        <p:spPr bwMode="auto">
          <a:xfrm>
            <a:off x="4500453" y="6510515"/>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362505" y="6225372"/>
            <a:ext cx="2819128" cy="461665"/>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dirty="0">
                <a:latin typeface="Segoe UI" panose="020B0502040204020203" pitchFamily="34" charset="0"/>
                <a:ea typeface="Segoe UI" panose="020B0502040204020203" pitchFamily="34" charset="0"/>
                <a:cs typeface="Segoe UI" panose="020B0502040204020203" pitchFamily="34" charset="0"/>
              </a:rPr>
              <a:t>Continued to be </a:t>
            </a:r>
            <a:r>
              <a:rPr lang="en-GB" altLang="en-US" sz="1200" b="1" dirty="0">
                <a:latin typeface="Segoe UI" panose="020B0502040204020203" pitchFamily="34" charset="0"/>
                <a:ea typeface="Segoe UI" panose="020B0502040204020203" pitchFamily="34" charset="0"/>
                <a:cs typeface="Segoe UI" panose="020B0502040204020203" pitchFamily="34" charset="0"/>
              </a:rPr>
              <a:t>monitored</a:t>
            </a:r>
            <a:r>
              <a:rPr lang="en-GB" altLang="en-US" sz="1200" dirty="0">
                <a:latin typeface="Segoe UI" panose="020B0502040204020203" pitchFamily="34" charset="0"/>
                <a:ea typeface="Segoe UI" panose="020B0502040204020203" pitchFamily="34" charset="0"/>
                <a:cs typeface="Segoe UI" panose="020B0502040204020203" pitchFamily="34" charset="0"/>
              </a:rPr>
              <a:t>.</a:t>
            </a:r>
            <a:endParaRPr lang="en-GB" altLang="en-US" sz="1200" b="1" dirty="0">
              <a:latin typeface="Segoe UI" panose="020B0502040204020203" pitchFamily="34" charset="0"/>
              <a:ea typeface="Segoe UI" panose="020B0502040204020203" pitchFamily="34" charset="0"/>
              <a:cs typeface="Segoe UI" panose="020B0502040204020203" pitchFamily="34" charset="0"/>
            </a:endParaRPr>
          </a:p>
          <a:p>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3" name="Rectangle 22"/>
          <p:cNvSpPr/>
          <p:nvPr/>
        </p:nvSpPr>
        <p:spPr>
          <a:xfrm>
            <a:off x="390363" y="697556"/>
            <a:ext cx="1454288" cy="2658311"/>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4" name="TextBox 23"/>
          <p:cNvSpPr txBox="1"/>
          <p:nvPr/>
        </p:nvSpPr>
        <p:spPr>
          <a:xfrm>
            <a:off x="419196" y="841864"/>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25" name="Picture 24"/>
          <p:cNvPicPr>
            <a:picLocks noChangeAspect="1"/>
          </p:cNvPicPr>
          <p:nvPr/>
        </p:nvPicPr>
        <p:blipFill>
          <a:blip r:embed="rId4"/>
          <a:stretch>
            <a:fillRect/>
          </a:stretch>
        </p:blipFill>
        <p:spPr>
          <a:xfrm>
            <a:off x="486344" y="842449"/>
            <a:ext cx="380585" cy="247854"/>
          </a:xfrm>
          <a:prstGeom prst="rect">
            <a:avLst/>
          </a:prstGeom>
        </p:spPr>
      </p:pic>
      <p:sp>
        <p:nvSpPr>
          <p:cNvPr id="26" name="Rectangle 25"/>
          <p:cNvSpPr/>
          <p:nvPr/>
        </p:nvSpPr>
        <p:spPr>
          <a:xfrm>
            <a:off x="415567" y="2759486"/>
            <a:ext cx="1065427" cy="553998"/>
          </a:xfrm>
          <a:prstGeom prst="rect">
            <a:avLst/>
          </a:prstGeom>
          <a:noFill/>
        </p:spPr>
        <p:txBody>
          <a:bodyPr wrap="square" rtlCol="0">
            <a:spAutoFit/>
          </a:bodyPr>
          <a:lstStyle/>
          <a:p>
            <a:r>
              <a:rPr lang="en-GB" sz="100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Oct 2021</a:t>
            </a:r>
            <a:endParaRPr lang="en-GB" sz="1000"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Rectangle 26"/>
          <p:cNvSpPr/>
          <p:nvPr/>
        </p:nvSpPr>
        <p:spPr>
          <a:xfrm>
            <a:off x="439549" y="1446258"/>
            <a:ext cx="1017461" cy="1223412"/>
          </a:xfrm>
          <a:prstGeom prst="rect">
            <a:avLst/>
          </a:prstGeom>
        </p:spPr>
        <p:txBody>
          <a:bodyPr wrap="square">
            <a:spAutoFit/>
          </a:bodyPr>
          <a:lstStyle/>
          <a:p>
            <a:r>
              <a:rPr lang="en-GB" sz="1050" dirty="0" smtClean="0">
                <a:latin typeface="Segoe UI" panose="020B0502040204020203" pitchFamily="34" charset="0"/>
                <a:ea typeface="Segoe UI" panose="020B0502040204020203" pitchFamily="34" charset="0"/>
                <a:cs typeface="Segoe UI" panose="020B0502040204020203" pitchFamily="34" charset="0"/>
              </a:rPr>
              <a:t>Consistent progress towards aspirational target of </a:t>
            </a:r>
            <a:r>
              <a:rPr lang="en-GB" sz="1050" b="1" dirty="0" smtClean="0">
                <a:latin typeface="Segoe UI" panose="020B0502040204020203" pitchFamily="34" charset="0"/>
                <a:ea typeface="Segoe UI" panose="020B0502040204020203" pitchFamily="34" charset="0"/>
                <a:cs typeface="Segoe UI" panose="020B0502040204020203" pitchFamily="34" charset="0"/>
              </a:rPr>
              <a:t>75% Outside Schedule 3</a:t>
            </a: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5"/>
          <a:stretch>
            <a:fillRect/>
          </a:stretch>
        </p:blipFill>
        <p:spPr>
          <a:xfrm>
            <a:off x="6090480" y="3680556"/>
            <a:ext cx="5560255" cy="3129669"/>
          </a:xfrm>
          <a:prstGeom prst="rect">
            <a:avLst/>
          </a:prstGeom>
        </p:spPr>
      </p:pic>
      <p:pic>
        <p:nvPicPr>
          <p:cNvPr id="6" name="Picture 5"/>
          <p:cNvPicPr>
            <a:picLocks noChangeAspect="1"/>
          </p:cNvPicPr>
          <p:nvPr/>
        </p:nvPicPr>
        <p:blipFill>
          <a:blip r:embed="rId6"/>
          <a:stretch>
            <a:fillRect/>
          </a:stretch>
        </p:blipFill>
        <p:spPr>
          <a:xfrm>
            <a:off x="6090479" y="291754"/>
            <a:ext cx="5560255" cy="3350702"/>
          </a:xfrm>
          <a:prstGeom prst="rect">
            <a:avLst/>
          </a:prstGeom>
        </p:spPr>
      </p:pic>
    </p:spTree>
    <p:extLst>
      <p:ext uri="{BB962C8B-B14F-4D97-AF65-F5344CB8AC3E}">
        <p14:creationId xmlns:p14="http://schemas.microsoft.com/office/powerpoint/2010/main" val="331467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4"/>
          <p:cNvSpPr>
            <a:spLocks noChangeArrowheads="1"/>
          </p:cNvSpPr>
          <p:nvPr/>
        </p:nvSpPr>
        <p:spPr bwMode="auto">
          <a:xfrm>
            <a:off x="406890" y="5877017"/>
            <a:ext cx="4685430" cy="901559"/>
          </a:xfrm>
          <a:prstGeom prst="rect">
            <a:avLst/>
          </a:prstGeom>
          <a:ln w="28575">
            <a:headEnd/>
            <a:tailEnd/>
          </a:ln>
        </p:spPr>
        <p:style>
          <a:lnRef idx="2">
            <a:schemeClr val="accent3"/>
          </a:lnRef>
          <a:fillRef idx="1">
            <a:schemeClr val="lt1"/>
          </a:fillRef>
          <a:effectRef idx="0">
            <a:schemeClr val="accent3"/>
          </a:effectRef>
          <a:fontRef idx="minor">
            <a:schemeClr val="dk1"/>
          </a:fontRef>
        </p:style>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spcBef>
                <a:spcPct val="20000"/>
              </a:spcBef>
            </a:pPr>
            <a:endParaRPr lang="en-GB" altLang="en-US" sz="8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Develop focus to not just look at volume of </a:t>
            </a:r>
          </a:p>
          <a:p>
            <a:pPr>
              <a:defRPr/>
            </a:pPr>
            <a:r>
              <a:rPr lang="en-GB" altLang="en-US" sz="1200" dirty="0">
                <a:latin typeface="Segoe UI" panose="020B0502040204020203" pitchFamily="34" charset="0"/>
                <a:ea typeface="Segoe UI" panose="020B0502040204020203" pitchFamily="34" charset="0"/>
                <a:cs typeface="Segoe UI" panose="020B0502040204020203" pitchFamily="34" charset="0"/>
              </a:rPr>
              <a:t>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   referrals but also quality.</a:t>
            </a:r>
            <a:endParaRPr lang="en-GB" altLang="en-US" sz="1200" b="1" dirty="0">
              <a:latin typeface="Segoe UI" panose="020B0502040204020203" pitchFamily="34" charset="0"/>
              <a:ea typeface="Segoe UI" panose="020B0502040204020203" pitchFamily="34" charset="0"/>
              <a:cs typeface="Segoe UI" panose="020B0502040204020203" pitchFamily="34" charset="0"/>
            </a:endParaRPr>
          </a:p>
          <a:p>
            <a:endParaRPr lang="en-GB" sz="1400" dirty="0">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16</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TextBox 15"/>
          <p:cNvSpPr txBox="1"/>
          <p:nvPr/>
        </p:nvSpPr>
        <p:spPr>
          <a:xfrm>
            <a:off x="348978" y="175659"/>
            <a:ext cx="4412094"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1</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Delivering a high quality, consistent service to the public</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1.4 How well do we meet The Victims Code?</a:t>
            </a:r>
          </a:p>
        </p:txBody>
      </p:sp>
      <p:sp>
        <p:nvSpPr>
          <p:cNvPr id="10" name="Rectangle 9"/>
          <p:cNvSpPr/>
          <p:nvPr/>
        </p:nvSpPr>
        <p:spPr>
          <a:xfrm>
            <a:off x="416125" y="696129"/>
            <a:ext cx="1454288" cy="2450311"/>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1" name="TextBox 10"/>
          <p:cNvSpPr txBox="1"/>
          <p:nvPr/>
        </p:nvSpPr>
        <p:spPr>
          <a:xfrm>
            <a:off x="385011" y="822524"/>
            <a:ext cx="1121508"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12" name="Picture 11"/>
          <p:cNvPicPr>
            <a:picLocks noChangeAspect="1"/>
          </p:cNvPicPr>
          <p:nvPr/>
        </p:nvPicPr>
        <p:blipFill>
          <a:blip r:embed="rId3"/>
          <a:stretch>
            <a:fillRect/>
          </a:stretch>
        </p:blipFill>
        <p:spPr>
          <a:xfrm>
            <a:off x="447819" y="767866"/>
            <a:ext cx="380585" cy="247854"/>
          </a:xfrm>
          <a:prstGeom prst="rect">
            <a:avLst/>
          </a:prstGeom>
        </p:spPr>
      </p:pic>
      <p:sp>
        <p:nvSpPr>
          <p:cNvPr id="14" name="Rectangle 13"/>
          <p:cNvSpPr/>
          <p:nvPr/>
        </p:nvSpPr>
        <p:spPr>
          <a:xfrm>
            <a:off x="498545" y="2469269"/>
            <a:ext cx="935756" cy="730939"/>
          </a:xfrm>
          <a:prstGeom prst="rect">
            <a:avLst/>
          </a:prstGeom>
          <a:noFill/>
        </p:spPr>
        <p:txBody>
          <a:bodyPr wrap="square" rtlCol="0">
            <a:spAutoFit/>
          </a:bodyPr>
          <a:lstStyle/>
          <a:p>
            <a:r>
              <a:rPr lang="en-GB" sz="100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April 2021</a:t>
            </a:r>
            <a:endParaRPr lang="en-GB" sz="1000"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ounded Rectangle 14"/>
          <p:cNvSpPr>
            <a:spLocks noChangeArrowheads="1"/>
          </p:cNvSpPr>
          <p:nvPr/>
        </p:nvSpPr>
        <p:spPr bwMode="auto">
          <a:xfrm>
            <a:off x="1960870" y="697148"/>
            <a:ext cx="3131450" cy="2455822"/>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ct val="20000"/>
              </a:spcBef>
              <a:buFont typeface="Arial" panose="020B0604020202020204" pitchFamily="34" charset="0"/>
              <a:buChar char="•"/>
            </a:pPr>
            <a:r>
              <a:rPr lang="en-GB" sz="1200" b="1" dirty="0">
                <a:latin typeface="Segoe UI" panose="020B0502040204020203" pitchFamily="34" charset="0"/>
                <a:ea typeface="Segoe UI" panose="020B0502040204020203" pitchFamily="34" charset="0"/>
                <a:cs typeface="Segoe UI" panose="020B0502040204020203" pitchFamily="34" charset="0"/>
              </a:rPr>
              <a:t>VAL referrals </a:t>
            </a:r>
            <a:r>
              <a:rPr lang="en-GB" sz="1200" dirty="0" smtClean="0">
                <a:latin typeface="Segoe UI" panose="020B0502040204020203" pitchFamily="34" charset="0"/>
                <a:ea typeface="Segoe UI" panose="020B0502040204020203" pitchFamily="34" charset="0"/>
                <a:cs typeface="Segoe UI" panose="020B0502040204020203" pitchFamily="34" charset="0"/>
              </a:rPr>
              <a:t>as a percentage of Victim-Based Crime are at </a:t>
            </a:r>
            <a:r>
              <a:rPr lang="en-GB" sz="1200" b="1" dirty="0" smtClean="0">
                <a:latin typeface="Segoe UI" panose="020B0502040204020203" pitchFamily="34" charset="0"/>
                <a:ea typeface="Segoe UI" panose="020B0502040204020203" pitchFamily="34" charset="0"/>
                <a:cs typeface="Segoe UI" panose="020B0502040204020203" pitchFamily="34" charset="0"/>
              </a:rPr>
              <a:t>26.5%</a:t>
            </a:r>
            <a:r>
              <a:rPr lang="en-GB" sz="1200" dirty="0" smtClean="0">
                <a:latin typeface="Segoe UI" panose="020B0502040204020203" pitchFamily="34" charset="0"/>
                <a:ea typeface="Segoe UI" panose="020B0502040204020203" pitchFamily="34" charset="0"/>
                <a:cs typeface="Segoe UI" panose="020B0502040204020203" pitchFamily="34" charset="0"/>
              </a:rPr>
              <a:t> for last month, above What Good Looks Like Target</a:t>
            </a:r>
          </a:p>
          <a:p>
            <a:pPr marL="285750" indent="-285750">
              <a:spcBef>
                <a:spcPct val="20000"/>
              </a:spcBef>
              <a:buFont typeface="Arial" panose="020B0604020202020204" pitchFamily="34" charset="0"/>
              <a:buChar char="•"/>
            </a:pPr>
            <a:endParaRPr lang="en-GB" sz="1200" dirty="0">
              <a:latin typeface="Segoe UI" panose="020B0502040204020203" pitchFamily="34" charset="0"/>
              <a:ea typeface="Segoe UI" panose="020B0502040204020203" pitchFamily="34" charset="0"/>
              <a:cs typeface="Segoe UI" panose="020B0502040204020203" pitchFamily="34" charset="0"/>
            </a:endParaRPr>
          </a:p>
          <a:p>
            <a:pPr marL="285750" indent="-285750">
              <a:spcBef>
                <a:spcPct val="20000"/>
              </a:spcBef>
              <a:buFont typeface="Arial" panose="020B0604020202020204" pitchFamily="34" charset="0"/>
              <a:buChar char="•"/>
            </a:pPr>
            <a:r>
              <a:rPr lang="en-GB" sz="1200" dirty="0" smtClean="0">
                <a:latin typeface="Segoe UI" panose="020B0502040204020203" pitchFamily="34" charset="0"/>
                <a:ea typeface="Segoe UI" panose="020B0502040204020203" pitchFamily="34" charset="0"/>
                <a:cs typeface="Segoe UI" panose="020B0502040204020203" pitchFamily="34" charset="0"/>
              </a:rPr>
              <a:t>Cumulative Referral Rates for </a:t>
            </a:r>
            <a:r>
              <a:rPr lang="en-GB" sz="1200" b="1" dirty="0" smtClean="0">
                <a:latin typeface="Segoe UI" panose="020B0502040204020203" pitchFamily="34" charset="0"/>
                <a:ea typeface="Segoe UI" panose="020B0502040204020203" pitchFamily="34" charset="0"/>
                <a:cs typeface="Segoe UI" panose="020B0502040204020203" pitchFamily="34" charset="0"/>
              </a:rPr>
              <a:t>21/22 </a:t>
            </a:r>
            <a:r>
              <a:rPr lang="en-GB" sz="1200" dirty="0" smtClean="0">
                <a:latin typeface="Segoe UI" panose="020B0502040204020203" pitchFamily="34" charset="0"/>
                <a:ea typeface="Segoe UI" panose="020B0502040204020203" pitchFamily="34" charset="0"/>
                <a:cs typeface="Segoe UI" panose="020B0502040204020203" pitchFamily="34" charset="0"/>
              </a:rPr>
              <a:t>are marginally </a:t>
            </a:r>
            <a:r>
              <a:rPr lang="en-GB" sz="1200" b="1" dirty="0" smtClean="0">
                <a:latin typeface="Segoe UI" panose="020B0502040204020203" pitchFamily="34" charset="0"/>
                <a:ea typeface="Segoe UI" panose="020B0502040204020203" pitchFamily="34" charset="0"/>
                <a:cs typeface="Segoe UI" panose="020B0502040204020203" pitchFamily="34" charset="0"/>
              </a:rPr>
              <a:t>below What Good Looks Like</a:t>
            </a:r>
            <a:r>
              <a:rPr lang="en-GB" sz="1200" dirty="0" smtClean="0">
                <a:latin typeface="Segoe UI" panose="020B0502040204020203" pitchFamily="34" charset="0"/>
                <a:ea typeface="Segoe UI" panose="020B0502040204020203" pitchFamily="34" charset="0"/>
                <a:cs typeface="Segoe UI" panose="020B0502040204020203" pitchFamily="34" charset="0"/>
              </a:rPr>
              <a:t> at </a:t>
            </a:r>
            <a:r>
              <a:rPr lang="en-GB" sz="1200" b="1" dirty="0" smtClean="0">
                <a:latin typeface="Segoe UI" panose="020B0502040204020203" pitchFamily="34" charset="0"/>
                <a:ea typeface="Segoe UI" panose="020B0502040204020203" pitchFamily="34" charset="0"/>
                <a:cs typeface="Segoe UI" panose="020B0502040204020203" pitchFamily="34" charset="0"/>
              </a:rPr>
              <a:t>24.7%. </a:t>
            </a:r>
            <a:endParaRPr lang="en-GB" altLang="en-US" sz="14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ct val="20000"/>
              </a:spcBef>
              <a:buFont typeface="Arial" panose="020B0604020202020204" pitchFamily="34" charset="0"/>
              <a:buChar char="•"/>
            </a:pPr>
            <a:endParaRPr lang="en-GB" altLang="en-US" sz="14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Rounded Rectangle 14"/>
          <p:cNvSpPr>
            <a:spLocks noChangeArrowheads="1"/>
          </p:cNvSpPr>
          <p:nvPr/>
        </p:nvSpPr>
        <p:spPr bwMode="auto">
          <a:xfrm>
            <a:off x="4122451" y="5982331"/>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19" name="Rounded Rectangle 14"/>
          <p:cNvSpPr>
            <a:spLocks noChangeArrowheads="1"/>
          </p:cNvSpPr>
          <p:nvPr/>
        </p:nvSpPr>
        <p:spPr bwMode="auto">
          <a:xfrm>
            <a:off x="4122451" y="6460515"/>
            <a:ext cx="881264" cy="261610"/>
          </a:xfrm>
          <a:prstGeom prst="rect">
            <a:avLst/>
          </a:prstGeom>
          <a:solidFill>
            <a:srgbClr val="FF000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Yes</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Rectangle 26"/>
          <p:cNvSpPr/>
          <p:nvPr/>
        </p:nvSpPr>
        <p:spPr>
          <a:xfrm>
            <a:off x="491917" y="1308782"/>
            <a:ext cx="969921" cy="1223412"/>
          </a:xfrm>
          <a:prstGeom prst="rect">
            <a:avLst/>
          </a:prstGeom>
        </p:spPr>
        <p:txBody>
          <a:bodyPr wrap="square">
            <a:spAutoFit/>
          </a:bodyPr>
          <a:lstStyle/>
          <a:p>
            <a:r>
              <a:rPr lang="en-GB" sz="1050" dirty="0" smtClean="0">
                <a:latin typeface="Segoe UI" panose="020B0502040204020203" pitchFamily="34" charset="0"/>
                <a:ea typeface="Segoe UI" panose="020B0502040204020203" pitchFamily="34" charset="0"/>
                <a:cs typeface="Segoe UI" panose="020B0502040204020203" pitchFamily="34" charset="0"/>
              </a:rPr>
              <a:t>Increase </a:t>
            </a:r>
            <a:r>
              <a:rPr lang="en-GB" sz="1050" dirty="0">
                <a:latin typeface="Segoe UI" panose="020B0502040204020203" pitchFamily="34" charset="0"/>
                <a:ea typeface="Segoe UI" panose="020B0502040204020203" pitchFamily="34" charset="0"/>
                <a:cs typeface="Segoe UI" panose="020B0502040204020203" pitchFamily="34" charset="0"/>
              </a:rPr>
              <a:t>referrals to </a:t>
            </a:r>
            <a:r>
              <a:rPr lang="en-GB" sz="1050" b="1" dirty="0">
                <a:solidFill>
                  <a:schemeClr val="accent6"/>
                </a:solidFill>
                <a:latin typeface="Segoe UI" panose="020B0502040204020203" pitchFamily="34" charset="0"/>
                <a:ea typeface="Segoe UI" panose="020B0502040204020203" pitchFamily="34" charset="0"/>
                <a:cs typeface="Segoe UI" panose="020B0502040204020203" pitchFamily="34" charset="0"/>
              </a:rPr>
              <a:t>25% </a:t>
            </a:r>
            <a:r>
              <a:rPr lang="en-GB" sz="1050" b="1" dirty="0">
                <a:latin typeface="Segoe UI" panose="020B0502040204020203" pitchFamily="34" charset="0"/>
                <a:ea typeface="Segoe UI" panose="020B0502040204020203" pitchFamily="34" charset="0"/>
                <a:cs typeface="Segoe UI" panose="020B0502040204020203" pitchFamily="34" charset="0"/>
              </a:rPr>
              <a:t>of victim-based crime by April </a:t>
            </a:r>
            <a:r>
              <a:rPr lang="en-GB" sz="1050" b="1" dirty="0" smtClean="0">
                <a:latin typeface="Segoe UI" panose="020B0502040204020203" pitchFamily="34" charset="0"/>
                <a:ea typeface="Segoe UI" panose="020B0502040204020203" pitchFamily="34" charset="0"/>
                <a:cs typeface="Segoe UI" panose="020B0502040204020203" pitchFamily="34" charset="0"/>
              </a:rPr>
              <a:t>2022</a:t>
            </a:r>
            <a:r>
              <a:rPr lang="en-GB" sz="1050" dirty="0" smtClean="0">
                <a:latin typeface="Segoe UI" panose="020B0502040204020203" pitchFamily="34" charset="0"/>
                <a:ea typeface="Segoe UI" panose="020B0502040204020203" pitchFamily="34" charset="0"/>
                <a:cs typeface="Segoe UI" panose="020B0502040204020203" pitchFamily="34" charset="0"/>
              </a:rPr>
              <a:t>.</a:t>
            </a:r>
            <a:endParaRPr lang="en-GB" sz="1050" dirty="0"/>
          </a:p>
        </p:txBody>
      </p:sp>
      <p:pic>
        <p:nvPicPr>
          <p:cNvPr id="28" name="Picture 27"/>
          <p:cNvPicPr>
            <a:picLocks noChangeAspect="1"/>
          </p:cNvPicPr>
          <p:nvPr/>
        </p:nvPicPr>
        <p:blipFill>
          <a:blip r:embed="rId4"/>
          <a:stretch>
            <a:fillRect/>
          </a:stretch>
        </p:blipFill>
        <p:spPr>
          <a:xfrm>
            <a:off x="1440929" y="718615"/>
            <a:ext cx="398850" cy="2361444"/>
          </a:xfrm>
          <a:prstGeom prst="rect">
            <a:avLst/>
          </a:prstGeom>
        </p:spPr>
      </p:pic>
      <p:pic>
        <p:nvPicPr>
          <p:cNvPr id="6" name="Picture 5"/>
          <p:cNvPicPr>
            <a:picLocks noChangeAspect="1"/>
          </p:cNvPicPr>
          <p:nvPr/>
        </p:nvPicPr>
        <p:blipFill rotWithShape="1">
          <a:blip r:embed="rId5"/>
          <a:srcRect r="826"/>
          <a:stretch/>
        </p:blipFill>
        <p:spPr>
          <a:xfrm>
            <a:off x="6148258" y="469618"/>
            <a:ext cx="5186036" cy="5943600"/>
          </a:xfrm>
          <a:prstGeom prst="rect">
            <a:avLst/>
          </a:prstGeom>
        </p:spPr>
      </p:pic>
      <p:pic>
        <p:nvPicPr>
          <p:cNvPr id="7" name="Picture 6"/>
          <p:cNvPicPr>
            <a:picLocks noChangeAspect="1"/>
          </p:cNvPicPr>
          <p:nvPr/>
        </p:nvPicPr>
        <p:blipFill>
          <a:blip r:embed="rId6"/>
          <a:stretch>
            <a:fillRect/>
          </a:stretch>
        </p:blipFill>
        <p:spPr>
          <a:xfrm>
            <a:off x="416125" y="3200267"/>
            <a:ext cx="4728826" cy="2622923"/>
          </a:xfrm>
          <a:prstGeom prst="rect">
            <a:avLst/>
          </a:prstGeom>
        </p:spPr>
      </p:pic>
    </p:spTree>
    <p:extLst>
      <p:ext uri="{BB962C8B-B14F-4D97-AF65-F5344CB8AC3E}">
        <p14:creationId xmlns:p14="http://schemas.microsoft.com/office/powerpoint/2010/main" val="3603361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23164" y="897466"/>
            <a:ext cx="4243184" cy="2908044"/>
          </a:xfrm>
          <a:prstGeom prst="rect">
            <a:avLst/>
          </a:prstGeom>
        </p:spPr>
      </p:pic>
      <p:sp>
        <p:nvSpPr>
          <p:cNvPr id="47" name="Slide Number Placeholder 1"/>
          <p:cNvSpPr>
            <a:spLocks noGrp="1"/>
          </p:cNvSpPr>
          <p:nvPr>
            <p:ph type="sldNum" sz="quarter" idx="12"/>
          </p:nvPr>
        </p:nvSpPr>
        <p:spPr>
          <a:xfrm>
            <a:off x="11832000" y="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17</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53958" y="180792"/>
            <a:ext cx="427874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3. Delivering an ethical service</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3.1 Delivering our service legally and within regulations</a:t>
            </a:r>
          </a:p>
        </p:txBody>
      </p:sp>
      <p:sp>
        <p:nvSpPr>
          <p:cNvPr id="19" name="Rectangle 18"/>
          <p:cNvSpPr/>
          <p:nvPr/>
        </p:nvSpPr>
        <p:spPr>
          <a:xfrm>
            <a:off x="4124465" y="978667"/>
            <a:ext cx="863441" cy="194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8" name="Rectangle 27"/>
          <p:cNvSpPr/>
          <p:nvPr/>
        </p:nvSpPr>
        <p:spPr>
          <a:xfrm>
            <a:off x="353958" y="672062"/>
            <a:ext cx="3381280" cy="276999"/>
          </a:xfrm>
          <a:prstGeom prst="rect">
            <a:avLst/>
          </a:prstGeom>
          <a:noFill/>
        </p:spPr>
        <p:txBody>
          <a:bodyPr wrap="square" rtlCol="0">
            <a:spAutoFit/>
          </a:bodyPr>
          <a:lstStyle/>
          <a:p>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3.1.1 Completion </a:t>
            </a:r>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of Mandatory Training</a:t>
            </a:r>
          </a:p>
        </p:txBody>
      </p:sp>
      <p:sp>
        <p:nvSpPr>
          <p:cNvPr id="24" name="Rectangle 23"/>
          <p:cNvSpPr>
            <a:spLocks noChangeArrowheads="1"/>
          </p:cNvSpPr>
          <p:nvPr/>
        </p:nvSpPr>
        <p:spPr bwMode="auto">
          <a:xfrm>
            <a:off x="550357" y="3864635"/>
            <a:ext cx="4251682" cy="1843121"/>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endParaRPr lang="en-GB" altLang="en-US" sz="1200" b="1"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200" b="1" u="none" dirty="0">
                <a:latin typeface="Segoe UI" panose="020B0502040204020203" pitchFamily="34" charset="0"/>
                <a:ea typeface="Segoe UI" panose="020B0502040204020203" pitchFamily="34" charset="0"/>
                <a:cs typeface="Segoe UI" panose="020B0502040204020203" pitchFamily="34" charset="0"/>
              </a:rPr>
              <a:t>Managing Information </a:t>
            </a:r>
            <a:r>
              <a:rPr lang="en-GB" sz="1200" u="none" dirty="0">
                <a:latin typeface="Segoe UI" panose="020B0502040204020203" pitchFamily="34" charset="0"/>
                <a:ea typeface="Segoe UI" panose="020B0502040204020203" pitchFamily="34" charset="0"/>
                <a:cs typeface="Segoe UI" panose="020B0502040204020203" pitchFamily="34" charset="0"/>
              </a:rPr>
              <a:t>has seen a </a:t>
            </a:r>
            <a:r>
              <a:rPr lang="en-GB" sz="1200" b="1" u="none" dirty="0">
                <a:latin typeface="Segoe UI" panose="020B0502040204020203" pitchFamily="34" charset="0"/>
                <a:ea typeface="Segoe UI" panose="020B0502040204020203" pitchFamily="34" charset="0"/>
                <a:cs typeface="Segoe UI" panose="020B0502040204020203" pitchFamily="34" charset="0"/>
              </a:rPr>
              <a:t>small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increase in Q4</a:t>
            </a:r>
            <a:r>
              <a:rPr lang="en-GB" sz="1200" u="none" dirty="0">
                <a:latin typeface="Segoe UI" panose="020B0502040204020203" pitchFamily="34" charset="0"/>
                <a:ea typeface="Segoe UI" panose="020B0502040204020203" pitchFamily="34" charset="0"/>
                <a:cs typeface="Segoe UI" panose="020B0502040204020203" pitchFamily="34" charset="0"/>
              </a:rPr>
              <a:t> </a:t>
            </a:r>
            <a:r>
              <a:rPr lang="en-GB" sz="1200" u="none" dirty="0" smtClean="0">
                <a:latin typeface="Segoe UI" panose="020B0502040204020203" pitchFamily="34" charset="0"/>
                <a:ea typeface="Segoe UI" panose="020B0502040204020203" pitchFamily="34" charset="0"/>
                <a:cs typeface="Segoe UI" panose="020B0502040204020203" pitchFamily="34" charset="0"/>
              </a:rPr>
              <a:t>by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one percentage point </a:t>
            </a:r>
            <a:r>
              <a:rPr lang="en-GB" sz="1200" u="none" dirty="0" smtClean="0">
                <a:latin typeface="Segoe UI" panose="020B0502040204020203" pitchFamily="34" charset="0"/>
                <a:ea typeface="Segoe UI" panose="020B0502040204020203" pitchFamily="34" charset="0"/>
                <a:cs typeface="Segoe UI" panose="020B0502040204020203" pitchFamily="34" charset="0"/>
              </a:rPr>
              <a:t>compared to Q3 to 90%. </a:t>
            </a:r>
          </a:p>
          <a:p>
            <a:pPr marL="171450" indent="-171450">
              <a:buFont typeface="Arial" panose="020B0604020202020204" pitchFamily="34" charset="0"/>
              <a:buChar char="•"/>
              <a:defRPr/>
            </a:pP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200" b="1" u="none" dirty="0" smtClean="0">
                <a:latin typeface="Segoe UI" panose="020B0502040204020203" pitchFamily="34" charset="0"/>
                <a:ea typeface="Segoe UI" panose="020B0502040204020203" pitchFamily="34" charset="0"/>
                <a:cs typeface="Segoe UI" panose="020B0502040204020203" pitchFamily="34" charset="0"/>
              </a:rPr>
              <a:t>Managing </a:t>
            </a:r>
            <a:r>
              <a:rPr lang="en-GB" sz="1200" b="1" u="none" dirty="0">
                <a:latin typeface="Segoe UI" panose="020B0502040204020203" pitchFamily="34" charset="0"/>
                <a:ea typeface="Segoe UI" panose="020B0502040204020203" pitchFamily="34" charset="0"/>
                <a:cs typeface="Segoe UI" panose="020B0502040204020203" pitchFamily="34" charset="0"/>
              </a:rPr>
              <a:t>information </a:t>
            </a:r>
            <a:r>
              <a:rPr lang="en-GB" sz="1200" u="none" dirty="0">
                <a:latin typeface="Segoe UI" panose="020B0502040204020203" pitchFamily="34" charset="0"/>
                <a:ea typeface="Segoe UI" panose="020B0502040204020203" pitchFamily="34" charset="0"/>
                <a:cs typeface="Segoe UI" panose="020B0502040204020203" pitchFamily="34" charset="0"/>
              </a:rPr>
              <a:t>training has been </a:t>
            </a:r>
            <a:r>
              <a:rPr lang="en-GB" sz="1200" b="1" u="none" dirty="0">
                <a:latin typeface="Segoe UI" panose="020B0502040204020203" pitchFamily="34" charset="0"/>
                <a:ea typeface="Segoe UI" panose="020B0502040204020203" pitchFamily="34" charset="0"/>
                <a:cs typeface="Segoe UI" panose="020B0502040204020203" pitchFamily="34" charset="0"/>
              </a:rPr>
              <a:t>above ‘good looks like’ for a full year</a:t>
            </a:r>
            <a:r>
              <a:rPr lang="en-GB" sz="1200" u="none" dirty="0">
                <a:latin typeface="Segoe UI" panose="020B0502040204020203" pitchFamily="34" charset="0"/>
                <a:ea typeface="Segoe UI" panose="020B0502040204020203" pitchFamily="34" charset="0"/>
                <a:cs typeface="Segoe UI" panose="020B0502040204020203" pitchFamily="34" charset="0"/>
              </a:rPr>
              <a:t>.  </a:t>
            </a: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25" name="Rounded Rectangle 14"/>
          <p:cNvSpPr>
            <a:spLocks noChangeArrowheads="1"/>
          </p:cNvSpPr>
          <p:nvPr/>
        </p:nvSpPr>
        <p:spPr bwMode="auto">
          <a:xfrm>
            <a:off x="536624" y="5767575"/>
            <a:ext cx="4265414" cy="1015663"/>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dirty="0">
                <a:latin typeface="Segoe UI" panose="020B0502040204020203" pitchFamily="34" charset="0"/>
                <a:ea typeface="Segoe UI" panose="020B0502040204020203" pitchFamily="34" charset="0"/>
                <a:cs typeface="Segoe UI" panose="020B0502040204020203" pitchFamily="34" charset="0"/>
              </a:rPr>
              <a:t>Continued to be </a:t>
            </a:r>
            <a:r>
              <a:rPr lang="en-GB" altLang="en-US" sz="1200" b="1" dirty="0">
                <a:latin typeface="Segoe UI" panose="020B0502040204020203" pitchFamily="34" charset="0"/>
                <a:ea typeface="Segoe UI" panose="020B0502040204020203" pitchFamily="34" charset="0"/>
                <a:cs typeface="Segoe UI" panose="020B0502040204020203" pitchFamily="34" charset="0"/>
              </a:rPr>
              <a:t>monitored</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a:t>
            </a:r>
          </a:p>
          <a:p>
            <a:pPr>
              <a:defRPr/>
            </a:pPr>
            <a:endParaRPr lang="en-GB" altLang="en-US"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4"/>
          <a:stretch>
            <a:fillRect/>
          </a:stretch>
        </p:blipFill>
        <p:spPr>
          <a:xfrm>
            <a:off x="6879721" y="874462"/>
            <a:ext cx="4237087" cy="2908044"/>
          </a:xfrm>
          <a:prstGeom prst="rect">
            <a:avLst/>
          </a:prstGeom>
        </p:spPr>
      </p:pic>
      <p:sp>
        <p:nvSpPr>
          <p:cNvPr id="26" name="Rectangle 25"/>
          <p:cNvSpPr/>
          <p:nvPr/>
        </p:nvSpPr>
        <p:spPr>
          <a:xfrm>
            <a:off x="4873155" y="3857474"/>
            <a:ext cx="1429879" cy="2925764"/>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2" name="Rectangle 31"/>
          <p:cNvSpPr>
            <a:spLocks noChangeArrowheads="1"/>
          </p:cNvSpPr>
          <p:nvPr/>
        </p:nvSpPr>
        <p:spPr bwMode="auto">
          <a:xfrm>
            <a:off x="6396192" y="3870385"/>
            <a:ext cx="4251682" cy="1843121"/>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endParaRPr lang="en-GB" altLang="en-US" sz="1200" b="1"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b="1" u="none" dirty="0">
                <a:latin typeface="Segoe UI" panose="020B0502040204020203" pitchFamily="34" charset="0"/>
                <a:ea typeface="Segoe UI" panose="020B0502040204020203" pitchFamily="34" charset="0"/>
                <a:cs typeface="Segoe UI" panose="020B0502040204020203" pitchFamily="34" charset="0"/>
              </a:rPr>
              <a:t>Data Protection – Foundation </a:t>
            </a:r>
            <a:r>
              <a:rPr lang="en-GB" altLang="en-US" sz="1200" u="none" dirty="0">
                <a:latin typeface="Segoe UI" panose="020B0502040204020203" pitchFamily="34" charset="0"/>
                <a:ea typeface="Segoe UI" panose="020B0502040204020203" pitchFamily="34" charset="0"/>
                <a:cs typeface="Segoe UI" panose="020B0502040204020203" pitchFamily="34" charset="0"/>
              </a:rPr>
              <a:t>has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substantially decreased by 9 percentage points</a:t>
            </a:r>
            <a:r>
              <a:rPr lang="en-GB" altLang="en-US" sz="1200" u="none" dirty="0">
                <a:latin typeface="Segoe UI" panose="020B0502040204020203" pitchFamily="34" charset="0"/>
                <a:ea typeface="Segoe UI" panose="020B0502040204020203" pitchFamily="34" charset="0"/>
                <a:cs typeface="Segoe UI" panose="020B0502040204020203" pitchFamily="34" charset="0"/>
              </a:rPr>
              <a:t>, following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a gradual decrease below ‘what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good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looks like</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over the previous 3 quarters. </a:t>
            </a: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This is looked at in greater detail in section 5.1.1.</a:t>
            </a: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33" name="Rounded Rectangle 14"/>
          <p:cNvSpPr>
            <a:spLocks noChangeArrowheads="1"/>
          </p:cNvSpPr>
          <p:nvPr/>
        </p:nvSpPr>
        <p:spPr bwMode="auto">
          <a:xfrm>
            <a:off x="6388210" y="5779077"/>
            <a:ext cx="4265414" cy="1015663"/>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10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Recommend that a reminder is sent out to </a:t>
            </a:r>
          </a:p>
          <a:p>
            <a:pPr>
              <a:defRPr/>
            </a:pPr>
            <a:r>
              <a:rPr lang="en-GB" altLang="en-US" sz="1200" dirty="0">
                <a:latin typeface="Segoe UI" panose="020B0502040204020203" pitchFamily="34" charset="0"/>
                <a:ea typeface="Segoe UI" panose="020B0502040204020203" pitchFamily="34" charset="0"/>
                <a:cs typeface="Segoe UI" panose="020B0502040204020203" pitchFamily="34" charset="0"/>
              </a:rPr>
              <a:t>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   to employees with out of date training and </a:t>
            </a:r>
          </a:p>
          <a:p>
            <a:pP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    their line managers.</a:t>
            </a: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39" name="Rectangle 38"/>
          <p:cNvSpPr/>
          <p:nvPr/>
        </p:nvSpPr>
        <p:spPr>
          <a:xfrm>
            <a:off x="10713239" y="3868976"/>
            <a:ext cx="1429879" cy="2925764"/>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41" name="TextBox 40"/>
          <p:cNvSpPr txBox="1"/>
          <p:nvPr/>
        </p:nvSpPr>
        <p:spPr>
          <a:xfrm>
            <a:off x="4819887" y="4123899"/>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42" name="Picture 41"/>
          <p:cNvPicPr>
            <a:picLocks noChangeAspect="1"/>
          </p:cNvPicPr>
          <p:nvPr/>
        </p:nvPicPr>
        <p:blipFill>
          <a:blip r:embed="rId5"/>
          <a:stretch>
            <a:fillRect/>
          </a:stretch>
        </p:blipFill>
        <p:spPr>
          <a:xfrm>
            <a:off x="4867385" y="4062937"/>
            <a:ext cx="380585" cy="247854"/>
          </a:xfrm>
          <a:prstGeom prst="rect">
            <a:avLst/>
          </a:prstGeom>
        </p:spPr>
      </p:pic>
      <p:sp>
        <p:nvSpPr>
          <p:cNvPr id="43" name="Rectangle 42"/>
          <p:cNvSpPr/>
          <p:nvPr/>
        </p:nvSpPr>
        <p:spPr>
          <a:xfrm>
            <a:off x="4826075" y="4726249"/>
            <a:ext cx="1017461" cy="900246"/>
          </a:xfrm>
          <a:prstGeom prst="rect">
            <a:avLst/>
          </a:prstGeom>
        </p:spPr>
        <p:txBody>
          <a:bodyPr wrap="square">
            <a:spAutoFit/>
          </a:bodyPr>
          <a:lstStyle/>
          <a:p>
            <a:r>
              <a:rPr lang="en-GB" sz="105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Training:</a:t>
            </a:r>
            <a:r>
              <a:rPr lang="en-GB" sz="105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 </a:t>
            </a:r>
            <a:r>
              <a:rPr lang="en-GB" sz="1050" b="1" i="1" dirty="0">
                <a:latin typeface="Segoe UI" panose="020B0502040204020203" pitchFamily="34" charset="0"/>
                <a:ea typeface="Segoe UI" panose="020B0502040204020203" pitchFamily="34" charset="0"/>
                <a:cs typeface="Segoe UI" panose="020B0502040204020203" pitchFamily="34" charset="0"/>
              </a:rPr>
              <a:t>8</a:t>
            </a:r>
            <a:r>
              <a:rPr lang="en-GB" sz="1050" b="1" i="1" dirty="0" smtClean="0">
                <a:latin typeface="Segoe UI" panose="020B0502040204020203" pitchFamily="34" charset="0"/>
                <a:ea typeface="Segoe UI" panose="020B0502040204020203" pitchFamily="34" charset="0"/>
                <a:cs typeface="Segoe UI" panose="020B0502040204020203" pitchFamily="34" charset="0"/>
              </a:rPr>
              <a:t>0</a:t>
            </a:r>
            <a:r>
              <a:rPr lang="en-GB" sz="1050" b="1" i="1" dirty="0">
                <a:latin typeface="Segoe UI" panose="020B0502040204020203" pitchFamily="34" charset="0"/>
                <a:ea typeface="Segoe UI" panose="020B0502040204020203" pitchFamily="34" charset="0"/>
                <a:cs typeface="Segoe UI" panose="020B0502040204020203" pitchFamily="34" charset="0"/>
              </a:rPr>
              <a:t>% </a:t>
            </a:r>
            <a:r>
              <a:rPr lang="en-GB" sz="1050" dirty="0">
                <a:latin typeface="Segoe UI" panose="020B0502040204020203" pitchFamily="34" charset="0"/>
                <a:ea typeface="Segoe UI" panose="020B0502040204020203" pitchFamily="34" charset="0"/>
                <a:cs typeface="Segoe UI" panose="020B0502040204020203" pitchFamily="34" charset="0"/>
              </a:rPr>
              <a:t>complete within time limit</a:t>
            </a:r>
            <a:endParaRPr lang="en-GB" sz="1050" b="1" i="1" dirty="0">
              <a:latin typeface="Segoe UI" panose="020B0502040204020203" pitchFamily="34" charset="0"/>
              <a:ea typeface="Segoe UI" panose="020B0502040204020203" pitchFamily="34" charset="0"/>
              <a:cs typeface="Segoe UI" panose="020B0502040204020203" pitchFamily="34" charset="0"/>
            </a:endParaRPr>
          </a:p>
        </p:txBody>
      </p:sp>
      <p:sp>
        <p:nvSpPr>
          <p:cNvPr id="44" name="Rectangle 43"/>
          <p:cNvSpPr/>
          <p:nvPr/>
        </p:nvSpPr>
        <p:spPr>
          <a:xfrm>
            <a:off x="4850758" y="5808052"/>
            <a:ext cx="1013656" cy="861774"/>
          </a:xfrm>
          <a:prstGeom prst="rect">
            <a:avLst/>
          </a:prstGeom>
          <a:noFill/>
        </p:spPr>
        <p:txBody>
          <a:bodyPr wrap="square" rtlCol="0">
            <a:spAutoFit/>
          </a:bodyPr>
          <a:lstStyle/>
          <a:p>
            <a:r>
              <a:rPr lang="en-GB" sz="100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p>
        </p:txBody>
      </p:sp>
      <p:sp>
        <p:nvSpPr>
          <p:cNvPr id="46" name="TextBox 45"/>
          <p:cNvSpPr txBox="1"/>
          <p:nvPr/>
        </p:nvSpPr>
        <p:spPr>
          <a:xfrm>
            <a:off x="10688725" y="4172782"/>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48" name="Picture 47"/>
          <p:cNvPicPr>
            <a:picLocks noChangeAspect="1"/>
          </p:cNvPicPr>
          <p:nvPr/>
        </p:nvPicPr>
        <p:blipFill>
          <a:blip r:embed="rId5"/>
          <a:stretch>
            <a:fillRect/>
          </a:stretch>
        </p:blipFill>
        <p:spPr>
          <a:xfrm>
            <a:off x="10736223" y="4111820"/>
            <a:ext cx="380585" cy="247854"/>
          </a:xfrm>
          <a:prstGeom prst="rect">
            <a:avLst/>
          </a:prstGeom>
        </p:spPr>
      </p:pic>
      <p:sp>
        <p:nvSpPr>
          <p:cNvPr id="49" name="Rectangle 48"/>
          <p:cNvSpPr/>
          <p:nvPr/>
        </p:nvSpPr>
        <p:spPr>
          <a:xfrm>
            <a:off x="10694913" y="4775132"/>
            <a:ext cx="1017461" cy="900246"/>
          </a:xfrm>
          <a:prstGeom prst="rect">
            <a:avLst/>
          </a:prstGeom>
        </p:spPr>
        <p:txBody>
          <a:bodyPr wrap="square">
            <a:spAutoFit/>
          </a:bodyPr>
          <a:lstStyle/>
          <a:p>
            <a:r>
              <a:rPr lang="en-GB" sz="105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Training:</a:t>
            </a:r>
            <a:r>
              <a:rPr lang="en-GB" sz="105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 </a:t>
            </a:r>
            <a:r>
              <a:rPr lang="en-GB" sz="1050" b="1" i="1" dirty="0">
                <a:latin typeface="Segoe UI" panose="020B0502040204020203" pitchFamily="34" charset="0"/>
                <a:ea typeface="Segoe UI" panose="020B0502040204020203" pitchFamily="34" charset="0"/>
                <a:cs typeface="Segoe UI" panose="020B0502040204020203" pitchFamily="34" charset="0"/>
              </a:rPr>
              <a:t>8</a:t>
            </a:r>
            <a:r>
              <a:rPr lang="en-GB" sz="1050" b="1" i="1" dirty="0" smtClean="0">
                <a:latin typeface="Segoe UI" panose="020B0502040204020203" pitchFamily="34" charset="0"/>
                <a:ea typeface="Segoe UI" panose="020B0502040204020203" pitchFamily="34" charset="0"/>
                <a:cs typeface="Segoe UI" panose="020B0502040204020203" pitchFamily="34" charset="0"/>
              </a:rPr>
              <a:t>0</a:t>
            </a:r>
            <a:r>
              <a:rPr lang="en-GB" sz="1050" b="1" i="1" dirty="0">
                <a:latin typeface="Segoe UI" panose="020B0502040204020203" pitchFamily="34" charset="0"/>
                <a:ea typeface="Segoe UI" panose="020B0502040204020203" pitchFamily="34" charset="0"/>
                <a:cs typeface="Segoe UI" panose="020B0502040204020203" pitchFamily="34" charset="0"/>
              </a:rPr>
              <a:t>% </a:t>
            </a:r>
            <a:r>
              <a:rPr lang="en-GB" sz="1050" dirty="0">
                <a:latin typeface="Segoe UI" panose="020B0502040204020203" pitchFamily="34" charset="0"/>
                <a:ea typeface="Segoe UI" panose="020B0502040204020203" pitchFamily="34" charset="0"/>
                <a:cs typeface="Segoe UI" panose="020B0502040204020203" pitchFamily="34" charset="0"/>
              </a:rPr>
              <a:t>complete within time limit</a:t>
            </a:r>
            <a:endParaRPr lang="en-GB" sz="1050" b="1" i="1" dirty="0">
              <a:latin typeface="Segoe UI" panose="020B0502040204020203" pitchFamily="34" charset="0"/>
              <a:ea typeface="Segoe UI" panose="020B0502040204020203" pitchFamily="34" charset="0"/>
              <a:cs typeface="Segoe UI" panose="020B0502040204020203" pitchFamily="34" charset="0"/>
            </a:endParaRPr>
          </a:p>
        </p:txBody>
      </p:sp>
      <p:sp>
        <p:nvSpPr>
          <p:cNvPr id="50" name="Rectangle 49"/>
          <p:cNvSpPr/>
          <p:nvPr/>
        </p:nvSpPr>
        <p:spPr>
          <a:xfrm>
            <a:off x="10719596" y="5856935"/>
            <a:ext cx="1013656" cy="861774"/>
          </a:xfrm>
          <a:prstGeom prst="rect">
            <a:avLst/>
          </a:prstGeom>
          <a:noFill/>
        </p:spPr>
        <p:txBody>
          <a:bodyPr wrap="square" rtlCol="0">
            <a:spAutoFit/>
          </a:bodyPr>
          <a:lstStyle/>
          <a:p>
            <a:r>
              <a:rPr lang="en-GB" sz="100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p>
        </p:txBody>
      </p:sp>
      <p:pic>
        <p:nvPicPr>
          <p:cNvPr id="11" name="Picture 10"/>
          <p:cNvPicPr>
            <a:picLocks noChangeAspect="1"/>
          </p:cNvPicPr>
          <p:nvPr/>
        </p:nvPicPr>
        <p:blipFill>
          <a:blip r:embed="rId6"/>
          <a:stretch>
            <a:fillRect/>
          </a:stretch>
        </p:blipFill>
        <p:spPr>
          <a:xfrm>
            <a:off x="5798369" y="4033939"/>
            <a:ext cx="457240" cy="2700762"/>
          </a:xfrm>
          <a:prstGeom prst="rect">
            <a:avLst/>
          </a:prstGeom>
        </p:spPr>
      </p:pic>
      <p:pic>
        <p:nvPicPr>
          <p:cNvPr id="12" name="Picture 11"/>
          <p:cNvPicPr>
            <a:picLocks noChangeAspect="1"/>
          </p:cNvPicPr>
          <p:nvPr/>
        </p:nvPicPr>
        <p:blipFill>
          <a:blip r:embed="rId7"/>
          <a:stretch>
            <a:fillRect/>
          </a:stretch>
        </p:blipFill>
        <p:spPr>
          <a:xfrm>
            <a:off x="11646387" y="4025140"/>
            <a:ext cx="481626" cy="2706859"/>
          </a:xfrm>
          <a:prstGeom prst="rect">
            <a:avLst/>
          </a:prstGeom>
        </p:spPr>
      </p:pic>
      <p:sp>
        <p:nvSpPr>
          <p:cNvPr id="27" name="Rounded Rectangle 14"/>
          <p:cNvSpPr>
            <a:spLocks noChangeArrowheads="1"/>
          </p:cNvSpPr>
          <p:nvPr/>
        </p:nvSpPr>
        <p:spPr bwMode="auto">
          <a:xfrm>
            <a:off x="3852395" y="5856021"/>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29" name="Rounded Rectangle 14"/>
          <p:cNvSpPr>
            <a:spLocks noChangeArrowheads="1"/>
          </p:cNvSpPr>
          <p:nvPr/>
        </p:nvSpPr>
        <p:spPr bwMode="auto">
          <a:xfrm>
            <a:off x="3865582" y="6389419"/>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Rounded Rectangle 14"/>
          <p:cNvSpPr>
            <a:spLocks noChangeArrowheads="1"/>
          </p:cNvSpPr>
          <p:nvPr/>
        </p:nvSpPr>
        <p:spPr bwMode="auto">
          <a:xfrm>
            <a:off x="9668448" y="5878203"/>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31" name="Rounded Rectangle 14"/>
          <p:cNvSpPr>
            <a:spLocks noChangeArrowheads="1"/>
          </p:cNvSpPr>
          <p:nvPr/>
        </p:nvSpPr>
        <p:spPr bwMode="auto">
          <a:xfrm>
            <a:off x="9668448" y="6408216"/>
            <a:ext cx="881264" cy="261610"/>
          </a:xfrm>
          <a:prstGeom prst="rect">
            <a:avLst/>
          </a:prstGeom>
          <a:solidFill>
            <a:srgbClr val="FF000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Yes</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34549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42465" y="900750"/>
            <a:ext cx="4570464" cy="2989280"/>
          </a:xfrm>
          <a:prstGeom prst="rect">
            <a:avLst/>
          </a:prstGeom>
        </p:spPr>
      </p:pic>
      <p:pic>
        <p:nvPicPr>
          <p:cNvPr id="18" name="Picture 17"/>
          <p:cNvPicPr>
            <a:picLocks noChangeAspect="1"/>
          </p:cNvPicPr>
          <p:nvPr/>
        </p:nvPicPr>
        <p:blipFill>
          <a:blip r:embed="rId4"/>
          <a:stretch>
            <a:fillRect/>
          </a:stretch>
        </p:blipFill>
        <p:spPr>
          <a:xfrm>
            <a:off x="5724713" y="4106876"/>
            <a:ext cx="418716" cy="2700000"/>
          </a:xfrm>
          <a:prstGeom prst="rect">
            <a:avLst/>
          </a:prstGeom>
        </p:spPr>
      </p:pic>
      <p:sp>
        <p:nvSpPr>
          <p:cNvPr id="24" name="Rounded Rectangle 14"/>
          <p:cNvSpPr>
            <a:spLocks noChangeArrowheads="1"/>
          </p:cNvSpPr>
          <p:nvPr/>
        </p:nvSpPr>
        <p:spPr bwMode="auto">
          <a:xfrm>
            <a:off x="400832" y="5963500"/>
            <a:ext cx="4263517" cy="800219"/>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18</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9" name="Rectangle 28"/>
          <p:cNvSpPr/>
          <p:nvPr/>
        </p:nvSpPr>
        <p:spPr>
          <a:xfrm>
            <a:off x="4717879" y="3853132"/>
            <a:ext cx="1454288" cy="3004868"/>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0" name="TextBox 29"/>
          <p:cNvSpPr txBox="1"/>
          <p:nvPr/>
        </p:nvSpPr>
        <p:spPr>
          <a:xfrm>
            <a:off x="4676114" y="4198661"/>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31" name="Picture 30"/>
          <p:cNvPicPr>
            <a:picLocks noChangeAspect="1"/>
          </p:cNvPicPr>
          <p:nvPr/>
        </p:nvPicPr>
        <p:blipFill>
          <a:blip r:embed="rId5"/>
          <a:stretch>
            <a:fillRect/>
          </a:stretch>
        </p:blipFill>
        <p:spPr>
          <a:xfrm>
            <a:off x="4746616" y="4166454"/>
            <a:ext cx="380585" cy="247854"/>
          </a:xfrm>
          <a:prstGeom prst="rect">
            <a:avLst/>
          </a:prstGeom>
        </p:spPr>
      </p:pic>
      <p:sp>
        <p:nvSpPr>
          <p:cNvPr id="34" name="Rectangle 33"/>
          <p:cNvSpPr/>
          <p:nvPr/>
        </p:nvSpPr>
        <p:spPr>
          <a:xfrm>
            <a:off x="4768566" y="4824015"/>
            <a:ext cx="1017461" cy="900246"/>
          </a:xfrm>
          <a:prstGeom prst="rect">
            <a:avLst/>
          </a:prstGeom>
        </p:spPr>
        <p:txBody>
          <a:bodyPr wrap="square">
            <a:spAutoFit/>
          </a:bodyPr>
          <a:lstStyle/>
          <a:p>
            <a:r>
              <a:rPr lang="en-GB" sz="1050" b="1" dirty="0">
                <a:solidFill>
                  <a:srgbClr val="009B3A"/>
                </a:solidFill>
                <a:latin typeface="Segoe UI" panose="020B0502040204020203" pitchFamily="34" charset="0"/>
                <a:ea typeface="Segoe UI" panose="020B0502040204020203" pitchFamily="34" charset="0"/>
                <a:cs typeface="Segoe UI" panose="020B0502040204020203" pitchFamily="34" charset="0"/>
              </a:rPr>
              <a:t>Requests:</a:t>
            </a:r>
            <a:r>
              <a:rPr lang="en-GB" sz="1050" dirty="0">
                <a:solidFill>
                  <a:srgbClr val="009B3A"/>
                </a:solidFill>
                <a:latin typeface="Segoe UI" panose="020B0502040204020203" pitchFamily="34" charset="0"/>
                <a:ea typeface="Segoe UI" panose="020B0502040204020203" pitchFamily="34" charset="0"/>
                <a:cs typeface="Segoe UI" panose="020B0502040204020203" pitchFamily="34" charset="0"/>
              </a:rPr>
              <a:t> </a:t>
            </a:r>
            <a:r>
              <a:rPr lang="en-GB" sz="1050" b="1" i="1" dirty="0">
                <a:latin typeface="Segoe UI" panose="020B0502040204020203" pitchFamily="34" charset="0"/>
                <a:ea typeface="Segoe UI" panose="020B0502040204020203" pitchFamily="34" charset="0"/>
                <a:cs typeface="Segoe UI" panose="020B0502040204020203" pitchFamily="34" charset="0"/>
              </a:rPr>
              <a:t>90% </a:t>
            </a:r>
            <a:r>
              <a:rPr lang="en-GB" sz="1050" dirty="0">
                <a:latin typeface="Segoe UI" panose="020B0502040204020203" pitchFamily="34" charset="0"/>
                <a:ea typeface="Segoe UI" panose="020B0502040204020203" pitchFamily="34" charset="0"/>
                <a:cs typeface="Segoe UI" panose="020B0502040204020203" pitchFamily="34" charset="0"/>
              </a:rPr>
              <a:t>complete within time limit</a:t>
            </a:r>
            <a:endParaRPr lang="en-GB" sz="1050" b="1" i="1" dirty="0">
              <a:latin typeface="Segoe UI" panose="020B0502040204020203" pitchFamily="34" charset="0"/>
              <a:ea typeface="Segoe UI" panose="020B0502040204020203" pitchFamily="34" charset="0"/>
              <a:cs typeface="Segoe UI" panose="020B0502040204020203" pitchFamily="34" charset="0"/>
            </a:endParaRPr>
          </a:p>
        </p:txBody>
      </p:sp>
      <p:sp>
        <p:nvSpPr>
          <p:cNvPr id="36" name="Rectangle 35"/>
          <p:cNvSpPr/>
          <p:nvPr/>
        </p:nvSpPr>
        <p:spPr>
          <a:xfrm>
            <a:off x="4775997" y="5923071"/>
            <a:ext cx="1013656" cy="861774"/>
          </a:xfrm>
          <a:prstGeom prst="rect">
            <a:avLst/>
          </a:prstGeom>
          <a:noFill/>
        </p:spPr>
        <p:txBody>
          <a:bodyPr wrap="square" rtlCol="0">
            <a:spAutoFit/>
          </a:bodyPr>
          <a:lstStyle/>
          <a:p>
            <a:r>
              <a:rPr lang="en-GB" sz="100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p>
        </p:txBody>
      </p:sp>
      <p:sp>
        <p:nvSpPr>
          <p:cNvPr id="25" name="Rectangle 24"/>
          <p:cNvSpPr>
            <a:spLocks noChangeArrowheads="1"/>
          </p:cNvSpPr>
          <p:nvPr/>
        </p:nvSpPr>
        <p:spPr bwMode="auto">
          <a:xfrm>
            <a:off x="406584" y="3858883"/>
            <a:ext cx="4257432" cy="2076424"/>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endParaRPr lang="en-GB" altLang="en-US" sz="12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050" u="none" dirty="0">
                <a:latin typeface="Segoe UI" panose="020B0502040204020203" pitchFamily="34" charset="0"/>
                <a:ea typeface="Segoe UI" panose="020B0502040204020203" pitchFamily="34" charset="0"/>
                <a:cs typeface="Segoe UI" panose="020B0502040204020203" pitchFamily="34" charset="0"/>
              </a:rPr>
              <a:t>There has been an</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decrease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of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9% (9) </a:t>
            </a: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in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FOIs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received </a:t>
            </a: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last month compared to the previous month.</a:t>
            </a:r>
            <a:endParaRPr lang="en-GB" altLang="en-US" sz="105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6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Decrease </a:t>
            </a: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of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25% </a:t>
            </a: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(25) in</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FOIs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closed</a:t>
            </a: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 but an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increase of 91% </a:t>
            </a: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(21) in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FOIs closed within 20 days.</a:t>
            </a:r>
          </a:p>
          <a:p>
            <a:pPr>
              <a:defRPr/>
            </a:pPr>
            <a:endParaRPr lang="en-GB" altLang="en-US" sz="6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Open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FOIs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increased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by 4</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(8); the fourth consecutive month of increases. </a:t>
            </a:r>
          </a:p>
          <a:p>
            <a:pPr marL="171450" indent="-171450">
              <a:buFont typeface="Arial" panose="020B0604020202020204" pitchFamily="34" charset="0"/>
              <a:buChar char="•"/>
              <a:defRPr/>
            </a:pPr>
            <a:endParaRPr lang="en-GB" altLang="en-US" sz="6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Increasing complexity </a:t>
            </a: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of requests resulting in taking longer to complete. </a:t>
            </a:r>
          </a:p>
          <a:p>
            <a:pPr marL="171450" indent="-171450">
              <a:buFont typeface="Arial" panose="020B0604020202020204" pitchFamily="34" charset="0"/>
              <a:buChar char="•"/>
              <a:defRPr/>
            </a:pPr>
            <a:endParaRPr lang="en-GB" altLang="en-US" sz="6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Demand management has been implemented where justified.</a:t>
            </a:r>
          </a:p>
          <a:p>
            <a:pPr marL="171450" indent="-171450">
              <a:buFont typeface="Arial" panose="020B0604020202020204" pitchFamily="34" charset="0"/>
              <a:buChar cha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32" name="Rounded Rectangle 14"/>
          <p:cNvSpPr>
            <a:spLocks noChangeArrowheads="1"/>
          </p:cNvSpPr>
          <p:nvPr/>
        </p:nvSpPr>
        <p:spPr bwMode="auto">
          <a:xfrm>
            <a:off x="3746014" y="6005615"/>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5" name="TextBox 4"/>
          <p:cNvSpPr txBox="1"/>
          <p:nvPr/>
        </p:nvSpPr>
        <p:spPr>
          <a:xfrm>
            <a:off x="349714" y="6221058"/>
            <a:ext cx="3199901" cy="461665"/>
          </a:xfrm>
          <a:prstGeom prst="rect">
            <a:avLst/>
          </a:prstGeom>
          <a:noFill/>
        </p:spPr>
        <p:txBody>
          <a:bodyPr wrap="square" rtlCol="0">
            <a:spAutoFit/>
          </a:bodyPr>
          <a:lstStyle/>
          <a:p>
            <a:pPr marL="171450" indent="-171450">
              <a:buFont typeface="Arial" panose="020B0604020202020204" pitchFamily="34" charset="0"/>
              <a:buChar char="•"/>
              <a:defRPr/>
            </a:pPr>
            <a:r>
              <a:rPr lang="en-GB" sz="1200" dirty="0" smtClean="0">
                <a:latin typeface="Segoe UI" panose="020B0502040204020203" pitchFamily="34" charset="0"/>
                <a:ea typeface="Segoe UI" panose="020B0502040204020203" pitchFamily="34" charset="0"/>
                <a:cs typeface="Segoe UI" panose="020B0502040204020203" pitchFamily="34" charset="0"/>
              </a:rPr>
              <a:t>Action plan is in place to address backlog.</a:t>
            </a:r>
          </a:p>
          <a:p>
            <a:pPr marL="171450" indent="-171450">
              <a:buFont typeface="Arial" panose="020B0604020202020204" pitchFamily="34" charset="0"/>
              <a:buChar char="•"/>
              <a:defRPr/>
            </a:pPr>
            <a:r>
              <a:rPr lang="en-GB" altLang="en-US" sz="1200" dirty="0">
                <a:latin typeface="Segoe UI" panose="020B0502040204020203" pitchFamily="34" charset="0"/>
                <a:ea typeface="Segoe UI" panose="020B0502040204020203" pitchFamily="34" charset="0"/>
                <a:cs typeface="Segoe UI" panose="020B0502040204020203" pitchFamily="34" charset="0"/>
              </a:rPr>
              <a:t>Continued to be </a:t>
            </a:r>
            <a:r>
              <a:rPr lang="en-GB" altLang="en-US" sz="1200" b="1" dirty="0">
                <a:latin typeface="Segoe UI" panose="020B0502040204020203" pitchFamily="34" charset="0"/>
                <a:ea typeface="Segoe UI" panose="020B0502040204020203" pitchFamily="34" charset="0"/>
                <a:cs typeface="Segoe UI" panose="020B0502040204020203" pitchFamily="34" charset="0"/>
              </a:rPr>
              <a:t>monitored</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a:t>
            </a: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7055253" y="501272"/>
            <a:ext cx="4234829" cy="276999"/>
          </a:xfrm>
          <a:prstGeom prst="rect">
            <a:avLst/>
          </a:prstGeom>
          <a:noFill/>
        </p:spPr>
        <p:txBody>
          <a:bodyPr wrap="square" rtlCol="0">
            <a:spAutoFit/>
          </a:bodyPr>
          <a:lstStyle/>
          <a:p>
            <a:pPr algn="ctr"/>
            <a:r>
              <a:rPr lang="en-GB" sz="1200" b="1" dirty="0" smtClean="0">
                <a:latin typeface="Segoe UI" panose="020B0502040204020203" pitchFamily="34" charset="0"/>
                <a:ea typeface="Segoe UI" panose="020B0502040204020203" pitchFamily="34" charset="0"/>
                <a:cs typeface="Segoe UI" panose="020B0502040204020203" pitchFamily="34" charset="0"/>
              </a:rPr>
              <a:t>Timely response to Subject Access Requests</a:t>
            </a:r>
            <a:endParaRPr lang="en-GB" sz="1200" b="1" dirty="0">
              <a:latin typeface="Segoe UI" panose="020B0502040204020203" pitchFamily="34" charset="0"/>
              <a:ea typeface="Segoe UI" panose="020B0502040204020203" pitchFamily="34" charset="0"/>
              <a:cs typeface="Segoe UI" panose="020B0502040204020203" pitchFamily="34" charset="0"/>
            </a:endParaRPr>
          </a:p>
        </p:txBody>
      </p:sp>
      <p:sp>
        <p:nvSpPr>
          <p:cNvPr id="54" name="Rectangle 53"/>
          <p:cNvSpPr/>
          <p:nvPr/>
        </p:nvSpPr>
        <p:spPr>
          <a:xfrm>
            <a:off x="10731260" y="3864634"/>
            <a:ext cx="1374476" cy="2993366"/>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5" name="TextBox 54"/>
          <p:cNvSpPr txBox="1"/>
          <p:nvPr/>
        </p:nvSpPr>
        <p:spPr>
          <a:xfrm>
            <a:off x="10668001" y="4224719"/>
            <a:ext cx="1109932"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56" name="Picture 55"/>
          <p:cNvPicPr>
            <a:picLocks noChangeAspect="1"/>
          </p:cNvPicPr>
          <p:nvPr/>
        </p:nvPicPr>
        <p:blipFill>
          <a:blip r:embed="rId5"/>
          <a:stretch>
            <a:fillRect/>
          </a:stretch>
        </p:blipFill>
        <p:spPr>
          <a:xfrm>
            <a:off x="10754500" y="4180845"/>
            <a:ext cx="380585" cy="247854"/>
          </a:xfrm>
          <a:prstGeom prst="rect">
            <a:avLst/>
          </a:prstGeom>
        </p:spPr>
      </p:pic>
      <p:sp>
        <p:nvSpPr>
          <p:cNvPr id="57" name="Rectangle 56"/>
          <p:cNvSpPr/>
          <p:nvPr/>
        </p:nvSpPr>
        <p:spPr>
          <a:xfrm>
            <a:off x="10774052" y="4845272"/>
            <a:ext cx="1017461" cy="900246"/>
          </a:xfrm>
          <a:prstGeom prst="rect">
            <a:avLst/>
          </a:prstGeom>
        </p:spPr>
        <p:txBody>
          <a:bodyPr wrap="square">
            <a:spAutoFit/>
          </a:bodyPr>
          <a:lstStyle/>
          <a:p>
            <a:r>
              <a:rPr lang="en-GB" sz="1050" b="1" dirty="0">
                <a:solidFill>
                  <a:srgbClr val="009B3A"/>
                </a:solidFill>
                <a:latin typeface="Segoe UI" panose="020B0502040204020203" pitchFamily="34" charset="0"/>
                <a:ea typeface="Segoe UI" panose="020B0502040204020203" pitchFamily="34" charset="0"/>
                <a:cs typeface="Segoe UI" panose="020B0502040204020203" pitchFamily="34" charset="0"/>
              </a:rPr>
              <a:t>Requests:</a:t>
            </a:r>
            <a:r>
              <a:rPr lang="en-GB" sz="1050" dirty="0">
                <a:solidFill>
                  <a:srgbClr val="009B3A"/>
                </a:solidFill>
                <a:latin typeface="Segoe UI" panose="020B0502040204020203" pitchFamily="34" charset="0"/>
                <a:ea typeface="Segoe UI" panose="020B0502040204020203" pitchFamily="34" charset="0"/>
                <a:cs typeface="Segoe UI" panose="020B0502040204020203" pitchFamily="34" charset="0"/>
              </a:rPr>
              <a:t> </a:t>
            </a:r>
            <a:r>
              <a:rPr lang="en-GB" sz="1050" b="1" i="1" dirty="0">
                <a:latin typeface="Segoe UI" panose="020B0502040204020203" pitchFamily="34" charset="0"/>
                <a:ea typeface="Segoe UI" panose="020B0502040204020203" pitchFamily="34" charset="0"/>
                <a:cs typeface="Segoe UI" panose="020B0502040204020203" pitchFamily="34" charset="0"/>
              </a:rPr>
              <a:t>90% </a:t>
            </a:r>
            <a:r>
              <a:rPr lang="en-GB" sz="1050" dirty="0">
                <a:latin typeface="Segoe UI" panose="020B0502040204020203" pitchFamily="34" charset="0"/>
                <a:ea typeface="Segoe UI" panose="020B0502040204020203" pitchFamily="34" charset="0"/>
                <a:cs typeface="Segoe UI" panose="020B0502040204020203" pitchFamily="34" charset="0"/>
              </a:rPr>
              <a:t>complete within time limit</a:t>
            </a:r>
            <a:endParaRPr lang="en-GB" sz="1050" b="1" i="1" dirty="0">
              <a:latin typeface="Segoe UI" panose="020B0502040204020203" pitchFamily="34" charset="0"/>
              <a:ea typeface="Segoe UI" panose="020B0502040204020203" pitchFamily="34" charset="0"/>
              <a:cs typeface="Segoe UI" panose="020B0502040204020203" pitchFamily="34" charset="0"/>
            </a:endParaRPr>
          </a:p>
        </p:txBody>
      </p:sp>
      <p:sp>
        <p:nvSpPr>
          <p:cNvPr id="58" name="Rectangle 57"/>
          <p:cNvSpPr/>
          <p:nvPr/>
        </p:nvSpPr>
        <p:spPr>
          <a:xfrm>
            <a:off x="10783254" y="5876473"/>
            <a:ext cx="1013656" cy="861774"/>
          </a:xfrm>
          <a:prstGeom prst="rect">
            <a:avLst/>
          </a:prstGeom>
          <a:noFill/>
        </p:spPr>
        <p:txBody>
          <a:bodyPr wrap="square" rtlCol="0">
            <a:spAutoFit/>
          </a:bodyPr>
          <a:lstStyle/>
          <a:p>
            <a:r>
              <a:rPr lang="en-GB" sz="100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WDGLL has been reviewed and agreed by the subject lead</a:t>
            </a:r>
          </a:p>
        </p:txBody>
      </p:sp>
      <p:sp>
        <p:nvSpPr>
          <p:cNvPr id="59" name="Rectangle 58"/>
          <p:cNvSpPr>
            <a:spLocks noChangeArrowheads="1"/>
          </p:cNvSpPr>
          <p:nvPr/>
        </p:nvSpPr>
        <p:spPr bwMode="auto">
          <a:xfrm>
            <a:off x="6356247" y="3853131"/>
            <a:ext cx="4262400" cy="2082175"/>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endParaRPr lang="en-GB" altLang="en-US" sz="12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050" u="none" dirty="0">
                <a:latin typeface="Segoe UI" panose="020B0502040204020203" pitchFamily="34" charset="0"/>
                <a:ea typeface="Segoe UI" panose="020B0502040204020203" pitchFamily="34" charset="0"/>
                <a:cs typeface="Segoe UI" panose="020B0502040204020203" pitchFamily="34" charset="0"/>
              </a:rPr>
              <a:t>The percentage of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SARs completed on time </a:t>
            </a:r>
            <a:r>
              <a:rPr lang="en-GB" altLang="en-US" sz="1050" u="none" dirty="0">
                <a:latin typeface="Segoe UI" panose="020B0502040204020203" pitchFamily="34" charset="0"/>
                <a:ea typeface="Segoe UI" panose="020B0502040204020203" pitchFamily="34" charset="0"/>
                <a:cs typeface="Segoe UI" panose="020B0502040204020203" pitchFamily="34" charset="0"/>
              </a:rPr>
              <a:t>has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decreased by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35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percentage points </a:t>
            </a:r>
            <a:r>
              <a:rPr lang="en-GB" altLang="en-US" sz="1050" u="none" dirty="0">
                <a:latin typeface="Segoe UI" panose="020B0502040204020203" pitchFamily="34" charset="0"/>
                <a:ea typeface="Segoe UI" panose="020B0502040204020203" pitchFamily="34" charset="0"/>
                <a:cs typeface="Segoe UI" panose="020B0502040204020203" pitchFamily="34" charset="0"/>
              </a:rPr>
              <a:t>to </a:t>
            </a: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31% in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March</a:t>
            </a: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 from February. </a:t>
            </a:r>
            <a:endParaRPr lang="en-GB" altLang="en-US" sz="105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6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Number of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SARs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received </a:t>
            </a:r>
            <a:r>
              <a:rPr lang="en-GB" altLang="en-US" sz="1050" u="none" dirty="0">
                <a:latin typeface="Segoe UI" panose="020B0502040204020203" pitchFamily="34" charset="0"/>
                <a:ea typeface="Segoe UI" panose="020B0502040204020203" pitchFamily="34" charset="0"/>
                <a:cs typeface="Segoe UI" panose="020B0502040204020203" pitchFamily="34" charset="0"/>
              </a:rPr>
              <a:t>have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increased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by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12%(6). </a:t>
            </a:r>
          </a:p>
          <a:p>
            <a:pPr marL="171450" indent="-171450">
              <a:buFont typeface="Arial" panose="020B0604020202020204" pitchFamily="34" charset="0"/>
              <a:buChar char="•"/>
              <a:defRPr/>
            </a:pPr>
            <a:endParaRPr lang="en-GB" altLang="en-US" sz="6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Numbers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closed</a:t>
            </a:r>
            <a:r>
              <a:rPr lang="en-GB" altLang="en-US" sz="1050" u="none" dirty="0">
                <a:latin typeface="Segoe UI" panose="020B0502040204020203" pitchFamily="34" charset="0"/>
                <a:ea typeface="Segoe UI" panose="020B0502040204020203" pitchFamily="34" charset="0"/>
                <a:cs typeface="Segoe UI" panose="020B0502040204020203" pitchFamily="34" charset="0"/>
              </a:rPr>
              <a:t> and those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closed within the deadline</a:t>
            </a:r>
            <a:r>
              <a:rPr lang="en-GB" altLang="en-US" sz="1050" u="none" dirty="0">
                <a:latin typeface="Segoe UI" panose="020B0502040204020203" pitchFamily="34" charset="0"/>
                <a:ea typeface="Segoe UI" panose="020B0502040204020203" pitchFamily="34" charset="0"/>
                <a:cs typeface="Segoe UI" panose="020B0502040204020203" pitchFamily="34" charset="0"/>
              </a:rPr>
              <a:t> have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decreased</a:t>
            </a:r>
            <a:r>
              <a:rPr lang="en-GB" altLang="en-US" sz="1050" u="none" dirty="0">
                <a:latin typeface="Segoe UI" panose="020B0502040204020203" pitchFamily="34" charset="0"/>
                <a:ea typeface="Segoe UI" panose="020B0502040204020203" pitchFamily="34" charset="0"/>
                <a:cs typeface="Segoe UI" panose="020B0502040204020203" pitchFamily="34" charset="0"/>
              </a:rPr>
              <a:t> by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11% (5) </a:t>
            </a:r>
            <a:r>
              <a:rPr lang="en-GB" altLang="en-US" sz="1050" u="none" dirty="0">
                <a:latin typeface="Segoe UI" panose="020B0502040204020203" pitchFamily="34" charset="0"/>
                <a:ea typeface="Segoe UI" panose="020B0502040204020203" pitchFamily="34" charset="0"/>
                <a:cs typeface="Segoe UI" panose="020B0502040204020203" pitchFamily="34" charset="0"/>
              </a:rPr>
              <a:t>and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58% (18) </a:t>
            </a:r>
            <a:r>
              <a:rPr lang="en-GB" altLang="en-US" sz="1050" u="none" dirty="0">
                <a:latin typeface="Segoe UI" panose="020B0502040204020203" pitchFamily="34" charset="0"/>
                <a:ea typeface="Segoe UI" panose="020B0502040204020203" pitchFamily="34" charset="0"/>
                <a:cs typeface="Segoe UI" panose="020B0502040204020203" pitchFamily="34" charset="0"/>
              </a:rPr>
              <a:t>respectively</a:t>
            </a: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defRPr/>
            </a:pPr>
            <a:endParaRPr lang="en-GB" altLang="en-US" sz="105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050" b="1" u="none" dirty="0">
                <a:latin typeface="Segoe UI" panose="020B0502040204020203" pitchFamily="34" charset="0"/>
                <a:ea typeface="Segoe UI" panose="020B0502040204020203" pitchFamily="34" charset="0"/>
                <a:cs typeface="Segoe UI" panose="020B0502040204020203" pitchFamily="34" charset="0"/>
              </a:rPr>
              <a:t>Increasing complexity </a:t>
            </a:r>
            <a:r>
              <a:rPr lang="en-GB" altLang="en-US" sz="1050" u="none" dirty="0">
                <a:latin typeface="Segoe UI" panose="020B0502040204020203" pitchFamily="34" charset="0"/>
                <a:ea typeface="Segoe UI" panose="020B0502040204020203" pitchFamily="34" charset="0"/>
                <a:cs typeface="Segoe UI" panose="020B0502040204020203" pitchFamily="34" charset="0"/>
              </a:rPr>
              <a:t>of requests resulting in taking longer to complete. </a:t>
            </a:r>
          </a:p>
          <a:p>
            <a:pPr marL="171450" indent="-171450">
              <a:buFont typeface="Arial" panose="020B0604020202020204" pitchFamily="34" charset="0"/>
              <a:buChar char="•"/>
              <a:defRPr/>
            </a:pPr>
            <a:endParaRPr lang="en-GB" altLang="en-US" sz="6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050" u="none" dirty="0">
                <a:latin typeface="Segoe UI" panose="020B0502040204020203" pitchFamily="34" charset="0"/>
                <a:ea typeface="Segoe UI" panose="020B0502040204020203" pitchFamily="34" charset="0"/>
                <a:cs typeface="Segoe UI" panose="020B0502040204020203" pitchFamily="34" charset="0"/>
              </a:rPr>
              <a:t>Demand management has been implemented where justified.</a:t>
            </a:r>
          </a:p>
          <a:p>
            <a:pPr>
              <a:defRPr/>
            </a:pPr>
            <a:endParaRPr lang="en-GB" altLang="en-US" sz="11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63" name="TextBox 62"/>
          <p:cNvSpPr txBox="1"/>
          <p:nvPr/>
        </p:nvSpPr>
        <p:spPr>
          <a:xfrm>
            <a:off x="282962" y="663401"/>
            <a:ext cx="5308296" cy="276999"/>
          </a:xfrm>
          <a:prstGeom prst="rect">
            <a:avLst/>
          </a:prstGeom>
          <a:noFill/>
        </p:spPr>
        <p:txBody>
          <a:bodyPr wrap="squar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3.1.2 </a:t>
            </a:r>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Freedom Of Information and Subject Access Request </a:t>
            </a:r>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compliance</a:t>
            </a:r>
          </a:p>
        </p:txBody>
      </p:sp>
      <p:sp>
        <p:nvSpPr>
          <p:cNvPr id="64" name="TextBox 63"/>
          <p:cNvSpPr txBox="1"/>
          <p:nvPr/>
        </p:nvSpPr>
        <p:spPr>
          <a:xfrm>
            <a:off x="353949" y="192984"/>
            <a:ext cx="5308296" cy="461665"/>
          </a:xfrm>
          <a:prstGeom prst="rect">
            <a:avLst/>
          </a:prstGeom>
          <a:solidFill>
            <a:schemeClr val="accent4">
              <a:lumMod val="75000"/>
            </a:schemeClr>
          </a:solidFill>
        </p:spPr>
        <p:txBody>
          <a:bodyPr wrap="square" rtlCol="0">
            <a:spAutoFit/>
          </a:bodyPr>
          <a:lstStyle/>
          <a:p>
            <a:pPr marL="228600" indent="-228600">
              <a:buFont typeface="+mj-lt"/>
              <a:buAutoNum type="arabicPeriod" startAt="3"/>
            </a:pP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Delivering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an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ethical service</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3.1 Delivering our service legally and within regulations</a:t>
            </a:r>
          </a:p>
        </p:txBody>
      </p:sp>
      <p:sp>
        <p:nvSpPr>
          <p:cNvPr id="23" name="TextBox 22"/>
          <p:cNvSpPr txBox="1"/>
          <p:nvPr/>
        </p:nvSpPr>
        <p:spPr>
          <a:xfrm>
            <a:off x="826485" y="998886"/>
            <a:ext cx="2590970" cy="461665"/>
          </a:xfrm>
          <a:prstGeom prst="rect">
            <a:avLst/>
          </a:prstGeom>
          <a:noFill/>
        </p:spPr>
        <p:txBody>
          <a:bodyPr wrap="square" rtlCol="0">
            <a:spAutoFit/>
          </a:bodyPr>
          <a:lstStyle/>
          <a:p>
            <a:pPr algn="ctr"/>
            <a:r>
              <a:rPr lang="en-GB" sz="1200" b="1" dirty="0" smtClean="0">
                <a:latin typeface="Segoe UI" panose="020B0502040204020203" pitchFamily="34" charset="0"/>
                <a:ea typeface="Segoe UI" panose="020B0502040204020203" pitchFamily="34" charset="0"/>
                <a:cs typeface="Segoe UI" panose="020B0502040204020203" pitchFamily="34" charset="0"/>
              </a:rPr>
              <a:t>Timely response to Freedom </a:t>
            </a:r>
            <a:r>
              <a:rPr lang="en-GB" sz="1200" b="1" dirty="0">
                <a:latin typeface="Segoe UI" panose="020B0502040204020203" pitchFamily="34" charset="0"/>
                <a:ea typeface="Segoe UI" panose="020B0502040204020203" pitchFamily="34" charset="0"/>
                <a:cs typeface="Segoe UI" panose="020B0502040204020203" pitchFamily="34" charset="0"/>
              </a:rPr>
              <a:t>of Information Requests</a:t>
            </a:r>
          </a:p>
        </p:txBody>
      </p:sp>
      <p:pic>
        <p:nvPicPr>
          <p:cNvPr id="7" name="Picture 6"/>
          <p:cNvPicPr>
            <a:picLocks noChangeAspect="1"/>
          </p:cNvPicPr>
          <p:nvPr/>
        </p:nvPicPr>
        <p:blipFill>
          <a:blip r:embed="rId6"/>
          <a:stretch>
            <a:fillRect/>
          </a:stretch>
        </p:blipFill>
        <p:spPr>
          <a:xfrm>
            <a:off x="6983587" y="804177"/>
            <a:ext cx="4572000" cy="2990284"/>
          </a:xfrm>
          <a:prstGeom prst="rect">
            <a:avLst/>
          </a:prstGeom>
        </p:spPr>
      </p:pic>
      <p:sp>
        <p:nvSpPr>
          <p:cNvPr id="33" name="Rounded Rectangle 14"/>
          <p:cNvSpPr>
            <a:spLocks noChangeArrowheads="1"/>
          </p:cNvSpPr>
          <p:nvPr/>
        </p:nvSpPr>
        <p:spPr bwMode="auto">
          <a:xfrm>
            <a:off x="3743496" y="6488314"/>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37" name="Picture 36"/>
          <p:cNvPicPr>
            <a:picLocks noChangeAspect="1"/>
          </p:cNvPicPr>
          <p:nvPr/>
        </p:nvPicPr>
        <p:blipFill>
          <a:blip r:embed="rId7"/>
          <a:stretch>
            <a:fillRect/>
          </a:stretch>
        </p:blipFill>
        <p:spPr>
          <a:xfrm>
            <a:off x="11601800" y="4166454"/>
            <a:ext cx="482251" cy="2551815"/>
          </a:xfrm>
          <a:prstGeom prst="rect">
            <a:avLst/>
          </a:prstGeom>
        </p:spPr>
      </p:pic>
      <p:sp>
        <p:nvSpPr>
          <p:cNvPr id="38" name="Rounded Rectangle 14"/>
          <p:cNvSpPr>
            <a:spLocks noChangeArrowheads="1"/>
          </p:cNvSpPr>
          <p:nvPr/>
        </p:nvSpPr>
        <p:spPr bwMode="auto">
          <a:xfrm>
            <a:off x="6360134" y="5963500"/>
            <a:ext cx="4263517" cy="800219"/>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40" name="Rounded Rectangle 14"/>
          <p:cNvSpPr>
            <a:spLocks noChangeArrowheads="1"/>
          </p:cNvSpPr>
          <p:nvPr/>
        </p:nvSpPr>
        <p:spPr bwMode="auto">
          <a:xfrm>
            <a:off x="9705316" y="6005615"/>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41" name="TextBox 40"/>
          <p:cNvSpPr txBox="1"/>
          <p:nvPr/>
        </p:nvSpPr>
        <p:spPr>
          <a:xfrm>
            <a:off x="6347924" y="6328688"/>
            <a:ext cx="3199901" cy="276999"/>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Continued </a:t>
            </a:r>
            <a:r>
              <a:rPr lang="en-GB" altLang="en-US" sz="1200" dirty="0">
                <a:latin typeface="Segoe UI" panose="020B0502040204020203" pitchFamily="34" charset="0"/>
                <a:ea typeface="Segoe UI" panose="020B0502040204020203" pitchFamily="34" charset="0"/>
                <a:cs typeface="Segoe UI" panose="020B0502040204020203" pitchFamily="34" charset="0"/>
              </a:rPr>
              <a:t>to be </a:t>
            </a:r>
            <a:r>
              <a:rPr lang="en-GB" altLang="en-US" sz="1200" b="1" dirty="0">
                <a:latin typeface="Segoe UI" panose="020B0502040204020203" pitchFamily="34" charset="0"/>
                <a:ea typeface="Segoe UI" panose="020B0502040204020203" pitchFamily="34" charset="0"/>
                <a:cs typeface="Segoe UI" panose="020B0502040204020203" pitchFamily="34" charset="0"/>
              </a:rPr>
              <a:t>monitored</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a:t>
            </a: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42" name="Rounded Rectangle 14"/>
          <p:cNvSpPr>
            <a:spLocks noChangeArrowheads="1"/>
          </p:cNvSpPr>
          <p:nvPr/>
        </p:nvSpPr>
        <p:spPr bwMode="auto">
          <a:xfrm>
            <a:off x="9702798" y="6488314"/>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94860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2742401" y="5608188"/>
            <a:ext cx="2843984" cy="584775"/>
          </a:xfrm>
          <a:prstGeom prst="rect">
            <a:avLst/>
          </a:prstGeom>
          <a:noFill/>
        </p:spPr>
        <p:txBody>
          <a:bodyPr wrap="none" rtlCol="0">
            <a:spAutoFit/>
          </a:bodyPr>
          <a:lstStyle/>
          <a:p>
            <a:r>
              <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endParaRPr lang="en-GB" dirty="0"/>
          </a:p>
        </p:txBody>
      </p:sp>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19</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50684" y="175308"/>
            <a:ext cx="5308296" cy="461665"/>
          </a:xfrm>
          <a:prstGeom prst="rect">
            <a:avLst/>
          </a:prstGeom>
          <a:solidFill>
            <a:schemeClr val="accent4">
              <a:lumMod val="75000"/>
            </a:schemeClr>
          </a:solidFill>
        </p:spPr>
        <p:txBody>
          <a:bodyPr wrap="square" rtlCol="0">
            <a:spAutoFit/>
          </a:bodyPr>
          <a:lstStyle/>
          <a:p>
            <a:pPr marL="228600" indent="-228600">
              <a:buFont typeface="+mj-lt"/>
              <a:buAutoNum type="arabicPeriod" startAt="3"/>
            </a:pP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Delivering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an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ethical service</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3.1 Delivering our service legally and within regulations</a:t>
            </a:r>
          </a:p>
        </p:txBody>
      </p:sp>
      <p:sp>
        <p:nvSpPr>
          <p:cNvPr id="41" name="TextBox 40"/>
          <p:cNvSpPr txBox="1"/>
          <p:nvPr/>
        </p:nvSpPr>
        <p:spPr>
          <a:xfrm>
            <a:off x="362994" y="671800"/>
            <a:ext cx="5308296" cy="276999"/>
          </a:xfrm>
          <a:prstGeom prst="rect">
            <a:avLst/>
          </a:prstGeom>
          <a:noFill/>
        </p:spPr>
        <p:txBody>
          <a:bodyPr wrap="squar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3.1.3 Crime data integrity inspections</a:t>
            </a:r>
          </a:p>
        </p:txBody>
      </p:sp>
      <p:sp>
        <p:nvSpPr>
          <p:cNvPr id="42" name="TextBox 41"/>
          <p:cNvSpPr txBox="1"/>
          <p:nvPr/>
        </p:nvSpPr>
        <p:spPr>
          <a:xfrm>
            <a:off x="356481" y="975701"/>
            <a:ext cx="4302771" cy="253916"/>
          </a:xfrm>
          <a:prstGeom prst="rect">
            <a:avLst/>
          </a:prstGeom>
          <a:solidFill>
            <a:srgbClr val="BF9000">
              <a:alpha val="52000"/>
            </a:srgbClr>
          </a:solidFill>
        </p:spPr>
        <p:txBody>
          <a:bodyPr wrap="square" rtlCol="0">
            <a:spAutoFit/>
          </a:bodyPr>
          <a:lstStyle/>
          <a:p>
            <a:r>
              <a:rPr lang="en-GB" sz="1050" b="1" dirty="0">
                <a:solidFill>
                  <a:prstClr val="white"/>
                </a:solidFill>
                <a:latin typeface="Segoe UI" panose="020B0502040204020203" pitchFamily="34" charset="0"/>
                <a:ea typeface="Segoe UI" panose="020B0502040204020203" pitchFamily="34" charset="0"/>
                <a:cs typeface="Segoe UI" panose="020B0502040204020203" pitchFamily="34" charset="0"/>
              </a:rPr>
              <a:t>ASB </a:t>
            </a:r>
            <a:r>
              <a:rPr lang="en-GB" sz="105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audits </a:t>
            </a:r>
            <a:r>
              <a:rPr lang="en-GB" sz="1050" b="1" dirty="0">
                <a:solidFill>
                  <a:prstClr val="white"/>
                </a:solidFill>
                <a:latin typeface="Segoe UI" panose="020B0502040204020203" pitchFamily="34" charset="0"/>
                <a:ea typeface="Segoe UI" panose="020B0502040204020203" pitchFamily="34" charset="0"/>
                <a:cs typeface="Segoe UI" panose="020B0502040204020203" pitchFamily="34" charset="0"/>
              </a:rPr>
              <a:t>- 1st May 2021 – </a:t>
            </a:r>
            <a:r>
              <a:rPr lang="en-GB" sz="105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28th February 2022</a:t>
            </a:r>
            <a:r>
              <a:rPr lang="en-GB" sz="1050" b="1" dirty="0">
                <a:solidFill>
                  <a:prstClr val="white"/>
                </a:solidFill>
                <a:latin typeface="Segoe UI" panose="020B0502040204020203" pitchFamily="34" charset="0"/>
                <a:ea typeface="Segoe UI" panose="020B0502040204020203" pitchFamily="34" charset="0"/>
                <a:cs typeface="Segoe UI" panose="020B0502040204020203" pitchFamily="34" charset="0"/>
              </a:rPr>
              <a:t>	</a:t>
            </a:r>
            <a:endParaRPr lang="en-GB" sz="1050" b="1" i="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39" name="Group 138"/>
          <p:cNvGrpSpPr/>
          <p:nvPr/>
        </p:nvGrpSpPr>
        <p:grpSpPr>
          <a:xfrm>
            <a:off x="887756" y="1914369"/>
            <a:ext cx="1317071" cy="892552"/>
            <a:chOff x="1267980" y="1654039"/>
            <a:chExt cx="1317071" cy="892552"/>
          </a:xfrm>
        </p:grpSpPr>
        <p:sp>
          <p:nvSpPr>
            <p:cNvPr id="140" name="Oval 139"/>
            <p:cNvSpPr/>
            <p:nvPr/>
          </p:nvSpPr>
          <p:spPr>
            <a:xfrm>
              <a:off x="1551963" y="1654039"/>
              <a:ext cx="749107" cy="426431"/>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41" name="TextBox 140"/>
            <p:cNvSpPr txBox="1"/>
            <p:nvPr/>
          </p:nvSpPr>
          <p:spPr>
            <a:xfrm>
              <a:off x="1267980" y="2023371"/>
              <a:ext cx="1317071" cy="523220"/>
            </a:xfrm>
            <a:prstGeom prst="rect">
              <a:avLst/>
            </a:prstGeom>
            <a:noFill/>
          </p:spPr>
          <p:txBody>
            <a:bodyPr wrap="square" rtlCol="0">
              <a:spAutoFit/>
            </a:bodyP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Incidents Reviewed </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142" name="TextBox 141"/>
            <p:cNvSpPr txBox="1"/>
            <p:nvPr/>
          </p:nvSpPr>
          <p:spPr>
            <a:xfrm>
              <a:off x="1634609" y="1654039"/>
              <a:ext cx="583814"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297</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43" name="Group 142"/>
          <p:cNvGrpSpPr/>
          <p:nvPr/>
        </p:nvGrpSpPr>
        <p:grpSpPr>
          <a:xfrm>
            <a:off x="887756" y="2873761"/>
            <a:ext cx="1317071" cy="892552"/>
            <a:chOff x="1267980" y="1654039"/>
            <a:chExt cx="1317071" cy="892552"/>
          </a:xfrm>
        </p:grpSpPr>
        <p:sp>
          <p:nvSpPr>
            <p:cNvPr id="144" name="Oval 143"/>
            <p:cNvSpPr/>
            <p:nvPr/>
          </p:nvSpPr>
          <p:spPr>
            <a:xfrm>
              <a:off x="1551963" y="1654039"/>
              <a:ext cx="749107" cy="426431"/>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45" name="TextBox 144"/>
            <p:cNvSpPr txBox="1"/>
            <p:nvPr/>
          </p:nvSpPr>
          <p:spPr>
            <a:xfrm>
              <a:off x="1267980" y="2023371"/>
              <a:ext cx="1317071" cy="523220"/>
            </a:xfrm>
            <a:prstGeom prst="rect">
              <a:avLst/>
            </a:prstGeom>
            <a:noFill/>
          </p:spPr>
          <p:txBody>
            <a:bodyPr wrap="square" rtlCol="0">
              <a:spAutoFit/>
            </a:bodyP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Required a Crime</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146" name="TextBox 145"/>
            <p:cNvSpPr txBox="1"/>
            <p:nvPr/>
          </p:nvSpPr>
          <p:spPr>
            <a:xfrm>
              <a:off x="1634609" y="1654039"/>
              <a:ext cx="583814"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143</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47" name="Group 146"/>
          <p:cNvGrpSpPr/>
          <p:nvPr/>
        </p:nvGrpSpPr>
        <p:grpSpPr>
          <a:xfrm>
            <a:off x="887755" y="3859414"/>
            <a:ext cx="1317071" cy="893733"/>
            <a:chOff x="1267980" y="1652858"/>
            <a:chExt cx="1317071" cy="893733"/>
          </a:xfrm>
        </p:grpSpPr>
        <p:sp>
          <p:nvSpPr>
            <p:cNvPr id="148" name="Oval 147"/>
            <p:cNvSpPr/>
            <p:nvPr/>
          </p:nvSpPr>
          <p:spPr>
            <a:xfrm>
              <a:off x="1551963" y="1654039"/>
              <a:ext cx="749107" cy="42643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49" name="TextBox 148"/>
            <p:cNvSpPr txBox="1"/>
            <p:nvPr/>
          </p:nvSpPr>
          <p:spPr>
            <a:xfrm>
              <a:off x="1267980" y="2023371"/>
              <a:ext cx="1317071" cy="523220"/>
            </a:xfrm>
            <a:prstGeom prst="rect">
              <a:avLst/>
            </a:prstGeom>
            <a:noFill/>
          </p:spPr>
          <p:txBody>
            <a:bodyPr wrap="square" rtlCol="0">
              <a:spAutoFit/>
            </a:bodyP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Crimes Recorded</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150" name="TextBox 149"/>
            <p:cNvSpPr txBox="1"/>
            <p:nvPr/>
          </p:nvSpPr>
          <p:spPr>
            <a:xfrm>
              <a:off x="1699511" y="1652858"/>
              <a:ext cx="450764"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83</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51" name="Group 150"/>
          <p:cNvGrpSpPr/>
          <p:nvPr/>
        </p:nvGrpSpPr>
        <p:grpSpPr>
          <a:xfrm>
            <a:off x="761919" y="4817480"/>
            <a:ext cx="1568742" cy="677109"/>
            <a:chOff x="4281684" y="2595428"/>
            <a:chExt cx="1568742" cy="677109"/>
          </a:xfrm>
        </p:grpSpPr>
        <p:sp>
          <p:nvSpPr>
            <p:cNvPr id="152" name="Oval 151"/>
            <p:cNvSpPr/>
            <p:nvPr/>
          </p:nvSpPr>
          <p:spPr>
            <a:xfrm>
              <a:off x="4691502" y="2595428"/>
              <a:ext cx="749107" cy="42643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53" name="TextBox 152"/>
            <p:cNvSpPr txBox="1"/>
            <p:nvPr/>
          </p:nvSpPr>
          <p:spPr>
            <a:xfrm>
              <a:off x="4281684" y="2964760"/>
              <a:ext cx="1568742" cy="307777"/>
            </a:xfrm>
            <a:prstGeom prst="rect">
              <a:avLst/>
            </a:prstGeom>
            <a:noFill/>
          </p:spPr>
          <p:txBody>
            <a:bodyPr wrap="square" rtlCol="0">
              <a:spAutoFit/>
            </a:bodyP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Crimes Missed</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154" name="TextBox 153"/>
            <p:cNvSpPr txBox="1"/>
            <p:nvPr/>
          </p:nvSpPr>
          <p:spPr>
            <a:xfrm>
              <a:off x="4842011" y="2607859"/>
              <a:ext cx="450764"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60</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155" name="Curved Right Arrow 154"/>
          <p:cNvSpPr/>
          <p:nvPr/>
        </p:nvSpPr>
        <p:spPr>
          <a:xfrm>
            <a:off x="679734" y="2448105"/>
            <a:ext cx="373625" cy="662730"/>
          </a:xfrm>
          <a:prstGeom prst="curved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6" name="Curved Right Arrow 155"/>
          <p:cNvSpPr/>
          <p:nvPr/>
        </p:nvSpPr>
        <p:spPr>
          <a:xfrm>
            <a:off x="679734" y="3414749"/>
            <a:ext cx="373625" cy="662730"/>
          </a:xfrm>
          <a:prstGeom prst="curved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7" name="Curved Right Arrow 156"/>
          <p:cNvSpPr/>
          <p:nvPr/>
        </p:nvSpPr>
        <p:spPr>
          <a:xfrm>
            <a:off x="679734" y="4381393"/>
            <a:ext cx="373625" cy="662730"/>
          </a:xfrm>
          <a:prstGeom prst="curved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0" name="Rectangle 159"/>
          <p:cNvSpPr/>
          <p:nvPr/>
        </p:nvSpPr>
        <p:spPr>
          <a:xfrm>
            <a:off x="504893" y="1355867"/>
            <a:ext cx="2064423" cy="4149583"/>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TextBox 160"/>
          <p:cNvSpPr txBox="1"/>
          <p:nvPr/>
        </p:nvSpPr>
        <p:spPr>
          <a:xfrm>
            <a:off x="425513" y="1361195"/>
            <a:ext cx="2213918" cy="523220"/>
          </a:xfrm>
          <a:prstGeom prst="rect">
            <a:avLst/>
          </a:prstGeom>
          <a:noFill/>
        </p:spPr>
        <p:txBody>
          <a:bodyPr wrap="square" rtlCol="0">
            <a:spAutoFit/>
          </a:bodyPr>
          <a:lstStyle/>
          <a:p>
            <a:pPr algn="ctr"/>
            <a:r>
              <a:rPr lang="en-GB" sz="1400" b="1" u="sng" dirty="0">
                <a:latin typeface="Segoe UI" panose="020B0502040204020203" pitchFamily="34" charset="0"/>
                <a:ea typeface="Segoe UI" panose="020B0502040204020203" pitchFamily="34" charset="0"/>
                <a:cs typeface="Segoe UI" panose="020B0502040204020203" pitchFamily="34" charset="0"/>
              </a:rPr>
              <a:t>1st May 2021 – 31st August 2021</a:t>
            </a:r>
          </a:p>
        </p:txBody>
      </p:sp>
      <p:grpSp>
        <p:nvGrpSpPr>
          <p:cNvPr id="162" name="Group 161"/>
          <p:cNvGrpSpPr/>
          <p:nvPr/>
        </p:nvGrpSpPr>
        <p:grpSpPr>
          <a:xfrm>
            <a:off x="3096165" y="1913404"/>
            <a:ext cx="1317071" cy="892552"/>
            <a:chOff x="1267980" y="1654039"/>
            <a:chExt cx="1317071" cy="892552"/>
          </a:xfrm>
        </p:grpSpPr>
        <p:sp>
          <p:nvSpPr>
            <p:cNvPr id="163" name="Oval 162"/>
            <p:cNvSpPr/>
            <p:nvPr/>
          </p:nvSpPr>
          <p:spPr>
            <a:xfrm>
              <a:off x="1551963" y="1654039"/>
              <a:ext cx="749107" cy="426431"/>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64" name="TextBox 163"/>
            <p:cNvSpPr txBox="1"/>
            <p:nvPr/>
          </p:nvSpPr>
          <p:spPr>
            <a:xfrm>
              <a:off x="1267980" y="2023371"/>
              <a:ext cx="1317071" cy="523220"/>
            </a:xfrm>
            <a:prstGeom prst="rect">
              <a:avLst/>
            </a:prstGeom>
            <a:noFill/>
          </p:spPr>
          <p:txBody>
            <a:bodyPr wrap="square" rtlCol="0">
              <a:spAutoFit/>
            </a:bodyP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Incidents Reviewed </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165" name="TextBox 164"/>
            <p:cNvSpPr txBox="1"/>
            <p:nvPr/>
          </p:nvSpPr>
          <p:spPr>
            <a:xfrm>
              <a:off x="1634609" y="1654039"/>
              <a:ext cx="583814"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220</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66" name="Group 165"/>
          <p:cNvGrpSpPr/>
          <p:nvPr/>
        </p:nvGrpSpPr>
        <p:grpSpPr>
          <a:xfrm>
            <a:off x="3096165" y="2872796"/>
            <a:ext cx="1317071" cy="892552"/>
            <a:chOff x="1267980" y="1654039"/>
            <a:chExt cx="1317071" cy="892552"/>
          </a:xfrm>
        </p:grpSpPr>
        <p:sp>
          <p:nvSpPr>
            <p:cNvPr id="167" name="Oval 166"/>
            <p:cNvSpPr/>
            <p:nvPr/>
          </p:nvSpPr>
          <p:spPr>
            <a:xfrm>
              <a:off x="1551963" y="1654039"/>
              <a:ext cx="749107" cy="426431"/>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68" name="TextBox 167"/>
            <p:cNvSpPr txBox="1"/>
            <p:nvPr/>
          </p:nvSpPr>
          <p:spPr>
            <a:xfrm>
              <a:off x="1267980" y="2023371"/>
              <a:ext cx="1317071" cy="523220"/>
            </a:xfrm>
            <a:prstGeom prst="rect">
              <a:avLst/>
            </a:prstGeom>
            <a:noFill/>
          </p:spPr>
          <p:txBody>
            <a:bodyPr wrap="square" rtlCol="0">
              <a:spAutoFit/>
            </a:bodyP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Required a Crime</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169" name="TextBox 168"/>
            <p:cNvSpPr txBox="1"/>
            <p:nvPr/>
          </p:nvSpPr>
          <p:spPr>
            <a:xfrm>
              <a:off x="1694073" y="1676787"/>
              <a:ext cx="450764"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89</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70" name="Group 169"/>
          <p:cNvGrpSpPr/>
          <p:nvPr/>
        </p:nvGrpSpPr>
        <p:grpSpPr>
          <a:xfrm>
            <a:off x="3096164" y="3859630"/>
            <a:ext cx="1317071" cy="892552"/>
            <a:chOff x="1267980" y="1654039"/>
            <a:chExt cx="1317071" cy="892552"/>
          </a:xfrm>
        </p:grpSpPr>
        <p:sp>
          <p:nvSpPr>
            <p:cNvPr id="171" name="Oval 170"/>
            <p:cNvSpPr/>
            <p:nvPr/>
          </p:nvSpPr>
          <p:spPr>
            <a:xfrm>
              <a:off x="1551963" y="1654039"/>
              <a:ext cx="749107" cy="42643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72" name="TextBox 171"/>
            <p:cNvSpPr txBox="1"/>
            <p:nvPr/>
          </p:nvSpPr>
          <p:spPr>
            <a:xfrm>
              <a:off x="1267980" y="2023371"/>
              <a:ext cx="1317071" cy="523220"/>
            </a:xfrm>
            <a:prstGeom prst="rect">
              <a:avLst/>
            </a:prstGeom>
            <a:noFill/>
          </p:spPr>
          <p:txBody>
            <a:bodyPr wrap="square" rtlCol="0">
              <a:spAutoFit/>
            </a:bodyP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Crimes Recorded</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173" name="TextBox 172"/>
            <p:cNvSpPr txBox="1"/>
            <p:nvPr/>
          </p:nvSpPr>
          <p:spPr>
            <a:xfrm>
              <a:off x="1701133" y="1686257"/>
              <a:ext cx="450764"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50</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74" name="Group 173"/>
          <p:cNvGrpSpPr/>
          <p:nvPr/>
        </p:nvGrpSpPr>
        <p:grpSpPr>
          <a:xfrm>
            <a:off x="2970328" y="4816515"/>
            <a:ext cx="1568742" cy="677109"/>
            <a:chOff x="4281684" y="2595428"/>
            <a:chExt cx="1568742" cy="677109"/>
          </a:xfrm>
        </p:grpSpPr>
        <p:sp>
          <p:nvSpPr>
            <p:cNvPr id="175" name="Oval 174"/>
            <p:cNvSpPr/>
            <p:nvPr/>
          </p:nvSpPr>
          <p:spPr>
            <a:xfrm>
              <a:off x="4691502" y="2595428"/>
              <a:ext cx="749107" cy="42643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76" name="TextBox 175"/>
            <p:cNvSpPr txBox="1"/>
            <p:nvPr/>
          </p:nvSpPr>
          <p:spPr>
            <a:xfrm>
              <a:off x="4281684" y="2964760"/>
              <a:ext cx="1568742" cy="307777"/>
            </a:xfrm>
            <a:prstGeom prst="rect">
              <a:avLst/>
            </a:prstGeom>
            <a:noFill/>
          </p:spPr>
          <p:txBody>
            <a:bodyPr wrap="square" rtlCol="0">
              <a:spAutoFit/>
            </a:bodyP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Crimes Missed</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177" name="TextBox 176"/>
            <p:cNvSpPr txBox="1"/>
            <p:nvPr/>
          </p:nvSpPr>
          <p:spPr>
            <a:xfrm>
              <a:off x="4834750" y="2618176"/>
              <a:ext cx="450764"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39</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178" name="Curved Right Arrow 177"/>
          <p:cNvSpPr/>
          <p:nvPr/>
        </p:nvSpPr>
        <p:spPr>
          <a:xfrm>
            <a:off x="2888143" y="2447140"/>
            <a:ext cx="373625" cy="662730"/>
          </a:xfrm>
          <a:prstGeom prst="curved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9" name="Curved Right Arrow 178"/>
          <p:cNvSpPr/>
          <p:nvPr/>
        </p:nvSpPr>
        <p:spPr>
          <a:xfrm>
            <a:off x="2888143" y="3413784"/>
            <a:ext cx="373625" cy="662730"/>
          </a:xfrm>
          <a:prstGeom prst="curved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0" name="Curved Right Arrow 179"/>
          <p:cNvSpPr/>
          <p:nvPr/>
        </p:nvSpPr>
        <p:spPr>
          <a:xfrm>
            <a:off x="2888143" y="4380428"/>
            <a:ext cx="373625" cy="662730"/>
          </a:xfrm>
          <a:prstGeom prst="curved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3" name="Rectangle 182"/>
          <p:cNvSpPr/>
          <p:nvPr/>
        </p:nvSpPr>
        <p:spPr>
          <a:xfrm>
            <a:off x="2713301" y="1354903"/>
            <a:ext cx="2066400" cy="4149212"/>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TextBox 183"/>
          <p:cNvSpPr txBox="1"/>
          <p:nvPr/>
        </p:nvSpPr>
        <p:spPr>
          <a:xfrm>
            <a:off x="2588573" y="1365392"/>
            <a:ext cx="2306076" cy="523220"/>
          </a:xfrm>
          <a:prstGeom prst="rect">
            <a:avLst/>
          </a:prstGeom>
          <a:noFill/>
        </p:spPr>
        <p:txBody>
          <a:bodyPr wrap="square" rtlCol="0">
            <a:spAutoFit/>
          </a:bodyPr>
          <a:lstStyle/>
          <a:p>
            <a:pPr algn="ctr"/>
            <a:r>
              <a:rPr lang="en-GB" sz="1400" b="1" u="sng" dirty="0">
                <a:latin typeface="Segoe UI" panose="020B0502040204020203" pitchFamily="34" charset="0"/>
                <a:ea typeface="Segoe UI" panose="020B0502040204020203" pitchFamily="34" charset="0"/>
                <a:cs typeface="Segoe UI" panose="020B0502040204020203" pitchFamily="34" charset="0"/>
              </a:rPr>
              <a:t>1st October – 31st December 2021</a:t>
            </a:r>
          </a:p>
        </p:txBody>
      </p:sp>
      <p:grpSp>
        <p:nvGrpSpPr>
          <p:cNvPr id="185" name="Group 184"/>
          <p:cNvGrpSpPr/>
          <p:nvPr/>
        </p:nvGrpSpPr>
        <p:grpSpPr>
          <a:xfrm>
            <a:off x="5310194" y="1923894"/>
            <a:ext cx="1317071" cy="892552"/>
            <a:chOff x="1267980" y="1654039"/>
            <a:chExt cx="1317071" cy="892552"/>
          </a:xfrm>
        </p:grpSpPr>
        <p:sp>
          <p:nvSpPr>
            <p:cNvPr id="186" name="Oval 185"/>
            <p:cNvSpPr/>
            <p:nvPr/>
          </p:nvSpPr>
          <p:spPr>
            <a:xfrm>
              <a:off x="1551963" y="1654039"/>
              <a:ext cx="749107" cy="426431"/>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87" name="TextBox 186"/>
            <p:cNvSpPr txBox="1"/>
            <p:nvPr/>
          </p:nvSpPr>
          <p:spPr>
            <a:xfrm>
              <a:off x="1267980" y="2023371"/>
              <a:ext cx="1317071" cy="523220"/>
            </a:xfrm>
            <a:prstGeom prst="rect">
              <a:avLst/>
            </a:prstGeom>
            <a:noFill/>
          </p:spPr>
          <p:txBody>
            <a:bodyPr wrap="square" rtlCol="0">
              <a:spAutoFit/>
            </a:bodyP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Incidents Reviewed </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188" name="TextBox 187"/>
            <p:cNvSpPr txBox="1"/>
            <p:nvPr/>
          </p:nvSpPr>
          <p:spPr>
            <a:xfrm>
              <a:off x="1634609" y="1654039"/>
              <a:ext cx="583814"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130</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89" name="Group 188"/>
          <p:cNvGrpSpPr/>
          <p:nvPr/>
        </p:nvGrpSpPr>
        <p:grpSpPr>
          <a:xfrm>
            <a:off x="5310194" y="2883286"/>
            <a:ext cx="1317071" cy="892552"/>
            <a:chOff x="1267980" y="1654039"/>
            <a:chExt cx="1317071" cy="892552"/>
          </a:xfrm>
        </p:grpSpPr>
        <p:sp>
          <p:nvSpPr>
            <p:cNvPr id="190" name="Oval 189"/>
            <p:cNvSpPr/>
            <p:nvPr/>
          </p:nvSpPr>
          <p:spPr>
            <a:xfrm>
              <a:off x="1551963" y="1654039"/>
              <a:ext cx="749107" cy="426431"/>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91" name="TextBox 190"/>
            <p:cNvSpPr txBox="1"/>
            <p:nvPr/>
          </p:nvSpPr>
          <p:spPr>
            <a:xfrm>
              <a:off x="1267980" y="2023371"/>
              <a:ext cx="1317071" cy="523220"/>
            </a:xfrm>
            <a:prstGeom prst="rect">
              <a:avLst/>
            </a:prstGeom>
            <a:noFill/>
          </p:spPr>
          <p:txBody>
            <a:bodyPr wrap="square" rtlCol="0">
              <a:spAutoFit/>
            </a:bodyP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Required a Crime</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192" name="TextBox 191"/>
            <p:cNvSpPr txBox="1"/>
            <p:nvPr/>
          </p:nvSpPr>
          <p:spPr>
            <a:xfrm>
              <a:off x="1694073" y="1676787"/>
              <a:ext cx="450764"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41</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93" name="Group 192"/>
          <p:cNvGrpSpPr/>
          <p:nvPr/>
        </p:nvGrpSpPr>
        <p:grpSpPr>
          <a:xfrm>
            <a:off x="5310193" y="3870120"/>
            <a:ext cx="1317071" cy="892552"/>
            <a:chOff x="1267980" y="1654039"/>
            <a:chExt cx="1317071" cy="892552"/>
          </a:xfrm>
        </p:grpSpPr>
        <p:sp>
          <p:nvSpPr>
            <p:cNvPr id="194" name="Oval 193"/>
            <p:cNvSpPr/>
            <p:nvPr/>
          </p:nvSpPr>
          <p:spPr>
            <a:xfrm>
              <a:off x="1551963" y="1654039"/>
              <a:ext cx="749107" cy="42643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95" name="TextBox 194"/>
            <p:cNvSpPr txBox="1"/>
            <p:nvPr/>
          </p:nvSpPr>
          <p:spPr>
            <a:xfrm>
              <a:off x="1267980" y="2023371"/>
              <a:ext cx="1317071" cy="523220"/>
            </a:xfrm>
            <a:prstGeom prst="rect">
              <a:avLst/>
            </a:prstGeom>
            <a:noFill/>
          </p:spPr>
          <p:txBody>
            <a:bodyPr wrap="square" rtlCol="0">
              <a:spAutoFit/>
            </a:bodyP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Crimes Recorded</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196" name="TextBox 195"/>
            <p:cNvSpPr txBox="1"/>
            <p:nvPr/>
          </p:nvSpPr>
          <p:spPr>
            <a:xfrm>
              <a:off x="1701133" y="1686257"/>
              <a:ext cx="450764"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17</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97" name="Group 196"/>
          <p:cNvGrpSpPr/>
          <p:nvPr/>
        </p:nvGrpSpPr>
        <p:grpSpPr>
          <a:xfrm>
            <a:off x="5184357" y="4827005"/>
            <a:ext cx="1568742" cy="677109"/>
            <a:chOff x="4281684" y="2595428"/>
            <a:chExt cx="1568742" cy="677109"/>
          </a:xfrm>
        </p:grpSpPr>
        <p:sp>
          <p:nvSpPr>
            <p:cNvPr id="198" name="Oval 197"/>
            <p:cNvSpPr/>
            <p:nvPr/>
          </p:nvSpPr>
          <p:spPr>
            <a:xfrm>
              <a:off x="4691502" y="2595428"/>
              <a:ext cx="749107" cy="42643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199" name="TextBox 198"/>
            <p:cNvSpPr txBox="1"/>
            <p:nvPr/>
          </p:nvSpPr>
          <p:spPr>
            <a:xfrm>
              <a:off x="4281684" y="2964760"/>
              <a:ext cx="1568742" cy="307777"/>
            </a:xfrm>
            <a:prstGeom prst="rect">
              <a:avLst/>
            </a:prstGeom>
            <a:noFill/>
          </p:spPr>
          <p:txBody>
            <a:bodyPr wrap="square" rtlCol="0">
              <a:spAutoFit/>
            </a:bodyP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Crimes Missed</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200" name="TextBox 199"/>
            <p:cNvSpPr txBox="1"/>
            <p:nvPr/>
          </p:nvSpPr>
          <p:spPr>
            <a:xfrm>
              <a:off x="4834750" y="2618176"/>
              <a:ext cx="450764" cy="369332"/>
            </a:xfrm>
            <a:prstGeom prst="rect">
              <a:avLst/>
            </a:prstGeom>
            <a:noFill/>
          </p:spPr>
          <p:txBody>
            <a:bodyPr wrap="none" rtlCol="0">
              <a:spAutoFit/>
            </a:bodyPr>
            <a:lstStyle/>
            <a:p>
              <a:r>
                <a:rPr lang="en-GB"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24</a:t>
              </a:r>
              <a:endPar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201" name="Curved Right Arrow 200"/>
          <p:cNvSpPr/>
          <p:nvPr/>
        </p:nvSpPr>
        <p:spPr>
          <a:xfrm>
            <a:off x="5102172" y="2457630"/>
            <a:ext cx="373625" cy="662730"/>
          </a:xfrm>
          <a:prstGeom prst="curved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2" name="Curved Right Arrow 201"/>
          <p:cNvSpPr/>
          <p:nvPr/>
        </p:nvSpPr>
        <p:spPr>
          <a:xfrm>
            <a:off x="5102172" y="3424274"/>
            <a:ext cx="373625" cy="662730"/>
          </a:xfrm>
          <a:prstGeom prst="curved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3" name="Curved Right Arrow 202"/>
          <p:cNvSpPr/>
          <p:nvPr/>
        </p:nvSpPr>
        <p:spPr>
          <a:xfrm>
            <a:off x="5102172" y="4390918"/>
            <a:ext cx="373625" cy="662730"/>
          </a:xfrm>
          <a:prstGeom prst="curved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6" name="Rectangle 205"/>
          <p:cNvSpPr/>
          <p:nvPr/>
        </p:nvSpPr>
        <p:spPr>
          <a:xfrm>
            <a:off x="4927330" y="1365393"/>
            <a:ext cx="2066400" cy="4138722"/>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7" name="TextBox 206"/>
          <p:cNvSpPr txBox="1"/>
          <p:nvPr/>
        </p:nvSpPr>
        <p:spPr>
          <a:xfrm>
            <a:off x="4803510" y="1357462"/>
            <a:ext cx="2306076" cy="523220"/>
          </a:xfrm>
          <a:prstGeom prst="rect">
            <a:avLst/>
          </a:prstGeom>
          <a:noFill/>
        </p:spPr>
        <p:txBody>
          <a:bodyPr wrap="square" rtlCol="0">
            <a:spAutoFit/>
          </a:bodyPr>
          <a:lstStyle/>
          <a:p>
            <a:pPr algn="ctr"/>
            <a:r>
              <a:rPr lang="en-GB" sz="1400" b="1" u="sng" dirty="0" smtClean="0">
                <a:latin typeface="Segoe UI" panose="020B0502040204020203" pitchFamily="34" charset="0"/>
                <a:ea typeface="Segoe UI" panose="020B0502040204020203" pitchFamily="34" charset="0"/>
                <a:cs typeface="Segoe UI" panose="020B0502040204020203" pitchFamily="34" charset="0"/>
              </a:rPr>
              <a:t>1st January – 28th February 2022 </a:t>
            </a:r>
            <a:endParaRPr lang="en-GB" sz="1400" b="1" u="sng" dirty="0">
              <a:latin typeface="Segoe UI" panose="020B0502040204020203" pitchFamily="34" charset="0"/>
              <a:ea typeface="Segoe UI" panose="020B0502040204020203" pitchFamily="34" charset="0"/>
              <a:cs typeface="Segoe UI" panose="020B0502040204020203" pitchFamily="34" charset="0"/>
            </a:endParaRPr>
          </a:p>
        </p:txBody>
      </p:sp>
      <p:sp>
        <p:nvSpPr>
          <p:cNvPr id="208" name="Rectangle 207"/>
          <p:cNvSpPr/>
          <p:nvPr/>
        </p:nvSpPr>
        <p:spPr>
          <a:xfrm>
            <a:off x="525047" y="5590224"/>
            <a:ext cx="2097044" cy="1140230"/>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black"/>
              </a:solidFill>
            </a:endParaRPr>
          </a:p>
        </p:txBody>
      </p:sp>
      <p:sp>
        <p:nvSpPr>
          <p:cNvPr id="209" name="TextBox 208"/>
          <p:cNvSpPr txBox="1"/>
          <p:nvPr/>
        </p:nvSpPr>
        <p:spPr>
          <a:xfrm>
            <a:off x="592195" y="5643378"/>
            <a:ext cx="2295948" cy="307777"/>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looks </a:t>
            </a:r>
            <a:r>
              <a:rPr lang="en-GB" sz="1400" dirty="0"/>
              <a:t>like:</a:t>
            </a:r>
          </a:p>
        </p:txBody>
      </p:sp>
      <p:pic>
        <p:nvPicPr>
          <p:cNvPr id="210" name="Picture 209"/>
          <p:cNvPicPr>
            <a:picLocks noChangeAspect="1"/>
          </p:cNvPicPr>
          <p:nvPr/>
        </p:nvPicPr>
        <p:blipFill>
          <a:blip r:embed="rId3"/>
          <a:stretch>
            <a:fillRect/>
          </a:stretch>
        </p:blipFill>
        <p:spPr>
          <a:xfrm>
            <a:off x="592195" y="5718580"/>
            <a:ext cx="380585" cy="247854"/>
          </a:xfrm>
          <a:prstGeom prst="rect">
            <a:avLst/>
          </a:prstGeom>
        </p:spPr>
      </p:pic>
      <p:sp>
        <p:nvSpPr>
          <p:cNvPr id="211" name="Rectangle 210"/>
          <p:cNvSpPr/>
          <p:nvPr/>
        </p:nvSpPr>
        <p:spPr>
          <a:xfrm>
            <a:off x="711006" y="5971472"/>
            <a:ext cx="1976133" cy="738664"/>
          </a:xfrm>
          <a:prstGeom prst="rect">
            <a:avLst/>
          </a:prstGeom>
        </p:spPr>
        <p:txBody>
          <a:bodyPr wrap="square">
            <a:spAutoFit/>
          </a:bodyPr>
          <a:lstStyle/>
          <a:p>
            <a:r>
              <a:rPr lang="en-GB" sz="1050" b="1" i="1" dirty="0">
                <a:solidFill>
                  <a:srgbClr val="4472C4">
                    <a:lumMod val="75000"/>
                  </a:srgbClr>
                </a:solidFill>
                <a:latin typeface="Segoe UI" panose="020B0502040204020203" pitchFamily="34" charset="0"/>
                <a:ea typeface="Segoe UI" panose="020B0502040204020203" pitchFamily="34" charset="0"/>
                <a:cs typeface="Segoe UI" panose="020B0502040204020203" pitchFamily="34" charset="0"/>
              </a:rPr>
              <a:t>CDI Audits: </a:t>
            </a:r>
            <a:r>
              <a:rPr lang="en-GB" sz="1050" b="1" i="1" dirty="0">
                <a:solidFill>
                  <a:prstClr val="black"/>
                </a:solidFill>
                <a:latin typeface="Segoe UI" panose="020B0502040204020203" pitchFamily="34" charset="0"/>
                <a:ea typeface="Segoe UI" panose="020B0502040204020203" pitchFamily="34" charset="0"/>
                <a:cs typeface="Segoe UI" panose="020B0502040204020203" pitchFamily="34" charset="0"/>
              </a:rPr>
              <a:t>90% compliance or above on crime recording for CDI audits in general</a:t>
            </a:r>
          </a:p>
          <a:p>
            <a:r>
              <a:rPr lang="en-GB" sz="1050" b="1" i="1" dirty="0">
                <a:solidFill>
                  <a:prstClr val="black"/>
                </a:solidFill>
                <a:latin typeface="Segoe UI" panose="020B0502040204020203" pitchFamily="34" charset="0"/>
                <a:ea typeface="Segoe UI" panose="020B0502040204020203" pitchFamily="34" charset="0"/>
                <a:cs typeface="Segoe UI" panose="020B0502040204020203" pitchFamily="34" charset="0"/>
              </a:rPr>
              <a:t>(HMICFRS).</a:t>
            </a:r>
          </a:p>
        </p:txBody>
      </p:sp>
      <p:sp>
        <p:nvSpPr>
          <p:cNvPr id="213" name="Rectangle 212"/>
          <p:cNvSpPr>
            <a:spLocks noChangeArrowheads="1"/>
          </p:cNvSpPr>
          <p:nvPr/>
        </p:nvSpPr>
        <p:spPr bwMode="auto">
          <a:xfrm>
            <a:off x="7159946" y="310831"/>
            <a:ext cx="4881704" cy="3691826"/>
          </a:xfrm>
          <a:prstGeom prst="rect">
            <a:avLst/>
          </a:prstGeom>
          <a:solidFill>
            <a:schemeClr val="bg1"/>
          </a:solidFill>
          <a:ln w="28575">
            <a:solidFill>
              <a:srgbClr val="005B97"/>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Key Points</a:t>
            </a:r>
          </a:p>
          <a:p>
            <a:pPr>
              <a:defRPr/>
            </a:pPr>
            <a:endParaRPr lang="en-GB" altLang="en-US" sz="6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u="none" dirty="0">
                <a:latin typeface="Segoe UI" panose="020B0502040204020203" pitchFamily="34" charset="0"/>
                <a:ea typeface="Segoe UI" panose="020B0502040204020203" pitchFamily="34" charset="0"/>
                <a:cs typeface="Segoe UI" panose="020B0502040204020203" pitchFamily="34" charset="0"/>
              </a:rPr>
              <a:t>Compliance </a:t>
            </a:r>
            <a:r>
              <a:rPr lang="en-GB" sz="1200" u="none" dirty="0" smtClean="0">
                <a:latin typeface="Segoe UI" panose="020B0502040204020203" pitchFamily="34" charset="0"/>
                <a:ea typeface="Segoe UI" panose="020B0502040204020203" pitchFamily="34" charset="0"/>
                <a:cs typeface="Segoe UI" panose="020B0502040204020203" pitchFamily="34" charset="0"/>
              </a:rPr>
              <a:t>is below the aspired 90%.</a:t>
            </a: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2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u="none" dirty="0" smtClean="0">
                <a:latin typeface="Segoe UI" panose="020B0502040204020203" pitchFamily="34" charset="0"/>
                <a:ea typeface="Segoe UI" panose="020B0502040204020203" pitchFamily="34" charset="0"/>
                <a:cs typeface="Segoe UI" panose="020B0502040204020203" pitchFamily="34" charset="0"/>
              </a:rPr>
              <a:t>58%</a:t>
            </a:r>
            <a:r>
              <a:rPr lang="en-GB" sz="1200" u="none" dirty="0" smtClean="0">
                <a:latin typeface="Segoe UI" panose="020B0502040204020203" pitchFamily="34" charset="0"/>
                <a:ea typeface="Segoe UI" panose="020B0502040204020203" pitchFamily="34" charset="0"/>
                <a:cs typeface="Segoe UI" panose="020B0502040204020203" pitchFamily="34" charset="0"/>
              </a:rPr>
              <a:t> of crimes were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recorded correctly </a:t>
            </a:r>
            <a:r>
              <a:rPr lang="en-GB" sz="1200" u="none" dirty="0" smtClean="0">
                <a:latin typeface="Segoe UI" panose="020B0502040204020203" pitchFamily="34" charset="0"/>
                <a:ea typeface="Segoe UI" panose="020B0502040204020203" pitchFamily="34" charset="0"/>
                <a:cs typeface="Segoe UI" panose="020B0502040204020203" pitchFamily="34" charset="0"/>
              </a:rPr>
              <a:t>in the first audit.  This decreased to</a:t>
            </a:r>
            <a:r>
              <a:rPr lang="en-GB" sz="1200" b="1" u="none" dirty="0" smtClean="0">
                <a:latin typeface="Segoe UI" panose="020B0502040204020203" pitchFamily="34" charset="0"/>
                <a:ea typeface="Segoe UI" panose="020B0502040204020203" pitchFamily="34" charset="0"/>
                <a:cs typeface="Segoe UI" panose="020B0502040204020203" pitchFamily="34" charset="0"/>
              </a:rPr>
              <a:t> 41% in the most recent audit</a:t>
            </a:r>
            <a:r>
              <a:rPr lang="en-GB" sz="1200" u="none" dirty="0" smtClean="0">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pPr>
            <a:endParaRPr lang="en-GB" sz="9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u="none" dirty="0" smtClean="0">
                <a:latin typeface="Segoe UI" panose="020B0502040204020203" pitchFamily="34" charset="0"/>
                <a:ea typeface="Segoe UI" panose="020B0502040204020203" pitchFamily="34" charset="0"/>
                <a:cs typeface="Segoe UI" panose="020B0502040204020203" pitchFamily="34" charset="0"/>
              </a:rPr>
              <a:t>Missing crimes </a:t>
            </a:r>
            <a:r>
              <a:rPr lang="en-GB" sz="1200" u="none" dirty="0" smtClean="0">
                <a:latin typeface="Segoe UI" panose="020B0502040204020203" pitchFamily="34" charset="0"/>
                <a:ea typeface="Segoe UI" panose="020B0502040204020203" pitchFamily="34" charset="0"/>
                <a:cs typeface="Segoe UI" panose="020B0502040204020203" pitchFamily="34" charset="0"/>
              </a:rPr>
              <a:t>-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x8 </a:t>
            </a:r>
            <a:r>
              <a:rPr lang="en-GB" sz="1200" u="none" dirty="0">
                <a:latin typeface="Segoe UI" panose="020B0502040204020203" pitchFamily="34" charset="0"/>
                <a:ea typeface="Segoe UI" panose="020B0502040204020203" pitchFamily="34" charset="0"/>
                <a:cs typeface="Segoe UI" panose="020B0502040204020203" pitchFamily="34" charset="0"/>
              </a:rPr>
              <a:t>Harassment (neighbours), </a:t>
            </a:r>
            <a:r>
              <a:rPr lang="en-GB" sz="1200" b="1" u="none" dirty="0">
                <a:latin typeface="Segoe UI" panose="020B0502040204020203" pitchFamily="34" charset="0"/>
                <a:ea typeface="Segoe UI" panose="020B0502040204020203" pitchFamily="34" charset="0"/>
                <a:cs typeface="Segoe UI" panose="020B0502040204020203" pitchFamily="34" charset="0"/>
              </a:rPr>
              <a:t>x1</a:t>
            </a:r>
            <a:r>
              <a:rPr lang="en-GB" sz="1200" u="none" dirty="0">
                <a:latin typeface="Segoe UI" panose="020B0502040204020203" pitchFamily="34" charset="0"/>
                <a:ea typeface="Segoe UI" panose="020B0502040204020203" pitchFamily="34" charset="0"/>
                <a:cs typeface="Segoe UI" panose="020B0502040204020203" pitchFamily="34" charset="0"/>
              </a:rPr>
              <a:t> Common Assault, </a:t>
            </a:r>
            <a:r>
              <a:rPr lang="en-GB" sz="1200" b="1" u="none" dirty="0">
                <a:latin typeface="Segoe UI" panose="020B0502040204020203" pitchFamily="34" charset="0"/>
                <a:ea typeface="Segoe UI" panose="020B0502040204020203" pitchFamily="34" charset="0"/>
                <a:cs typeface="Segoe UI" panose="020B0502040204020203" pitchFamily="34" charset="0"/>
              </a:rPr>
              <a:t>x4</a:t>
            </a:r>
            <a:r>
              <a:rPr lang="en-GB" sz="1200" u="none" dirty="0">
                <a:latin typeface="Segoe UI" panose="020B0502040204020203" pitchFamily="34" charset="0"/>
                <a:ea typeface="Segoe UI" panose="020B0502040204020203" pitchFamily="34" charset="0"/>
                <a:cs typeface="Segoe UI" panose="020B0502040204020203" pitchFamily="34" charset="0"/>
              </a:rPr>
              <a:t> Malicious Communications, </a:t>
            </a:r>
            <a:r>
              <a:rPr lang="en-GB" sz="1200" b="1" u="none" dirty="0">
                <a:latin typeface="Segoe UI" panose="020B0502040204020203" pitchFamily="34" charset="0"/>
                <a:ea typeface="Segoe UI" panose="020B0502040204020203" pitchFamily="34" charset="0"/>
                <a:cs typeface="Segoe UI" panose="020B0502040204020203" pitchFamily="34" charset="0"/>
              </a:rPr>
              <a:t>x8 </a:t>
            </a:r>
            <a:r>
              <a:rPr lang="en-GB" sz="1200" u="none" dirty="0">
                <a:latin typeface="Segoe UI" panose="020B0502040204020203" pitchFamily="34" charset="0"/>
                <a:ea typeface="Segoe UI" panose="020B0502040204020203" pitchFamily="34" charset="0"/>
                <a:cs typeface="Segoe UI" panose="020B0502040204020203" pitchFamily="34" charset="0"/>
              </a:rPr>
              <a:t>Public Order and </a:t>
            </a:r>
            <a:r>
              <a:rPr lang="en-GB" sz="1200" b="1" u="none" dirty="0">
                <a:latin typeface="Segoe UI" panose="020B0502040204020203" pitchFamily="34" charset="0"/>
                <a:ea typeface="Segoe UI" panose="020B0502040204020203" pitchFamily="34" charset="0"/>
                <a:cs typeface="Segoe UI" panose="020B0502040204020203" pitchFamily="34" charset="0"/>
              </a:rPr>
              <a:t>x3</a:t>
            </a:r>
            <a:r>
              <a:rPr lang="en-GB" sz="1200" u="none" dirty="0">
                <a:latin typeface="Segoe UI" panose="020B0502040204020203" pitchFamily="34" charset="0"/>
                <a:ea typeface="Segoe UI" panose="020B0502040204020203" pitchFamily="34" charset="0"/>
                <a:cs typeface="Segoe UI" panose="020B0502040204020203" pitchFamily="34" charset="0"/>
              </a:rPr>
              <a:t> Criminal </a:t>
            </a:r>
            <a:r>
              <a:rPr lang="en-GB" sz="1200" u="none" dirty="0" smtClean="0">
                <a:latin typeface="Segoe UI" panose="020B0502040204020203" pitchFamily="34" charset="0"/>
                <a:ea typeface="Segoe UI" panose="020B0502040204020203" pitchFamily="34" charset="0"/>
                <a:cs typeface="Segoe UI" panose="020B0502040204020203" pitchFamily="34" charset="0"/>
              </a:rPr>
              <a:t>Damage.</a:t>
            </a:r>
          </a:p>
          <a:p>
            <a:pPr marL="171450" indent="-171450">
              <a:buFont typeface="Arial" panose="020B0604020202020204" pitchFamily="34" charset="0"/>
              <a:buChar char="•"/>
            </a:pPr>
            <a:endParaRPr lang="en-GB" sz="9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u="none" dirty="0">
                <a:latin typeface="Segoe UI" panose="020B0502040204020203" pitchFamily="34" charset="0"/>
                <a:ea typeface="Segoe UI" panose="020B0502040204020203" pitchFamily="34" charset="0"/>
                <a:cs typeface="Segoe UI" panose="020B0502040204020203" pitchFamily="34" charset="0"/>
              </a:rPr>
              <a:t>During </a:t>
            </a:r>
            <a:r>
              <a:rPr lang="en-GB" sz="1200" b="1" u="none" dirty="0">
                <a:latin typeface="Segoe UI" panose="020B0502040204020203" pitchFamily="34" charset="0"/>
                <a:ea typeface="Segoe UI" panose="020B0502040204020203" pitchFamily="34" charset="0"/>
                <a:cs typeface="Segoe UI" panose="020B0502040204020203" pitchFamily="34" charset="0"/>
              </a:rPr>
              <a:t>February</a:t>
            </a:r>
            <a:r>
              <a:rPr lang="en-GB" sz="1200" u="none" dirty="0">
                <a:latin typeface="Segoe UI" panose="020B0502040204020203" pitchFamily="34" charset="0"/>
                <a:ea typeface="Segoe UI" panose="020B0502040204020203" pitchFamily="34" charset="0"/>
                <a:cs typeface="Segoe UI" panose="020B0502040204020203" pitchFamily="34" charset="0"/>
              </a:rPr>
              <a:t> the number of Safe logs </a:t>
            </a:r>
            <a:r>
              <a:rPr lang="en-GB" sz="1200" b="1" u="none" dirty="0">
                <a:latin typeface="Segoe UI" panose="020B0502040204020203" pitchFamily="34" charset="0"/>
                <a:ea typeface="Segoe UI" panose="020B0502040204020203" pitchFamily="34" charset="0"/>
                <a:cs typeface="Segoe UI" panose="020B0502040204020203" pitchFamily="34" charset="0"/>
              </a:rPr>
              <a:t>closed as ASB fell</a:t>
            </a:r>
            <a:r>
              <a:rPr lang="en-GB" sz="1200" u="none" dirty="0">
                <a:latin typeface="Segoe UI" panose="020B0502040204020203" pitchFamily="34" charset="0"/>
                <a:ea typeface="Segoe UI" panose="020B0502040204020203" pitchFamily="34" charset="0"/>
                <a:cs typeface="Segoe UI" panose="020B0502040204020203" pitchFamily="34" charset="0"/>
              </a:rPr>
              <a:t> to 127 compared to 265 in </a:t>
            </a:r>
            <a:r>
              <a:rPr lang="en-GB" sz="1200" u="none" dirty="0" smtClean="0">
                <a:latin typeface="Segoe UI" panose="020B0502040204020203" pitchFamily="34" charset="0"/>
                <a:ea typeface="Segoe UI" panose="020B0502040204020203" pitchFamily="34" charset="0"/>
                <a:cs typeface="Segoe UI" panose="020B0502040204020203" pitchFamily="34" charset="0"/>
              </a:rPr>
              <a:t>January – </a:t>
            </a:r>
            <a:r>
              <a:rPr lang="en-GB" sz="1200" b="1" u="none" dirty="0">
                <a:latin typeface="Segoe UI" panose="020B0502040204020203" pitchFamily="34" charset="0"/>
                <a:ea typeface="Segoe UI" panose="020B0502040204020203" pitchFamily="34" charset="0"/>
                <a:cs typeface="Segoe UI" panose="020B0502040204020203" pitchFamily="34" charset="0"/>
              </a:rPr>
              <a:t>this is significant &amp; correct direction of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travel.</a:t>
            </a:r>
          </a:p>
          <a:p>
            <a:pPr marL="171450" indent="-171450">
              <a:buFont typeface="Arial" panose="020B0604020202020204" pitchFamily="34" charset="0"/>
              <a:buChar char="•"/>
            </a:pPr>
            <a:endParaRPr lang="en-GB" sz="9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u="none" dirty="0" smtClean="0">
                <a:latin typeface="Segoe UI" panose="020B0502040204020203" pitchFamily="34" charset="0"/>
                <a:ea typeface="Segoe UI" panose="020B0502040204020203" pitchFamily="34" charset="0"/>
                <a:cs typeface="Segoe UI" panose="020B0502040204020203" pitchFamily="34" charset="0"/>
              </a:rPr>
              <a:t>New </a:t>
            </a:r>
            <a:r>
              <a:rPr lang="en-GB" sz="1200" u="none" dirty="0">
                <a:latin typeface="Segoe UI" panose="020B0502040204020203" pitchFamily="34" charset="0"/>
                <a:ea typeface="Segoe UI" panose="020B0502040204020203" pitchFamily="34" charset="0"/>
                <a:cs typeface="Segoe UI" panose="020B0502040204020203" pitchFamily="34" charset="0"/>
              </a:rPr>
              <a:t>CR Malicious Communications and Public Order </a:t>
            </a:r>
            <a:r>
              <a:rPr lang="en-GB" sz="1200" b="1" u="none" dirty="0">
                <a:latin typeface="Segoe UI" panose="020B0502040204020203" pitchFamily="34" charset="0"/>
                <a:ea typeface="Segoe UI" panose="020B0502040204020203" pitchFamily="34" charset="0"/>
                <a:cs typeface="Segoe UI" panose="020B0502040204020203" pitchFamily="34" charset="0"/>
              </a:rPr>
              <a:t>opening codes on Safe have been created </a:t>
            </a:r>
            <a:r>
              <a:rPr lang="en-GB" sz="1200" u="none" dirty="0" smtClean="0">
                <a:latin typeface="Segoe UI" panose="020B0502040204020203" pitchFamily="34" charset="0"/>
                <a:ea typeface="Segoe UI" panose="020B0502040204020203" pitchFamily="34" charset="0"/>
                <a:cs typeface="Segoe UI" panose="020B0502040204020203" pitchFamily="34" charset="0"/>
              </a:rPr>
              <a:t>allowing for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greater </a:t>
            </a:r>
            <a:r>
              <a:rPr lang="en-GB" sz="1200" b="1" u="none" dirty="0">
                <a:latin typeface="Segoe UI" panose="020B0502040204020203" pitchFamily="34" charset="0"/>
                <a:ea typeface="Segoe UI" panose="020B0502040204020203" pitchFamily="34" charset="0"/>
                <a:cs typeface="Segoe UI" panose="020B0502040204020203" pitchFamily="34" charset="0"/>
              </a:rPr>
              <a:t>scrutiny in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the OCC </a:t>
            </a:r>
            <a:r>
              <a:rPr lang="en-GB" sz="1200" u="none" dirty="0">
                <a:latin typeface="Segoe UI" panose="020B0502040204020203" pitchFamily="34" charset="0"/>
                <a:ea typeface="Segoe UI" panose="020B0502040204020203" pitchFamily="34" charset="0"/>
                <a:cs typeface="Segoe UI" panose="020B0502040204020203" pitchFamily="34" charset="0"/>
              </a:rPr>
              <a:t>which has resulted in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31% </a:t>
            </a:r>
            <a:r>
              <a:rPr lang="en-GB" sz="1200" b="1" u="none" dirty="0">
                <a:latin typeface="Segoe UI" panose="020B0502040204020203" pitchFamily="34" charset="0"/>
                <a:ea typeface="Segoe UI" panose="020B0502040204020203" pitchFamily="34" charset="0"/>
                <a:cs typeface="Segoe UI" panose="020B0502040204020203" pitchFamily="34" charset="0"/>
              </a:rPr>
              <a:t>increase </a:t>
            </a:r>
            <a:r>
              <a:rPr lang="en-GB" sz="1200" u="none" dirty="0">
                <a:latin typeface="Segoe UI" panose="020B0502040204020203" pitchFamily="34" charset="0"/>
                <a:ea typeface="Segoe UI" panose="020B0502040204020203" pitchFamily="34" charset="0"/>
                <a:cs typeface="Segoe UI" panose="020B0502040204020203" pitchFamily="34" charset="0"/>
              </a:rPr>
              <a:t>in Safe logs resulting in a crime being recorded as </a:t>
            </a:r>
            <a:r>
              <a:rPr lang="en-GB" sz="1200" b="1" u="none" dirty="0">
                <a:latin typeface="Segoe UI" panose="020B0502040204020203" pitchFamily="34" charset="0"/>
                <a:ea typeface="Segoe UI" panose="020B0502040204020203" pitchFamily="34" charset="0"/>
                <a:cs typeface="Segoe UI" panose="020B0502040204020203" pitchFamily="34" charset="0"/>
              </a:rPr>
              <a:t>these crime types</a:t>
            </a:r>
            <a:r>
              <a:rPr lang="en-GB" sz="1200" u="none" dirty="0" smtClean="0">
                <a:latin typeface="Segoe UI" panose="020B0502040204020203" pitchFamily="34" charset="0"/>
                <a:ea typeface="Segoe UI" panose="020B0502040204020203" pitchFamily="34" charset="0"/>
                <a:cs typeface="Segoe UI" panose="020B0502040204020203" pitchFamily="34" charset="0"/>
              </a:rPr>
              <a:t>.</a:t>
            </a:r>
          </a:p>
        </p:txBody>
      </p:sp>
      <p:sp>
        <p:nvSpPr>
          <p:cNvPr id="214" name="Rectangle 213"/>
          <p:cNvSpPr>
            <a:spLocks noChangeArrowheads="1"/>
          </p:cNvSpPr>
          <p:nvPr/>
        </p:nvSpPr>
        <p:spPr bwMode="auto">
          <a:xfrm>
            <a:off x="7139169" y="4076514"/>
            <a:ext cx="4886084" cy="2638611"/>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6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7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u="none" dirty="0">
                <a:latin typeface="Segoe UI" panose="020B0502040204020203" pitchFamily="34" charset="0"/>
                <a:ea typeface="Segoe UI" panose="020B0502040204020203" pitchFamily="34" charset="0"/>
                <a:cs typeface="Segoe UI" panose="020B0502040204020203" pitchFamily="34" charset="0"/>
              </a:rPr>
              <a:t>Updated aide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memoirs </a:t>
            </a:r>
            <a:r>
              <a:rPr lang="en-GB" sz="1200" u="none" dirty="0" smtClean="0">
                <a:latin typeface="Segoe UI" panose="020B0502040204020203" pitchFamily="34" charset="0"/>
                <a:ea typeface="Segoe UI" panose="020B0502040204020203" pitchFamily="34" charset="0"/>
                <a:cs typeface="Segoe UI" panose="020B0502040204020203" pitchFamily="34" charset="0"/>
              </a:rPr>
              <a:t>have been</a:t>
            </a:r>
            <a:r>
              <a:rPr lang="en-GB" sz="1200" b="1" u="none" dirty="0" smtClean="0">
                <a:latin typeface="Segoe UI" panose="020B0502040204020203" pitchFamily="34" charset="0"/>
                <a:ea typeface="Segoe UI" panose="020B0502040204020203" pitchFamily="34" charset="0"/>
                <a:cs typeface="Segoe UI" panose="020B0502040204020203" pitchFamily="34" charset="0"/>
              </a:rPr>
              <a:t> </a:t>
            </a:r>
            <a:r>
              <a:rPr lang="en-GB" sz="1200" u="none" dirty="0">
                <a:latin typeface="Segoe UI" panose="020B0502040204020203" pitchFamily="34" charset="0"/>
                <a:ea typeface="Segoe UI" panose="020B0502040204020203" pitchFamily="34" charset="0"/>
                <a:cs typeface="Segoe UI" panose="020B0502040204020203" pitchFamily="34" charset="0"/>
              </a:rPr>
              <a:t>provided to all </a:t>
            </a:r>
            <a:r>
              <a:rPr lang="en-GB" sz="1200" b="1" u="none" dirty="0">
                <a:latin typeface="Segoe UI" panose="020B0502040204020203" pitchFamily="34" charset="0"/>
                <a:ea typeface="Segoe UI" panose="020B0502040204020203" pitchFamily="34" charset="0"/>
                <a:cs typeface="Segoe UI" panose="020B0502040204020203" pitchFamily="34" charset="0"/>
              </a:rPr>
              <a:t>Public Contact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staff.</a:t>
            </a:r>
          </a:p>
          <a:p>
            <a:pPr marL="171450" indent="-171450">
              <a:buFont typeface="Arial" panose="020B0604020202020204" pitchFamily="34" charset="0"/>
              <a:buChar char="•"/>
            </a:pPr>
            <a:endParaRPr lang="en-GB" sz="7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u="none" dirty="0" smtClean="0">
                <a:latin typeface="Segoe UI" panose="020B0502040204020203" pitchFamily="34" charset="0"/>
                <a:ea typeface="Segoe UI" panose="020B0502040204020203" pitchFamily="34" charset="0"/>
                <a:cs typeface="Segoe UI" panose="020B0502040204020203" pitchFamily="34" charset="0"/>
              </a:rPr>
              <a:t>There has been i</a:t>
            </a:r>
            <a:r>
              <a:rPr lang="en-GB" sz="1200" b="1" u="none" dirty="0" smtClean="0">
                <a:latin typeface="Segoe UI" panose="020B0502040204020203" pitchFamily="34" charset="0"/>
                <a:ea typeface="Segoe UI" panose="020B0502040204020203" pitchFamily="34" charset="0"/>
                <a:cs typeface="Segoe UI" panose="020B0502040204020203" pitchFamily="34" charset="0"/>
              </a:rPr>
              <a:t>ncreased </a:t>
            </a:r>
            <a:r>
              <a:rPr lang="en-GB" sz="1200" b="1" u="none" dirty="0">
                <a:latin typeface="Segoe UI" panose="020B0502040204020203" pitchFamily="34" charset="0"/>
                <a:ea typeface="Segoe UI" panose="020B0502040204020203" pitchFamily="34" charset="0"/>
                <a:cs typeface="Segoe UI" panose="020B0502040204020203" pitchFamily="34" charset="0"/>
              </a:rPr>
              <a:t>supervisory scrutiny </a:t>
            </a:r>
            <a:r>
              <a:rPr lang="en-GB" sz="1200" u="none" dirty="0">
                <a:latin typeface="Segoe UI" panose="020B0502040204020203" pitchFamily="34" charset="0"/>
                <a:ea typeface="Segoe UI" panose="020B0502040204020203" pitchFamily="34" charset="0"/>
                <a:cs typeface="Segoe UI" panose="020B0502040204020203" pitchFamily="34" charset="0"/>
              </a:rPr>
              <a:t>in Public Contact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for ASB.</a:t>
            </a:r>
          </a:p>
          <a:p>
            <a:endParaRPr lang="en-GB" sz="700" u="none" dirty="0">
              <a:latin typeface="Segoe UI" panose="020B0502040204020203" pitchFamily="34" charset="0"/>
              <a:ea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r>
              <a:rPr lang="en-GB" sz="1200" u="none" dirty="0">
                <a:latin typeface="Segoe UI" panose="020B0502040204020203" pitchFamily="34" charset="0"/>
                <a:ea typeface="Segoe UI" panose="020B0502040204020203" pitchFamily="34" charset="0"/>
                <a:cs typeface="Segoe UI" panose="020B0502040204020203" pitchFamily="34" charset="0"/>
              </a:rPr>
              <a:t>ASB or Crime </a:t>
            </a:r>
            <a:r>
              <a:rPr lang="en-GB" sz="1200" b="1" u="none" dirty="0">
                <a:latin typeface="Segoe UI" panose="020B0502040204020203" pitchFamily="34" charset="0"/>
                <a:ea typeface="Segoe UI" panose="020B0502040204020203" pitchFamily="34" charset="0"/>
                <a:cs typeface="Segoe UI" panose="020B0502040204020203" pitchFamily="34" charset="0"/>
              </a:rPr>
              <a:t>training package</a:t>
            </a:r>
            <a:r>
              <a:rPr lang="en-GB" sz="1200" u="none" dirty="0">
                <a:latin typeface="Segoe UI" panose="020B0502040204020203" pitchFamily="34" charset="0"/>
                <a:ea typeface="Segoe UI" panose="020B0502040204020203" pitchFamily="34" charset="0"/>
                <a:cs typeface="Segoe UI" panose="020B0502040204020203" pitchFamily="34" charset="0"/>
              </a:rPr>
              <a:t> planned to progress in May to provide </a:t>
            </a:r>
            <a:r>
              <a:rPr lang="en-GB" sz="1200" b="1" u="none" dirty="0">
                <a:latin typeface="Segoe UI" panose="020B0502040204020203" pitchFamily="34" charset="0"/>
                <a:ea typeface="Segoe UI" panose="020B0502040204020203" pitchFamily="34" charset="0"/>
                <a:cs typeface="Segoe UI" panose="020B0502040204020203" pitchFamily="34" charset="0"/>
              </a:rPr>
              <a:t>on-line learning</a:t>
            </a:r>
            <a:r>
              <a:rPr lang="en-GB" sz="1200" u="none" dirty="0">
                <a:latin typeface="Segoe UI" panose="020B0502040204020203" pitchFamily="34" charset="0"/>
                <a:ea typeface="Segoe UI" panose="020B0502040204020203" pitchFamily="34" charset="0"/>
                <a:cs typeface="Segoe UI" panose="020B0502040204020203" pitchFamily="34" charset="0"/>
              </a:rPr>
              <a:t> with assessment and monitoring of completeness.</a:t>
            </a:r>
          </a:p>
          <a:p>
            <a:pPr marL="171450" indent="-171450">
              <a:buFont typeface="Arial" panose="020B0604020202020204" pitchFamily="34" charset="0"/>
              <a:buChar char="•"/>
            </a:pPr>
            <a:endParaRPr lang="en-GB" sz="7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u="none" dirty="0">
                <a:latin typeface="Segoe UI" panose="020B0502040204020203" pitchFamily="34" charset="0"/>
                <a:ea typeface="Segoe UI" panose="020B0502040204020203" pitchFamily="34" charset="0"/>
                <a:cs typeface="Segoe UI" panose="020B0502040204020203" pitchFamily="34" charset="0"/>
              </a:rPr>
              <a:t>LPA &amp; Ops </a:t>
            </a:r>
            <a:r>
              <a:rPr lang="en-GB" sz="1200" u="none" dirty="0" smtClean="0">
                <a:latin typeface="Segoe UI" panose="020B0502040204020203" pitchFamily="34" charset="0"/>
                <a:ea typeface="Segoe UI" panose="020B0502040204020203" pitchFamily="34" charset="0"/>
                <a:cs typeface="Segoe UI" panose="020B0502040204020203" pitchFamily="34" charset="0"/>
              </a:rPr>
              <a:t>to support the </a:t>
            </a:r>
            <a:r>
              <a:rPr lang="en-GB" sz="1200" b="1" u="none" dirty="0">
                <a:latin typeface="Segoe UI" panose="020B0502040204020203" pitchFamily="34" charset="0"/>
                <a:ea typeface="Segoe UI" panose="020B0502040204020203" pitchFamily="34" charset="0"/>
                <a:cs typeface="Segoe UI" panose="020B0502040204020203" pitchFamily="34" charset="0"/>
              </a:rPr>
              <a:t>ASB / Public Order Action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Plan</a:t>
            </a:r>
            <a:r>
              <a:rPr lang="en-GB" sz="1200" u="none"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7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u="none" dirty="0">
                <a:latin typeface="Segoe UI" panose="020B0502040204020203" pitchFamily="34" charset="0"/>
                <a:ea typeface="Segoe UI" panose="020B0502040204020203" pitchFamily="34" charset="0"/>
                <a:cs typeface="Segoe UI" panose="020B0502040204020203" pitchFamily="34" charset="0"/>
              </a:rPr>
              <a:t>FCR internal </a:t>
            </a:r>
            <a:r>
              <a:rPr lang="en-GB" sz="1200" b="1" u="none" dirty="0">
                <a:latin typeface="Segoe UI" panose="020B0502040204020203" pitchFamily="34" charset="0"/>
                <a:ea typeface="Segoe UI" panose="020B0502040204020203" pitchFamily="34" charset="0"/>
                <a:cs typeface="Segoe UI" panose="020B0502040204020203" pitchFamily="34" charset="0"/>
              </a:rPr>
              <a:t>ASB audits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will </a:t>
            </a:r>
            <a:r>
              <a:rPr lang="en-GB" sz="1200" b="1" u="none" dirty="0">
                <a:latin typeface="Segoe UI" panose="020B0502040204020203" pitchFamily="34" charset="0"/>
                <a:ea typeface="Segoe UI" panose="020B0502040204020203" pitchFamily="34" charset="0"/>
                <a:cs typeface="Segoe UI" panose="020B0502040204020203" pitchFamily="34" charset="0"/>
              </a:rPr>
              <a:t>re-commence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April</a:t>
            </a:r>
            <a:r>
              <a:rPr lang="en-GB" sz="1200" u="none" dirty="0" smtClean="0">
                <a:latin typeface="Segoe UI" panose="020B0502040204020203" pitchFamily="34" charset="0"/>
                <a:ea typeface="Segoe UI" panose="020B0502040204020203" pitchFamily="34" charset="0"/>
                <a:cs typeface="Segoe UI" panose="020B0502040204020203" pitchFamily="34" charset="0"/>
              </a:rPr>
              <a:t>. </a:t>
            </a: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05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4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82" name="Rounded Rectangle 14"/>
          <p:cNvSpPr>
            <a:spLocks noChangeArrowheads="1"/>
          </p:cNvSpPr>
          <p:nvPr/>
        </p:nvSpPr>
        <p:spPr bwMode="auto">
          <a:xfrm>
            <a:off x="5869689" y="5857023"/>
            <a:ext cx="93594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83" name="TextBox 82"/>
          <p:cNvSpPr txBox="1"/>
          <p:nvPr/>
        </p:nvSpPr>
        <p:spPr>
          <a:xfrm>
            <a:off x="2659955" y="5959944"/>
            <a:ext cx="3008875" cy="646331"/>
          </a:xfrm>
          <a:prstGeom prst="rect">
            <a:avLst/>
          </a:prstGeom>
          <a:noFill/>
        </p:spPr>
        <p:txBody>
          <a:bodyPr wrap="square" rtlCol="0">
            <a:spAutoFit/>
          </a:bodyPr>
          <a:lstStyle/>
          <a:p>
            <a:pPr marL="266700" lvl="1" indent="-177800">
              <a:buFont typeface="Arial" panose="020B0604020202020204" pitchFamily="34" charset="0"/>
              <a:buChar char="•"/>
              <a:defRPr/>
            </a:pP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Force Crime Registrar </a:t>
            </a: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to </a:t>
            </a: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ensure</a:t>
            </a: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that key issues are </a:t>
            </a: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shared</a:t>
            </a: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with </a:t>
            </a: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local policing areas.</a:t>
            </a:r>
            <a:endPar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84" name="Rounded Rectangle 14"/>
          <p:cNvSpPr>
            <a:spLocks noChangeArrowheads="1"/>
          </p:cNvSpPr>
          <p:nvPr/>
        </p:nvSpPr>
        <p:spPr bwMode="auto">
          <a:xfrm>
            <a:off x="5869689" y="6335207"/>
            <a:ext cx="935944" cy="261610"/>
          </a:xfrm>
          <a:prstGeom prst="rect">
            <a:avLst/>
          </a:prstGeom>
          <a:solidFill>
            <a:srgbClr val="FF0000"/>
          </a:solidFill>
          <a:ln w="28575">
            <a:solidFill>
              <a:srgbClr val="78787B"/>
            </a:solidFill>
            <a:round/>
            <a:headEnd/>
            <a:tailEnd/>
          </a:ln>
          <a:effectLst/>
        </p:spPr>
        <p:txBody>
          <a:bodyPr wrap="square">
            <a:spAutoFit/>
          </a:bodyPr>
          <a:lstStyle/>
          <a:p>
            <a:pPr algn="ctr">
              <a:defRPr/>
            </a:pPr>
            <a:r>
              <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rPr>
              <a:t>Yes</a:t>
            </a:r>
          </a:p>
        </p:txBody>
      </p:sp>
      <p:sp>
        <p:nvSpPr>
          <p:cNvPr id="85" name="Rectangle 84"/>
          <p:cNvSpPr/>
          <p:nvPr/>
        </p:nvSpPr>
        <p:spPr>
          <a:xfrm>
            <a:off x="2713301" y="5587537"/>
            <a:ext cx="4274808" cy="1160312"/>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83211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913900" y="6584156"/>
            <a:ext cx="2781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1027729" y="353471"/>
            <a:ext cx="10641262" cy="6432530"/>
          </a:xfrm>
          <a:prstGeom prst="rect">
            <a:avLst/>
          </a:prstGeom>
          <a:noFill/>
        </p:spPr>
        <p:txBody>
          <a:bodyPr wrap="square" rtlCol="0">
            <a:spAutoFit/>
          </a:bodyPr>
          <a:lstStyle/>
          <a:p>
            <a:pPr algn="just"/>
            <a:endParaRPr lang="en-GB" sz="800"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r>
              <a:rPr lang="en-GB" b="1" dirty="0">
                <a:solidFill>
                  <a:srgbClr val="BF9000"/>
                </a:solidFill>
                <a:latin typeface="Segoe UI" panose="020B0502040204020203" pitchFamily="34" charset="0"/>
                <a:ea typeface="Segoe UI" panose="020B0502040204020203" pitchFamily="34" charset="0"/>
                <a:cs typeface="Segoe UI" panose="020B0502040204020203" pitchFamily="34" charset="0"/>
              </a:rPr>
              <a:t>Introduction</a:t>
            </a:r>
          </a:p>
          <a:p>
            <a:pPr algn="just"/>
            <a:endParaRPr lang="en-GB" sz="1200"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marL="171450" indent="-171450" algn="just">
              <a:spcBef>
                <a:spcPts val="600"/>
              </a:spcBef>
              <a:buFont typeface="Arial" panose="020B0604020202020204" pitchFamily="34" charset="0"/>
              <a:buChar char="•"/>
            </a:pPr>
            <a:r>
              <a:rPr lang="en-GB" sz="1400" dirty="0" smtClean="0">
                <a:latin typeface="Segoe UI" panose="020B0502040204020203" pitchFamily="34" charset="0"/>
                <a:ea typeface="Segoe UI" panose="020B0502040204020203" pitchFamily="34" charset="0"/>
                <a:cs typeface="Segoe UI" panose="020B0502040204020203" pitchFamily="34" charset="0"/>
              </a:rPr>
              <a:t>The </a:t>
            </a:r>
            <a:r>
              <a:rPr lang="en-GB" sz="1400" dirty="0">
                <a:latin typeface="Segoe UI" panose="020B0502040204020203" pitchFamily="34" charset="0"/>
                <a:ea typeface="Segoe UI" panose="020B0502040204020203" pitchFamily="34" charset="0"/>
                <a:cs typeface="Segoe UI" panose="020B0502040204020203" pitchFamily="34" charset="0"/>
              </a:rPr>
              <a:t>purpose of this report is to </a:t>
            </a:r>
            <a:r>
              <a:rPr lang="en-GB" sz="1400" dirty="0" smtClean="0">
                <a:latin typeface="Segoe UI" panose="020B0502040204020203" pitchFamily="34" charset="0"/>
                <a:ea typeface="Segoe UI" panose="020B0502040204020203" pitchFamily="34" charset="0"/>
                <a:cs typeface="Segoe UI" panose="020B0502040204020203" pitchFamily="34" charset="0"/>
              </a:rPr>
              <a:t>reflect a </a:t>
            </a:r>
            <a:r>
              <a:rPr lang="en-GB" sz="1400" dirty="0">
                <a:latin typeface="Segoe UI" panose="020B0502040204020203" pitchFamily="34" charset="0"/>
                <a:ea typeface="Segoe UI" panose="020B0502040204020203" pitchFamily="34" charset="0"/>
                <a:cs typeface="Segoe UI" panose="020B0502040204020203" pitchFamily="34" charset="0"/>
              </a:rPr>
              <a:t>force wide picture of performance, </a:t>
            </a:r>
            <a:r>
              <a:rPr lang="en-GB" sz="1400" dirty="0" smtClean="0">
                <a:latin typeface="Segoe UI" panose="020B0502040204020203" pitchFamily="34" charset="0"/>
                <a:ea typeface="Segoe UI" panose="020B0502040204020203" pitchFamily="34" charset="0"/>
                <a:cs typeface="Segoe UI" panose="020B0502040204020203" pitchFamily="34" charset="0"/>
              </a:rPr>
              <a:t>specifically the </a:t>
            </a:r>
            <a:r>
              <a:rPr lang="en-GB" sz="1400" dirty="0">
                <a:latin typeface="Segoe UI" panose="020B0502040204020203" pitchFamily="34" charset="0"/>
                <a:ea typeface="Segoe UI" panose="020B0502040204020203" pitchFamily="34" charset="0"/>
                <a:cs typeface="Segoe UI" panose="020B0502040204020203" pitchFamily="34" charset="0"/>
              </a:rPr>
              <a:t>keys issues faced by the force, particularly in relation to force priorities and key practices. </a:t>
            </a: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lgn="just">
              <a:spcBef>
                <a:spcPts val="600"/>
              </a:spcBef>
              <a:buFont typeface="Arial" panose="020B0604020202020204" pitchFamily="34" charset="0"/>
              <a:buChar char="•"/>
            </a:pP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lgn="just">
              <a:spcBef>
                <a:spcPts val="600"/>
              </a:spcBef>
              <a:buFont typeface="Arial" panose="020B0604020202020204" pitchFamily="34" charset="0"/>
              <a:buChar char="•"/>
            </a:pPr>
            <a:r>
              <a:rPr lang="en-GB" sz="1400" dirty="0">
                <a:latin typeface="Segoe UI" panose="020B0502040204020203" pitchFamily="34" charset="0"/>
                <a:ea typeface="Segoe UI" panose="020B0502040204020203" pitchFamily="34" charset="0"/>
                <a:cs typeface="Segoe UI" panose="020B0502040204020203" pitchFamily="34" charset="0"/>
              </a:rPr>
              <a:t>This report focusses on Gold level </a:t>
            </a:r>
            <a:r>
              <a:rPr lang="en-GB" sz="1400" dirty="0" smtClean="0">
                <a:latin typeface="Segoe UI" panose="020B0502040204020203" pitchFamily="34" charset="0"/>
                <a:ea typeface="Segoe UI" panose="020B0502040204020203" pitchFamily="34" charset="0"/>
                <a:cs typeface="Segoe UI" panose="020B0502040204020203" pitchFamily="34" charset="0"/>
              </a:rPr>
              <a:t>key </a:t>
            </a:r>
            <a:r>
              <a:rPr lang="en-GB" sz="1400" dirty="0">
                <a:latin typeface="Segoe UI" panose="020B0502040204020203" pitchFamily="34" charset="0"/>
                <a:ea typeface="Segoe UI" panose="020B0502040204020203" pitchFamily="34" charset="0"/>
                <a:cs typeface="Segoe UI" panose="020B0502040204020203" pitchFamily="34" charset="0"/>
              </a:rPr>
              <a:t>p</a:t>
            </a:r>
            <a:r>
              <a:rPr lang="en-GB" sz="1400" dirty="0" smtClean="0">
                <a:latin typeface="Segoe UI" panose="020B0502040204020203" pitchFamily="34" charset="0"/>
                <a:ea typeface="Segoe UI" panose="020B0502040204020203" pitchFamily="34" charset="0"/>
                <a:cs typeface="Segoe UI" panose="020B0502040204020203" pitchFamily="34" charset="0"/>
              </a:rPr>
              <a:t>erformance </a:t>
            </a:r>
            <a:r>
              <a:rPr lang="en-GB" sz="1400" dirty="0">
                <a:latin typeface="Segoe UI" panose="020B0502040204020203" pitchFamily="34" charset="0"/>
                <a:ea typeface="Segoe UI" panose="020B0502040204020203" pitchFamily="34" charset="0"/>
                <a:cs typeface="Segoe UI" panose="020B0502040204020203" pitchFamily="34" charset="0"/>
              </a:rPr>
              <a:t>i</a:t>
            </a:r>
            <a:r>
              <a:rPr lang="en-GB" sz="1400" dirty="0" smtClean="0">
                <a:latin typeface="Segoe UI" panose="020B0502040204020203" pitchFamily="34" charset="0"/>
                <a:ea typeface="Segoe UI" panose="020B0502040204020203" pitchFamily="34" charset="0"/>
                <a:cs typeface="Segoe UI" panose="020B0502040204020203" pitchFamily="34" charset="0"/>
              </a:rPr>
              <a:t>ndicators </a:t>
            </a:r>
            <a:r>
              <a:rPr lang="en-GB" sz="1400" dirty="0">
                <a:latin typeface="Segoe UI" panose="020B0502040204020203" pitchFamily="34" charset="0"/>
                <a:ea typeface="Segoe UI" panose="020B0502040204020203" pitchFamily="34" charset="0"/>
                <a:cs typeface="Segoe UI" panose="020B0502040204020203" pitchFamily="34" charset="0"/>
              </a:rPr>
              <a:t>(KPI</a:t>
            </a:r>
            <a:r>
              <a:rPr lang="en-GB" sz="1400" dirty="0" smtClean="0">
                <a:latin typeface="Segoe UI" panose="020B0502040204020203" pitchFamily="34" charset="0"/>
                <a:ea typeface="Segoe UI" panose="020B0502040204020203" pitchFamily="34" charset="0"/>
                <a:cs typeface="Segoe UI" panose="020B0502040204020203" pitchFamily="34" charset="0"/>
              </a:rPr>
              <a:t>).  The </a:t>
            </a:r>
            <a:r>
              <a:rPr lang="en-GB" sz="1400" dirty="0">
                <a:latin typeface="Segoe UI" panose="020B0502040204020203" pitchFamily="34" charset="0"/>
                <a:ea typeface="Segoe UI" panose="020B0502040204020203" pitchFamily="34" charset="0"/>
                <a:cs typeface="Segoe UI" panose="020B0502040204020203" pitchFamily="34" charset="0"/>
              </a:rPr>
              <a:t>number of measures in this report will continue to be refined to ensure that they are </a:t>
            </a:r>
            <a:r>
              <a:rPr lang="en-GB" sz="1400" i="1" dirty="0">
                <a:latin typeface="Segoe UI" panose="020B0502040204020203" pitchFamily="34" charset="0"/>
                <a:ea typeface="Segoe UI" panose="020B0502040204020203" pitchFamily="34" charset="0"/>
                <a:cs typeface="Segoe UI" panose="020B0502040204020203" pitchFamily="34" charset="0"/>
              </a:rPr>
              <a:t>key</a:t>
            </a:r>
            <a:r>
              <a:rPr lang="en-GB" sz="1400" dirty="0">
                <a:latin typeface="Segoe UI" panose="020B0502040204020203" pitchFamily="34" charset="0"/>
                <a:ea typeface="Segoe UI" panose="020B0502040204020203" pitchFamily="34" charset="0"/>
                <a:cs typeface="Segoe UI" panose="020B0502040204020203" pitchFamily="34" charset="0"/>
              </a:rPr>
              <a:t> performance indicators</a:t>
            </a:r>
            <a:r>
              <a:rPr lang="en-GB" sz="1400" dirty="0" smtClean="0">
                <a:latin typeface="Segoe UI" panose="020B0502040204020203" pitchFamily="34" charset="0"/>
                <a:ea typeface="Segoe UI" panose="020B0502040204020203" pitchFamily="34" charset="0"/>
                <a:cs typeface="Segoe UI" panose="020B0502040204020203" pitchFamily="34" charset="0"/>
              </a:rPr>
              <a:t>.  </a:t>
            </a:r>
          </a:p>
          <a:p>
            <a:pPr marL="171450" indent="-171450" algn="just">
              <a:spcBef>
                <a:spcPts val="600"/>
              </a:spcBef>
              <a:buFont typeface="Arial" panose="020B0604020202020204" pitchFamily="34" charset="0"/>
              <a:buChar char="•"/>
            </a:pPr>
            <a:endParaRPr lang="en-GB" sz="1400" dirty="0">
              <a:latin typeface="Segoe UI" panose="020B0502040204020203" pitchFamily="34" charset="0"/>
              <a:ea typeface="Segoe UI" panose="020B0502040204020203" pitchFamily="34" charset="0"/>
              <a:cs typeface="Segoe UI" panose="020B0502040204020203" pitchFamily="34" charset="0"/>
            </a:endParaRPr>
          </a:p>
          <a:p>
            <a:pPr marL="171450" indent="-171450" algn="just">
              <a:spcBef>
                <a:spcPts val="600"/>
              </a:spcBef>
              <a:buFont typeface="Arial" panose="020B0604020202020204" pitchFamily="34" charset="0"/>
              <a:buChar char="•"/>
            </a:pPr>
            <a:r>
              <a:rPr lang="en-GB" sz="1400" dirty="0" smtClean="0">
                <a:latin typeface="Segoe UI" panose="020B0502040204020203" pitchFamily="34" charset="0"/>
                <a:ea typeface="Segoe UI" panose="020B0502040204020203" pitchFamily="34" charset="0"/>
                <a:cs typeface="Segoe UI" panose="020B0502040204020203" pitchFamily="34" charset="0"/>
              </a:rPr>
              <a:t>Some indicators are under development and so do not feature as of yet. </a:t>
            </a:r>
          </a:p>
          <a:p>
            <a:pPr marL="171450" indent="-171450" algn="just">
              <a:spcBef>
                <a:spcPts val="600"/>
              </a:spcBef>
              <a:buFont typeface="Arial" panose="020B0604020202020204" pitchFamily="34" charset="0"/>
              <a:buChar char="•"/>
            </a:pP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lgn="just">
              <a:spcBef>
                <a:spcPts val="600"/>
              </a:spcBef>
              <a:buFont typeface="Arial" panose="020B0604020202020204" pitchFamily="34" charset="0"/>
              <a:buChar char="•"/>
            </a:pPr>
            <a:r>
              <a:rPr lang="en-GB" sz="1400" dirty="0" smtClean="0">
                <a:latin typeface="Segoe UI" panose="020B0502040204020203" pitchFamily="34" charset="0"/>
                <a:ea typeface="Segoe UI" panose="020B0502040204020203" pitchFamily="34" charset="0"/>
                <a:cs typeface="Segoe UI" panose="020B0502040204020203" pitchFamily="34" charset="0"/>
              </a:rPr>
              <a:t>Projections </a:t>
            </a:r>
            <a:r>
              <a:rPr lang="en-GB" sz="1400" dirty="0">
                <a:latin typeface="Segoe UI" panose="020B0502040204020203" pitchFamily="34" charset="0"/>
                <a:ea typeface="Segoe UI" panose="020B0502040204020203" pitchFamily="34" charset="0"/>
                <a:cs typeface="Segoe UI" panose="020B0502040204020203" pitchFamily="34" charset="0"/>
              </a:rPr>
              <a:t>have been included in this report, however, it should be noted that due to their basis on volumes in previous years the impact of COVID-19 is likely to distort the projections. Factoring the impact of COVID-19 within projections continues to be reviewed. </a:t>
            </a: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lgn="just">
              <a:spcBef>
                <a:spcPts val="600"/>
              </a:spcBef>
              <a:buFont typeface="Arial" panose="020B0604020202020204" pitchFamily="34" charset="0"/>
              <a:buChar char="•"/>
            </a:pPr>
            <a:endParaRPr lang="en-GB" sz="1400" dirty="0">
              <a:latin typeface="Segoe UI" panose="020B0502040204020203" pitchFamily="34" charset="0"/>
              <a:ea typeface="Segoe UI" panose="020B0502040204020203" pitchFamily="34" charset="0"/>
              <a:cs typeface="Segoe UI" panose="020B0502040204020203" pitchFamily="34" charset="0"/>
            </a:endParaRPr>
          </a:p>
          <a:p>
            <a:pPr marL="171450" indent="-171450" algn="just">
              <a:spcBef>
                <a:spcPts val="600"/>
              </a:spcBef>
              <a:buFont typeface="Arial" panose="020B0604020202020204" pitchFamily="34" charset="0"/>
              <a:buChar char="•"/>
            </a:pPr>
            <a:r>
              <a:rPr lang="en-GB" sz="1400" dirty="0" smtClean="0">
                <a:latin typeface="Segoe UI" panose="020B0502040204020203" pitchFamily="34" charset="0"/>
                <a:ea typeface="Segoe UI" panose="020B0502040204020203" pitchFamily="34" charset="0"/>
                <a:cs typeface="Segoe UI" panose="020B0502040204020203" pitchFamily="34" charset="0"/>
              </a:rPr>
              <a:t>Each </a:t>
            </a:r>
            <a:r>
              <a:rPr lang="en-GB" sz="1400" dirty="0">
                <a:latin typeface="Segoe UI" panose="020B0502040204020203" pitchFamily="34" charset="0"/>
                <a:ea typeface="Segoe UI" panose="020B0502040204020203" pitchFamily="34" charset="0"/>
                <a:cs typeface="Segoe UI" panose="020B0502040204020203" pitchFamily="34" charset="0"/>
              </a:rPr>
              <a:t>metric is measured against ‘What Does Good Look Like’.  They are set at the start of each financial year in consultation with the subject lead and only reviewed during the year following a change in reporting or process.  </a:t>
            </a: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lgn="just">
              <a:spcBef>
                <a:spcPts val="600"/>
              </a:spcBef>
              <a:buFont typeface="Arial" panose="020B0604020202020204" pitchFamily="34" charset="0"/>
              <a:buChar char="•"/>
            </a:pPr>
            <a:endParaRPr lang="en-GB" sz="14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lgn="just">
              <a:spcBef>
                <a:spcPts val="600"/>
              </a:spcBef>
              <a:buFont typeface="Arial" panose="020B0604020202020204" pitchFamily="34" charset="0"/>
              <a:buChar char="•"/>
            </a:pPr>
            <a:r>
              <a:rPr lang="en-GB" sz="1400" dirty="0" smtClean="0">
                <a:latin typeface="Segoe UI" panose="020B0502040204020203" pitchFamily="34" charset="0"/>
                <a:ea typeface="Segoe UI" panose="020B0502040204020203" pitchFamily="34" charset="0"/>
                <a:cs typeface="Segoe UI" panose="020B0502040204020203" pitchFamily="34" charset="0"/>
              </a:rPr>
              <a:t>The </a:t>
            </a:r>
            <a:r>
              <a:rPr lang="en-GB" sz="1400" dirty="0">
                <a:latin typeface="Segoe UI" panose="020B0502040204020203" pitchFamily="34" charset="0"/>
                <a:ea typeface="Segoe UI" panose="020B0502040204020203" pitchFamily="34" charset="0"/>
                <a:cs typeface="Segoe UI" panose="020B0502040204020203" pitchFamily="34" charset="0"/>
              </a:rPr>
              <a:t>Probability </a:t>
            </a:r>
            <a:r>
              <a:rPr lang="en-GB" sz="1400" dirty="0" smtClean="0">
                <a:latin typeface="Segoe UI" panose="020B0502040204020203" pitchFamily="34" charset="0"/>
                <a:ea typeface="Segoe UI" panose="020B0502040204020203" pitchFamily="34" charset="0"/>
                <a:cs typeface="Segoe UI" panose="020B0502040204020203" pitchFamily="34" charset="0"/>
              </a:rPr>
              <a:t>Yardstick is a scale used </a:t>
            </a:r>
            <a:r>
              <a:rPr lang="en-GB" sz="1400" dirty="0">
                <a:latin typeface="Segoe UI" panose="020B0502040204020203" pitchFamily="34" charset="0"/>
                <a:ea typeface="Segoe UI" panose="020B0502040204020203" pitchFamily="34" charset="0"/>
                <a:cs typeface="Segoe UI" panose="020B0502040204020203" pitchFamily="34" charset="0"/>
              </a:rPr>
              <a:t>within the report to demonstrate broad ranges of </a:t>
            </a:r>
          </a:p>
          <a:p>
            <a:pPr algn="just">
              <a:spcBef>
                <a:spcPts val="600"/>
              </a:spcBef>
            </a:pPr>
            <a:r>
              <a:rPr lang="en-GB" sz="1400" dirty="0" smtClean="0">
                <a:latin typeface="Segoe UI" panose="020B0502040204020203" pitchFamily="34" charset="0"/>
                <a:ea typeface="Segoe UI" panose="020B0502040204020203" pitchFamily="34" charset="0"/>
                <a:cs typeface="Segoe UI" panose="020B0502040204020203" pitchFamily="34" charset="0"/>
              </a:rPr>
              <a:t>certainty </a:t>
            </a:r>
            <a:r>
              <a:rPr lang="en-GB" sz="1400" dirty="0">
                <a:latin typeface="Segoe UI" panose="020B0502040204020203" pitchFamily="34" charset="0"/>
                <a:ea typeface="Segoe UI" panose="020B0502040204020203" pitchFamily="34" charset="0"/>
                <a:cs typeface="Segoe UI" panose="020B0502040204020203" pitchFamily="34" charset="0"/>
              </a:rPr>
              <a:t>or </a:t>
            </a:r>
            <a:r>
              <a:rPr lang="en-GB" sz="1400" dirty="0" smtClean="0">
                <a:latin typeface="Segoe UI" panose="020B0502040204020203" pitchFamily="34" charset="0"/>
                <a:ea typeface="Segoe UI" panose="020B0502040204020203" pitchFamily="34" charset="0"/>
                <a:cs typeface="Segoe UI" panose="020B0502040204020203" pitchFamily="34" charset="0"/>
              </a:rPr>
              <a:t>uncertainty to create </a:t>
            </a:r>
            <a:r>
              <a:rPr lang="en-GB" sz="1400" dirty="0">
                <a:latin typeface="Segoe UI" panose="020B0502040204020203" pitchFamily="34" charset="0"/>
                <a:ea typeface="Segoe UI" panose="020B0502040204020203" pitchFamily="34" charset="0"/>
                <a:cs typeface="Segoe UI" panose="020B0502040204020203" pitchFamily="34" charset="0"/>
              </a:rPr>
              <a:t>consistent </a:t>
            </a:r>
            <a:r>
              <a:rPr lang="en-GB" sz="1400" dirty="0" smtClean="0">
                <a:latin typeface="Segoe UI" panose="020B0502040204020203" pitchFamily="34" charset="0"/>
                <a:ea typeface="Segoe UI" panose="020B0502040204020203" pitchFamily="34" charset="0"/>
                <a:cs typeface="Segoe UI" panose="020B0502040204020203" pitchFamily="34" charset="0"/>
              </a:rPr>
              <a:t>language</a:t>
            </a:r>
            <a:r>
              <a:rPr lang="en-GB" sz="1400" dirty="0">
                <a:latin typeface="Segoe UI" panose="020B0502040204020203" pitchFamily="34" charset="0"/>
                <a:ea typeface="Segoe UI" panose="020B0502040204020203" pitchFamily="34" charset="0"/>
                <a:cs typeface="Segoe UI" panose="020B0502040204020203" pitchFamily="34" charset="0"/>
              </a:rPr>
              <a:t> </a:t>
            </a:r>
            <a:r>
              <a:rPr lang="en-GB" sz="1400" dirty="0" smtClean="0">
                <a:latin typeface="Segoe UI" panose="020B0502040204020203" pitchFamily="34" charset="0"/>
                <a:ea typeface="Segoe UI" panose="020B0502040204020203" pitchFamily="34" charset="0"/>
                <a:cs typeface="Segoe UI" panose="020B0502040204020203" pitchFamily="34" charset="0"/>
              </a:rPr>
              <a:t>and as a measure of the likelihood of </a:t>
            </a:r>
          </a:p>
          <a:p>
            <a:pPr algn="just">
              <a:spcBef>
                <a:spcPts val="600"/>
              </a:spcBef>
            </a:pPr>
            <a:r>
              <a:rPr lang="en-GB" sz="1400" dirty="0" smtClean="0">
                <a:latin typeface="Segoe UI" panose="020B0502040204020203" pitchFamily="34" charset="0"/>
                <a:ea typeface="Segoe UI" panose="020B0502040204020203" pitchFamily="34" charset="0"/>
                <a:cs typeface="Segoe UI" panose="020B0502040204020203" pitchFamily="34" charset="0"/>
              </a:rPr>
              <a:t>achieving ‘What Good Looks Like’ within the desired timescale.   </a:t>
            </a:r>
            <a:endParaRPr lang="en-GB" sz="1400" dirty="0">
              <a:latin typeface="Segoe UI" panose="020B0502040204020203" pitchFamily="34" charset="0"/>
              <a:ea typeface="Segoe UI" panose="020B0502040204020203" pitchFamily="34" charset="0"/>
              <a:cs typeface="Segoe UI" panose="020B0502040204020203" pitchFamily="34" charset="0"/>
            </a:endParaRPr>
          </a:p>
          <a:p>
            <a:pPr marL="171450" indent="-171450" algn="just">
              <a:spcBef>
                <a:spcPts val="600"/>
              </a:spcBef>
              <a:buFont typeface="Arial" panose="020B0604020202020204" pitchFamily="34" charset="0"/>
              <a:buChar char="•"/>
            </a:pPr>
            <a:endParaRPr lang="en-GB" sz="1400" dirty="0">
              <a:latin typeface="Segoe UI" panose="020B0502040204020203" pitchFamily="34" charset="0"/>
              <a:ea typeface="Segoe UI" panose="020B0502040204020203" pitchFamily="34" charset="0"/>
              <a:cs typeface="Segoe UI" panose="020B0502040204020203" pitchFamily="34" charset="0"/>
            </a:endParaRPr>
          </a:p>
          <a:p>
            <a:pPr marL="171450" indent="-171450" algn="just">
              <a:spcBef>
                <a:spcPts val="600"/>
              </a:spcBef>
              <a:buFont typeface="Arial" panose="020B0604020202020204" pitchFamily="34" charset="0"/>
              <a:buChar char="•"/>
            </a:pPr>
            <a:endParaRPr lang="en-GB" sz="1400" dirty="0">
              <a:latin typeface="Segoe UI" panose="020B0502040204020203" pitchFamily="34" charset="0"/>
              <a:ea typeface="Segoe UI" panose="020B0502040204020203" pitchFamily="34" charset="0"/>
              <a:cs typeface="Segoe UI" panose="020B0502040204020203" pitchFamily="34" charset="0"/>
            </a:endParaRPr>
          </a:p>
          <a:p>
            <a:pPr marL="171450" indent="-171450" algn="just">
              <a:spcBef>
                <a:spcPts val="600"/>
              </a:spcBef>
              <a:buFont typeface="Arial" panose="020B0604020202020204" pitchFamily="34" charset="0"/>
              <a:buChar char="•"/>
            </a:pPr>
            <a:endParaRPr lang="en-GB"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7844" y="4841458"/>
            <a:ext cx="3003918" cy="1652155"/>
          </a:xfrm>
          <a:prstGeom prst="rect">
            <a:avLst/>
          </a:prstGeom>
        </p:spPr>
      </p:pic>
    </p:spTree>
    <p:extLst>
      <p:ext uri="{BB962C8B-B14F-4D97-AF65-F5344CB8AC3E}">
        <p14:creationId xmlns:p14="http://schemas.microsoft.com/office/powerpoint/2010/main" val="2599371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prstClr val="white"/>
                </a:solidFill>
                <a:latin typeface="Segoe UI" panose="020B0502040204020203" pitchFamily="34" charset="0"/>
                <a:ea typeface="Segoe UI" panose="020B0502040204020203" pitchFamily="34" charset="0"/>
                <a:cs typeface="Segoe UI" panose="020B0502040204020203" pitchFamily="34" charset="0"/>
              </a:rPr>
              <a:pPr algn="ctr"/>
              <a:t>20</a:t>
            </a:fld>
            <a:endParaRPr lang="en-GB" sz="11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57346" y="192984"/>
            <a:ext cx="5308296" cy="461665"/>
          </a:xfrm>
          <a:prstGeom prst="rect">
            <a:avLst/>
          </a:prstGeom>
          <a:solidFill>
            <a:schemeClr val="accent4">
              <a:lumMod val="75000"/>
            </a:schemeClr>
          </a:solidFill>
        </p:spPr>
        <p:txBody>
          <a:bodyPr wrap="square" rtlCol="0">
            <a:spAutoFit/>
          </a:bodyPr>
          <a:lstStyle/>
          <a:p>
            <a:pPr marL="228600" indent="-228600">
              <a:buFont typeface="+mj-lt"/>
              <a:buAutoNum type="arabicPeriod" startAt="3"/>
            </a:pPr>
            <a:r>
              <a:rPr lang="en-GB" sz="1200" b="1" dirty="0">
                <a:solidFill>
                  <a:prstClr val="white"/>
                </a:solidFill>
                <a:latin typeface="Segoe UI" panose="020B0502040204020203" pitchFamily="34" charset="0"/>
                <a:ea typeface="Segoe UI" panose="020B0502040204020203" pitchFamily="34" charset="0"/>
                <a:cs typeface="Segoe UI" panose="020B0502040204020203" pitchFamily="34" charset="0"/>
              </a:rPr>
              <a:t>Delivering an ethical service</a:t>
            </a:r>
          </a:p>
          <a:p>
            <a:r>
              <a:rPr lang="en-GB" sz="1200" b="1" dirty="0">
                <a:solidFill>
                  <a:prstClr val="white"/>
                </a:solidFill>
                <a:latin typeface="Segoe UI" panose="020B0502040204020203" pitchFamily="34" charset="0"/>
                <a:ea typeface="Segoe UI" panose="020B0502040204020203" pitchFamily="34" charset="0"/>
                <a:cs typeface="Segoe UI" panose="020B0502040204020203" pitchFamily="34" charset="0"/>
              </a:rPr>
              <a:t>3.1 Delivering our service legally and within regulations</a:t>
            </a:r>
          </a:p>
        </p:txBody>
      </p:sp>
      <p:sp>
        <p:nvSpPr>
          <p:cNvPr id="82" name="TextBox 81"/>
          <p:cNvSpPr txBox="1"/>
          <p:nvPr/>
        </p:nvSpPr>
        <p:spPr>
          <a:xfrm>
            <a:off x="365970" y="677304"/>
            <a:ext cx="5308296" cy="276999"/>
          </a:xfrm>
          <a:prstGeom prst="rect">
            <a:avLst/>
          </a:prstGeom>
          <a:noFill/>
        </p:spPr>
        <p:txBody>
          <a:bodyPr wrap="squar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3.1.4 Internal CDI audits</a:t>
            </a:r>
          </a:p>
        </p:txBody>
      </p:sp>
      <p:sp>
        <p:nvSpPr>
          <p:cNvPr id="83" name="TextBox 82"/>
          <p:cNvSpPr txBox="1"/>
          <p:nvPr/>
        </p:nvSpPr>
        <p:spPr>
          <a:xfrm>
            <a:off x="357344" y="1019067"/>
            <a:ext cx="3138331" cy="253916"/>
          </a:xfrm>
          <a:prstGeom prst="rect">
            <a:avLst/>
          </a:prstGeom>
          <a:solidFill>
            <a:srgbClr val="BF9000">
              <a:alpha val="52000"/>
            </a:srgbClr>
          </a:solidFill>
        </p:spPr>
        <p:txBody>
          <a:bodyPr wrap="square" rtlCol="0">
            <a:spAutoFit/>
          </a:bodyPr>
          <a:lstStyle/>
          <a:p>
            <a:r>
              <a:rPr lang="en-GB" sz="1050" b="1" dirty="0">
                <a:solidFill>
                  <a:prstClr val="white"/>
                </a:solidFill>
                <a:latin typeface="Segoe UI" panose="020B0502040204020203" pitchFamily="34" charset="0"/>
                <a:ea typeface="Segoe UI" panose="020B0502040204020203" pitchFamily="34" charset="0"/>
                <a:cs typeface="Segoe UI" panose="020B0502040204020203" pitchFamily="34" charset="0"/>
              </a:rPr>
              <a:t>Stalking and Harassment Audit – January 2022</a:t>
            </a:r>
            <a:endParaRPr lang="en-GB" sz="1050" b="1" i="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84" name="Group 83"/>
          <p:cNvGrpSpPr/>
          <p:nvPr/>
        </p:nvGrpSpPr>
        <p:grpSpPr>
          <a:xfrm>
            <a:off x="1376705" y="1857219"/>
            <a:ext cx="1317071" cy="892552"/>
            <a:chOff x="1267980" y="1654039"/>
            <a:chExt cx="1317071" cy="892552"/>
          </a:xfrm>
        </p:grpSpPr>
        <p:sp>
          <p:nvSpPr>
            <p:cNvPr id="85" name="Oval 84"/>
            <p:cNvSpPr/>
            <p:nvPr/>
          </p:nvSpPr>
          <p:spPr>
            <a:xfrm>
              <a:off x="1551963" y="1654039"/>
              <a:ext cx="749107" cy="426431"/>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86" name="TextBox 85"/>
            <p:cNvSpPr txBox="1"/>
            <p:nvPr/>
          </p:nvSpPr>
          <p:spPr>
            <a:xfrm>
              <a:off x="1267980" y="2023371"/>
              <a:ext cx="1317071" cy="523220"/>
            </a:xfrm>
            <a:prstGeom prst="rect">
              <a:avLst/>
            </a:prstGeom>
            <a:noFill/>
          </p:spPr>
          <p:txBody>
            <a:bodyPr wrap="square" rtlCol="0">
              <a:spAutoFit/>
            </a:bodyPr>
            <a:lstStyle/>
            <a:p>
              <a:pPr algn="ctr"/>
              <a:r>
                <a:rPr lang="en-GB" sz="1400" b="1" dirty="0">
                  <a:solidFill>
                    <a:prstClr val="black"/>
                  </a:solidFill>
                  <a:latin typeface="Segoe UI" panose="020B0502040204020203" pitchFamily="34" charset="0"/>
                  <a:ea typeface="Segoe UI" panose="020B0502040204020203" pitchFamily="34" charset="0"/>
                  <a:cs typeface="Segoe UI" panose="020B0502040204020203" pitchFamily="34" charset="0"/>
                </a:rPr>
                <a:t>Incidents Reviewed </a:t>
              </a:r>
            </a:p>
          </p:txBody>
        </p:sp>
        <p:sp>
          <p:nvSpPr>
            <p:cNvPr id="87" name="TextBox 86"/>
            <p:cNvSpPr txBox="1"/>
            <p:nvPr/>
          </p:nvSpPr>
          <p:spPr>
            <a:xfrm>
              <a:off x="1634609" y="1654039"/>
              <a:ext cx="583814" cy="369332"/>
            </a:xfrm>
            <a:prstGeom prst="rect">
              <a:avLst/>
            </a:prstGeom>
            <a:noFill/>
          </p:spPr>
          <p:txBody>
            <a:bodyPr wrap="none" rtlCol="0">
              <a:spAutoFit/>
            </a:bodyPr>
            <a:lstStyle/>
            <a:p>
              <a:r>
                <a:rPr lang="en-GB" b="1" dirty="0">
                  <a:solidFill>
                    <a:prstClr val="white"/>
                  </a:solidFill>
                  <a:latin typeface="Segoe UI" panose="020B0502040204020203" pitchFamily="34" charset="0"/>
                  <a:ea typeface="Segoe UI" panose="020B0502040204020203" pitchFamily="34" charset="0"/>
                  <a:cs typeface="Segoe UI" panose="020B0502040204020203" pitchFamily="34" charset="0"/>
                </a:rPr>
                <a:t>242</a:t>
              </a:r>
            </a:p>
          </p:txBody>
        </p:sp>
      </p:grpSp>
      <p:grpSp>
        <p:nvGrpSpPr>
          <p:cNvPr id="88" name="Group 87"/>
          <p:cNvGrpSpPr/>
          <p:nvPr/>
        </p:nvGrpSpPr>
        <p:grpSpPr>
          <a:xfrm>
            <a:off x="1376705" y="2816611"/>
            <a:ext cx="1317071" cy="892552"/>
            <a:chOff x="1267980" y="1654039"/>
            <a:chExt cx="1317071" cy="892552"/>
          </a:xfrm>
        </p:grpSpPr>
        <p:sp>
          <p:nvSpPr>
            <p:cNvPr id="89" name="Oval 88"/>
            <p:cNvSpPr/>
            <p:nvPr/>
          </p:nvSpPr>
          <p:spPr>
            <a:xfrm>
              <a:off x="1551963" y="1654039"/>
              <a:ext cx="749107" cy="426431"/>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90" name="TextBox 89"/>
            <p:cNvSpPr txBox="1"/>
            <p:nvPr/>
          </p:nvSpPr>
          <p:spPr>
            <a:xfrm>
              <a:off x="1267980" y="2023371"/>
              <a:ext cx="1317071" cy="523220"/>
            </a:xfrm>
            <a:prstGeom prst="rect">
              <a:avLst/>
            </a:prstGeom>
            <a:noFill/>
          </p:spPr>
          <p:txBody>
            <a:bodyPr wrap="square" rtlCol="0">
              <a:spAutoFit/>
            </a:bodyPr>
            <a:lstStyle/>
            <a:p>
              <a:pPr algn="ctr"/>
              <a:r>
                <a:rPr lang="en-GB" sz="1400" b="1" dirty="0">
                  <a:solidFill>
                    <a:prstClr val="black"/>
                  </a:solidFill>
                  <a:latin typeface="Segoe UI" panose="020B0502040204020203" pitchFamily="34" charset="0"/>
                  <a:ea typeface="Segoe UI" panose="020B0502040204020203" pitchFamily="34" charset="0"/>
                  <a:cs typeface="Segoe UI" panose="020B0502040204020203" pitchFamily="34" charset="0"/>
                </a:rPr>
                <a:t>Required a Crime</a:t>
              </a:r>
            </a:p>
          </p:txBody>
        </p:sp>
        <p:sp>
          <p:nvSpPr>
            <p:cNvPr id="91" name="TextBox 90"/>
            <p:cNvSpPr txBox="1"/>
            <p:nvPr/>
          </p:nvSpPr>
          <p:spPr>
            <a:xfrm>
              <a:off x="1634609" y="1654039"/>
              <a:ext cx="583814" cy="369332"/>
            </a:xfrm>
            <a:prstGeom prst="rect">
              <a:avLst/>
            </a:prstGeom>
            <a:noFill/>
          </p:spPr>
          <p:txBody>
            <a:bodyPr wrap="none" rtlCol="0">
              <a:spAutoFit/>
            </a:bodyPr>
            <a:lstStyle/>
            <a:p>
              <a:r>
                <a:rPr lang="en-GB" b="1" dirty="0">
                  <a:solidFill>
                    <a:prstClr val="white"/>
                  </a:solidFill>
                  <a:latin typeface="Segoe UI" panose="020B0502040204020203" pitchFamily="34" charset="0"/>
                  <a:ea typeface="Segoe UI" panose="020B0502040204020203" pitchFamily="34" charset="0"/>
                  <a:cs typeface="Segoe UI" panose="020B0502040204020203" pitchFamily="34" charset="0"/>
                </a:rPr>
                <a:t>238</a:t>
              </a:r>
            </a:p>
          </p:txBody>
        </p:sp>
      </p:grpSp>
      <p:grpSp>
        <p:nvGrpSpPr>
          <p:cNvPr id="92" name="Group 91"/>
          <p:cNvGrpSpPr/>
          <p:nvPr/>
        </p:nvGrpSpPr>
        <p:grpSpPr>
          <a:xfrm>
            <a:off x="1376704" y="3803445"/>
            <a:ext cx="1317071" cy="892552"/>
            <a:chOff x="1267980" y="1654039"/>
            <a:chExt cx="1317071" cy="892552"/>
          </a:xfrm>
        </p:grpSpPr>
        <p:sp>
          <p:nvSpPr>
            <p:cNvPr id="93" name="Oval 92"/>
            <p:cNvSpPr/>
            <p:nvPr/>
          </p:nvSpPr>
          <p:spPr>
            <a:xfrm>
              <a:off x="1551963" y="1654039"/>
              <a:ext cx="749107" cy="42643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94" name="TextBox 93"/>
            <p:cNvSpPr txBox="1"/>
            <p:nvPr/>
          </p:nvSpPr>
          <p:spPr>
            <a:xfrm>
              <a:off x="1267980" y="2023371"/>
              <a:ext cx="1317071" cy="523220"/>
            </a:xfrm>
            <a:prstGeom prst="rect">
              <a:avLst/>
            </a:prstGeom>
            <a:noFill/>
          </p:spPr>
          <p:txBody>
            <a:bodyPr wrap="square" rtlCol="0">
              <a:spAutoFit/>
            </a:bodyPr>
            <a:lstStyle/>
            <a:p>
              <a:pPr algn="ctr"/>
              <a:r>
                <a:rPr lang="en-GB" sz="1400" b="1" dirty="0">
                  <a:solidFill>
                    <a:prstClr val="black"/>
                  </a:solidFill>
                  <a:latin typeface="Segoe UI" panose="020B0502040204020203" pitchFamily="34" charset="0"/>
                  <a:ea typeface="Segoe UI" panose="020B0502040204020203" pitchFamily="34" charset="0"/>
                  <a:cs typeface="Segoe UI" panose="020B0502040204020203" pitchFamily="34" charset="0"/>
                </a:rPr>
                <a:t>Crimes Recorded</a:t>
              </a:r>
            </a:p>
          </p:txBody>
        </p:sp>
        <p:sp>
          <p:nvSpPr>
            <p:cNvPr id="95" name="TextBox 94"/>
            <p:cNvSpPr txBox="1"/>
            <p:nvPr/>
          </p:nvSpPr>
          <p:spPr>
            <a:xfrm>
              <a:off x="1634609" y="1654039"/>
              <a:ext cx="583814" cy="369332"/>
            </a:xfrm>
            <a:prstGeom prst="rect">
              <a:avLst/>
            </a:prstGeom>
            <a:noFill/>
          </p:spPr>
          <p:txBody>
            <a:bodyPr wrap="none" rtlCol="0">
              <a:spAutoFit/>
            </a:bodyPr>
            <a:lstStyle/>
            <a:p>
              <a:r>
                <a:rPr lang="en-GB" b="1" dirty="0">
                  <a:solidFill>
                    <a:prstClr val="white"/>
                  </a:solidFill>
                  <a:latin typeface="Segoe UI" panose="020B0502040204020203" pitchFamily="34" charset="0"/>
                  <a:ea typeface="Segoe UI" panose="020B0502040204020203" pitchFamily="34" charset="0"/>
                  <a:cs typeface="Segoe UI" panose="020B0502040204020203" pitchFamily="34" charset="0"/>
                </a:rPr>
                <a:t>221</a:t>
              </a:r>
            </a:p>
          </p:txBody>
        </p:sp>
      </p:grpSp>
      <p:grpSp>
        <p:nvGrpSpPr>
          <p:cNvPr id="96" name="Group 95"/>
          <p:cNvGrpSpPr/>
          <p:nvPr/>
        </p:nvGrpSpPr>
        <p:grpSpPr>
          <a:xfrm>
            <a:off x="1250868" y="4760330"/>
            <a:ext cx="1568742" cy="892552"/>
            <a:chOff x="4281684" y="2595428"/>
            <a:chExt cx="1568742" cy="892552"/>
          </a:xfrm>
        </p:grpSpPr>
        <p:sp>
          <p:nvSpPr>
            <p:cNvPr id="97" name="Oval 96"/>
            <p:cNvSpPr/>
            <p:nvPr/>
          </p:nvSpPr>
          <p:spPr>
            <a:xfrm>
              <a:off x="4691502" y="2595428"/>
              <a:ext cx="749107" cy="42643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
          <p:nvSpPr>
            <p:cNvPr id="98" name="TextBox 97"/>
            <p:cNvSpPr txBox="1"/>
            <p:nvPr/>
          </p:nvSpPr>
          <p:spPr>
            <a:xfrm>
              <a:off x="4281684" y="2964760"/>
              <a:ext cx="1568742" cy="523220"/>
            </a:xfrm>
            <a:prstGeom prst="rect">
              <a:avLst/>
            </a:prstGeom>
            <a:noFill/>
          </p:spPr>
          <p:txBody>
            <a:bodyPr wrap="square" rtlCol="0">
              <a:spAutoFit/>
            </a:bodyPr>
            <a:lstStyle/>
            <a:p>
              <a:pPr algn="ctr"/>
              <a:r>
                <a:rPr lang="en-GB" sz="1400" b="1" dirty="0">
                  <a:solidFill>
                    <a:prstClr val="black"/>
                  </a:solidFill>
                  <a:latin typeface="Segoe UI" panose="020B0502040204020203" pitchFamily="34" charset="0"/>
                  <a:ea typeface="Segoe UI" panose="020B0502040204020203" pitchFamily="34" charset="0"/>
                  <a:cs typeface="Segoe UI" panose="020B0502040204020203" pitchFamily="34" charset="0"/>
                </a:rPr>
                <a:t>Recorded within 24 Hours</a:t>
              </a:r>
            </a:p>
          </p:txBody>
        </p:sp>
        <p:sp>
          <p:nvSpPr>
            <p:cNvPr id="99" name="TextBox 98"/>
            <p:cNvSpPr txBox="1"/>
            <p:nvPr/>
          </p:nvSpPr>
          <p:spPr>
            <a:xfrm>
              <a:off x="4774148" y="2595428"/>
              <a:ext cx="583814" cy="369332"/>
            </a:xfrm>
            <a:prstGeom prst="rect">
              <a:avLst/>
            </a:prstGeom>
            <a:noFill/>
          </p:spPr>
          <p:txBody>
            <a:bodyPr wrap="none" rtlCol="0">
              <a:spAutoFit/>
            </a:bodyPr>
            <a:lstStyle/>
            <a:p>
              <a:r>
                <a:rPr lang="en-GB" b="1" dirty="0">
                  <a:solidFill>
                    <a:prstClr val="white"/>
                  </a:solidFill>
                  <a:latin typeface="Segoe UI" panose="020B0502040204020203" pitchFamily="34" charset="0"/>
                  <a:ea typeface="Segoe UI" panose="020B0502040204020203" pitchFamily="34" charset="0"/>
                  <a:cs typeface="Segoe UI" panose="020B0502040204020203" pitchFamily="34" charset="0"/>
                </a:rPr>
                <a:t>116</a:t>
              </a:r>
            </a:p>
          </p:txBody>
        </p:sp>
      </p:grpSp>
      <p:sp>
        <p:nvSpPr>
          <p:cNvPr id="165" name="Curved Right Arrow 164"/>
          <p:cNvSpPr/>
          <p:nvPr/>
        </p:nvSpPr>
        <p:spPr>
          <a:xfrm>
            <a:off x="1168683" y="2390955"/>
            <a:ext cx="373625" cy="662730"/>
          </a:xfrm>
          <a:prstGeom prst="curved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168" name="Curved Right Arrow 167"/>
          <p:cNvSpPr/>
          <p:nvPr/>
        </p:nvSpPr>
        <p:spPr>
          <a:xfrm>
            <a:off x="1168683" y="3357599"/>
            <a:ext cx="373625" cy="662730"/>
          </a:xfrm>
          <a:prstGeom prst="curved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169" name="Curved Right Arrow 168"/>
          <p:cNvSpPr/>
          <p:nvPr/>
        </p:nvSpPr>
        <p:spPr>
          <a:xfrm>
            <a:off x="1168683" y="4324243"/>
            <a:ext cx="373625" cy="662730"/>
          </a:xfrm>
          <a:prstGeom prst="curved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170" name="TextBox 169"/>
          <p:cNvSpPr txBox="1"/>
          <p:nvPr/>
        </p:nvSpPr>
        <p:spPr>
          <a:xfrm>
            <a:off x="2396689" y="3862493"/>
            <a:ext cx="603050" cy="461665"/>
          </a:xfrm>
          <a:prstGeom prst="rect">
            <a:avLst/>
          </a:prstGeom>
          <a:noFill/>
        </p:spPr>
        <p:txBody>
          <a:bodyPr wrap="none" rtlCol="0">
            <a:spAutoFit/>
          </a:bodyPr>
          <a:lstStyle/>
          <a:p>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=93%</a:t>
            </a:r>
          </a:p>
          <a:p>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 </a:t>
            </a:r>
          </a:p>
        </p:txBody>
      </p:sp>
      <p:sp>
        <p:nvSpPr>
          <p:cNvPr id="171" name="TextBox 170"/>
          <p:cNvSpPr txBox="1"/>
          <p:nvPr/>
        </p:nvSpPr>
        <p:spPr>
          <a:xfrm>
            <a:off x="2396689" y="4806497"/>
            <a:ext cx="603050" cy="276999"/>
          </a:xfrm>
          <a:prstGeom prst="rect">
            <a:avLst/>
          </a:prstGeom>
          <a:noFill/>
        </p:spPr>
        <p:txBody>
          <a:bodyPr wrap="none" rtlCol="0">
            <a:spAutoFit/>
          </a:bodyPr>
          <a:lstStyle/>
          <a:p>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=53%</a:t>
            </a:r>
          </a:p>
        </p:txBody>
      </p:sp>
      <p:sp>
        <p:nvSpPr>
          <p:cNvPr id="172" name="Rectangle 171"/>
          <p:cNvSpPr/>
          <p:nvPr/>
        </p:nvSpPr>
        <p:spPr>
          <a:xfrm>
            <a:off x="555691" y="1355867"/>
            <a:ext cx="2939983" cy="4420833"/>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7" name="Rectangle 196"/>
          <p:cNvSpPr>
            <a:spLocks noChangeArrowheads="1"/>
          </p:cNvSpPr>
          <p:nvPr/>
        </p:nvSpPr>
        <p:spPr bwMode="auto">
          <a:xfrm>
            <a:off x="3614054" y="719154"/>
            <a:ext cx="8409009" cy="3028109"/>
          </a:xfrm>
          <a:prstGeom prst="rect">
            <a:avLst/>
          </a:prstGeom>
          <a:solidFill>
            <a:schemeClr val="bg1"/>
          </a:solidFill>
          <a:ln w="28575">
            <a:solidFill>
              <a:srgbClr val="005B97"/>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Key Points</a:t>
            </a:r>
            <a:endParaRPr lang="en-GB" altLang="en-US" sz="6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For </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Stalking &amp; Harassment</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93%</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of crimes </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were recorded correctly</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however only </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53% </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were </a:t>
            </a:r>
            <a:r>
              <a:rPr lang="en-GB" sz="1100" u="none" dirty="0" smtClean="0">
                <a:latin typeface="Segoe UI" panose="020B0502040204020203" pitchFamily="34" charset="0"/>
                <a:ea typeface="Segoe UI" panose="020B0502040204020203" pitchFamily="34" charset="0"/>
                <a:cs typeface="Segoe UI" panose="020B0502040204020203" pitchFamily="34" charset="0"/>
              </a:rPr>
              <a:t>recorded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within 24 hours. </a:t>
            </a:r>
          </a:p>
          <a:p>
            <a:pPr marL="171450" indent="-171450">
              <a:buFont typeface="Arial" panose="020B0604020202020204" pitchFamily="34" charset="0"/>
              <a:buChar char="•"/>
            </a:pPr>
            <a:endParaRPr lang="en-GB" sz="6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u="none" dirty="0"/>
              <a:t>Of </a:t>
            </a:r>
            <a:r>
              <a:rPr lang="en-GB" sz="1100" b="1" u="none" dirty="0"/>
              <a:t>100 Safe logs </a:t>
            </a:r>
            <a:r>
              <a:rPr lang="en-GB" sz="1100" u="none" dirty="0"/>
              <a:t>opened as Stalking, Harassment or Domestic Abuse, </a:t>
            </a:r>
            <a:r>
              <a:rPr lang="en-GB" sz="1100" b="1" u="none" dirty="0"/>
              <a:t>50 required a crime</a:t>
            </a:r>
            <a:r>
              <a:rPr lang="en-GB" sz="1100" u="none" dirty="0"/>
              <a:t>, of which </a:t>
            </a:r>
            <a:r>
              <a:rPr lang="en-GB" sz="1100" b="1" u="none" dirty="0"/>
              <a:t>40 (80</a:t>
            </a:r>
            <a:r>
              <a:rPr lang="en-GB" sz="1100" b="1" u="none" dirty="0" smtClean="0"/>
              <a:t>%) crimes </a:t>
            </a:r>
            <a:r>
              <a:rPr lang="en-GB" sz="1100" b="1" u="none" dirty="0"/>
              <a:t>were </a:t>
            </a:r>
            <a:r>
              <a:rPr lang="en-GB" sz="1100" b="1" u="none" dirty="0" smtClean="0"/>
              <a:t>recorded, </a:t>
            </a:r>
            <a:r>
              <a:rPr lang="en-GB" sz="1100" u="none" dirty="0" smtClean="0"/>
              <a:t>of </a:t>
            </a:r>
            <a:r>
              <a:rPr lang="en-GB" sz="1100" u="none" dirty="0"/>
              <a:t>which </a:t>
            </a:r>
            <a:r>
              <a:rPr lang="en-GB" sz="1100" b="1" u="none" dirty="0"/>
              <a:t>8</a:t>
            </a:r>
            <a:r>
              <a:rPr lang="en-GB" sz="1100" b="1" u="none" dirty="0" smtClean="0"/>
              <a:t> (20%) were </a:t>
            </a:r>
            <a:r>
              <a:rPr lang="en-GB" sz="1100" b="1" u="none" dirty="0"/>
              <a:t>recorded within </a:t>
            </a:r>
            <a:r>
              <a:rPr lang="en-GB" sz="1100" b="1" u="none" dirty="0" smtClean="0"/>
              <a:t>24hrs</a:t>
            </a:r>
            <a:r>
              <a:rPr lang="en-GB" sz="1100" u="none" dirty="0" smtClean="0"/>
              <a:t>.</a:t>
            </a:r>
          </a:p>
          <a:p>
            <a:pPr marL="914400" lvl="1" indent="-171450">
              <a:buFont typeface="Arial" panose="020B0604020202020204" pitchFamily="34" charset="0"/>
              <a:buChar char="•"/>
            </a:pPr>
            <a:r>
              <a:rPr lang="en-GB" sz="1100" b="1" u="none" dirty="0" smtClean="0">
                <a:latin typeface="Segoe UI" panose="020B0502040204020203" pitchFamily="34" charset="0"/>
                <a:ea typeface="Segoe UI" panose="020B0502040204020203" pitchFamily="34" charset="0"/>
                <a:cs typeface="Segoe UI" panose="020B0502040204020203" pitchFamily="34" charset="0"/>
              </a:rPr>
              <a:t>Missing 10 crimes </a:t>
            </a:r>
            <a:r>
              <a:rPr lang="en-GB" sz="1100" u="none" dirty="0" smtClean="0">
                <a:latin typeface="Segoe UI" panose="020B0502040204020203" pitchFamily="34" charset="0"/>
                <a:ea typeface="Segoe UI" panose="020B0502040204020203" pitchFamily="34" charset="0"/>
                <a:cs typeface="Segoe UI" panose="020B0502040204020203" pitchFamily="34" charset="0"/>
              </a:rPr>
              <a:t>= </a:t>
            </a:r>
            <a:r>
              <a:rPr lang="en-GB" sz="1100" b="1" u="none" dirty="0">
                <a:latin typeface="Segoe UI" panose="020B0502040204020203" pitchFamily="34" charset="0"/>
                <a:ea typeface="Segoe UI" panose="020B0502040204020203" pitchFamily="34" charset="0"/>
                <a:cs typeface="Segoe UI" panose="020B0502040204020203" pitchFamily="34" charset="0"/>
              </a:rPr>
              <a:t>x5 </a:t>
            </a:r>
            <a:r>
              <a:rPr lang="en-GB" sz="1100" u="none" dirty="0">
                <a:latin typeface="Segoe UI" panose="020B0502040204020203" pitchFamily="34" charset="0"/>
                <a:ea typeface="Segoe UI" panose="020B0502040204020203" pitchFamily="34" charset="0"/>
                <a:cs typeface="Segoe UI" panose="020B0502040204020203" pitchFamily="34" charset="0"/>
              </a:rPr>
              <a:t>Stalking, </a:t>
            </a:r>
            <a:r>
              <a:rPr lang="en-GB" sz="1100" b="1" u="none" dirty="0">
                <a:latin typeface="Segoe UI" panose="020B0502040204020203" pitchFamily="34" charset="0"/>
                <a:ea typeface="Segoe UI" panose="020B0502040204020203" pitchFamily="34" charset="0"/>
                <a:cs typeface="Segoe UI" panose="020B0502040204020203" pitchFamily="34" charset="0"/>
              </a:rPr>
              <a:t>x2 </a:t>
            </a:r>
            <a:r>
              <a:rPr lang="en-GB" sz="1100" u="none" dirty="0">
                <a:latin typeface="Segoe UI" panose="020B0502040204020203" pitchFamily="34" charset="0"/>
                <a:ea typeface="Segoe UI" panose="020B0502040204020203" pitchFamily="34" charset="0"/>
                <a:cs typeface="Segoe UI" panose="020B0502040204020203" pitchFamily="34" charset="0"/>
              </a:rPr>
              <a:t>Harassment, </a:t>
            </a:r>
            <a:r>
              <a:rPr lang="en-GB" sz="1100" b="1" u="none" dirty="0">
                <a:latin typeface="Segoe UI" panose="020B0502040204020203" pitchFamily="34" charset="0"/>
                <a:ea typeface="Segoe UI" panose="020B0502040204020203" pitchFamily="34" charset="0"/>
                <a:cs typeface="Segoe UI" panose="020B0502040204020203" pitchFamily="34" charset="0"/>
              </a:rPr>
              <a:t>x2</a:t>
            </a:r>
            <a:r>
              <a:rPr lang="en-GB" sz="1100" u="none" dirty="0">
                <a:latin typeface="Segoe UI" panose="020B0502040204020203" pitchFamily="34" charset="0"/>
                <a:ea typeface="Segoe UI" panose="020B0502040204020203" pitchFamily="34" charset="0"/>
                <a:cs typeface="Segoe UI" panose="020B0502040204020203" pitchFamily="34" charset="0"/>
              </a:rPr>
              <a:t> Malicious Communications, </a:t>
            </a:r>
            <a:r>
              <a:rPr lang="en-GB" sz="1100" b="1" u="none" dirty="0">
                <a:latin typeface="Segoe UI" panose="020B0502040204020203" pitchFamily="34" charset="0"/>
                <a:ea typeface="Segoe UI" panose="020B0502040204020203" pitchFamily="34" charset="0"/>
                <a:cs typeface="Segoe UI" panose="020B0502040204020203" pitchFamily="34" charset="0"/>
              </a:rPr>
              <a:t>x1</a:t>
            </a:r>
            <a:r>
              <a:rPr lang="en-GB" sz="1100" u="none" dirty="0">
                <a:latin typeface="Segoe UI" panose="020B0502040204020203" pitchFamily="34" charset="0"/>
                <a:ea typeface="Segoe UI" panose="020B0502040204020203" pitchFamily="34" charset="0"/>
                <a:cs typeface="Segoe UI" panose="020B0502040204020203" pitchFamily="34" charset="0"/>
              </a:rPr>
              <a:t> Breach of Non-Molestation order</a:t>
            </a:r>
            <a:r>
              <a:rPr lang="en-GB" sz="1100" u="none" dirty="0" smtClean="0">
                <a:latin typeface="Segoe UI" panose="020B0502040204020203" pitchFamily="34" charset="0"/>
                <a:ea typeface="Segoe UI" panose="020B0502040204020203" pitchFamily="34" charset="0"/>
                <a:cs typeface="Segoe UI" panose="020B0502040204020203" pitchFamily="34" charset="0"/>
              </a:rPr>
              <a:t>.</a:t>
            </a:r>
            <a:endParaRPr lang="en-GB" sz="11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6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u="none" dirty="0" smtClean="0">
                <a:latin typeface="Segoe UI" panose="020B0502040204020203" pitchFamily="34" charset="0"/>
                <a:ea typeface="Segoe UI" panose="020B0502040204020203" pitchFamily="34" charset="0"/>
                <a:cs typeface="Segoe UI" panose="020B0502040204020203" pitchFamily="34" charset="0"/>
              </a:rPr>
              <a:t>There were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32 </a:t>
            </a:r>
            <a:r>
              <a:rPr lang="en-GB" sz="1100" b="1" u="none" dirty="0">
                <a:latin typeface="Segoe UI" panose="020B0502040204020203" pitchFamily="34" charset="0"/>
                <a:ea typeface="Segoe UI" panose="020B0502040204020203" pitchFamily="34" charset="0"/>
                <a:cs typeface="Segoe UI" panose="020B0502040204020203" pitchFamily="34" charset="0"/>
              </a:rPr>
              <a:t>incidents </a:t>
            </a:r>
            <a:r>
              <a:rPr lang="en-GB" sz="1100" u="none" dirty="0">
                <a:latin typeface="Segoe UI" panose="020B0502040204020203" pitchFamily="34" charset="0"/>
                <a:ea typeface="Segoe UI" panose="020B0502040204020203" pitchFamily="34" charset="0"/>
                <a:cs typeface="Segoe UI" panose="020B0502040204020203" pitchFamily="34" charset="0"/>
              </a:rPr>
              <a:t>where a </a:t>
            </a:r>
            <a:r>
              <a:rPr lang="en-GB" sz="1100" b="1" u="none" dirty="0">
                <a:latin typeface="Segoe UI" panose="020B0502040204020203" pitchFamily="34" charset="0"/>
                <a:ea typeface="Segoe UI" panose="020B0502040204020203" pitchFamily="34" charset="0"/>
                <a:cs typeface="Segoe UI" panose="020B0502040204020203" pitchFamily="34" charset="0"/>
              </a:rPr>
              <a:t>diary appointment </a:t>
            </a:r>
            <a:r>
              <a:rPr lang="en-GB" sz="1100" u="none" dirty="0">
                <a:latin typeface="Segoe UI" panose="020B0502040204020203" pitchFamily="34" charset="0"/>
                <a:ea typeface="Segoe UI" panose="020B0502040204020203" pitchFamily="34" charset="0"/>
                <a:cs typeface="Segoe UI" panose="020B0502040204020203" pitchFamily="34" charset="0"/>
              </a:rPr>
              <a:t>had been booked this </a:t>
            </a:r>
            <a:r>
              <a:rPr lang="en-GB" sz="1100" b="1" u="none" dirty="0">
                <a:latin typeface="Segoe UI" panose="020B0502040204020203" pitchFamily="34" charset="0"/>
                <a:ea typeface="Segoe UI" panose="020B0502040204020203" pitchFamily="34" charset="0"/>
                <a:cs typeface="Segoe UI" panose="020B0502040204020203" pitchFamily="34" charset="0"/>
              </a:rPr>
              <a:t>delayed the recording of crime by over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24hrs</a:t>
            </a:r>
            <a:r>
              <a:rPr lang="en-GB" sz="1100" b="1" u="none" dirty="0">
                <a:latin typeface="Segoe UI" panose="020B0502040204020203" pitchFamily="34" charset="0"/>
                <a:ea typeface="Segoe UI" panose="020B0502040204020203" pitchFamily="34" charset="0"/>
                <a:cs typeface="Segoe UI" panose="020B0502040204020203" pitchFamily="34" charset="0"/>
              </a:rPr>
              <a:t> </a:t>
            </a:r>
            <a:r>
              <a:rPr lang="en-GB" sz="1100" u="none" dirty="0" smtClean="0">
                <a:latin typeface="Segoe UI" panose="020B0502040204020203" pitchFamily="34" charset="0"/>
                <a:ea typeface="Segoe UI" panose="020B0502040204020203" pitchFamily="34" charset="0"/>
                <a:cs typeface="Segoe UI" panose="020B0502040204020203" pitchFamily="34" charset="0"/>
              </a:rPr>
              <a:t>meaning only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20%</a:t>
            </a:r>
            <a:r>
              <a:rPr lang="en-GB" sz="1100" u="none" dirty="0" smtClean="0">
                <a:latin typeface="Segoe UI" panose="020B0502040204020203" pitchFamily="34" charset="0"/>
                <a:ea typeface="Segoe UI" panose="020B0502040204020203" pitchFamily="34" charset="0"/>
                <a:cs typeface="Segoe UI" panose="020B0502040204020203" pitchFamily="34" charset="0"/>
              </a:rPr>
              <a:t> of incidents were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recorded within compliance</a:t>
            </a:r>
            <a:r>
              <a:rPr lang="en-GB" sz="1100" u="none" dirty="0" smtClean="0">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pPr>
            <a:endParaRPr lang="en-GB" sz="6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u="none" dirty="0" smtClean="0">
                <a:latin typeface="Segoe UI" panose="020B0502040204020203" pitchFamily="34" charset="0"/>
                <a:ea typeface="Segoe UI" panose="020B0502040204020203" pitchFamily="34" charset="0"/>
                <a:cs typeface="Segoe UI" panose="020B0502040204020203" pitchFamily="34" charset="0"/>
              </a:rPr>
              <a:t>32 out of </a:t>
            </a:r>
            <a:r>
              <a:rPr lang="en-GB" sz="1100" b="1" u="none" dirty="0">
                <a:latin typeface="Segoe UI" panose="020B0502040204020203" pitchFamily="34" charset="0"/>
                <a:ea typeface="Segoe UI" panose="020B0502040204020203" pitchFamily="34" charset="0"/>
                <a:cs typeface="Segoe UI" panose="020B0502040204020203" pitchFamily="34" charset="0"/>
              </a:rPr>
              <a:t>47</a:t>
            </a:r>
            <a:r>
              <a:rPr lang="en-GB" sz="1100" u="none" dirty="0">
                <a:latin typeface="Segoe UI" panose="020B0502040204020203" pitchFamily="34" charset="0"/>
                <a:ea typeface="Segoe UI" panose="020B0502040204020203" pitchFamily="34" charset="0"/>
                <a:cs typeface="Segoe UI" panose="020B0502040204020203" pitchFamily="34" charset="0"/>
              </a:rPr>
              <a:t> crimes classified as </a:t>
            </a:r>
            <a:r>
              <a:rPr lang="en-GB" sz="1100" b="1" u="none" dirty="0">
                <a:latin typeface="Segoe UI" panose="020B0502040204020203" pitchFamily="34" charset="0"/>
                <a:ea typeface="Segoe UI" panose="020B0502040204020203" pitchFamily="34" charset="0"/>
                <a:cs typeface="Segoe UI" panose="020B0502040204020203" pitchFamily="34" charset="0"/>
              </a:rPr>
              <a:t>Harassment </a:t>
            </a:r>
            <a:r>
              <a:rPr lang="en-GB" sz="1100" u="none" dirty="0">
                <a:latin typeface="Segoe UI" panose="020B0502040204020203" pitchFamily="34" charset="0"/>
                <a:ea typeface="Segoe UI" panose="020B0502040204020203" pitchFamily="34" charset="0"/>
                <a:cs typeface="Segoe UI" panose="020B0502040204020203" pitchFamily="34" charset="0"/>
              </a:rPr>
              <a:t>which were </a:t>
            </a:r>
            <a:r>
              <a:rPr lang="en-GB" sz="1100" u="none" dirty="0" smtClean="0">
                <a:latin typeface="Segoe UI" panose="020B0502040204020203" pitchFamily="34" charset="0"/>
                <a:ea typeface="Segoe UI" panose="020B0502040204020203" pitchFamily="34" charset="0"/>
                <a:cs typeface="Segoe UI" panose="020B0502040204020203" pitchFamily="34" charset="0"/>
              </a:rPr>
              <a:t>DA partner </a:t>
            </a:r>
            <a:r>
              <a:rPr lang="en-GB" sz="1100" u="none" dirty="0">
                <a:latin typeface="Segoe UI" panose="020B0502040204020203" pitchFamily="34" charset="0"/>
                <a:ea typeface="Segoe UI" panose="020B0502040204020203" pitchFamily="34" charset="0"/>
                <a:cs typeface="Segoe UI" panose="020B0502040204020203" pitchFamily="34" charset="0"/>
              </a:rPr>
              <a:t>on </a:t>
            </a:r>
            <a:r>
              <a:rPr lang="en-GB" sz="1100" u="none" dirty="0" smtClean="0">
                <a:latin typeface="Segoe UI" panose="020B0502040204020203" pitchFamily="34" charset="0"/>
                <a:ea typeface="Segoe UI" panose="020B0502040204020203" pitchFamily="34" charset="0"/>
                <a:cs typeface="Segoe UI" panose="020B0502040204020203" pitchFamily="34" charset="0"/>
              </a:rPr>
              <a:t>partner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should </a:t>
            </a:r>
            <a:r>
              <a:rPr lang="en-GB" sz="1100" b="1" u="none" dirty="0">
                <a:latin typeface="Segoe UI" panose="020B0502040204020203" pitchFamily="34" charset="0"/>
                <a:ea typeface="Segoe UI" panose="020B0502040204020203" pitchFamily="34" charset="0"/>
                <a:cs typeface="Segoe UI" panose="020B0502040204020203" pitchFamily="34" charset="0"/>
              </a:rPr>
              <a:t>have been classified as Stalking</a:t>
            </a:r>
            <a:r>
              <a:rPr lang="en-GB" sz="1100" u="none"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6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u="none" dirty="0">
                <a:latin typeface="Segoe UI" panose="020B0502040204020203" pitchFamily="34" charset="0"/>
                <a:ea typeface="Segoe UI" panose="020B0502040204020203" pitchFamily="34" charset="0"/>
                <a:cs typeface="Segoe UI" panose="020B0502040204020203" pitchFamily="34" charset="0"/>
              </a:rPr>
              <a:t>In </a:t>
            </a:r>
            <a:r>
              <a:rPr lang="en-GB" sz="1100" b="1" u="none" dirty="0">
                <a:latin typeface="Segoe UI" panose="020B0502040204020203" pitchFamily="34" charset="0"/>
                <a:ea typeface="Segoe UI" panose="020B0502040204020203" pitchFamily="34" charset="0"/>
                <a:cs typeface="Segoe UI" panose="020B0502040204020203" pitchFamily="34" charset="0"/>
              </a:rPr>
              <a:t>74 crimes </a:t>
            </a:r>
            <a:r>
              <a:rPr lang="en-GB" sz="1100" u="none" dirty="0">
                <a:latin typeface="Segoe UI" panose="020B0502040204020203" pitchFamily="34" charset="0"/>
                <a:ea typeface="Segoe UI" panose="020B0502040204020203" pitchFamily="34" charset="0"/>
                <a:cs typeface="Segoe UI" panose="020B0502040204020203" pitchFamily="34" charset="0"/>
              </a:rPr>
              <a:t>the victim had </a:t>
            </a:r>
            <a:r>
              <a:rPr lang="en-GB" sz="1100" b="1" u="none" dirty="0">
                <a:latin typeface="Segoe UI" panose="020B0502040204020203" pitchFamily="34" charset="0"/>
                <a:ea typeface="Segoe UI" panose="020B0502040204020203" pitchFamily="34" charset="0"/>
                <a:cs typeface="Segoe UI" panose="020B0502040204020203" pitchFamily="34" charset="0"/>
              </a:rPr>
              <a:t>responded positively to DASH Q.8</a:t>
            </a:r>
            <a:r>
              <a:rPr lang="en-GB" sz="1100" u="none" dirty="0">
                <a:latin typeface="Segoe UI" panose="020B0502040204020203" pitchFamily="34" charset="0"/>
                <a:ea typeface="Segoe UI" panose="020B0502040204020203" pitchFamily="34" charset="0"/>
                <a:cs typeface="Segoe UI" panose="020B0502040204020203" pitchFamily="34" charset="0"/>
              </a:rPr>
              <a:t>, “Does (name) constantly text, call, contact, follow, stalk or harass you?”</a:t>
            </a:r>
            <a:r>
              <a:rPr lang="en-GB" sz="1100" b="1" u="none" dirty="0">
                <a:latin typeface="Segoe UI" panose="020B0502040204020203" pitchFamily="34" charset="0"/>
                <a:ea typeface="Segoe UI" panose="020B0502040204020203" pitchFamily="34" charset="0"/>
                <a:cs typeface="Segoe UI" panose="020B0502040204020203" pitchFamily="34" charset="0"/>
              </a:rPr>
              <a:t>4 crimes </a:t>
            </a:r>
            <a:r>
              <a:rPr lang="en-GB" sz="1100" u="none" dirty="0">
                <a:latin typeface="Segoe UI" panose="020B0502040204020203" pitchFamily="34" charset="0"/>
                <a:ea typeface="Segoe UI" panose="020B0502040204020203" pitchFamily="34" charset="0"/>
                <a:cs typeface="Segoe UI" panose="020B0502040204020203" pitchFamily="34" charset="0"/>
              </a:rPr>
              <a:t>had been </a:t>
            </a:r>
            <a:r>
              <a:rPr lang="en-GB" sz="1100" b="1" u="none" dirty="0">
                <a:latin typeface="Segoe UI" panose="020B0502040204020203" pitchFamily="34" charset="0"/>
                <a:ea typeface="Segoe UI" panose="020B0502040204020203" pitchFamily="34" charset="0"/>
                <a:cs typeface="Segoe UI" panose="020B0502040204020203" pitchFamily="34" charset="0"/>
              </a:rPr>
              <a:t>missed</a:t>
            </a:r>
            <a:r>
              <a:rPr lang="en-GB" sz="1100" u="none" dirty="0">
                <a:latin typeface="Segoe UI" panose="020B0502040204020203" pitchFamily="34" charset="0"/>
                <a:ea typeface="Segoe UI" panose="020B0502040204020203" pitchFamily="34" charset="0"/>
                <a:cs typeface="Segoe UI" panose="020B0502040204020203" pitchFamily="34" charset="0"/>
              </a:rPr>
              <a:t>, an </a:t>
            </a:r>
            <a:r>
              <a:rPr lang="en-GB" sz="1100" b="1" u="none" dirty="0">
                <a:latin typeface="Segoe UI" panose="020B0502040204020203" pitchFamily="34" charset="0"/>
                <a:ea typeface="Segoe UI" panose="020B0502040204020203" pitchFamily="34" charset="0"/>
                <a:cs typeface="Segoe UI" panose="020B0502040204020203" pitchFamily="34" charset="0"/>
              </a:rPr>
              <a:t>improvement</a:t>
            </a:r>
            <a:r>
              <a:rPr lang="en-GB" sz="1100" u="none" dirty="0">
                <a:latin typeface="Segoe UI" panose="020B0502040204020203" pitchFamily="34" charset="0"/>
                <a:ea typeface="Segoe UI" panose="020B0502040204020203" pitchFamily="34" charset="0"/>
                <a:cs typeface="Segoe UI" panose="020B0502040204020203" pitchFamily="34" charset="0"/>
              </a:rPr>
              <a:t> compared to 27 missed in </a:t>
            </a:r>
            <a:r>
              <a:rPr lang="en-GB" sz="1100" u="none" dirty="0" smtClean="0">
                <a:latin typeface="Segoe UI" panose="020B0502040204020203" pitchFamily="34" charset="0"/>
                <a:ea typeface="Segoe UI" panose="020B0502040204020203" pitchFamily="34" charset="0"/>
                <a:cs typeface="Segoe UI" panose="020B0502040204020203" pitchFamily="34" charset="0"/>
              </a:rPr>
              <a:t>previous audit. </a:t>
            </a:r>
          </a:p>
          <a:p>
            <a:pPr marL="171450" indent="-171450">
              <a:buFont typeface="Arial" panose="020B0604020202020204" pitchFamily="34" charset="0"/>
              <a:buChar char="•"/>
            </a:pPr>
            <a:endParaRPr lang="en-GB" sz="6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u="none" dirty="0" smtClean="0">
                <a:latin typeface="Segoe UI" panose="020B0502040204020203" pitchFamily="34" charset="0"/>
                <a:ea typeface="Segoe UI" panose="020B0502040204020203" pitchFamily="34" charset="0"/>
                <a:cs typeface="Segoe UI" panose="020B0502040204020203" pitchFamily="34" charset="0"/>
              </a:rPr>
              <a:t>1 out of 7 </a:t>
            </a:r>
            <a:r>
              <a:rPr lang="en-GB" sz="1100" u="none" dirty="0">
                <a:latin typeface="Segoe UI" panose="020B0502040204020203" pitchFamily="34" charset="0"/>
                <a:ea typeface="Segoe UI" panose="020B0502040204020203" pitchFamily="34" charset="0"/>
                <a:cs typeface="Segoe UI" panose="020B0502040204020203" pitchFamily="34" charset="0"/>
              </a:rPr>
              <a:t>crimes </a:t>
            </a:r>
            <a:r>
              <a:rPr lang="en-GB" sz="1100" b="1" u="none" dirty="0">
                <a:latin typeface="Segoe UI" panose="020B0502040204020203" pitchFamily="34" charset="0"/>
                <a:ea typeface="Segoe UI" panose="020B0502040204020203" pitchFamily="34" charset="0"/>
                <a:cs typeface="Segoe UI" panose="020B0502040204020203" pitchFamily="34" charset="0"/>
              </a:rPr>
              <a:t>audited as an ‘included classification’ </a:t>
            </a:r>
            <a:r>
              <a:rPr lang="en-GB" sz="1100" u="none" dirty="0">
                <a:latin typeface="Segoe UI" panose="020B0502040204020203" pitchFamily="34" charset="0"/>
                <a:ea typeface="Segoe UI" panose="020B0502040204020203" pitchFamily="34" charset="0"/>
                <a:cs typeface="Segoe UI" panose="020B0502040204020203" pitchFamily="34" charset="0"/>
              </a:rPr>
              <a:t>(within the body of another crime</a:t>
            </a:r>
            <a:r>
              <a:rPr lang="en-GB" sz="1100" u="none" dirty="0" smtClean="0">
                <a:latin typeface="Segoe UI" panose="020B0502040204020203" pitchFamily="34" charset="0"/>
                <a:ea typeface="Segoe UI" panose="020B0502040204020203" pitchFamily="34" charset="0"/>
                <a:cs typeface="Segoe UI" panose="020B0502040204020203" pitchFamily="34" charset="0"/>
              </a:rPr>
              <a:t>) </a:t>
            </a:r>
            <a:r>
              <a:rPr lang="en-GB" sz="1100" u="none" dirty="0">
                <a:latin typeface="Segoe UI" panose="020B0502040204020203" pitchFamily="34" charset="0"/>
                <a:ea typeface="Segoe UI" panose="020B0502040204020203" pitchFamily="34" charset="0"/>
                <a:cs typeface="Segoe UI" panose="020B0502040204020203" pitchFamily="34" charset="0"/>
              </a:rPr>
              <a:t>crime of Controlling Coercive Behaviour </a:t>
            </a:r>
            <a:r>
              <a:rPr lang="en-GB" sz="1100" b="1" u="none" dirty="0">
                <a:latin typeface="Segoe UI" panose="020B0502040204020203" pitchFamily="34" charset="0"/>
                <a:ea typeface="Segoe UI" panose="020B0502040204020203" pitchFamily="34" charset="0"/>
                <a:cs typeface="Segoe UI" panose="020B0502040204020203" pitchFamily="34" charset="0"/>
              </a:rPr>
              <a:t>was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missed.</a:t>
            </a:r>
          </a:p>
          <a:p>
            <a:pPr marL="171450" indent="-171450">
              <a:buFont typeface="Arial" panose="020B0604020202020204" pitchFamily="34" charset="0"/>
              <a:buChar char="•"/>
            </a:pPr>
            <a:endParaRPr lang="en-GB" sz="6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u="none" dirty="0" smtClean="0">
                <a:latin typeface="Segoe UI" panose="020B0502040204020203" pitchFamily="34" charset="0"/>
                <a:ea typeface="Segoe UI" panose="020B0502040204020203" pitchFamily="34" charset="0"/>
                <a:cs typeface="Segoe UI" panose="020B0502040204020203" pitchFamily="34" charset="0"/>
              </a:rPr>
              <a:t>Out of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14 </a:t>
            </a:r>
            <a:r>
              <a:rPr lang="en-GB" sz="1100" b="1" u="none" dirty="0">
                <a:latin typeface="Segoe UI" panose="020B0502040204020203" pitchFamily="34" charset="0"/>
                <a:ea typeface="Segoe UI" panose="020B0502040204020203" pitchFamily="34" charset="0"/>
                <a:cs typeface="Segoe UI" panose="020B0502040204020203" pitchFamily="34" charset="0"/>
              </a:rPr>
              <a:t>Breach of Orders</a:t>
            </a:r>
            <a:r>
              <a:rPr lang="en-GB" sz="1100" u="none" dirty="0">
                <a:latin typeface="Segoe UI" panose="020B0502040204020203" pitchFamily="34" charset="0"/>
                <a:ea typeface="Segoe UI" panose="020B0502040204020203" pitchFamily="34" charset="0"/>
                <a:cs typeface="Segoe UI" panose="020B0502040204020203" pitchFamily="34" charset="0"/>
              </a:rPr>
              <a:t>, </a:t>
            </a:r>
            <a:r>
              <a:rPr lang="en-GB" sz="1100" b="1" u="none" dirty="0">
                <a:latin typeface="Segoe UI" panose="020B0502040204020203" pitchFamily="34" charset="0"/>
                <a:ea typeface="Segoe UI" panose="020B0502040204020203" pitchFamily="34" charset="0"/>
                <a:cs typeface="Segoe UI" panose="020B0502040204020203" pitchFamily="34" charset="0"/>
              </a:rPr>
              <a:t>23 required a crime</a:t>
            </a:r>
            <a:r>
              <a:rPr lang="en-GB" sz="1100" u="none" dirty="0">
                <a:latin typeface="Segoe UI" panose="020B0502040204020203" pitchFamily="34" charset="0"/>
                <a:ea typeface="Segoe UI" panose="020B0502040204020203" pitchFamily="34" charset="0"/>
                <a:cs typeface="Segoe UI" panose="020B0502040204020203" pitchFamily="34" charset="0"/>
              </a:rPr>
              <a:t>, of which 22 crimes were recorded. </a:t>
            </a:r>
            <a:r>
              <a:rPr lang="en-GB" sz="1100" b="1" u="none" dirty="0">
                <a:latin typeface="Segoe UI" panose="020B0502040204020203" pitchFamily="34" charset="0"/>
                <a:ea typeface="Segoe UI" panose="020B0502040204020203" pitchFamily="34" charset="0"/>
                <a:cs typeface="Segoe UI" panose="020B0502040204020203" pitchFamily="34" charset="0"/>
              </a:rPr>
              <a:t>1 crime of Stalking was missed</a:t>
            </a:r>
            <a:r>
              <a:rPr lang="en-GB" sz="1100" u="none" dirty="0" smtClean="0">
                <a:latin typeface="Segoe UI" panose="020B0502040204020203" pitchFamily="34" charset="0"/>
                <a:ea typeface="Segoe UI" panose="020B0502040204020203" pitchFamily="34" charset="0"/>
                <a:cs typeface="Segoe UI" panose="020B0502040204020203" pitchFamily="34" charset="0"/>
              </a:rPr>
              <a:t>. Multiple breaches can come from </a:t>
            </a:r>
            <a:r>
              <a:rPr lang="en-GB" sz="1100" u="none" dirty="0">
                <a:latin typeface="Segoe UI" panose="020B0502040204020203" pitchFamily="34" charset="0"/>
                <a:ea typeface="Segoe UI" panose="020B0502040204020203" pitchFamily="34" charset="0"/>
                <a:cs typeface="Segoe UI" panose="020B0502040204020203" pitchFamily="34" charset="0"/>
              </a:rPr>
              <a:t>o</a:t>
            </a:r>
            <a:r>
              <a:rPr lang="en-GB" sz="1100" u="none" dirty="0" smtClean="0">
                <a:latin typeface="Segoe UI" panose="020B0502040204020203" pitchFamily="34" charset="0"/>
                <a:ea typeface="Segoe UI" panose="020B0502040204020203" pitchFamily="34" charset="0"/>
                <a:cs typeface="Segoe UI" panose="020B0502040204020203" pitchFamily="34" charset="0"/>
              </a:rPr>
              <a:t>ne order. </a:t>
            </a:r>
          </a:p>
          <a:p>
            <a:pPr marL="171450" indent="-171450">
              <a:buFont typeface="Arial" panose="020B0604020202020204" pitchFamily="34" charset="0"/>
              <a:buChar char="•"/>
            </a:pP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1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198" name="Rectangle 197"/>
          <p:cNvSpPr>
            <a:spLocks noChangeArrowheads="1"/>
          </p:cNvSpPr>
          <p:nvPr/>
        </p:nvSpPr>
        <p:spPr bwMode="auto">
          <a:xfrm>
            <a:off x="3614052" y="3822357"/>
            <a:ext cx="8409011" cy="1954343"/>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Many officers </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(incl. Supervisors) </a:t>
            </a: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do not know the difference between Stalking &amp; Harassment </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and the heightened risk to victims subject to </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Stalking.</a:t>
            </a:r>
            <a:endPar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914400" lvl="1" indent="-171450">
              <a:buFont typeface="Arial" panose="020B0604020202020204" pitchFamily="34" charset="0"/>
              <a:buChar char="•"/>
            </a:pP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CDI SPOCs </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to </a:t>
            </a: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re-inforce </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this message</a:t>
            </a:r>
          </a:p>
          <a:p>
            <a:pPr marL="914400" lvl="1" indent="-171450">
              <a:buFont typeface="Arial" panose="020B0604020202020204" pitchFamily="34" charset="0"/>
              <a:buChar char="•"/>
            </a:pP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CDI </a:t>
            </a: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10 Top Things </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covers this </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subject</a:t>
            </a:r>
          </a:p>
          <a:p>
            <a:pPr marL="914400" lvl="1" indent="-171450">
              <a:buFont typeface="Arial" panose="020B0604020202020204" pitchFamily="34" charset="0"/>
              <a:buChar char="•"/>
            </a:pPr>
            <a:endParaRPr lang="en-GB" sz="6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Training</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has been provided </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to all </a:t>
            </a: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Public Contact </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staff.</a:t>
            </a:r>
          </a:p>
          <a:p>
            <a:pPr marL="171450" indent="-171450">
              <a:buFont typeface="Arial" panose="020B0604020202020204" pitchFamily="34" charset="0"/>
              <a:buChar char="•"/>
            </a:pPr>
            <a:endParaRPr lang="en-GB" sz="6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IMU</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are </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to scrutinise </a:t>
            </a: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DASH Q.8 </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and </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create a crime</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where one should have been created but missed.</a:t>
            </a:r>
          </a:p>
          <a:p>
            <a:pPr marL="171450" indent="-171450">
              <a:buFont typeface="Arial" panose="020B0604020202020204" pitchFamily="34" charset="0"/>
              <a:buChar char="•"/>
            </a:pPr>
            <a:endParaRPr lang="en-GB" sz="6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Student Officer training</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 includes this </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subject, however </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0 of the 38 </a:t>
            </a: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s</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tudent </a:t>
            </a: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officers </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with nearly 12 months </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service asked </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said </a:t>
            </a: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they were aware</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 that course of conduct crimes are recorded as Stalking where its partner on partner</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6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05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4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99" name="Rectangle 198"/>
          <p:cNvSpPr/>
          <p:nvPr/>
        </p:nvSpPr>
        <p:spPr>
          <a:xfrm>
            <a:off x="555691" y="5867463"/>
            <a:ext cx="2939983" cy="887973"/>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black"/>
              </a:solidFill>
            </a:endParaRPr>
          </a:p>
        </p:txBody>
      </p:sp>
      <p:sp>
        <p:nvSpPr>
          <p:cNvPr id="200" name="TextBox 199"/>
          <p:cNvSpPr txBox="1"/>
          <p:nvPr/>
        </p:nvSpPr>
        <p:spPr>
          <a:xfrm>
            <a:off x="171640" y="6196355"/>
            <a:ext cx="2030598"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        looks </a:t>
            </a:r>
            <a:r>
              <a:rPr lang="en-GB" sz="1400" dirty="0"/>
              <a:t>like:</a:t>
            </a:r>
          </a:p>
        </p:txBody>
      </p:sp>
      <p:pic>
        <p:nvPicPr>
          <p:cNvPr id="201" name="Picture 200"/>
          <p:cNvPicPr>
            <a:picLocks noChangeAspect="1"/>
          </p:cNvPicPr>
          <p:nvPr/>
        </p:nvPicPr>
        <p:blipFill>
          <a:blip r:embed="rId3"/>
          <a:stretch>
            <a:fillRect/>
          </a:stretch>
        </p:blipFill>
        <p:spPr>
          <a:xfrm>
            <a:off x="645525" y="5931421"/>
            <a:ext cx="380585" cy="247854"/>
          </a:xfrm>
          <a:prstGeom prst="rect">
            <a:avLst/>
          </a:prstGeom>
        </p:spPr>
      </p:pic>
      <p:sp>
        <p:nvSpPr>
          <p:cNvPr id="202" name="Rectangle 201"/>
          <p:cNvSpPr/>
          <p:nvPr/>
        </p:nvSpPr>
        <p:spPr>
          <a:xfrm>
            <a:off x="1517377" y="5940593"/>
            <a:ext cx="1978297" cy="738664"/>
          </a:xfrm>
          <a:prstGeom prst="rect">
            <a:avLst/>
          </a:prstGeom>
        </p:spPr>
        <p:txBody>
          <a:bodyPr wrap="square">
            <a:spAutoFit/>
          </a:bodyPr>
          <a:lstStyle/>
          <a:p>
            <a:r>
              <a:rPr lang="en-GB" sz="1050" b="1" i="1" dirty="0">
                <a:solidFill>
                  <a:srgbClr val="4472C4">
                    <a:lumMod val="75000"/>
                  </a:srgbClr>
                </a:solidFill>
                <a:latin typeface="Segoe UI" panose="020B0502040204020203" pitchFamily="34" charset="0"/>
                <a:ea typeface="Segoe UI" panose="020B0502040204020203" pitchFamily="34" charset="0"/>
                <a:cs typeface="Segoe UI" panose="020B0502040204020203" pitchFamily="34" charset="0"/>
              </a:rPr>
              <a:t>CDI Audits: </a:t>
            </a:r>
            <a:r>
              <a:rPr lang="en-GB" sz="1050" b="1" i="1" dirty="0">
                <a:solidFill>
                  <a:prstClr val="black"/>
                </a:solidFill>
                <a:latin typeface="Segoe UI" panose="020B0502040204020203" pitchFamily="34" charset="0"/>
                <a:ea typeface="Segoe UI" panose="020B0502040204020203" pitchFamily="34" charset="0"/>
                <a:cs typeface="Segoe UI" panose="020B0502040204020203" pitchFamily="34" charset="0"/>
              </a:rPr>
              <a:t>90% compliance or above on crime recording for CDI audits in general (HMICFRS).</a:t>
            </a:r>
          </a:p>
        </p:txBody>
      </p:sp>
      <p:sp>
        <p:nvSpPr>
          <p:cNvPr id="59" name="Rounded Rectangle 14"/>
          <p:cNvSpPr>
            <a:spLocks noChangeArrowheads="1"/>
          </p:cNvSpPr>
          <p:nvPr/>
        </p:nvSpPr>
        <p:spPr bwMode="auto">
          <a:xfrm>
            <a:off x="10991529" y="5939463"/>
            <a:ext cx="93594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60" name="TextBox 59"/>
          <p:cNvSpPr txBox="1"/>
          <p:nvPr/>
        </p:nvSpPr>
        <p:spPr>
          <a:xfrm>
            <a:off x="3495674" y="6165577"/>
            <a:ext cx="7385052" cy="423193"/>
          </a:xfrm>
          <a:prstGeom prst="rect">
            <a:avLst/>
          </a:prstGeom>
          <a:noFill/>
        </p:spPr>
        <p:txBody>
          <a:bodyPr wrap="square" rtlCol="0">
            <a:spAutoFit/>
          </a:bodyPr>
          <a:lstStyle/>
          <a:p>
            <a:pPr marL="266700" lvl="1" indent="-177800">
              <a:buFont typeface="Arial" panose="020B0604020202020204" pitchFamily="34" charset="0"/>
              <a:buChar char="•"/>
              <a:defRPr/>
            </a:pPr>
            <a:r>
              <a:rPr lang="en-GB" sz="1050" b="1" dirty="0">
                <a:solidFill>
                  <a:prstClr val="black"/>
                </a:solidFill>
                <a:latin typeface="Segoe UI" panose="020B0502040204020203" pitchFamily="34" charset="0"/>
                <a:ea typeface="Segoe UI" panose="020B0502040204020203" pitchFamily="34" charset="0"/>
                <a:cs typeface="Segoe UI" panose="020B0502040204020203" pitchFamily="34" charset="0"/>
              </a:rPr>
              <a:t>Ensure that there will be appropriate safeguarding for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victims</a:t>
            </a:r>
            <a:r>
              <a:rPr lang="en-GB" sz="1050" b="1"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sz="1050" dirty="0">
                <a:solidFill>
                  <a:prstClr val="black"/>
                </a:solidFill>
                <a:latin typeface="Segoe UI" panose="020B0502040204020203" pitchFamily="34" charset="0"/>
                <a:ea typeface="Segoe UI" panose="020B0502040204020203" pitchFamily="34" charset="0"/>
                <a:cs typeface="Segoe UI" panose="020B0502040204020203" pitchFamily="34" charset="0"/>
              </a:rPr>
              <a:t>from Stalking predators in instances where IMU changes Harassment to Stalking.</a:t>
            </a:r>
          </a:p>
        </p:txBody>
      </p:sp>
      <p:sp>
        <p:nvSpPr>
          <p:cNvPr id="61" name="Rounded Rectangle 14"/>
          <p:cNvSpPr>
            <a:spLocks noChangeArrowheads="1"/>
          </p:cNvSpPr>
          <p:nvPr/>
        </p:nvSpPr>
        <p:spPr bwMode="auto">
          <a:xfrm>
            <a:off x="10991529" y="6417647"/>
            <a:ext cx="935944" cy="261610"/>
          </a:xfrm>
          <a:prstGeom prst="rect">
            <a:avLst/>
          </a:prstGeom>
          <a:solidFill>
            <a:srgbClr val="FF0000"/>
          </a:solidFill>
          <a:ln w="28575">
            <a:solidFill>
              <a:srgbClr val="78787B"/>
            </a:solidFill>
            <a:round/>
            <a:headEnd/>
            <a:tailEnd/>
          </a:ln>
          <a:effectLst/>
        </p:spPr>
        <p:txBody>
          <a:bodyPr wrap="square">
            <a:spAutoFit/>
          </a:bodyPr>
          <a:lstStyle/>
          <a:p>
            <a:pPr algn="ctr">
              <a:defRPr/>
            </a:pPr>
            <a:r>
              <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rPr>
              <a:t>Yes</a:t>
            </a:r>
          </a:p>
        </p:txBody>
      </p:sp>
      <p:sp>
        <p:nvSpPr>
          <p:cNvPr id="2" name="Rectangle 1"/>
          <p:cNvSpPr/>
          <p:nvPr/>
        </p:nvSpPr>
        <p:spPr>
          <a:xfrm>
            <a:off x="3606477" y="5876677"/>
            <a:ext cx="8416586" cy="866496"/>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3606477" y="5873190"/>
            <a:ext cx="2843984" cy="584775"/>
          </a:xfrm>
          <a:prstGeom prst="rect">
            <a:avLst/>
          </a:prstGeom>
          <a:noFill/>
        </p:spPr>
        <p:txBody>
          <a:bodyPr wrap="none" rtlCol="0">
            <a:spAutoFit/>
          </a:bodyPr>
          <a:lstStyle/>
          <a:p>
            <a:r>
              <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endParaRPr lang="en-GB" dirty="0"/>
          </a:p>
        </p:txBody>
      </p:sp>
      <p:sp>
        <p:nvSpPr>
          <p:cNvPr id="5" name="TextBox 4"/>
          <p:cNvSpPr txBox="1"/>
          <p:nvPr/>
        </p:nvSpPr>
        <p:spPr>
          <a:xfrm>
            <a:off x="645525" y="1396994"/>
            <a:ext cx="2855590" cy="307777"/>
          </a:xfrm>
          <a:prstGeom prst="rect">
            <a:avLst/>
          </a:prstGeom>
          <a:noFill/>
        </p:spPr>
        <p:txBody>
          <a:bodyPr wrap="none" rtlCol="0">
            <a:spAutoFit/>
          </a:bodyPr>
          <a:lstStyle/>
          <a:p>
            <a:r>
              <a:rPr lang="en-GB" sz="1400" b="1" u="sng" dirty="0" smtClean="0">
                <a:latin typeface="Segoe UI" panose="020B0502040204020203" pitchFamily="34" charset="0"/>
                <a:ea typeface="Segoe UI" panose="020B0502040204020203" pitchFamily="34" charset="0"/>
                <a:cs typeface="Segoe UI" panose="020B0502040204020203" pitchFamily="34" charset="0"/>
              </a:rPr>
              <a:t>Stalking and Harassment Audit </a:t>
            </a:r>
            <a:endParaRPr lang="en-GB" sz="1400" b="1" u="sng"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40995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21</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52800" y="192984"/>
            <a:ext cx="53082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effective prevention and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intervention</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How well does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West Mercia Police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bring offenders to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justice?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352800" y="654649"/>
            <a:ext cx="5308296" cy="276999"/>
          </a:xfrm>
          <a:prstGeom prst="rect">
            <a:avLst/>
          </a:prstGeom>
          <a:noFill/>
        </p:spPr>
        <p:txBody>
          <a:bodyPr wrap="squar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4.1.1 % of positive </a:t>
            </a:r>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action</a:t>
            </a:r>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TextBox 25"/>
          <p:cNvSpPr txBox="1"/>
          <p:nvPr/>
        </p:nvSpPr>
        <p:spPr>
          <a:xfrm>
            <a:off x="7201360" y="3688196"/>
            <a:ext cx="4134709"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TRC Outcomed Offences </a:t>
            </a:r>
            <a:r>
              <a:rPr lang="en-GB" sz="1100" b="0" i="1"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(regardless of when recorded)</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7150737" y="336724"/>
            <a:ext cx="4182886" cy="430887"/>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‘Charge/ Summons’ Outcomed Offences (OC1 &amp; 1A) </a:t>
            </a:r>
            <a:r>
              <a:rPr lang="en-GB" sz="1100" b="0" i="1"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(regardless of when recorded)</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Rectangle 34"/>
          <p:cNvSpPr/>
          <p:nvPr/>
        </p:nvSpPr>
        <p:spPr>
          <a:xfrm>
            <a:off x="448140" y="925402"/>
            <a:ext cx="1454288" cy="2808000"/>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6" name="TextBox 35"/>
          <p:cNvSpPr txBox="1"/>
          <p:nvPr/>
        </p:nvSpPr>
        <p:spPr>
          <a:xfrm>
            <a:off x="450339" y="1069710"/>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37" name="Picture 36"/>
          <p:cNvPicPr>
            <a:picLocks noChangeAspect="1"/>
          </p:cNvPicPr>
          <p:nvPr/>
        </p:nvPicPr>
        <p:blipFill>
          <a:blip r:embed="rId3"/>
          <a:stretch>
            <a:fillRect/>
          </a:stretch>
        </p:blipFill>
        <p:spPr>
          <a:xfrm>
            <a:off x="517487" y="1070295"/>
            <a:ext cx="380585" cy="247854"/>
          </a:xfrm>
          <a:prstGeom prst="rect">
            <a:avLst/>
          </a:prstGeom>
        </p:spPr>
      </p:pic>
      <p:sp>
        <p:nvSpPr>
          <p:cNvPr id="38" name="Rounded Rectangle 14"/>
          <p:cNvSpPr>
            <a:spLocks noChangeArrowheads="1"/>
          </p:cNvSpPr>
          <p:nvPr/>
        </p:nvSpPr>
        <p:spPr bwMode="auto">
          <a:xfrm>
            <a:off x="1963388" y="925402"/>
            <a:ext cx="4752722" cy="2808000"/>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2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GB" sz="1050" dirty="0" smtClean="0">
                <a:latin typeface="Segoe UI" panose="020B0502040204020203" pitchFamily="34" charset="0"/>
                <a:ea typeface="Segoe UI" panose="020B0502040204020203" pitchFamily="34" charset="0"/>
                <a:cs typeface="Segoe UI" panose="020B0502040204020203" pitchFamily="34" charset="0"/>
              </a:rPr>
              <a:t>Usage of </a:t>
            </a:r>
            <a:r>
              <a:rPr lang="en-GB" sz="1050" b="1" dirty="0" smtClean="0">
                <a:latin typeface="Segoe UI" panose="020B0502040204020203" pitchFamily="34" charset="0"/>
                <a:ea typeface="Segoe UI" panose="020B0502040204020203" pitchFamily="34" charset="0"/>
                <a:cs typeface="Segoe UI" panose="020B0502040204020203" pitchFamily="34" charset="0"/>
              </a:rPr>
              <a:t>Charge/Summons</a:t>
            </a:r>
            <a:r>
              <a:rPr lang="en-GB" sz="1050" dirty="0" smtClean="0">
                <a:latin typeface="Segoe UI" panose="020B0502040204020203" pitchFamily="34" charset="0"/>
                <a:ea typeface="Segoe UI" panose="020B0502040204020203" pitchFamily="34" charset="0"/>
                <a:cs typeface="Segoe UI" panose="020B0502040204020203" pitchFamily="34" charset="0"/>
              </a:rPr>
              <a:t> has </a:t>
            </a:r>
            <a:r>
              <a:rPr lang="en-GB" sz="1050" b="1" dirty="0" smtClean="0">
                <a:latin typeface="Segoe UI" panose="020B0502040204020203" pitchFamily="34" charset="0"/>
                <a:ea typeface="Segoe UI" panose="020B0502040204020203" pitchFamily="34" charset="0"/>
                <a:cs typeface="Segoe UI" panose="020B0502040204020203" pitchFamily="34" charset="0"/>
              </a:rPr>
              <a:t>increased</a:t>
            </a:r>
            <a:r>
              <a:rPr lang="en-GB" sz="1050" dirty="0" smtClean="0">
                <a:latin typeface="Segoe UI" panose="020B0502040204020203" pitchFamily="34" charset="0"/>
                <a:ea typeface="Segoe UI" panose="020B0502040204020203" pitchFamily="34" charset="0"/>
                <a:cs typeface="Segoe UI" panose="020B0502040204020203" pitchFamily="34" charset="0"/>
              </a:rPr>
              <a:t> for the second month running, with the monthly outcomed proportion rate at </a:t>
            </a:r>
            <a:r>
              <a:rPr lang="en-GB" sz="1050" b="1" dirty="0" smtClean="0">
                <a:latin typeface="Segoe UI" panose="020B0502040204020203" pitchFamily="34" charset="0"/>
                <a:ea typeface="Segoe UI" panose="020B0502040204020203" pitchFamily="34" charset="0"/>
                <a:cs typeface="Segoe UI" panose="020B0502040204020203" pitchFamily="34" charset="0"/>
              </a:rPr>
              <a:t>7.5% (583) </a:t>
            </a:r>
            <a:r>
              <a:rPr lang="en-GB" sz="1050" dirty="0" smtClean="0">
                <a:latin typeface="Segoe UI" panose="020B0502040204020203" pitchFamily="34" charset="0"/>
                <a:ea typeface="Segoe UI" panose="020B0502040204020203" pitchFamily="34" charset="0"/>
                <a:cs typeface="Segoe UI" panose="020B0502040204020203" pitchFamily="34" charset="0"/>
              </a:rPr>
              <a:t>for </a:t>
            </a:r>
            <a:r>
              <a:rPr lang="en-GB" sz="1050" b="1" dirty="0" smtClean="0">
                <a:latin typeface="Segoe UI" panose="020B0502040204020203" pitchFamily="34" charset="0"/>
                <a:ea typeface="Segoe UI" panose="020B0502040204020203" pitchFamily="34" charset="0"/>
                <a:cs typeface="Segoe UI" panose="020B0502040204020203" pitchFamily="34" charset="0"/>
              </a:rPr>
              <a:t>March 22</a:t>
            </a:r>
            <a:r>
              <a:rPr lang="en-GB" sz="1050" dirty="0" smtClean="0">
                <a:latin typeface="Segoe UI" panose="020B0502040204020203" pitchFamily="34" charset="0"/>
                <a:ea typeface="Segoe UI" panose="020B0502040204020203" pitchFamily="34" charset="0"/>
                <a:cs typeface="Segoe UI" panose="020B0502040204020203" pitchFamily="34" charset="0"/>
              </a:rPr>
              <a:t>; an increase of </a:t>
            </a:r>
            <a:r>
              <a:rPr lang="en-GB" sz="1050" b="1" dirty="0" smtClean="0">
                <a:latin typeface="Segoe UI" panose="020B0502040204020203" pitchFamily="34" charset="0"/>
                <a:ea typeface="Segoe UI" panose="020B0502040204020203" pitchFamily="34" charset="0"/>
                <a:cs typeface="Segoe UI" panose="020B0502040204020203" pitchFamily="34" charset="0"/>
              </a:rPr>
              <a:t>0.1 percentage </a:t>
            </a:r>
            <a:r>
              <a:rPr lang="en-GB" sz="1050" b="1" dirty="0">
                <a:latin typeface="Segoe UI" panose="020B0502040204020203" pitchFamily="34" charset="0"/>
                <a:ea typeface="Segoe UI" panose="020B0502040204020203" pitchFamily="34" charset="0"/>
                <a:cs typeface="Segoe UI" panose="020B0502040204020203" pitchFamily="34" charset="0"/>
              </a:rPr>
              <a:t>points</a:t>
            </a:r>
            <a:r>
              <a:rPr lang="en-GB" sz="1050" b="1"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Monthly view </a:t>
            </a: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b="1" dirty="0" smtClean="0">
                <a:latin typeface="Segoe UI" panose="020B0502040204020203" pitchFamily="34" charset="0"/>
                <a:ea typeface="Segoe UI" panose="020B0502040204020203" pitchFamily="34" charset="0"/>
                <a:cs typeface="Segoe UI" panose="020B0502040204020203" pitchFamily="34" charset="0"/>
              </a:rPr>
              <a:t>7.5% </a:t>
            </a:r>
            <a:r>
              <a:rPr lang="en-GB" sz="1050" dirty="0" smtClean="0">
                <a:latin typeface="Segoe UI" panose="020B0502040204020203" pitchFamily="34" charset="0"/>
                <a:ea typeface="Segoe UI" panose="020B0502040204020203" pitchFamily="34" charset="0"/>
                <a:cs typeface="Segoe UI" panose="020B0502040204020203" pitchFamily="34" charset="0"/>
              </a:rPr>
              <a:t>consists of:</a:t>
            </a:r>
            <a:endParaRPr lang="en-GB" sz="1050" dirty="0">
              <a:latin typeface="Segoe UI" panose="020B0502040204020203" pitchFamily="34" charset="0"/>
              <a:ea typeface="Segoe UI" panose="020B0502040204020203" pitchFamily="34" charset="0"/>
              <a:cs typeface="Segoe UI" panose="020B0502040204020203" pitchFamily="34" charset="0"/>
            </a:endParaRPr>
          </a:p>
          <a:p>
            <a:pPr marL="358775" lvl="1" indent="-179388">
              <a:buFont typeface="Segoe UI" panose="020B0502040204020203"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6.2% </a:t>
            </a:r>
            <a:r>
              <a:rPr lang="en-GB" sz="1050" dirty="0">
                <a:latin typeface="Segoe UI" panose="020B0502040204020203" pitchFamily="34" charset="0"/>
                <a:ea typeface="Segoe UI" panose="020B0502040204020203" pitchFamily="34" charset="0"/>
                <a:cs typeface="Segoe UI" panose="020B0502040204020203" pitchFamily="34" charset="0"/>
              </a:rPr>
              <a:t>- </a:t>
            </a:r>
            <a:r>
              <a:rPr lang="en-GB" sz="1050" b="1" dirty="0">
                <a:latin typeface="Segoe UI" panose="020B0502040204020203" pitchFamily="34" charset="0"/>
                <a:ea typeface="Segoe UI" panose="020B0502040204020203" pitchFamily="34" charset="0"/>
                <a:cs typeface="Segoe UI" panose="020B0502040204020203" pitchFamily="34" charset="0"/>
              </a:rPr>
              <a:t>Outcome 1 </a:t>
            </a:r>
            <a:r>
              <a:rPr lang="en-GB" sz="1050" dirty="0">
                <a:latin typeface="Segoe UI" panose="020B0502040204020203" pitchFamily="34" charset="0"/>
                <a:ea typeface="Segoe UI" panose="020B0502040204020203" pitchFamily="34" charset="0"/>
                <a:cs typeface="Segoe UI" panose="020B0502040204020203" pitchFamily="34" charset="0"/>
              </a:rPr>
              <a:t>- Charge/ </a:t>
            </a:r>
            <a:r>
              <a:rPr lang="en-GB" sz="1050" dirty="0" smtClean="0">
                <a:latin typeface="Segoe UI" panose="020B0502040204020203" pitchFamily="34" charset="0"/>
                <a:ea typeface="Segoe UI" panose="020B0502040204020203" pitchFamily="34" charset="0"/>
                <a:cs typeface="Segoe UI" panose="020B0502040204020203" pitchFamily="34" charset="0"/>
              </a:rPr>
              <a:t>Summonsed</a:t>
            </a:r>
            <a:endParaRPr lang="en-GB" sz="1050" dirty="0">
              <a:latin typeface="Segoe UI" panose="020B0502040204020203" pitchFamily="34" charset="0"/>
              <a:ea typeface="Segoe UI" panose="020B0502040204020203" pitchFamily="34" charset="0"/>
              <a:cs typeface="Segoe UI" panose="020B0502040204020203" pitchFamily="34" charset="0"/>
            </a:endParaRPr>
          </a:p>
          <a:p>
            <a:pPr marL="358775" lvl="1" indent="-179388">
              <a:buFont typeface="Segoe UI" panose="020B0502040204020203"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1.4% </a:t>
            </a:r>
            <a:r>
              <a:rPr lang="en-GB" sz="1050" dirty="0">
                <a:latin typeface="Segoe UI" panose="020B0502040204020203" pitchFamily="34" charset="0"/>
                <a:ea typeface="Segoe UI" panose="020B0502040204020203" pitchFamily="34" charset="0"/>
                <a:cs typeface="Segoe UI" panose="020B0502040204020203" pitchFamily="34" charset="0"/>
              </a:rPr>
              <a:t>- </a:t>
            </a:r>
            <a:r>
              <a:rPr lang="en-GB" sz="1050" b="1" dirty="0">
                <a:latin typeface="Segoe UI" panose="020B0502040204020203" pitchFamily="34" charset="0"/>
                <a:ea typeface="Segoe UI" panose="020B0502040204020203" pitchFamily="34" charset="0"/>
                <a:cs typeface="Segoe UI" panose="020B0502040204020203" pitchFamily="34" charset="0"/>
              </a:rPr>
              <a:t>Outcome 1A </a:t>
            </a:r>
            <a:r>
              <a:rPr lang="en-GB" sz="1050" dirty="0">
                <a:latin typeface="Segoe UI" panose="020B0502040204020203" pitchFamily="34" charset="0"/>
                <a:ea typeface="Segoe UI" panose="020B0502040204020203" pitchFamily="34" charset="0"/>
                <a:cs typeface="Segoe UI" panose="020B0502040204020203" pitchFamily="34" charset="0"/>
              </a:rPr>
              <a:t>- Charge/ Summonsed - alternate </a:t>
            </a:r>
            <a:r>
              <a:rPr lang="en-GB" sz="1050" dirty="0" smtClean="0">
                <a:latin typeface="Segoe UI" panose="020B0502040204020203" pitchFamily="34" charset="0"/>
                <a:ea typeface="Segoe UI" panose="020B0502040204020203" pitchFamily="34" charset="0"/>
                <a:cs typeface="Segoe UI" panose="020B0502040204020203" pitchFamily="34" charset="0"/>
              </a:rPr>
              <a:t>offences.</a:t>
            </a:r>
          </a:p>
          <a:p>
            <a:pPr marL="358775" lvl="1" indent="-179388">
              <a:buFont typeface="Segoe UI" panose="020B0502040204020203" pitchFamily="34" charset="0"/>
              <a:buChar char="–"/>
            </a:pPr>
            <a:endParaRPr lang="en-GB" sz="600" dirty="0">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GB" sz="1050" dirty="0">
                <a:latin typeface="Segoe UI" panose="020B0502040204020203" pitchFamily="34" charset="0"/>
                <a:ea typeface="Segoe UI" panose="020B0502040204020203" pitchFamily="34" charset="0"/>
                <a:cs typeface="Segoe UI" panose="020B0502040204020203" pitchFamily="34" charset="0"/>
              </a:rPr>
              <a:t>The </a:t>
            </a:r>
            <a:r>
              <a:rPr lang="en-GB" sz="1050" dirty="0" smtClean="0">
                <a:latin typeface="Segoe UI" panose="020B0502040204020203" pitchFamily="34" charset="0"/>
                <a:ea typeface="Segoe UI" panose="020B0502040204020203" pitchFamily="34" charset="0"/>
                <a:cs typeface="Segoe UI" panose="020B0502040204020203" pitchFamily="34" charset="0"/>
              </a:rPr>
              <a:t>volume </a:t>
            </a:r>
            <a:r>
              <a:rPr lang="en-GB" sz="1050" b="1" dirty="0" smtClean="0">
                <a:latin typeface="Segoe UI" panose="020B0502040204020203" pitchFamily="34" charset="0"/>
                <a:ea typeface="Segoe UI" panose="020B0502040204020203" pitchFamily="34" charset="0"/>
                <a:cs typeface="Segoe UI" panose="020B0502040204020203" pitchFamily="34" charset="0"/>
              </a:rPr>
              <a:t>increase</a:t>
            </a: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dirty="0">
                <a:latin typeface="Segoe UI" panose="020B0502040204020203" pitchFamily="34" charset="0"/>
                <a:ea typeface="Segoe UI" panose="020B0502040204020203" pitchFamily="34" charset="0"/>
                <a:cs typeface="Segoe UI" panose="020B0502040204020203" pitchFamily="34" charset="0"/>
              </a:rPr>
              <a:t>is driven by a </a:t>
            </a:r>
            <a:r>
              <a:rPr lang="en-GB" sz="1050" b="1" dirty="0" smtClean="0">
                <a:latin typeface="Segoe UI" panose="020B0502040204020203" pitchFamily="34" charset="0"/>
                <a:ea typeface="Segoe UI" panose="020B0502040204020203" pitchFamily="34" charset="0"/>
                <a:cs typeface="Segoe UI" panose="020B0502040204020203" pitchFamily="34" charset="0"/>
              </a:rPr>
              <a:t>11% rise </a:t>
            </a:r>
            <a:r>
              <a:rPr lang="en-GB" sz="1050" dirty="0">
                <a:latin typeface="Segoe UI" panose="020B0502040204020203" pitchFamily="34" charset="0"/>
                <a:ea typeface="Segoe UI" panose="020B0502040204020203" pitchFamily="34" charset="0"/>
                <a:cs typeface="Segoe UI" panose="020B0502040204020203" pitchFamily="34" charset="0"/>
              </a:rPr>
              <a:t>in </a:t>
            </a:r>
            <a:r>
              <a:rPr lang="en-GB" sz="1050" b="1" dirty="0">
                <a:latin typeface="Segoe UI" panose="020B0502040204020203" pitchFamily="34" charset="0"/>
                <a:ea typeface="Segoe UI" panose="020B0502040204020203" pitchFamily="34" charset="0"/>
                <a:cs typeface="Segoe UI" panose="020B0502040204020203" pitchFamily="34" charset="0"/>
              </a:rPr>
              <a:t>Outcome 1</a:t>
            </a:r>
            <a:r>
              <a:rPr lang="en-GB" sz="1050" dirty="0">
                <a:latin typeface="Segoe UI" panose="020B0502040204020203" pitchFamily="34" charset="0"/>
                <a:ea typeface="Segoe UI" panose="020B0502040204020203" pitchFamily="34" charset="0"/>
                <a:cs typeface="Segoe UI" panose="020B0502040204020203" pitchFamily="34" charset="0"/>
              </a:rPr>
              <a:t> </a:t>
            </a:r>
            <a:r>
              <a:rPr lang="en-GB" sz="1050" dirty="0" smtClean="0">
                <a:latin typeface="Segoe UI" panose="020B0502040204020203" pitchFamily="34" charset="0"/>
                <a:ea typeface="Segoe UI" panose="020B0502040204020203" pitchFamily="34" charset="0"/>
                <a:cs typeface="Segoe UI" panose="020B0502040204020203" pitchFamily="34" charset="0"/>
              </a:rPr>
              <a:t>from </a:t>
            </a:r>
            <a:r>
              <a:rPr lang="en-GB" sz="1050" b="1" dirty="0" smtClean="0">
                <a:latin typeface="Segoe UI" panose="020B0502040204020203" pitchFamily="34" charset="0"/>
                <a:ea typeface="Segoe UI" panose="020B0502040204020203" pitchFamily="34" charset="0"/>
                <a:cs typeface="Segoe UI" panose="020B0502040204020203" pitchFamily="34" charset="0"/>
              </a:rPr>
              <a:t>432</a:t>
            </a: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dirty="0">
                <a:latin typeface="Segoe UI" panose="020B0502040204020203" pitchFamily="34" charset="0"/>
                <a:ea typeface="Segoe UI" panose="020B0502040204020203" pitchFamily="34" charset="0"/>
                <a:cs typeface="Segoe UI" panose="020B0502040204020203" pitchFamily="34" charset="0"/>
              </a:rPr>
              <a:t>offences in </a:t>
            </a:r>
            <a:r>
              <a:rPr lang="en-GB" sz="1050" b="1" dirty="0" smtClean="0">
                <a:latin typeface="Segoe UI" panose="020B0502040204020203" pitchFamily="34" charset="0"/>
                <a:ea typeface="Segoe UI" panose="020B0502040204020203" pitchFamily="34" charset="0"/>
                <a:cs typeface="Segoe UI" panose="020B0502040204020203" pitchFamily="34" charset="0"/>
              </a:rPr>
              <a:t>February 22 </a:t>
            </a:r>
            <a:r>
              <a:rPr lang="en-GB" sz="1050" dirty="0">
                <a:latin typeface="Segoe UI" panose="020B0502040204020203" pitchFamily="34" charset="0"/>
                <a:ea typeface="Segoe UI" panose="020B0502040204020203" pitchFamily="34" charset="0"/>
                <a:cs typeface="Segoe UI" panose="020B0502040204020203" pitchFamily="34" charset="0"/>
              </a:rPr>
              <a:t>to </a:t>
            </a:r>
            <a:r>
              <a:rPr lang="en-GB" sz="1050" b="1" dirty="0" smtClean="0">
                <a:latin typeface="Segoe UI" panose="020B0502040204020203" pitchFamily="34" charset="0"/>
                <a:ea typeface="Segoe UI" panose="020B0502040204020203" pitchFamily="34" charset="0"/>
                <a:cs typeface="Segoe UI" panose="020B0502040204020203" pitchFamily="34" charset="0"/>
              </a:rPr>
              <a:t>478</a:t>
            </a: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dirty="0">
                <a:latin typeface="Segoe UI" panose="020B0502040204020203" pitchFamily="34" charset="0"/>
                <a:ea typeface="Segoe UI" panose="020B0502040204020203" pitchFamily="34" charset="0"/>
                <a:cs typeface="Segoe UI" panose="020B0502040204020203" pitchFamily="34" charset="0"/>
              </a:rPr>
              <a:t>offences in </a:t>
            </a:r>
            <a:r>
              <a:rPr lang="en-GB" sz="1050" b="1" dirty="0" smtClean="0">
                <a:latin typeface="Segoe UI" panose="020B0502040204020203" pitchFamily="34" charset="0"/>
                <a:ea typeface="Segoe UI" panose="020B0502040204020203" pitchFamily="34" charset="0"/>
                <a:cs typeface="Segoe UI" panose="020B0502040204020203" pitchFamily="34" charset="0"/>
              </a:rPr>
              <a:t>March </a:t>
            </a:r>
            <a:r>
              <a:rPr lang="en-GB" sz="1050" b="1" dirty="0">
                <a:latin typeface="Segoe UI" panose="020B0502040204020203" pitchFamily="34" charset="0"/>
                <a:ea typeface="Segoe UI" panose="020B0502040204020203" pitchFamily="34" charset="0"/>
                <a:cs typeface="Segoe UI" panose="020B0502040204020203" pitchFamily="34" charset="0"/>
              </a:rPr>
              <a:t>22</a:t>
            </a:r>
            <a:r>
              <a:rPr lang="en-GB" sz="1050" dirty="0">
                <a:latin typeface="Segoe UI" panose="020B0502040204020203" pitchFamily="34" charset="0"/>
                <a:ea typeface="Segoe UI" panose="020B0502040204020203" pitchFamily="34" charset="0"/>
                <a:cs typeface="Segoe UI" panose="020B0502040204020203" pitchFamily="34" charset="0"/>
              </a:rPr>
              <a:t>.</a:t>
            </a:r>
          </a:p>
          <a:p>
            <a:pPr marL="171450" indent="-171450">
              <a:spcAft>
                <a:spcPts val="600"/>
              </a:spcAft>
              <a:buFont typeface="Arial" panose="020B0604020202020204" pitchFamily="34" charset="0"/>
              <a:buChar char="•"/>
            </a:pPr>
            <a:r>
              <a:rPr lang="en-GB" sz="1050" dirty="0">
                <a:latin typeface="Segoe UI" panose="020B0502040204020203" pitchFamily="34" charset="0"/>
                <a:ea typeface="Segoe UI" panose="020B0502040204020203" pitchFamily="34" charset="0"/>
                <a:cs typeface="Segoe UI" panose="020B0502040204020203" pitchFamily="34" charset="0"/>
              </a:rPr>
              <a:t>In contrast, </a:t>
            </a:r>
            <a:r>
              <a:rPr lang="en-GB" sz="1050" dirty="0" smtClean="0">
                <a:latin typeface="Segoe UI" panose="020B0502040204020203" pitchFamily="34" charset="0"/>
                <a:ea typeface="Segoe UI" panose="020B0502040204020203" pitchFamily="34" charset="0"/>
                <a:cs typeface="Segoe UI" panose="020B0502040204020203" pitchFamily="34" charset="0"/>
              </a:rPr>
              <a:t>the number of </a:t>
            </a:r>
            <a:r>
              <a:rPr lang="en-GB" sz="1050" b="1" dirty="0" smtClean="0">
                <a:latin typeface="Segoe UI" panose="020B0502040204020203" pitchFamily="34" charset="0"/>
                <a:ea typeface="Segoe UI" panose="020B0502040204020203" pitchFamily="34" charset="0"/>
                <a:cs typeface="Segoe UI" panose="020B0502040204020203" pitchFamily="34" charset="0"/>
              </a:rPr>
              <a:t>Outcome </a:t>
            </a:r>
            <a:r>
              <a:rPr lang="en-GB" sz="1050" b="1" dirty="0">
                <a:latin typeface="Segoe UI" panose="020B0502040204020203" pitchFamily="34" charset="0"/>
                <a:ea typeface="Segoe UI" panose="020B0502040204020203" pitchFamily="34" charset="0"/>
                <a:cs typeface="Segoe UI" panose="020B0502040204020203" pitchFamily="34" charset="0"/>
              </a:rPr>
              <a:t>1A </a:t>
            </a:r>
            <a:r>
              <a:rPr lang="en-GB" sz="1050" dirty="0" smtClean="0">
                <a:latin typeface="Segoe UI" panose="020B0502040204020203" pitchFamily="34" charset="0"/>
                <a:ea typeface="Segoe UI" panose="020B0502040204020203" pitchFamily="34" charset="0"/>
                <a:cs typeface="Segoe UI" panose="020B0502040204020203" pitchFamily="34" charset="0"/>
              </a:rPr>
              <a:t>offences</a:t>
            </a:r>
            <a:r>
              <a:rPr lang="en-GB" sz="1050" b="1" dirty="0" smtClean="0">
                <a:latin typeface="Segoe UI" panose="020B0502040204020203" pitchFamily="34" charset="0"/>
                <a:ea typeface="Segoe UI" panose="020B0502040204020203" pitchFamily="34" charset="0"/>
                <a:cs typeface="Segoe UI" panose="020B0502040204020203" pitchFamily="34" charset="0"/>
              </a:rPr>
              <a:t> </a:t>
            </a:r>
            <a:r>
              <a:rPr lang="en-GB" sz="1050" dirty="0" smtClean="0">
                <a:latin typeface="Segoe UI" panose="020B0502040204020203" pitchFamily="34" charset="0"/>
                <a:ea typeface="Segoe UI" panose="020B0502040204020203" pitchFamily="34" charset="0"/>
                <a:cs typeface="Segoe UI" panose="020B0502040204020203" pitchFamily="34" charset="0"/>
              </a:rPr>
              <a:t>have </a:t>
            </a:r>
            <a:r>
              <a:rPr lang="en-GB" sz="1050" b="1" dirty="0" smtClean="0">
                <a:latin typeface="Segoe UI" panose="020B0502040204020203" pitchFamily="34" charset="0"/>
                <a:ea typeface="Segoe UI" panose="020B0502040204020203" pitchFamily="34" charset="0"/>
                <a:cs typeface="Segoe UI" panose="020B0502040204020203" pitchFamily="34" charset="0"/>
              </a:rPr>
              <a:t>remained relatively stable </a:t>
            </a:r>
            <a:r>
              <a:rPr lang="en-GB" sz="1050" dirty="0" smtClean="0">
                <a:latin typeface="Segoe UI" panose="020B0502040204020203" pitchFamily="34" charset="0"/>
                <a:ea typeface="Segoe UI" panose="020B0502040204020203" pitchFamily="34" charset="0"/>
                <a:cs typeface="Segoe UI" panose="020B0502040204020203" pitchFamily="34" charset="0"/>
              </a:rPr>
              <a:t>from</a:t>
            </a:r>
            <a:r>
              <a:rPr lang="en-GB" sz="1050" b="1" dirty="0" smtClean="0">
                <a:latin typeface="Segoe UI" panose="020B0502040204020203" pitchFamily="34" charset="0"/>
                <a:ea typeface="Segoe UI" panose="020B0502040204020203" pitchFamily="34" charset="0"/>
                <a:cs typeface="Segoe UI" panose="020B0502040204020203" pitchFamily="34" charset="0"/>
              </a:rPr>
              <a:t> February 22 </a:t>
            </a:r>
            <a:r>
              <a:rPr lang="en-GB" sz="1050" dirty="0" smtClean="0">
                <a:latin typeface="Segoe UI" panose="020B0502040204020203" pitchFamily="34" charset="0"/>
                <a:ea typeface="Segoe UI" panose="020B0502040204020203" pitchFamily="34" charset="0"/>
                <a:cs typeface="Segoe UI" panose="020B0502040204020203" pitchFamily="34" charset="0"/>
              </a:rPr>
              <a:t>to </a:t>
            </a:r>
            <a:r>
              <a:rPr lang="en-GB" sz="1050" b="1" dirty="0" smtClean="0">
                <a:latin typeface="Segoe UI" panose="020B0502040204020203" pitchFamily="34" charset="0"/>
                <a:ea typeface="Segoe UI" panose="020B0502040204020203" pitchFamily="34" charset="0"/>
                <a:cs typeface="Segoe UI" panose="020B0502040204020203" pitchFamily="34" charset="0"/>
              </a:rPr>
              <a:t>March 22.</a:t>
            </a:r>
            <a:endParaRPr lang="en-GB" sz="105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Total offences outcomed: 7% (503) increase</a:t>
            </a:r>
            <a:r>
              <a:rPr lang="en-GB" sz="1050" dirty="0" smtClean="0">
                <a:latin typeface="Segoe UI" panose="020B0502040204020203" pitchFamily="34" charset="0"/>
                <a:ea typeface="Segoe UI" panose="020B0502040204020203" pitchFamily="34" charset="0"/>
                <a:cs typeface="Segoe UI" panose="020B0502040204020203" pitchFamily="34" charset="0"/>
              </a:rPr>
              <a:t> on the previous month, and it is the </a:t>
            </a:r>
            <a:r>
              <a:rPr lang="en-GB" sz="1050" b="1" dirty="0">
                <a:latin typeface="Segoe UI" panose="020B0502040204020203" pitchFamily="34" charset="0"/>
                <a:ea typeface="Segoe UI" panose="020B0502040204020203" pitchFamily="34" charset="0"/>
                <a:cs typeface="Segoe UI" panose="020B0502040204020203" pitchFamily="34" charset="0"/>
              </a:rPr>
              <a:t>highest monthly </a:t>
            </a:r>
            <a:r>
              <a:rPr lang="en-GB" sz="1050" b="1" dirty="0" smtClean="0">
                <a:latin typeface="Segoe UI" panose="020B0502040204020203" pitchFamily="34" charset="0"/>
                <a:ea typeface="Segoe UI" panose="020B0502040204020203" pitchFamily="34" charset="0"/>
                <a:cs typeface="Segoe UI" panose="020B0502040204020203" pitchFamily="34" charset="0"/>
              </a:rPr>
              <a:t>volume (7,755) </a:t>
            </a:r>
            <a:r>
              <a:rPr lang="en-GB" sz="1050" dirty="0">
                <a:latin typeface="Segoe UI" panose="020B0502040204020203" pitchFamily="34" charset="0"/>
                <a:ea typeface="Segoe UI" panose="020B0502040204020203" pitchFamily="34" charset="0"/>
                <a:cs typeface="Segoe UI" panose="020B0502040204020203" pitchFamily="34" charset="0"/>
              </a:rPr>
              <a:t>seen </a:t>
            </a:r>
            <a:r>
              <a:rPr lang="en-GB" sz="1050" dirty="0" smtClean="0">
                <a:latin typeface="Segoe UI" panose="020B0502040204020203" pitchFamily="34" charset="0"/>
                <a:ea typeface="Segoe UI" panose="020B0502040204020203" pitchFamily="34" charset="0"/>
                <a:cs typeface="Segoe UI" panose="020B0502040204020203" pitchFamily="34" charset="0"/>
              </a:rPr>
              <a:t>since </a:t>
            </a:r>
            <a:r>
              <a:rPr lang="en-GB" sz="1050" b="1" dirty="0" smtClean="0">
                <a:latin typeface="Segoe UI" panose="020B0502040204020203" pitchFamily="34" charset="0"/>
                <a:ea typeface="Segoe UI" panose="020B0502040204020203" pitchFamily="34" charset="0"/>
                <a:cs typeface="Segoe UI" panose="020B0502040204020203" pitchFamily="34" charset="0"/>
              </a:rPr>
              <a:t>October 19</a:t>
            </a:r>
            <a:r>
              <a:rPr lang="en-GB" sz="1050" dirty="0" smtClean="0">
                <a:latin typeface="Segoe UI" panose="020B0502040204020203" pitchFamily="34" charset="0"/>
                <a:ea typeface="Segoe UI" panose="020B0502040204020203" pitchFamily="34" charset="0"/>
                <a:cs typeface="Segoe UI" panose="020B0502040204020203" pitchFamily="34" charset="0"/>
              </a:rPr>
              <a:t>, higher than January 22’s peak (7,619).</a:t>
            </a:r>
            <a:endParaRPr lang="en-GB" sz="105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sz="105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6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9" name="Rectangle 38"/>
          <p:cNvSpPr>
            <a:spLocks noChangeArrowheads="1"/>
          </p:cNvSpPr>
          <p:nvPr/>
        </p:nvSpPr>
        <p:spPr bwMode="auto">
          <a:xfrm>
            <a:off x="450000" y="3790905"/>
            <a:ext cx="6266110" cy="2088000"/>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spcBef>
                <a:spcPct val="20000"/>
              </a:spcBef>
            </a:pPr>
            <a:endParaRPr lang="en-GB" altLang="en-US" sz="1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u="none" dirty="0" smtClean="0">
                <a:latin typeface="Segoe UI" panose="020B0502040204020203" pitchFamily="34" charset="0"/>
                <a:ea typeface="Segoe UI" panose="020B0502040204020203" pitchFamily="34" charset="0"/>
                <a:cs typeface="Segoe UI" panose="020B0502040204020203" pitchFamily="34" charset="0"/>
              </a:rPr>
              <a:t>Crime Bureau monthly input – </a:t>
            </a:r>
            <a:r>
              <a:rPr lang="en-GB" sz="1050" u="none" dirty="0" smtClean="0">
                <a:latin typeface="Segoe UI" panose="020B0502040204020203" pitchFamily="34" charset="0"/>
                <a:ea typeface="Segoe UI" panose="020B0502040204020203" pitchFamily="34" charset="0"/>
                <a:cs typeface="Segoe UI" panose="020B0502040204020203" pitchFamily="34" charset="0"/>
              </a:rPr>
              <a:t>There is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no longer </a:t>
            </a:r>
            <a:r>
              <a:rPr lang="en-GB" sz="1050" u="none" dirty="0" smtClean="0">
                <a:latin typeface="Segoe UI" panose="020B0502040204020203" pitchFamily="34" charset="0"/>
                <a:ea typeface="Segoe UI" panose="020B0502040204020203" pitchFamily="34" charset="0"/>
                <a:cs typeface="Segoe UI" panose="020B0502040204020203" pitchFamily="34" charset="0"/>
              </a:rPr>
              <a:t>a </a:t>
            </a:r>
            <a:r>
              <a:rPr lang="en-GB" sz="1050" b="1" u="none" dirty="0">
                <a:latin typeface="Segoe UI" panose="020B0502040204020203" pitchFamily="34" charset="0"/>
                <a:ea typeface="Segoe UI" panose="020B0502040204020203" pitchFamily="34" charset="0"/>
                <a:cs typeface="Segoe UI" panose="020B0502040204020203" pitchFamily="34" charset="0"/>
              </a:rPr>
              <a:t>Designated Decision Maker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(DDM) </a:t>
            </a:r>
            <a:r>
              <a:rPr lang="en-GB" sz="1050" b="1" u="none" dirty="0">
                <a:latin typeface="Segoe UI" panose="020B0502040204020203" pitchFamily="34" charset="0"/>
                <a:ea typeface="Segoe UI" panose="020B0502040204020203" pitchFamily="34" charset="0"/>
                <a:cs typeface="Segoe UI" panose="020B0502040204020203" pitchFamily="34" charset="0"/>
              </a:rPr>
              <a:t>backlog </a:t>
            </a:r>
            <a:r>
              <a:rPr lang="en-GB" sz="1050" u="none" dirty="0" smtClean="0">
                <a:latin typeface="Segoe UI" panose="020B0502040204020203" pitchFamily="34" charset="0"/>
                <a:ea typeface="Segoe UI" panose="020B0502040204020203" pitchFamily="34" charset="0"/>
                <a:cs typeface="Segoe UI" panose="020B0502040204020203" pitchFamily="34" charset="0"/>
              </a:rPr>
              <a:t>assisted by the DDM team now being at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full establishment strength</a:t>
            </a:r>
            <a:r>
              <a:rPr lang="en-GB" sz="1050" u="none" dirty="0" smtClean="0">
                <a:latin typeface="Segoe UI" panose="020B0502040204020203" pitchFamily="34" charset="0"/>
                <a:ea typeface="Segoe UI" panose="020B0502040204020203" pitchFamily="34" charset="0"/>
                <a:cs typeface="Segoe UI" panose="020B0502040204020203" pitchFamily="34" charset="0"/>
              </a:rPr>
              <a:t>. As of </a:t>
            </a:r>
            <a:r>
              <a:rPr lang="en-GB" sz="1050" u="none" dirty="0">
                <a:latin typeface="Segoe UI" panose="020B0502040204020203" pitchFamily="34" charset="0"/>
                <a:ea typeface="Segoe UI" panose="020B0502040204020203" pitchFamily="34" charset="0"/>
                <a:cs typeface="Segoe UI" panose="020B0502040204020203" pitchFamily="34" charset="0"/>
              </a:rPr>
              <a:t>12</a:t>
            </a:r>
            <a:r>
              <a:rPr lang="en-GB" sz="1050" u="none" baseline="30000" dirty="0">
                <a:latin typeface="Segoe UI" panose="020B0502040204020203" pitchFamily="34" charset="0"/>
                <a:ea typeface="Segoe UI" panose="020B0502040204020203" pitchFamily="34" charset="0"/>
                <a:cs typeface="Segoe UI" panose="020B0502040204020203" pitchFamily="34" charset="0"/>
              </a:rPr>
              <a:t>th</a:t>
            </a:r>
            <a:r>
              <a:rPr lang="en-GB" sz="1050" u="none" dirty="0">
                <a:latin typeface="Segoe UI" panose="020B0502040204020203" pitchFamily="34" charset="0"/>
                <a:ea typeface="Segoe UI" panose="020B0502040204020203" pitchFamily="34" charset="0"/>
                <a:cs typeface="Segoe UI" panose="020B0502040204020203" pitchFamily="34" charset="0"/>
              </a:rPr>
              <a:t> April , </a:t>
            </a:r>
            <a:r>
              <a:rPr lang="en-GB" sz="1050" u="none" dirty="0" smtClean="0">
                <a:latin typeface="Segoe UI" panose="020B0502040204020203" pitchFamily="34" charset="0"/>
                <a:ea typeface="Segoe UI" panose="020B0502040204020203" pitchFamily="34" charset="0"/>
                <a:cs typeface="Segoe UI" panose="020B0502040204020203" pitchFamily="34" charset="0"/>
              </a:rPr>
              <a:t>the Crime Bureau </a:t>
            </a:r>
            <a:r>
              <a:rPr lang="en-GB" sz="1050" u="none" dirty="0">
                <a:latin typeface="Segoe UI" panose="020B0502040204020203" pitchFamily="34" charset="0"/>
                <a:ea typeface="Segoe UI" panose="020B0502040204020203" pitchFamily="34" charset="0"/>
                <a:cs typeface="Segoe UI" panose="020B0502040204020203" pitchFamily="34" charset="0"/>
              </a:rPr>
              <a:t>are at </a:t>
            </a:r>
            <a:r>
              <a:rPr lang="en-GB" sz="1050" b="1" u="none" dirty="0">
                <a:latin typeface="Segoe UI" panose="020B0502040204020203" pitchFamily="34" charset="0"/>
                <a:ea typeface="Segoe UI" panose="020B0502040204020203" pitchFamily="34" charset="0"/>
                <a:cs typeface="Segoe UI" panose="020B0502040204020203" pitchFamily="34" charset="0"/>
              </a:rPr>
              <a:t>RAG rating ‘green’ </a:t>
            </a:r>
            <a:r>
              <a:rPr lang="en-GB" sz="1050" u="none" dirty="0">
                <a:latin typeface="Segoe UI" panose="020B0502040204020203" pitchFamily="34" charset="0"/>
                <a:ea typeface="Segoe UI" panose="020B0502040204020203" pitchFamily="34" charset="0"/>
                <a:cs typeface="Segoe UI" panose="020B0502040204020203" pitchFamily="34" charset="0"/>
              </a:rPr>
              <a:t>with </a:t>
            </a:r>
            <a:r>
              <a:rPr lang="en-GB" sz="1050" b="1" u="none" dirty="0">
                <a:latin typeface="Segoe UI" panose="020B0502040204020203" pitchFamily="34" charset="0"/>
                <a:ea typeface="Segoe UI" panose="020B0502040204020203" pitchFamily="34" charset="0"/>
                <a:cs typeface="Segoe UI" panose="020B0502040204020203" pitchFamily="34" charset="0"/>
              </a:rPr>
              <a:t>44 crimes awaiting outcome</a:t>
            </a:r>
            <a:r>
              <a:rPr lang="en-GB" sz="1050" u="none" dirty="0">
                <a:latin typeface="Segoe UI" panose="020B0502040204020203" pitchFamily="34" charset="0"/>
                <a:ea typeface="Segoe UI" panose="020B0502040204020203" pitchFamily="34" charset="0"/>
                <a:cs typeface="Segoe UI" panose="020B0502040204020203" pitchFamily="34" charset="0"/>
              </a:rPr>
              <a:t>. </a:t>
            </a:r>
          </a:p>
          <a:p>
            <a:pPr marL="179387" lvl="1" indent="0"/>
            <a:endParaRPr lang="en-GB" sz="3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u="none" dirty="0" smtClean="0">
                <a:latin typeface="Segoe UI" panose="020B0502040204020203" pitchFamily="34" charset="0"/>
                <a:ea typeface="Segoe UI" panose="020B0502040204020203" pitchFamily="34" charset="0"/>
                <a:cs typeface="Segoe UI" panose="020B0502040204020203" pitchFamily="34" charset="0"/>
              </a:rPr>
              <a:t>It </a:t>
            </a:r>
            <a:r>
              <a:rPr lang="en-GB" sz="1050" u="none" dirty="0">
                <a:latin typeface="Segoe UI" panose="020B0502040204020203" pitchFamily="34" charset="0"/>
                <a:ea typeface="Segoe UI" panose="020B0502040204020203" pitchFamily="34" charset="0"/>
                <a:cs typeface="Segoe UI" panose="020B0502040204020203" pitchFamily="34" charset="0"/>
              </a:rPr>
              <a:t>is </a:t>
            </a:r>
            <a:r>
              <a:rPr lang="en-GB" sz="1050" b="1" u="none" dirty="0">
                <a:latin typeface="Segoe UI" panose="020B0502040204020203" pitchFamily="34" charset="0"/>
                <a:ea typeface="Segoe UI" panose="020B0502040204020203" pitchFamily="34" charset="0"/>
                <a:cs typeface="Segoe UI" panose="020B0502040204020203" pitchFamily="34" charset="0"/>
              </a:rPr>
              <a:t>probable</a:t>
            </a:r>
            <a:r>
              <a:rPr lang="en-GB" sz="1050" u="none" dirty="0">
                <a:latin typeface="Segoe UI" panose="020B0502040204020203" pitchFamily="34" charset="0"/>
                <a:ea typeface="Segoe UI" panose="020B0502040204020203" pitchFamily="34" charset="0"/>
                <a:cs typeface="Segoe UI" panose="020B0502040204020203" pitchFamily="34" charset="0"/>
              </a:rPr>
              <a:t> that </a:t>
            </a:r>
            <a:r>
              <a:rPr lang="en-GB" sz="1050" b="1" u="none" dirty="0">
                <a:latin typeface="Segoe UI" panose="020B0502040204020203" pitchFamily="34" charset="0"/>
                <a:ea typeface="Segoe UI" panose="020B0502040204020203" pitchFamily="34" charset="0"/>
                <a:cs typeface="Segoe UI" panose="020B0502040204020203" pitchFamily="34" charset="0"/>
              </a:rPr>
              <a:t>outcoming levels </a:t>
            </a:r>
            <a:r>
              <a:rPr lang="en-GB" sz="1050" u="none" dirty="0">
                <a:latin typeface="Segoe UI" panose="020B0502040204020203" pitchFamily="34" charset="0"/>
                <a:ea typeface="Segoe UI" panose="020B0502040204020203" pitchFamily="34" charset="0"/>
                <a:cs typeface="Segoe UI" panose="020B0502040204020203" pitchFamily="34" charset="0"/>
              </a:rPr>
              <a:t>will </a:t>
            </a:r>
            <a:r>
              <a:rPr lang="en-GB" sz="1050" b="1" u="none" dirty="0">
                <a:latin typeface="Segoe UI" panose="020B0502040204020203" pitchFamily="34" charset="0"/>
                <a:ea typeface="Segoe UI" panose="020B0502040204020203" pitchFamily="34" charset="0"/>
                <a:cs typeface="Segoe UI" panose="020B0502040204020203" pitchFamily="34" charset="0"/>
              </a:rPr>
              <a:t>continue to increase</a:t>
            </a:r>
            <a:r>
              <a:rPr lang="en-GB" sz="1050" u="none" dirty="0">
                <a:latin typeface="Segoe UI" panose="020B0502040204020203" pitchFamily="34" charset="0"/>
                <a:ea typeface="Segoe UI" panose="020B0502040204020203" pitchFamily="34" charset="0"/>
                <a:cs typeface="Segoe UI" panose="020B0502040204020203" pitchFamily="34" charset="0"/>
              </a:rPr>
              <a:t> as:</a:t>
            </a:r>
          </a:p>
          <a:p>
            <a:pPr marL="360363" lvl="1" indent="-185738">
              <a:buFont typeface="Segoe UI" panose="020B0502040204020203" pitchFamily="34" charset="0"/>
              <a:buChar char="–"/>
            </a:pPr>
            <a:r>
              <a:rPr lang="en-GB" sz="1050" b="1" u="none" dirty="0" smtClean="0">
                <a:latin typeface="Segoe UI" panose="020B0502040204020203" pitchFamily="34" charset="0"/>
                <a:ea typeface="Segoe UI" panose="020B0502040204020203" pitchFamily="34" charset="0"/>
                <a:cs typeface="Segoe UI" panose="020B0502040204020203" pitchFamily="34" charset="0"/>
              </a:rPr>
              <a:t>DA </a:t>
            </a:r>
            <a:r>
              <a:rPr lang="en-GB" sz="1050" b="1" u="none" dirty="0">
                <a:latin typeface="Segoe UI" panose="020B0502040204020203" pitchFamily="34" charset="0"/>
                <a:ea typeface="Segoe UI" panose="020B0502040204020203" pitchFamily="34" charset="0"/>
                <a:cs typeface="Segoe UI" panose="020B0502040204020203" pitchFamily="34" charset="0"/>
              </a:rPr>
              <a:t>Deployment trial </a:t>
            </a:r>
            <a:r>
              <a:rPr lang="en-GB" sz="1050" u="none" dirty="0" smtClean="0">
                <a:latin typeface="Segoe UI" panose="020B0502040204020203" pitchFamily="34" charset="0"/>
                <a:ea typeface="Segoe UI" panose="020B0502040204020203" pitchFamily="34" charset="0"/>
                <a:cs typeface="Segoe UI" panose="020B0502040204020203" pitchFamily="34" charset="0"/>
              </a:rPr>
              <a:t>has been </a:t>
            </a:r>
            <a:r>
              <a:rPr lang="en-GB" sz="1050" b="1" u="none" dirty="0">
                <a:latin typeface="Segoe UI" panose="020B0502040204020203" pitchFamily="34" charset="0"/>
                <a:ea typeface="Segoe UI" panose="020B0502040204020203" pitchFamily="34" charset="0"/>
                <a:cs typeface="Segoe UI" panose="020B0502040204020203" pitchFamily="34" charset="0"/>
              </a:rPr>
              <a:t>rolled out </a:t>
            </a:r>
            <a:r>
              <a:rPr lang="en-GB" sz="1050" u="none" dirty="0">
                <a:latin typeface="Segoe UI" panose="020B0502040204020203" pitchFamily="34" charset="0"/>
                <a:ea typeface="Segoe UI" panose="020B0502040204020203" pitchFamily="34" charset="0"/>
                <a:cs typeface="Segoe UI" panose="020B0502040204020203" pitchFamily="34" charset="0"/>
              </a:rPr>
              <a:t>across </a:t>
            </a:r>
            <a:r>
              <a:rPr lang="en-GB" sz="1050" b="1" u="none" dirty="0">
                <a:latin typeface="Segoe UI" panose="020B0502040204020203" pitchFamily="34" charset="0"/>
                <a:ea typeface="Segoe UI" panose="020B0502040204020203" pitchFamily="34" charset="0"/>
                <a:cs typeface="Segoe UI" panose="020B0502040204020203" pitchFamily="34" charset="0"/>
              </a:rPr>
              <a:t>all policing areas </a:t>
            </a:r>
            <a:r>
              <a:rPr lang="en-GB" sz="1050" u="none" dirty="0">
                <a:latin typeface="Segoe UI" panose="020B0502040204020203" pitchFamily="34" charset="0"/>
                <a:ea typeface="Segoe UI" panose="020B0502040204020203" pitchFamily="34" charset="0"/>
                <a:cs typeface="Segoe UI" panose="020B0502040204020203" pitchFamily="34" charset="0"/>
              </a:rPr>
              <a:t>and </a:t>
            </a:r>
            <a:r>
              <a:rPr lang="en-GB" sz="1050" b="1" u="none" dirty="0">
                <a:latin typeface="Segoe UI" panose="020B0502040204020203" pitchFamily="34" charset="0"/>
                <a:ea typeface="Segoe UI" panose="020B0502040204020203" pitchFamily="34" charset="0"/>
                <a:cs typeface="Segoe UI" panose="020B0502040204020203" pitchFamily="34" charset="0"/>
              </a:rPr>
              <a:t>regularly reported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upon</a:t>
            </a:r>
            <a:r>
              <a:rPr lang="en-GB" sz="1050" u="none" dirty="0">
                <a:latin typeface="Segoe UI" panose="020B0502040204020203" pitchFamily="34" charset="0"/>
                <a:ea typeface="Segoe UI" panose="020B0502040204020203" pitchFamily="34" charset="0"/>
                <a:cs typeface="Segoe UI" panose="020B0502040204020203" pitchFamily="34" charset="0"/>
              </a:rPr>
              <a:t>, </a:t>
            </a:r>
            <a:r>
              <a:rPr lang="en-GB" sz="1050" u="none" dirty="0" smtClean="0">
                <a:latin typeface="Segoe UI" panose="020B0502040204020203" pitchFamily="34" charset="0"/>
                <a:ea typeface="Segoe UI" panose="020B0502040204020203" pitchFamily="34" charset="0"/>
                <a:cs typeface="Segoe UI" panose="020B0502040204020203" pitchFamily="34" charset="0"/>
              </a:rPr>
              <a:t>with the aim of improvements </a:t>
            </a:r>
            <a:r>
              <a:rPr lang="en-GB" sz="1050" u="none" dirty="0">
                <a:latin typeface="Segoe UI" panose="020B0502040204020203" pitchFamily="34" charset="0"/>
                <a:ea typeface="Segoe UI" panose="020B0502040204020203" pitchFamily="34" charset="0"/>
                <a:cs typeface="Segoe UI" panose="020B0502040204020203" pitchFamily="34" charset="0"/>
              </a:rPr>
              <a:t>in</a:t>
            </a:r>
            <a:r>
              <a:rPr lang="en-GB" sz="1050" b="1" u="none" dirty="0">
                <a:latin typeface="Segoe UI" panose="020B0502040204020203" pitchFamily="34" charset="0"/>
                <a:ea typeface="Segoe UI" panose="020B0502040204020203" pitchFamily="34" charset="0"/>
                <a:cs typeface="Segoe UI" panose="020B0502040204020203" pitchFamily="34" charset="0"/>
              </a:rPr>
              <a:t> ‘positive outcome’ levels </a:t>
            </a:r>
            <a:r>
              <a:rPr lang="en-GB" sz="1050" u="none" dirty="0">
                <a:latin typeface="Segoe UI" panose="020B0502040204020203" pitchFamily="34" charset="0"/>
                <a:ea typeface="Segoe UI" panose="020B0502040204020203" pitchFamily="34" charset="0"/>
                <a:cs typeface="Segoe UI" panose="020B0502040204020203" pitchFamily="34" charset="0"/>
              </a:rPr>
              <a:t>(Charge/Summons).</a:t>
            </a:r>
          </a:p>
          <a:p>
            <a:pPr marL="360363" lvl="1" indent="-185738">
              <a:buFont typeface="Segoe UI" panose="020B0502040204020203" pitchFamily="34" charset="0"/>
              <a:buChar char="–"/>
            </a:pPr>
            <a:r>
              <a:rPr lang="en-GB" sz="1050" b="1" u="none" dirty="0" smtClean="0">
                <a:latin typeface="Segoe UI" panose="020B0502040204020203" pitchFamily="34" charset="0"/>
                <a:ea typeface="Segoe UI" panose="020B0502040204020203" pitchFamily="34" charset="0"/>
                <a:cs typeface="Segoe UI" panose="020B0502040204020203" pitchFamily="34" charset="0"/>
              </a:rPr>
              <a:t>Local Policing Area </a:t>
            </a:r>
            <a:r>
              <a:rPr lang="en-GB" sz="1050" b="1" u="none" dirty="0">
                <a:latin typeface="Segoe UI" panose="020B0502040204020203" pitchFamily="34" charset="0"/>
                <a:ea typeface="Segoe UI" panose="020B0502040204020203" pitchFamily="34" charset="0"/>
                <a:cs typeface="Segoe UI" panose="020B0502040204020203" pitchFamily="34" charset="0"/>
              </a:rPr>
              <a:t>Outcome Action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Plans </a:t>
            </a:r>
            <a:r>
              <a:rPr lang="en-GB" sz="1050" u="none" dirty="0" smtClean="0">
                <a:latin typeface="Segoe UI" panose="020B0502040204020203" pitchFamily="34" charset="0"/>
                <a:ea typeface="Segoe UI" panose="020B0502040204020203" pitchFamily="34" charset="0"/>
                <a:cs typeface="Segoe UI" panose="020B0502040204020203" pitchFamily="34" charset="0"/>
              </a:rPr>
              <a:t>and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Op Riverport policing initiatives </a:t>
            </a:r>
            <a:r>
              <a:rPr lang="en-GB" sz="1050" u="none" dirty="0">
                <a:latin typeface="Segoe UI" panose="020B0502040204020203" pitchFamily="34" charset="0"/>
                <a:ea typeface="Segoe UI" panose="020B0502040204020203" pitchFamily="34" charset="0"/>
                <a:cs typeface="Segoe UI" panose="020B0502040204020203" pitchFamily="34" charset="0"/>
              </a:rPr>
              <a:t>continue to be reinforced and will be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influencing factors</a:t>
            </a:r>
            <a:r>
              <a:rPr lang="en-GB" sz="1050" u="none" dirty="0" smtClean="0">
                <a:latin typeface="Segoe UI" panose="020B0502040204020203" pitchFamily="34" charset="0"/>
                <a:ea typeface="Segoe UI" panose="020B0502040204020203" pitchFamily="34" charset="0"/>
                <a:cs typeface="Segoe UI" panose="020B0502040204020203" pitchFamily="34" charset="0"/>
              </a:rPr>
              <a:t>.</a:t>
            </a:r>
          </a:p>
          <a:p>
            <a:pPr marL="360363" lvl="1" indent="-185738">
              <a:buFont typeface="Segoe UI" panose="020B0502040204020203" pitchFamily="34" charset="0"/>
              <a:buChar char="–"/>
            </a:pPr>
            <a:r>
              <a:rPr lang="en-GB" sz="1050" b="1" u="none" dirty="0" smtClean="0">
                <a:latin typeface="Segoe UI" panose="020B0502040204020203" pitchFamily="34" charset="0"/>
                <a:ea typeface="Segoe UI" panose="020B0502040204020203" pitchFamily="34" charset="0"/>
                <a:cs typeface="Segoe UI" panose="020B0502040204020203" pitchFamily="34" charset="0"/>
              </a:rPr>
              <a:t>Staff abstraction </a:t>
            </a:r>
            <a:r>
              <a:rPr lang="en-GB" sz="1050" u="none" dirty="0" smtClean="0">
                <a:latin typeface="Segoe UI" panose="020B0502040204020203" pitchFamily="34" charset="0"/>
                <a:ea typeface="Segoe UI" panose="020B0502040204020203" pitchFamily="34" charset="0"/>
                <a:cs typeface="Segoe UI" panose="020B0502040204020203" pitchFamily="34" charset="0"/>
              </a:rPr>
              <a:t>returns to normal over time.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Current levels have been high </a:t>
            </a:r>
            <a:r>
              <a:rPr lang="en-GB" sz="1050" u="none" dirty="0">
                <a:latin typeface="Segoe UI" panose="020B0502040204020203" pitchFamily="34" charset="0"/>
                <a:ea typeface="Segoe UI" panose="020B0502040204020203" pitchFamily="34" charset="0"/>
                <a:cs typeface="Segoe UI" panose="020B0502040204020203" pitchFamily="34" charset="0"/>
              </a:rPr>
              <a:t>from Covid/ Respiratory sickness or self </a:t>
            </a:r>
            <a:r>
              <a:rPr lang="en-GB" sz="1050" u="none" dirty="0" smtClean="0">
                <a:latin typeface="Segoe UI" panose="020B0502040204020203" pitchFamily="34" charset="0"/>
                <a:ea typeface="Segoe UI" panose="020B0502040204020203" pitchFamily="34" charset="0"/>
                <a:cs typeface="Segoe UI" panose="020B0502040204020203" pitchFamily="34" charset="0"/>
              </a:rPr>
              <a:t>isolation, as a result,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current outcoming levels </a:t>
            </a:r>
            <a:r>
              <a:rPr lang="en-GB" sz="1050" u="none" dirty="0" smtClean="0">
                <a:latin typeface="Segoe UI" panose="020B0502040204020203" pitchFamily="34" charset="0"/>
                <a:ea typeface="Segoe UI" panose="020B0502040204020203" pitchFamily="34" charset="0"/>
                <a:cs typeface="Segoe UI" panose="020B0502040204020203" pitchFamily="34" charset="0"/>
              </a:rPr>
              <a:t>could have been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even higher</a:t>
            </a:r>
            <a:r>
              <a:rPr lang="en-GB" sz="1050" u="none" dirty="0" smtClean="0">
                <a:latin typeface="Segoe UI" panose="020B0502040204020203" pitchFamily="34" charset="0"/>
                <a:ea typeface="Segoe UI" panose="020B0502040204020203" pitchFamily="34" charset="0"/>
                <a:cs typeface="Segoe UI" panose="020B0502040204020203" pitchFamily="34" charset="0"/>
              </a:rPr>
              <a:t>.</a:t>
            </a:r>
            <a:endParaRPr lang="en-GB" altLang="en-US" sz="1050" b="1"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4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40" name="Rectangle 39"/>
          <p:cNvSpPr/>
          <p:nvPr/>
        </p:nvSpPr>
        <p:spPr>
          <a:xfrm>
            <a:off x="481297" y="1648061"/>
            <a:ext cx="1017461" cy="1384995"/>
          </a:xfrm>
          <a:prstGeom prst="rect">
            <a:avLst/>
          </a:prstGeom>
        </p:spPr>
        <p:txBody>
          <a:bodyPr wrap="square">
            <a:spAutoFit/>
          </a:bodyPr>
          <a:lstStyle/>
          <a:p>
            <a:r>
              <a:rPr lang="en-GB" sz="1050" dirty="0" smtClean="0">
                <a:latin typeface="Segoe UI" panose="020B0502040204020203" pitchFamily="34" charset="0"/>
                <a:ea typeface="Segoe UI" panose="020B0502040204020203" pitchFamily="34" charset="0"/>
                <a:cs typeface="Segoe UI" panose="020B0502040204020203" pitchFamily="34" charset="0"/>
              </a:rPr>
              <a:t>An </a:t>
            </a:r>
            <a:r>
              <a:rPr lang="en-GB" sz="1050" b="1" dirty="0" smtClean="0">
                <a:latin typeface="Segoe UI" panose="020B0502040204020203" pitchFamily="34" charset="0"/>
                <a:ea typeface="Segoe UI" panose="020B0502040204020203" pitchFamily="34" charset="0"/>
                <a:cs typeface="Segoe UI" panose="020B0502040204020203" pitchFamily="34" charset="0"/>
              </a:rPr>
              <a:t>increase</a:t>
            </a: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dirty="0">
                <a:latin typeface="Segoe UI" panose="020B0502040204020203" pitchFamily="34" charset="0"/>
                <a:ea typeface="Segoe UI" panose="020B0502040204020203" pitchFamily="34" charset="0"/>
                <a:cs typeface="Segoe UI" panose="020B0502040204020203" pitchFamily="34" charset="0"/>
              </a:rPr>
              <a:t>in the volume and proportion of offences assigned an </a:t>
            </a:r>
            <a:r>
              <a:rPr lang="en-GB" sz="1050" b="1" dirty="0">
                <a:latin typeface="Segoe UI" panose="020B0502040204020203" pitchFamily="34" charset="0"/>
                <a:ea typeface="Segoe UI" panose="020B0502040204020203" pitchFamily="34" charset="0"/>
                <a:cs typeface="Segoe UI" panose="020B0502040204020203" pitchFamily="34" charset="0"/>
              </a:rPr>
              <a:t>Outcome </a:t>
            </a:r>
            <a:r>
              <a:rPr lang="en-GB" sz="1050" b="1" dirty="0" smtClean="0">
                <a:latin typeface="Segoe UI" panose="020B0502040204020203" pitchFamily="34" charset="0"/>
                <a:ea typeface="Segoe UI" panose="020B0502040204020203" pitchFamily="34" charset="0"/>
                <a:cs typeface="Segoe UI" panose="020B0502040204020203" pitchFamily="34" charset="0"/>
              </a:rPr>
              <a:t>1 </a:t>
            </a:r>
            <a:r>
              <a:rPr lang="en-GB" sz="1050" dirty="0" smtClean="0">
                <a:latin typeface="Segoe UI" panose="020B0502040204020203" pitchFamily="34" charset="0"/>
                <a:ea typeface="Segoe UI" panose="020B0502040204020203" pitchFamily="34" charset="0"/>
                <a:cs typeface="Segoe UI" panose="020B0502040204020203" pitchFamily="34" charset="0"/>
              </a:rPr>
              <a:t>or</a:t>
            </a:r>
            <a:r>
              <a:rPr lang="en-GB" sz="1050" b="1" dirty="0" smtClean="0">
                <a:latin typeface="Segoe UI" panose="020B0502040204020203" pitchFamily="34" charset="0"/>
                <a:ea typeface="Segoe UI" panose="020B0502040204020203" pitchFamily="34" charset="0"/>
                <a:cs typeface="Segoe UI" panose="020B0502040204020203" pitchFamily="34" charset="0"/>
              </a:rPr>
              <a:t> 1A </a:t>
            </a:r>
            <a:r>
              <a:rPr lang="en-GB" sz="1050" dirty="0">
                <a:latin typeface="Segoe UI" panose="020B0502040204020203" pitchFamily="34" charset="0"/>
                <a:ea typeface="Segoe UI" panose="020B0502040204020203" pitchFamily="34" charset="0"/>
                <a:cs typeface="Segoe UI" panose="020B0502040204020203" pitchFamily="34" charset="0"/>
              </a:rPr>
              <a:t>result.</a:t>
            </a:r>
          </a:p>
        </p:txBody>
      </p:sp>
      <p:sp>
        <p:nvSpPr>
          <p:cNvPr id="41" name="Rectangle 40"/>
          <p:cNvSpPr/>
          <p:nvPr/>
        </p:nvSpPr>
        <p:spPr>
          <a:xfrm>
            <a:off x="461153" y="3090660"/>
            <a:ext cx="1048715" cy="553998"/>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Oct 2021</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42" name="Rounded Rectangle 14"/>
          <p:cNvSpPr>
            <a:spLocks noChangeArrowheads="1"/>
          </p:cNvSpPr>
          <p:nvPr/>
        </p:nvSpPr>
        <p:spPr bwMode="auto">
          <a:xfrm>
            <a:off x="448354" y="5931071"/>
            <a:ext cx="3816716"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43" name="Rounded Rectangle 14"/>
          <p:cNvSpPr>
            <a:spLocks noChangeArrowheads="1"/>
          </p:cNvSpPr>
          <p:nvPr/>
        </p:nvSpPr>
        <p:spPr bwMode="auto">
          <a:xfrm>
            <a:off x="3276430" y="5995821"/>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45" name="TextBox 44"/>
          <p:cNvSpPr txBox="1"/>
          <p:nvPr/>
        </p:nvSpPr>
        <p:spPr>
          <a:xfrm>
            <a:off x="420281" y="6211265"/>
            <a:ext cx="2828077" cy="600164"/>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100" dirty="0">
                <a:latin typeface="Segoe UI" panose="020B0502040204020203" pitchFamily="34" charset="0"/>
                <a:ea typeface="Segoe UI" panose="020B0502040204020203" pitchFamily="34" charset="0"/>
                <a:cs typeface="Segoe UI" panose="020B0502040204020203" pitchFamily="34" charset="0"/>
              </a:rPr>
              <a:t>Continued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focus on </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action plan delivery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and continued monitoring</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via Crime Management Board.</a:t>
            </a:r>
            <a:endParaRPr lang="en-GB" altLang="en-US" sz="1100" dirty="0">
              <a:latin typeface="Segoe UI" panose="020B0502040204020203" pitchFamily="34" charset="0"/>
              <a:ea typeface="Segoe UI" panose="020B0502040204020203" pitchFamily="34" charset="0"/>
              <a:cs typeface="Segoe UI" panose="020B0502040204020203" pitchFamily="34" charset="0"/>
            </a:endParaRPr>
          </a:p>
        </p:txBody>
      </p:sp>
      <p:pic>
        <p:nvPicPr>
          <p:cNvPr id="46" name="Picture 45"/>
          <p:cNvPicPr>
            <a:picLocks noChangeAspect="1"/>
          </p:cNvPicPr>
          <p:nvPr/>
        </p:nvPicPr>
        <p:blipFill rotWithShape="1">
          <a:blip r:embed="rId4"/>
          <a:srcRect l="-376" t="900" r="4804" b="-226"/>
          <a:stretch/>
        </p:blipFill>
        <p:spPr>
          <a:xfrm>
            <a:off x="1423766" y="960575"/>
            <a:ext cx="433136" cy="2767263"/>
          </a:xfrm>
          <a:prstGeom prst="rect">
            <a:avLst/>
          </a:prstGeom>
        </p:spPr>
      </p:pic>
      <p:pic>
        <p:nvPicPr>
          <p:cNvPr id="4" name="Picture 3"/>
          <p:cNvPicPr>
            <a:picLocks noChangeAspect="1"/>
          </p:cNvPicPr>
          <p:nvPr/>
        </p:nvPicPr>
        <p:blipFill rotWithShape="1">
          <a:blip r:embed="rId5"/>
          <a:srcRect l="254" t="5859" r="1778" b="2810"/>
          <a:stretch/>
        </p:blipFill>
        <p:spPr>
          <a:xfrm>
            <a:off x="6867975" y="3920415"/>
            <a:ext cx="4740751" cy="2890596"/>
          </a:xfrm>
          <a:prstGeom prst="rect">
            <a:avLst/>
          </a:prstGeom>
        </p:spPr>
      </p:pic>
      <p:pic>
        <p:nvPicPr>
          <p:cNvPr id="49" name="Picture 48"/>
          <p:cNvPicPr>
            <a:picLocks noChangeAspect="1"/>
          </p:cNvPicPr>
          <p:nvPr/>
        </p:nvPicPr>
        <p:blipFill rotWithShape="1">
          <a:blip r:embed="rId6"/>
          <a:srcRect l="263" t="5648" r="18" b="2575"/>
          <a:stretch/>
        </p:blipFill>
        <p:spPr>
          <a:xfrm>
            <a:off x="6909444" y="770959"/>
            <a:ext cx="4825483" cy="2904712"/>
          </a:xfrm>
          <a:prstGeom prst="rect">
            <a:avLst/>
          </a:prstGeom>
        </p:spPr>
      </p:pic>
      <p:sp>
        <p:nvSpPr>
          <p:cNvPr id="23" name="Rounded Rectangle 14"/>
          <p:cNvSpPr>
            <a:spLocks noChangeArrowheads="1"/>
          </p:cNvSpPr>
          <p:nvPr/>
        </p:nvSpPr>
        <p:spPr bwMode="auto">
          <a:xfrm>
            <a:off x="3276430" y="6491813"/>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p:cNvSpPr/>
          <p:nvPr/>
        </p:nvSpPr>
        <p:spPr>
          <a:xfrm>
            <a:off x="4309560" y="5924680"/>
            <a:ext cx="2406550" cy="892800"/>
          </a:xfrm>
          <a:prstGeom prst="rect">
            <a:avLst/>
          </a:prstGeom>
          <a:solidFill>
            <a:schemeClr val="bg1"/>
          </a:solidFill>
          <a:ln w="28575" algn="ctr">
            <a:solidFill>
              <a:srgbClr val="005B97"/>
            </a:solidFill>
            <a:round/>
            <a:headEnd/>
            <a:tailEnd/>
          </a:ln>
        </p:spPr>
        <p:txBody>
          <a:bodyPr anchor="ctr" anchorCtr="0"/>
          <a:lstStyle/>
          <a:p>
            <a:pPr algn="ctr">
              <a:spcBef>
                <a:spcPct val="20000"/>
              </a:spcBef>
            </a:pPr>
            <a:r>
              <a:rPr lang="en-GB" sz="900" b="1" dirty="0">
                <a:solidFill>
                  <a:srgbClr val="000000"/>
                </a:solidFill>
                <a:latin typeface="Segoe UI" panose="020B0502040204020203" pitchFamily="34" charset="0"/>
                <a:ea typeface="Segoe UI" panose="020B0502040204020203" pitchFamily="34" charset="0"/>
                <a:cs typeface="Segoe UI" panose="020B0502040204020203" pitchFamily="34" charset="0"/>
              </a:rPr>
              <a:t>No comparison </a:t>
            </a:r>
            <a:r>
              <a:rPr lang="en-GB" sz="9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to </a:t>
            </a:r>
            <a:r>
              <a:rPr lang="en-GB" sz="900" dirty="0">
                <a:solidFill>
                  <a:srgbClr val="000000"/>
                </a:solidFill>
                <a:latin typeface="Segoe UI" panose="020B0502040204020203" pitchFamily="34" charset="0"/>
                <a:ea typeface="Segoe UI" panose="020B0502040204020203" pitchFamily="34" charset="0"/>
                <a:cs typeface="Segoe UI" panose="020B0502040204020203" pitchFamily="34" charset="0"/>
              </a:rPr>
              <a:t>MSG, National view or other Athena forces at this time due </a:t>
            </a:r>
            <a:r>
              <a:rPr lang="en-GB" sz="900" b="1" dirty="0">
                <a:solidFill>
                  <a:srgbClr val="000000"/>
                </a:solidFill>
                <a:latin typeface="Segoe UI" panose="020B0502040204020203" pitchFamily="34" charset="0"/>
                <a:ea typeface="Segoe UI" panose="020B0502040204020203" pitchFamily="34" charset="0"/>
                <a:cs typeface="Segoe UI" panose="020B0502040204020203" pitchFamily="34" charset="0"/>
              </a:rPr>
              <a:t>to differing </a:t>
            </a:r>
            <a:r>
              <a:rPr lang="en-GB" sz="9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data/counting rules</a:t>
            </a:r>
            <a:r>
              <a:rPr lang="en-GB" sz="9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p>
          <a:p>
            <a:pPr algn="ctr">
              <a:spcBef>
                <a:spcPct val="20000"/>
              </a:spcBef>
            </a:pPr>
            <a:endParaRPr lang="en-GB" sz="3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lgn="ctr">
              <a:spcBef>
                <a:spcPct val="20000"/>
              </a:spcBef>
            </a:pPr>
            <a:r>
              <a:rPr lang="en-GB" sz="900" dirty="0">
                <a:solidFill>
                  <a:srgbClr val="000000"/>
                </a:solidFill>
                <a:latin typeface="Segoe UI" panose="020B0502040204020203" pitchFamily="34" charset="0"/>
                <a:ea typeface="Segoe UI" panose="020B0502040204020203" pitchFamily="34" charset="0"/>
                <a:cs typeface="Segoe UI" panose="020B0502040204020203" pitchFamily="34" charset="0"/>
              </a:rPr>
              <a:t>This will </a:t>
            </a:r>
            <a:r>
              <a:rPr lang="en-GB" sz="900" b="1" dirty="0">
                <a:solidFill>
                  <a:srgbClr val="000000"/>
                </a:solidFill>
                <a:latin typeface="Segoe UI" panose="020B0502040204020203" pitchFamily="34" charset="0"/>
                <a:ea typeface="Segoe UI" panose="020B0502040204020203" pitchFamily="34" charset="0"/>
                <a:cs typeface="Segoe UI" panose="020B0502040204020203" pitchFamily="34" charset="0"/>
              </a:rPr>
              <a:t>change </a:t>
            </a:r>
            <a:r>
              <a:rPr lang="en-GB" sz="900" dirty="0">
                <a:solidFill>
                  <a:srgbClr val="000000"/>
                </a:solidFill>
                <a:latin typeface="Segoe UI" panose="020B0502040204020203" pitchFamily="34" charset="0"/>
                <a:ea typeface="Segoe UI" panose="020B0502040204020203" pitchFamily="34" charset="0"/>
                <a:cs typeface="Segoe UI" panose="020B0502040204020203" pitchFamily="34" charset="0"/>
              </a:rPr>
              <a:t>with the </a:t>
            </a:r>
            <a:r>
              <a:rPr lang="en-GB" sz="900" b="1" dirty="0">
                <a:solidFill>
                  <a:srgbClr val="000000"/>
                </a:solidFill>
                <a:latin typeface="Segoe UI" panose="020B0502040204020203" pitchFamily="34" charset="0"/>
                <a:ea typeface="Segoe UI" panose="020B0502040204020203" pitchFamily="34" charset="0"/>
                <a:cs typeface="Segoe UI" panose="020B0502040204020203" pitchFamily="34" charset="0"/>
              </a:rPr>
              <a:t>launch </a:t>
            </a:r>
            <a:r>
              <a:rPr lang="en-GB" sz="900" dirty="0">
                <a:solidFill>
                  <a:srgbClr val="000000"/>
                </a:solidFill>
                <a:latin typeface="Segoe UI" panose="020B0502040204020203" pitchFamily="34" charset="0"/>
                <a:ea typeface="Segoe UI" panose="020B0502040204020203" pitchFamily="34" charset="0"/>
                <a:cs typeface="Segoe UI" panose="020B0502040204020203" pitchFamily="34" charset="0"/>
              </a:rPr>
              <a:t>of </a:t>
            </a:r>
            <a:r>
              <a:rPr lang="en-GB" sz="900" b="1" dirty="0">
                <a:solidFill>
                  <a:srgbClr val="000000"/>
                </a:solidFill>
                <a:latin typeface="Segoe UI" panose="020B0502040204020203" pitchFamily="34" charset="0"/>
                <a:ea typeface="Segoe UI" panose="020B0502040204020203" pitchFamily="34" charset="0"/>
                <a:cs typeface="Segoe UI" panose="020B0502040204020203" pitchFamily="34" charset="0"/>
              </a:rPr>
              <a:t>‘Clean and Relevant’ crime data universe</a:t>
            </a:r>
          </a:p>
        </p:txBody>
      </p:sp>
    </p:spTree>
    <p:extLst>
      <p:ext uri="{BB962C8B-B14F-4D97-AF65-F5344CB8AC3E}">
        <p14:creationId xmlns:p14="http://schemas.microsoft.com/office/powerpoint/2010/main" val="3355063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4400"/>
            <a:ext cx="360000" cy="273844"/>
          </a:xfrm>
          <a:solidFill>
            <a:schemeClr val="accent4">
              <a:lumMod val="75000"/>
            </a:schemeClr>
          </a:solidFill>
        </p:spPr>
        <p:txBody>
          <a:bodyPr vert="horz" lIns="91440" tIns="45720" rIns="91440" bIns="45720" rtlCol="0" anchor="ct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22</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TextBox 25"/>
          <p:cNvSpPr txBox="1"/>
          <p:nvPr/>
        </p:nvSpPr>
        <p:spPr>
          <a:xfrm>
            <a:off x="3468348" y="1077039"/>
            <a:ext cx="5639574"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a:solidFill>
                  <a:schemeClr val="tx1"/>
                </a:solidFill>
                <a:latin typeface="Segoe UI" panose="020B0502040204020203" pitchFamily="34" charset="0"/>
                <a:ea typeface="Segoe UI" panose="020B0502040204020203" pitchFamily="34" charset="0"/>
                <a:cs typeface="Segoe UI" panose="020B0502040204020203" pitchFamily="34" charset="0"/>
              </a:rPr>
              <a:t>‘Charge/ Summons’ Outcomed Offences (OC1 &amp; 1A) </a:t>
            </a:r>
            <a:r>
              <a:rPr lang="en-GB" sz="1100" b="0" i="1" u="none" dirty="0">
                <a:solidFill>
                  <a:schemeClr val="tx1"/>
                </a:solidFill>
                <a:latin typeface="Segoe UI" panose="020B0502040204020203" pitchFamily="34" charset="0"/>
                <a:ea typeface="Segoe UI" panose="020B0502040204020203" pitchFamily="34" charset="0"/>
                <a:cs typeface="Segoe UI" panose="020B0502040204020203" pitchFamily="34" charset="0"/>
              </a:rPr>
              <a:t>(regardless of when recorded)</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TextBox 26"/>
          <p:cNvSpPr txBox="1"/>
          <p:nvPr/>
        </p:nvSpPr>
        <p:spPr>
          <a:xfrm>
            <a:off x="1663971" y="1392454"/>
            <a:ext cx="1650470"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Herefordshire</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5018808" y="1392454"/>
            <a:ext cx="2687947"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North </a:t>
            </a:r>
            <a:r>
              <a:rPr lang="en-GB" sz="1100" u="none" dirty="0">
                <a:solidFill>
                  <a:schemeClr val="tx1"/>
                </a:solidFill>
                <a:latin typeface="Segoe UI" panose="020B0502040204020203" pitchFamily="34" charset="0"/>
                <a:ea typeface="Segoe UI" panose="020B0502040204020203" pitchFamily="34" charset="0"/>
                <a:cs typeface="Segoe UI" panose="020B0502040204020203" pitchFamily="34" charset="0"/>
              </a:rPr>
              <a:t>Worcestershire</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9032291" y="1392454"/>
            <a:ext cx="2428867"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Shropshire</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p:cNvSpPr txBox="1"/>
          <p:nvPr/>
        </p:nvSpPr>
        <p:spPr>
          <a:xfrm>
            <a:off x="3114949" y="3933901"/>
            <a:ext cx="1966470"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South </a:t>
            </a:r>
            <a:r>
              <a:rPr lang="en-GB" sz="1100" u="none" dirty="0">
                <a:solidFill>
                  <a:schemeClr val="tx1"/>
                </a:solidFill>
                <a:latin typeface="Segoe UI" panose="020B0502040204020203" pitchFamily="34" charset="0"/>
                <a:ea typeface="Segoe UI" panose="020B0502040204020203" pitchFamily="34" charset="0"/>
                <a:cs typeface="Segoe UI" panose="020B0502040204020203" pitchFamily="34" charset="0"/>
              </a:rPr>
              <a:t>Worcestershire</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TextBox 31"/>
          <p:cNvSpPr txBox="1"/>
          <p:nvPr/>
        </p:nvSpPr>
        <p:spPr>
          <a:xfrm>
            <a:off x="7440531" y="3933901"/>
            <a:ext cx="1982676"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Telford </a:t>
            </a:r>
            <a:r>
              <a:rPr lang="en-GB" sz="1100" u="none" dirty="0">
                <a:solidFill>
                  <a:schemeClr val="tx1"/>
                </a:solidFill>
                <a:latin typeface="Segoe UI" panose="020B0502040204020203" pitchFamily="34" charset="0"/>
                <a:ea typeface="Segoe UI" panose="020B0502040204020203" pitchFamily="34" charset="0"/>
                <a:cs typeface="Segoe UI" panose="020B0502040204020203" pitchFamily="34" charset="0"/>
              </a:rPr>
              <a:t>&amp; Wrekin</a:t>
            </a:r>
          </a:p>
        </p:txBody>
      </p:sp>
      <p:sp>
        <p:nvSpPr>
          <p:cNvPr id="16" name="TextBox 15"/>
          <p:cNvSpPr txBox="1"/>
          <p:nvPr/>
        </p:nvSpPr>
        <p:spPr>
          <a:xfrm>
            <a:off x="352800" y="192984"/>
            <a:ext cx="53082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effective prevention and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intervention</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How well does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West Mercia Police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bring offenders to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justice?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352800" y="654649"/>
            <a:ext cx="5308296" cy="276999"/>
          </a:xfrm>
          <a:prstGeom prst="rect">
            <a:avLst/>
          </a:prstGeom>
          <a:noFill/>
        </p:spPr>
        <p:txBody>
          <a:bodyPr wrap="squar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4.1.1 % of positive </a:t>
            </a:r>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action by LPA</a:t>
            </a:r>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Rectangle 18"/>
          <p:cNvSpPr/>
          <p:nvPr/>
        </p:nvSpPr>
        <p:spPr>
          <a:xfrm>
            <a:off x="6527549" y="3900651"/>
            <a:ext cx="3906302" cy="2376000"/>
          </a:xfrm>
          <a:prstGeom prst="rect">
            <a:avLst/>
          </a:prstGeom>
          <a:noFill/>
          <a:ln w="38100">
            <a:solidFill>
              <a:srgbClr val="005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a:spLocks/>
          </p:cNvSpPr>
          <p:nvPr/>
        </p:nvSpPr>
        <p:spPr>
          <a:xfrm>
            <a:off x="9280411" y="53980"/>
            <a:ext cx="2253600" cy="1044000"/>
          </a:xfrm>
          <a:prstGeom prst="ellipse">
            <a:avLst/>
          </a:prstGeom>
          <a:solidFill>
            <a:srgbClr val="005B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Remaining policing areas have seen proportion rate decreases in OC1 &amp; 1A.</a:t>
            </a:r>
            <a:endParaRPr lang="en-GB" sz="1000" b="1"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Oval 22"/>
          <p:cNvSpPr>
            <a:spLocks/>
          </p:cNvSpPr>
          <p:nvPr/>
        </p:nvSpPr>
        <p:spPr>
          <a:xfrm>
            <a:off x="6947647" y="26709"/>
            <a:ext cx="2253494" cy="1044000"/>
          </a:xfrm>
          <a:prstGeom prst="ellipse">
            <a:avLst/>
          </a:prstGeom>
          <a:solidFill>
            <a:srgbClr val="005B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a:solidFill>
                  <a:srgbClr val="FFFFFF"/>
                </a:solidFill>
                <a:latin typeface="Segoe UI" panose="020B0502040204020203" pitchFamily="34" charset="0"/>
                <a:ea typeface="Segoe UI" panose="020B0502040204020203" pitchFamily="34" charset="0"/>
                <a:cs typeface="Segoe UI" panose="020B0502040204020203" pitchFamily="34" charset="0"/>
              </a:rPr>
              <a:t>Most substantial </a:t>
            </a:r>
            <a:r>
              <a:rPr lang="en-GB" sz="10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volume and proportion rate increases </a:t>
            </a:r>
            <a:r>
              <a:rPr lang="en-GB" sz="1000" b="1" dirty="0">
                <a:solidFill>
                  <a:srgbClr val="FFFFFF"/>
                </a:solidFill>
                <a:latin typeface="Segoe UI" panose="020B0502040204020203" pitchFamily="34" charset="0"/>
                <a:ea typeface="Segoe UI" panose="020B0502040204020203" pitchFamily="34" charset="0"/>
                <a:cs typeface="Segoe UI" panose="020B0502040204020203" pitchFamily="34" charset="0"/>
              </a:rPr>
              <a:t>seen in </a:t>
            </a:r>
            <a:r>
              <a:rPr lang="en-GB" sz="10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Telford &amp; Wrekin and Herefordshire.</a:t>
            </a:r>
            <a:endParaRPr lang="en-GB" sz="1000" b="1"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pic>
        <p:nvPicPr>
          <p:cNvPr id="25" name="Picture 24"/>
          <p:cNvPicPr>
            <a:picLocks noChangeAspect="1"/>
          </p:cNvPicPr>
          <p:nvPr/>
        </p:nvPicPr>
        <p:blipFill rotWithShape="1">
          <a:blip r:embed="rId3"/>
          <a:srcRect l="4406" t="89235" r="3975" b="2359"/>
          <a:stretch/>
        </p:blipFill>
        <p:spPr>
          <a:xfrm>
            <a:off x="1943153" y="6334241"/>
            <a:ext cx="7929175" cy="475070"/>
          </a:xfrm>
          <a:prstGeom prst="rect">
            <a:avLst/>
          </a:prstGeom>
        </p:spPr>
      </p:pic>
      <p:pic>
        <p:nvPicPr>
          <p:cNvPr id="3" name="Picture 2"/>
          <p:cNvPicPr>
            <a:picLocks noChangeAspect="1"/>
          </p:cNvPicPr>
          <p:nvPr/>
        </p:nvPicPr>
        <p:blipFill rotWithShape="1">
          <a:blip r:embed="rId4"/>
          <a:srcRect l="-38" t="5859" b="12181"/>
          <a:stretch/>
        </p:blipFill>
        <p:spPr>
          <a:xfrm>
            <a:off x="4547436" y="1692772"/>
            <a:ext cx="3630690" cy="1945505"/>
          </a:xfrm>
          <a:prstGeom prst="rect">
            <a:avLst/>
          </a:prstGeom>
        </p:spPr>
      </p:pic>
      <p:pic>
        <p:nvPicPr>
          <p:cNvPr id="4" name="Picture 3"/>
          <p:cNvPicPr>
            <a:picLocks noChangeAspect="1"/>
          </p:cNvPicPr>
          <p:nvPr/>
        </p:nvPicPr>
        <p:blipFill rotWithShape="1">
          <a:blip r:embed="rId5"/>
          <a:srcRect l="60" t="5859" r="-71" b="11884"/>
          <a:stretch/>
        </p:blipFill>
        <p:spPr>
          <a:xfrm>
            <a:off x="8431869" y="1684005"/>
            <a:ext cx="3629710" cy="1952555"/>
          </a:xfrm>
          <a:prstGeom prst="rect">
            <a:avLst/>
          </a:prstGeom>
        </p:spPr>
      </p:pic>
      <p:pic>
        <p:nvPicPr>
          <p:cNvPr id="5" name="Picture 4"/>
          <p:cNvPicPr>
            <a:picLocks noChangeAspect="1"/>
          </p:cNvPicPr>
          <p:nvPr/>
        </p:nvPicPr>
        <p:blipFill rotWithShape="1">
          <a:blip r:embed="rId6"/>
          <a:srcRect l="60" t="5859" r="221" b="12032"/>
          <a:stretch/>
        </p:blipFill>
        <p:spPr>
          <a:xfrm>
            <a:off x="2288628" y="4185901"/>
            <a:ext cx="3619112" cy="1949042"/>
          </a:xfrm>
          <a:prstGeom prst="rect">
            <a:avLst/>
          </a:prstGeom>
        </p:spPr>
      </p:pic>
      <p:pic>
        <p:nvPicPr>
          <p:cNvPr id="6" name="Picture 5"/>
          <p:cNvPicPr>
            <a:picLocks noChangeAspect="1"/>
          </p:cNvPicPr>
          <p:nvPr/>
        </p:nvPicPr>
        <p:blipFill rotWithShape="1">
          <a:blip r:embed="rId7"/>
          <a:srcRect l="60" t="6008" r="221" b="11437"/>
          <a:stretch/>
        </p:blipFill>
        <p:spPr>
          <a:xfrm>
            <a:off x="6680434" y="4185901"/>
            <a:ext cx="3619112" cy="1959629"/>
          </a:xfrm>
          <a:prstGeom prst="rect">
            <a:avLst/>
          </a:prstGeom>
        </p:spPr>
      </p:pic>
      <p:pic>
        <p:nvPicPr>
          <p:cNvPr id="38" name="Picture 37"/>
          <p:cNvPicPr>
            <a:picLocks noChangeAspect="1"/>
          </p:cNvPicPr>
          <p:nvPr/>
        </p:nvPicPr>
        <p:blipFill rotWithShape="1">
          <a:blip r:embed="rId8"/>
          <a:srcRect l="156" t="5711" r="28" b="12181"/>
          <a:stretch/>
        </p:blipFill>
        <p:spPr>
          <a:xfrm>
            <a:off x="677890" y="1691016"/>
            <a:ext cx="3622633" cy="1949018"/>
          </a:xfrm>
          <a:prstGeom prst="rect">
            <a:avLst/>
          </a:prstGeom>
        </p:spPr>
      </p:pic>
      <p:sp>
        <p:nvSpPr>
          <p:cNvPr id="40" name="Rectangle 39"/>
          <p:cNvSpPr/>
          <p:nvPr/>
        </p:nvSpPr>
        <p:spPr>
          <a:xfrm>
            <a:off x="588475" y="1358603"/>
            <a:ext cx="3820563" cy="2376000"/>
          </a:xfrm>
          <a:prstGeom prst="rect">
            <a:avLst/>
          </a:prstGeom>
          <a:noFill/>
          <a:ln w="38100">
            <a:solidFill>
              <a:srgbClr val="005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18756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23</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52800" y="192984"/>
            <a:ext cx="53082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effective prevention and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intervention</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How well does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West Mercia Police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bring offenders to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justice?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352800" y="654649"/>
            <a:ext cx="5308296" cy="276999"/>
          </a:xfrm>
          <a:prstGeom prst="rect">
            <a:avLst/>
          </a:prstGeom>
          <a:noFill/>
        </p:spPr>
        <p:txBody>
          <a:bodyPr wrap="squar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4.1.1 % of positive </a:t>
            </a:r>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action – DA outcomes</a:t>
            </a:r>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TextBox 25"/>
          <p:cNvSpPr txBox="1"/>
          <p:nvPr/>
        </p:nvSpPr>
        <p:spPr>
          <a:xfrm>
            <a:off x="7247345" y="3650239"/>
            <a:ext cx="4134709"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DA Outcomed Offences </a:t>
            </a:r>
            <a:r>
              <a:rPr lang="en-GB" sz="1100" b="0" i="1"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(regardless of when recorded)</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7223256" y="196054"/>
            <a:ext cx="4182886" cy="430887"/>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‘Charge/ Summons’ Outcomed DA Offences (OC1 &amp; 1A) </a:t>
            </a:r>
            <a:r>
              <a:rPr lang="en-GB" sz="1100" b="0" i="1"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(regardless of when recorded)</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Rectangle 34"/>
          <p:cNvSpPr/>
          <p:nvPr/>
        </p:nvSpPr>
        <p:spPr>
          <a:xfrm>
            <a:off x="445758" y="935004"/>
            <a:ext cx="1454288" cy="2808000"/>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6" name="TextBox 35"/>
          <p:cNvSpPr txBox="1"/>
          <p:nvPr/>
        </p:nvSpPr>
        <p:spPr>
          <a:xfrm>
            <a:off x="447957" y="1079312"/>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37" name="Picture 36"/>
          <p:cNvPicPr>
            <a:picLocks noChangeAspect="1"/>
          </p:cNvPicPr>
          <p:nvPr/>
        </p:nvPicPr>
        <p:blipFill>
          <a:blip r:embed="rId3"/>
          <a:stretch>
            <a:fillRect/>
          </a:stretch>
        </p:blipFill>
        <p:spPr>
          <a:xfrm>
            <a:off x="515105" y="1079897"/>
            <a:ext cx="380585" cy="247854"/>
          </a:xfrm>
          <a:prstGeom prst="rect">
            <a:avLst/>
          </a:prstGeom>
        </p:spPr>
      </p:pic>
      <p:sp>
        <p:nvSpPr>
          <p:cNvPr id="38" name="Rounded Rectangle 14"/>
          <p:cNvSpPr>
            <a:spLocks noChangeArrowheads="1"/>
          </p:cNvSpPr>
          <p:nvPr/>
        </p:nvSpPr>
        <p:spPr bwMode="auto">
          <a:xfrm>
            <a:off x="1961006" y="935004"/>
            <a:ext cx="4751504" cy="2808000"/>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5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GB" sz="1050" dirty="0" smtClean="0">
                <a:latin typeface="Segoe UI" panose="020B0502040204020203" pitchFamily="34" charset="0"/>
                <a:ea typeface="Segoe UI" panose="020B0502040204020203" pitchFamily="34" charset="0"/>
                <a:cs typeface="Segoe UI" panose="020B0502040204020203" pitchFamily="34" charset="0"/>
              </a:rPr>
              <a:t>Usage of </a:t>
            </a:r>
            <a:r>
              <a:rPr lang="en-GB" sz="1050" b="1" dirty="0" smtClean="0">
                <a:latin typeface="Segoe UI" panose="020B0502040204020203" pitchFamily="34" charset="0"/>
                <a:ea typeface="Segoe UI" panose="020B0502040204020203" pitchFamily="34" charset="0"/>
                <a:cs typeface="Segoe UI" panose="020B0502040204020203" pitchFamily="34" charset="0"/>
              </a:rPr>
              <a:t>Charge/Summons</a:t>
            </a:r>
            <a:r>
              <a:rPr lang="en-GB" sz="1050" dirty="0" smtClean="0">
                <a:latin typeface="Segoe UI" panose="020B0502040204020203" pitchFamily="34" charset="0"/>
                <a:ea typeface="Segoe UI" panose="020B0502040204020203" pitchFamily="34" charset="0"/>
                <a:cs typeface="Segoe UI" panose="020B0502040204020203" pitchFamily="34" charset="0"/>
              </a:rPr>
              <a:t> has </a:t>
            </a:r>
            <a:r>
              <a:rPr lang="en-GB" sz="1050" b="1" dirty="0" smtClean="0">
                <a:latin typeface="Segoe UI" panose="020B0502040204020203" pitchFamily="34" charset="0"/>
                <a:ea typeface="Segoe UI" panose="020B0502040204020203" pitchFamily="34" charset="0"/>
                <a:cs typeface="Segoe UI" panose="020B0502040204020203" pitchFamily="34" charset="0"/>
              </a:rPr>
              <a:t>remained stable </a:t>
            </a:r>
            <a:r>
              <a:rPr lang="en-GB" sz="1050" dirty="0" smtClean="0">
                <a:latin typeface="Segoe UI" panose="020B0502040204020203" pitchFamily="34" charset="0"/>
                <a:ea typeface="Segoe UI" panose="020B0502040204020203" pitchFamily="34" charset="0"/>
                <a:cs typeface="Segoe UI" panose="020B0502040204020203" pitchFamily="34" charset="0"/>
              </a:rPr>
              <a:t>over the </a:t>
            </a:r>
            <a:r>
              <a:rPr lang="en-GB" sz="1050" b="1" dirty="0" smtClean="0">
                <a:latin typeface="Segoe UI" panose="020B0502040204020203" pitchFamily="34" charset="0"/>
                <a:ea typeface="Segoe UI" panose="020B0502040204020203" pitchFamily="34" charset="0"/>
                <a:cs typeface="Segoe UI" panose="020B0502040204020203" pitchFamily="34" charset="0"/>
              </a:rPr>
              <a:t>last 3 months </a:t>
            </a:r>
            <a:r>
              <a:rPr lang="en-GB" sz="1050" dirty="0" smtClean="0">
                <a:latin typeface="Segoe UI" panose="020B0502040204020203" pitchFamily="34" charset="0"/>
                <a:ea typeface="Segoe UI" panose="020B0502040204020203" pitchFamily="34" charset="0"/>
                <a:cs typeface="Segoe UI" panose="020B0502040204020203" pitchFamily="34" charset="0"/>
              </a:rPr>
              <a:t>within a </a:t>
            </a:r>
            <a:r>
              <a:rPr lang="en-GB" sz="1050" b="1" dirty="0" smtClean="0">
                <a:latin typeface="Segoe UI" panose="020B0502040204020203" pitchFamily="34" charset="0"/>
                <a:ea typeface="Segoe UI" panose="020B0502040204020203" pitchFamily="34" charset="0"/>
                <a:cs typeface="Segoe UI" panose="020B0502040204020203" pitchFamily="34" charset="0"/>
              </a:rPr>
              <a:t>range</a:t>
            </a:r>
            <a:r>
              <a:rPr lang="en-GB" sz="1050" dirty="0" smtClean="0">
                <a:latin typeface="Segoe UI" panose="020B0502040204020203" pitchFamily="34" charset="0"/>
                <a:ea typeface="Segoe UI" panose="020B0502040204020203" pitchFamily="34" charset="0"/>
                <a:cs typeface="Segoe UI" panose="020B0502040204020203" pitchFamily="34" charset="0"/>
              </a:rPr>
              <a:t> from </a:t>
            </a:r>
            <a:r>
              <a:rPr lang="en-GB" sz="1050" b="1" dirty="0" smtClean="0">
                <a:latin typeface="Segoe UI" panose="020B0502040204020203" pitchFamily="34" charset="0"/>
                <a:ea typeface="Segoe UI" panose="020B0502040204020203" pitchFamily="34" charset="0"/>
                <a:cs typeface="Segoe UI" panose="020B0502040204020203" pitchFamily="34" charset="0"/>
              </a:rPr>
              <a:t>100 to 110 </a:t>
            </a:r>
            <a:r>
              <a:rPr lang="en-GB" sz="1050" dirty="0" smtClean="0">
                <a:latin typeface="Segoe UI" panose="020B0502040204020203" pitchFamily="34" charset="0"/>
                <a:ea typeface="Segoe UI" panose="020B0502040204020203" pitchFamily="34" charset="0"/>
                <a:cs typeface="Segoe UI" panose="020B0502040204020203" pitchFamily="34" charset="0"/>
              </a:rPr>
              <a:t>‘</a:t>
            </a:r>
            <a:r>
              <a:rPr lang="en-GB" sz="1050" b="1" dirty="0" smtClean="0">
                <a:latin typeface="Segoe UI" panose="020B0502040204020203" pitchFamily="34" charset="0"/>
                <a:ea typeface="Segoe UI" panose="020B0502040204020203" pitchFamily="34" charset="0"/>
                <a:cs typeface="Segoe UI" panose="020B0502040204020203" pitchFamily="34" charset="0"/>
              </a:rPr>
              <a:t>Charge/Summons’ </a:t>
            </a:r>
            <a:r>
              <a:rPr lang="en-GB" sz="1050" dirty="0" smtClean="0">
                <a:latin typeface="Segoe UI" panose="020B0502040204020203" pitchFamily="34" charset="0"/>
                <a:ea typeface="Segoe UI" panose="020B0502040204020203" pitchFamily="34" charset="0"/>
                <a:cs typeface="Segoe UI" panose="020B0502040204020203" pitchFamily="34" charset="0"/>
              </a:rPr>
              <a:t>DA offences </a:t>
            </a:r>
            <a:r>
              <a:rPr lang="en-GB" sz="1050" b="1" dirty="0" smtClean="0">
                <a:latin typeface="Segoe UI" panose="020B0502040204020203" pitchFamily="34" charset="0"/>
                <a:ea typeface="Segoe UI" panose="020B0502040204020203" pitchFamily="34" charset="0"/>
                <a:cs typeface="Segoe UI" panose="020B0502040204020203" pitchFamily="34" charset="0"/>
              </a:rPr>
              <a:t>per month</a:t>
            </a:r>
            <a:r>
              <a:rPr lang="en-GB" sz="1050"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spcAft>
                <a:spcPts val="600"/>
              </a:spcAft>
              <a:buFont typeface="Arial" panose="020B0604020202020204" pitchFamily="34" charset="0"/>
              <a:buChar char="•"/>
            </a:pPr>
            <a:r>
              <a:rPr lang="en-GB" sz="1050" dirty="0" smtClean="0">
                <a:latin typeface="Segoe UI" panose="020B0502040204020203" pitchFamily="34" charset="0"/>
                <a:ea typeface="Segoe UI" panose="020B0502040204020203" pitchFamily="34" charset="0"/>
                <a:cs typeface="Segoe UI" panose="020B0502040204020203" pitchFamily="34" charset="0"/>
              </a:rPr>
              <a:t>The monthly outcomed proportion rate is </a:t>
            </a:r>
            <a:r>
              <a:rPr lang="en-GB" sz="1050" b="1" dirty="0" smtClean="0">
                <a:latin typeface="Segoe UI" panose="020B0502040204020203" pitchFamily="34" charset="0"/>
                <a:ea typeface="Segoe UI" panose="020B0502040204020203" pitchFamily="34" charset="0"/>
                <a:cs typeface="Segoe UI" panose="020B0502040204020203" pitchFamily="34" charset="0"/>
              </a:rPr>
              <a:t>7.0% (102) </a:t>
            </a:r>
            <a:r>
              <a:rPr lang="en-GB" sz="1050" dirty="0" smtClean="0">
                <a:latin typeface="Segoe UI" panose="020B0502040204020203" pitchFamily="34" charset="0"/>
                <a:ea typeface="Segoe UI" panose="020B0502040204020203" pitchFamily="34" charset="0"/>
                <a:cs typeface="Segoe UI" panose="020B0502040204020203" pitchFamily="34" charset="0"/>
              </a:rPr>
              <a:t>for </a:t>
            </a:r>
            <a:r>
              <a:rPr lang="en-GB" sz="1050" b="1" dirty="0" smtClean="0">
                <a:latin typeface="Segoe UI" panose="020B0502040204020203" pitchFamily="34" charset="0"/>
                <a:ea typeface="Segoe UI" panose="020B0502040204020203" pitchFamily="34" charset="0"/>
                <a:cs typeface="Segoe UI" panose="020B0502040204020203" pitchFamily="34" charset="0"/>
              </a:rPr>
              <a:t>March 22</a:t>
            </a:r>
            <a:r>
              <a:rPr lang="en-GB" sz="1050" dirty="0" smtClean="0">
                <a:latin typeface="Segoe UI" panose="020B0502040204020203" pitchFamily="34" charset="0"/>
                <a:ea typeface="Segoe UI" panose="020B0502040204020203" pitchFamily="34" charset="0"/>
                <a:cs typeface="Segoe UI" panose="020B0502040204020203" pitchFamily="34" charset="0"/>
              </a:rPr>
              <a:t>; a decrease of </a:t>
            </a:r>
            <a:r>
              <a:rPr lang="en-GB" sz="1050" b="1" dirty="0" smtClean="0">
                <a:latin typeface="Segoe UI" panose="020B0502040204020203" pitchFamily="34" charset="0"/>
                <a:ea typeface="Segoe UI" panose="020B0502040204020203" pitchFamily="34" charset="0"/>
                <a:cs typeface="Segoe UI" panose="020B0502040204020203" pitchFamily="34" charset="0"/>
              </a:rPr>
              <a:t>1.1 percentage </a:t>
            </a:r>
            <a:r>
              <a:rPr lang="en-GB" sz="1050" b="1" dirty="0">
                <a:latin typeface="Segoe UI" panose="020B0502040204020203" pitchFamily="34" charset="0"/>
                <a:ea typeface="Segoe UI" panose="020B0502040204020203" pitchFamily="34" charset="0"/>
                <a:cs typeface="Segoe UI" panose="020B0502040204020203" pitchFamily="34" charset="0"/>
              </a:rPr>
              <a:t>points</a:t>
            </a:r>
            <a:r>
              <a:rPr lang="en-GB" sz="1050" b="1"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Monthly view </a:t>
            </a: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b="1" dirty="0" smtClean="0">
                <a:latin typeface="Segoe UI" panose="020B0502040204020203" pitchFamily="34" charset="0"/>
                <a:ea typeface="Segoe UI" panose="020B0502040204020203" pitchFamily="34" charset="0"/>
                <a:cs typeface="Segoe UI" panose="020B0502040204020203" pitchFamily="34" charset="0"/>
              </a:rPr>
              <a:t>7.0% </a:t>
            </a:r>
            <a:r>
              <a:rPr lang="en-GB" sz="1050" dirty="0" smtClean="0">
                <a:latin typeface="Segoe UI" panose="020B0502040204020203" pitchFamily="34" charset="0"/>
                <a:ea typeface="Segoe UI" panose="020B0502040204020203" pitchFamily="34" charset="0"/>
                <a:cs typeface="Segoe UI" panose="020B0502040204020203" pitchFamily="34" charset="0"/>
              </a:rPr>
              <a:t>consists of:</a:t>
            </a:r>
            <a:endParaRPr lang="en-GB" sz="1050" dirty="0">
              <a:latin typeface="Segoe UI" panose="020B0502040204020203" pitchFamily="34" charset="0"/>
              <a:ea typeface="Segoe UI" panose="020B0502040204020203" pitchFamily="34" charset="0"/>
              <a:cs typeface="Segoe UI" panose="020B0502040204020203" pitchFamily="34" charset="0"/>
            </a:endParaRPr>
          </a:p>
          <a:p>
            <a:pPr marL="358775" lvl="1" indent="-179388">
              <a:buFont typeface="Segoe UI" panose="020B0502040204020203"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4.7% </a:t>
            </a:r>
            <a:r>
              <a:rPr lang="en-GB" sz="1050" dirty="0">
                <a:latin typeface="Segoe UI" panose="020B0502040204020203" pitchFamily="34" charset="0"/>
                <a:ea typeface="Segoe UI" panose="020B0502040204020203" pitchFamily="34" charset="0"/>
                <a:cs typeface="Segoe UI" panose="020B0502040204020203" pitchFamily="34" charset="0"/>
              </a:rPr>
              <a:t>- </a:t>
            </a:r>
            <a:r>
              <a:rPr lang="en-GB" sz="1050" b="1" dirty="0">
                <a:latin typeface="Segoe UI" panose="020B0502040204020203" pitchFamily="34" charset="0"/>
                <a:ea typeface="Segoe UI" panose="020B0502040204020203" pitchFamily="34" charset="0"/>
                <a:cs typeface="Segoe UI" panose="020B0502040204020203" pitchFamily="34" charset="0"/>
              </a:rPr>
              <a:t>Outcome 1 </a:t>
            </a:r>
            <a:r>
              <a:rPr lang="en-GB" sz="1050" dirty="0">
                <a:latin typeface="Segoe UI" panose="020B0502040204020203" pitchFamily="34" charset="0"/>
                <a:ea typeface="Segoe UI" panose="020B0502040204020203" pitchFamily="34" charset="0"/>
                <a:cs typeface="Segoe UI" panose="020B0502040204020203" pitchFamily="34" charset="0"/>
              </a:rPr>
              <a:t>- Charge/ </a:t>
            </a:r>
            <a:r>
              <a:rPr lang="en-GB" sz="1050" dirty="0" smtClean="0">
                <a:latin typeface="Segoe UI" panose="020B0502040204020203" pitchFamily="34" charset="0"/>
                <a:ea typeface="Segoe UI" panose="020B0502040204020203" pitchFamily="34" charset="0"/>
                <a:cs typeface="Segoe UI" panose="020B0502040204020203" pitchFamily="34" charset="0"/>
              </a:rPr>
              <a:t>Summonsed</a:t>
            </a:r>
            <a:endParaRPr lang="en-GB" sz="1050" dirty="0">
              <a:latin typeface="Segoe UI" panose="020B0502040204020203" pitchFamily="34" charset="0"/>
              <a:ea typeface="Segoe UI" panose="020B0502040204020203" pitchFamily="34" charset="0"/>
              <a:cs typeface="Segoe UI" panose="020B0502040204020203" pitchFamily="34" charset="0"/>
            </a:endParaRPr>
          </a:p>
          <a:p>
            <a:pPr marL="358775" lvl="1" indent="-179388">
              <a:buFont typeface="Segoe UI" panose="020B0502040204020203"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2.3% </a:t>
            </a:r>
            <a:r>
              <a:rPr lang="en-GB" sz="1050" dirty="0">
                <a:latin typeface="Segoe UI" panose="020B0502040204020203" pitchFamily="34" charset="0"/>
                <a:ea typeface="Segoe UI" panose="020B0502040204020203" pitchFamily="34" charset="0"/>
                <a:cs typeface="Segoe UI" panose="020B0502040204020203" pitchFamily="34" charset="0"/>
              </a:rPr>
              <a:t>- </a:t>
            </a:r>
            <a:r>
              <a:rPr lang="en-GB" sz="1050" b="1" dirty="0">
                <a:latin typeface="Segoe UI" panose="020B0502040204020203" pitchFamily="34" charset="0"/>
                <a:ea typeface="Segoe UI" panose="020B0502040204020203" pitchFamily="34" charset="0"/>
                <a:cs typeface="Segoe UI" panose="020B0502040204020203" pitchFamily="34" charset="0"/>
              </a:rPr>
              <a:t>Outcome 1A </a:t>
            </a:r>
            <a:r>
              <a:rPr lang="en-GB" sz="1050" dirty="0">
                <a:latin typeface="Segoe UI" panose="020B0502040204020203" pitchFamily="34" charset="0"/>
                <a:ea typeface="Segoe UI" panose="020B0502040204020203" pitchFamily="34" charset="0"/>
                <a:cs typeface="Segoe UI" panose="020B0502040204020203" pitchFamily="34" charset="0"/>
              </a:rPr>
              <a:t>- Charge/ Summonsed - alternate </a:t>
            </a:r>
            <a:r>
              <a:rPr lang="en-GB" sz="1050" dirty="0" smtClean="0">
                <a:latin typeface="Segoe UI" panose="020B0502040204020203" pitchFamily="34" charset="0"/>
                <a:ea typeface="Segoe UI" panose="020B0502040204020203" pitchFamily="34" charset="0"/>
                <a:cs typeface="Segoe UI" panose="020B0502040204020203" pitchFamily="34" charset="0"/>
              </a:rPr>
              <a:t>offences.</a:t>
            </a:r>
          </a:p>
          <a:p>
            <a:pPr marL="358775" lvl="1" indent="-179388">
              <a:buFont typeface="Segoe UI" panose="020B0502040204020203" pitchFamily="34" charset="0"/>
              <a:buChar char="–"/>
            </a:pPr>
            <a:endParaRPr lang="en-GB" sz="6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Total DA offences </a:t>
            </a:r>
            <a:r>
              <a:rPr lang="en-GB" sz="1050" b="1" dirty="0">
                <a:latin typeface="Segoe UI" panose="020B0502040204020203" pitchFamily="34" charset="0"/>
                <a:ea typeface="Segoe UI" panose="020B0502040204020203" pitchFamily="34" charset="0"/>
                <a:cs typeface="Segoe UI" panose="020B0502040204020203" pitchFamily="34" charset="0"/>
              </a:rPr>
              <a:t>outcomed: </a:t>
            </a:r>
            <a:r>
              <a:rPr lang="en-GB" sz="1050" b="1" dirty="0" smtClean="0">
                <a:latin typeface="Segoe UI" panose="020B0502040204020203" pitchFamily="34" charset="0"/>
                <a:ea typeface="Segoe UI" panose="020B0502040204020203" pitchFamily="34" charset="0"/>
                <a:cs typeface="Segoe UI" panose="020B0502040204020203" pitchFamily="34" charset="0"/>
              </a:rPr>
              <a:t>9% (120) </a:t>
            </a:r>
            <a:r>
              <a:rPr lang="en-GB" sz="1050" b="1" dirty="0">
                <a:latin typeface="Segoe UI" panose="020B0502040204020203" pitchFamily="34" charset="0"/>
                <a:ea typeface="Segoe UI" panose="020B0502040204020203" pitchFamily="34" charset="0"/>
                <a:cs typeface="Segoe UI" panose="020B0502040204020203" pitchFamily="34" charset="0"/>
              </a:rPr>
              <a:t>increase</a:t>
            </a:r>
            <a:r>
              <a:rPr lang="en-GB" sz="1050" dirty="0">
                <a:latin typeface="Segoe UI" panose="020B0502040204020203" pitchFamily="34" charset="0"/>
                <a:ea typeface="Segoe UI" panose="020B0502040204020203" pitchFamily="34" charset="0"/>
                <a:cs typeface="Segoe UI" panose="020B0502040204020203" pitchFamily="34" charset="0"/>
              </a:rPr>
              <a:t> on the previous </a:t>
            </a:r>
            <a:r>
              <a:rPr lang="en-GB" sz="1050" dirty="0" smtClean="0">
                <a:latin typeface="Segoe UI" panose="020B0502040204020203" pitchFamily="34" charset="0"/>
                <a:ea typeface="Segoe UI" panose="020B0502040204020203" pitchFamily="34" charset="0"/>
                <a:cs typeface="Segoe UI" panose="020B0502040204020203" pitchFamily="34" charset="0"/>
              </a:rPr>
              <a:t>month, </a:t>
            </a:r>
            <a:r>
              <a:rPr lang="en-GB" sz="1050" dirty="0">
                <a:latin typeface="Segoe UI" panose="020B0502040204020203" pitchFamily="34" charset="0"/>
                <a:ea typeface="Segoe UI" panose="020B0502040204020203" pitchFamily="34" charset="0"/>
                <a:cs typeface="Segoe UI" panose="020B0502040204020203" pitchFamily="34" charset="0"/>
              </a:rPr>
              <a:t>continuing the variable upward growth </a:t>
            </a:r>
            <a:r>
              <a:rPr lang="en-GB" sz="1050" dirty="0" smtClean="0">
                <a:latin typeface="Segoe UI" panose="020B0502040204020203" pitchFamily="34" charset="0"/>
                <a:ea typeface="Segoe UI" panose="020B0502040204020203" pitchFamily="34" charset="0"/>
                <a:cs typeface="Segoe UI" panose="020B0502040204020203" pitchFamily="34" charset="0"/>
              </a:rPr>
              <a:t>trend since </a:t>
            </a:r>
            <a:r>
              <a:rPr lang="en-GB" sz="1050" b="1" dirty="0" smtClean="0">
                <a:latin typeface="Segoe UI" panose="020B0502040204020203" pitchFamily="34" charset="0"/>
                <a:ea typeface="Segoe UI" panose="020B0502040204020203" pitchFamily="34" charset="0"/>
                <a:cs typeface="Segoe UI" panose="020B0502040204020203" pitchFamily="34" charset="0"/>
              </a:rPr>
              <a:t>February 21</a:t>
            </a:r>
            <a:r>
              <a:rPr lang="en-GB" sz="1050" dirty="0" smtClean="0">
                <a:latin typeface="Segoe UI" panose="020B0502040204020203" pitchFamily="34" charset="0"/>
                <a:ea typeface="Segoe UI" panose="020B0502040204020203" pitchFamily="34" charset="0"/>
                <a:cs typeface="Segoe UI" panose="020B0502040204020203" pitchFamily="34" charset="0"/>
              </a:rPr>
              <a:t>.</a:t>
            </a:r>
            <a:endParaRPr lang="en-GB" altLang="en-US" sz="6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6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40" name="Rectangle 39"/>
          <p:cNvSpPr/>
          <p:nvPr/>
        </p:nvSpPr>
        <p:spPr>
          <a:xfrm>
            <a:off x="478915" y="1657663"/>
            <a:ext cx="1017461" cy="1384995"/>
          </a:xfrm>
          <a:prstGeom prst="rect">
            <a:avLst/>
          </a:prstGeom>
        </p:spPr>
        <p:txBody>
          <a:bodyPr wrap="square">
            <a:spAutoFit/>
          </a:bodyPr>
          <a:lstStyle/>
          <a:p>
            <a:r>
              <a:rPr lang="en-GB" sz="1050" dirty="0" smtClean="0">
                <a:latin typeface="Segoe UI" panose="020B0502040204020203" pitchFamily="34" charset="0"/>
                <a:ea typeface="Segoe UI" panose="020B0502040204020203" pitchFamily="34" charset="0"/>
                <a:cs typeface="Segoe UI" panose="020B0502040204020203" pitchFamily="34" charset="0"/>
              </a:rPr>
              <a:t>An </a:t>
            </a:r>
            <a:r>
              <a:rPr lang="en-GB" sz="1050" b="1" dirty="0" smtClean="0">
                <a:latin typeface="Segoe UI" panose="020B0502040204020203" pitchFamily="34" charset="0"/>
                <a:ea typeface="Segoe UI" panose="020B0502040204020203" pitchFamily="34" charset="0"/>
                <a:cs typeface="Segoe UI" panose="020B0502040204020203" pitchFamily="34" charset="0"/>
              </a:rPr>
              <a:t>increase</a:t>
            </a: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dirty="0">
                <a:latin typeface="Segoe UI" panose="020B0502040204020203" pitchFamily="34" charset="0"/>
                <a:ea typeface="Segoe UI" panose="020B0502040204020203" pitchFamily="34" charset="0"/>
                <a:cs typeface="Segoe UI" panose="020B0502040204020203" pitchFamily="34" charset="0"/>
              </a:rPr>
              <a:t>in the volume and proportion of offences assigned an </a:t>
            </a:r>
            <a:r>
              <a:rPr lang="en-GB" sz="1050" b="1" dirty="0">
                <a:latin typeface="Segoe UI" panose="020B0502040204020203" pitchFamily="34" charset="0"/>
                <a:ea typeface="Segoe UI" panose="020B0502040204020203" pitchFamily="34" charset="0"/>
                <a:cs typeface="Segoe UI" panose="020B0502040204020203" pitchFamily="34" charset="0"/>
              </a:rPr>
              <a:t>Outcome </a:t>
            </a:r>
            <a:r>
              <a:rPr lang="en-GB" sz="1050" b="1" dirty="0" smtClean="0">
                <a:latin typeface="Segoe UI" panose="020B0502040204020203" pitchFamily="34" charset="0"/>
                <a:ea typeface="Segoe UI" panose="020B0502040204020203" pitchFamily="34" charset="0"/>
                <a:cs typeface="Segoe UI" panose="020B0502040204020203" pitchFamily="34" charset="0"/>
              </a:rPr>
              <a:t>1 </a:t>
            </a:r>
            <a:r>
              <a:rPr lang="en-GB" sz="1050" dirty="0" smtClean="0">
                <a:latin typeface="Segoe UI" panose="020B0502040204020203" pitchFamily="34" charset="0"/>
                <a:ea typeface="Segoe UI" panose="020B0502040204020203" pitchFamily="34" charset="0"/>
                <a:cs typeface="Segoe UI" panose="020B0502040204020203" pitchFamily="34" charset="0"/>
              </a:rPr>
              <a:t>or</a:t>
            </a:r>
            <a:r>
              <a:rPr lang="en-GB" sz="1050" b="1" dirty="0" smtClean="0">
                <a:latin typeface="Segoe UI" panose="020B0502040204020203" pitchFamily="34" charset="0"/>
                <a:ea typeface="Segoe UI" panose="020B0502040204020203" pitchFamily="34" charset="0"/>
                <a:cs typeface="Segoe UI" panose="020B0502040204020203" pitchFamily="34" charset="0"/>
              </a:rPr>
              <a:t> 1A </a:t>
            </a:r>
            <a:r>
              <a:rPr lang="en-GB" sz="1050" dirty="0">
                <a:latin typeface="Segoe UI" panose="020B0502040204020203" pitchFamily="34" charset="0"/>
                <a:ea typeface="Segoe UI" panose="020B0502040204020203" pitchFamily="34" charset="0"/>
                <a:cs typeface="Segoe UI" panose="020B0502040204020203" pitchFamily="34" charset="0"/>
              </a:rPr>
              <a:t>result.</a:t>
            </a:r>
          </a:p>
        </p:txBody>
      </p:sp>
      <p:sp>
        <p:nvSpPr>
          <p:cNvPr id="41" name="Rectangle 40"/>
          <p:cNvSpPr/>
          <p:nvPr/>
        </p:nvSpPr>
        <p:spPr>
          <a:xfrm>
            <a:off x="463287" y="3149737"/>
            <a:ext cx="1048715" cy="553998"/>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Oct 2021</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pic>
        <p:nvPicPr>
          <p:cNvPr id="46" name="Picture 45"/>
          <p:cNvPicPr>
            <a:picLocks noChangeAspect="1"/>
          </p:cNvPicPr>
          <p:nvPr/>
        </p:nvPicPr>
        <p:blipFill rotWithShape="1">
          <a:blip r:embed="rId4"/>
          <a:srcRect l="-376" t="900" r="4804" b="-226"/>
          <a:stretch/>
        </p:blipFill>
        <p:spPr>
          <a:xfrm>
            <a:off x="1421384" y="970177"/>
            <a:ext cx="433136" cy="2767263"/>
          </a:xfrm>
          <a:prstGeom prst="rect">
            <a:avLst/>
          </a:prstGeom>
        </p:spPr>
      </p:pic>
      <p:pic>
        <p:nvPicPr>
          <p:cNvPr id="3" name="Picture 2"/>
          <p:cNvPicPr>
            <a:picLocks noChangeAspect="1"/>
          </p:cNvPicPr>
          <p:nvPr/>
        </p:nvPicPr>
        <p:blipFill rotWithShape="1">
          <a:blip r:embed="rId5"/>
          <a:srcRect l="373" t="5650" r="3451" b="2387"/>
          <a:stretch/>
        </p:blipFill>
        <p:spPr>
          <a:xfrm>
            <a:off x="6881091" y="3901912"/>
            <a:ext cx="4654034" cy="2910599"/>
          </a:xfrm>
          <a:prstGeom prst="rect">
            <a:avLst/>
          </a:prstGeom>
        </p:spPr>
      </p:pic>
      <p:pic>
        <p:nvPicPr>
          <p:cNvPr id="6" name="Picture 5"/>
          <p:cNvPicPr>
            <a:picLocks noChangeAspect="1"/>
          </p:cNvPicPr>
          <p:nvPr/>
        </p:nvPicPr>
        <p:blipFill rotWithShape="1">
          <a:blip r:embed="rId6"/>
          <a:srcRect l="176" t="5953" r="76" b="-40"/>
          <a:stretch/>
        </p:blipFill>
        <p:spPr>
          <a:xfrm>
            <a:off x="6947436" y="591132"/>
            <a:ext cx="4826886" cy="2977823"/>
          </a:xfrm>
          <a:prstGeom prst="rect">
            <a:avLst/>
          </a:prstGeom>
        </p:spPr>
      </p:pic>
      <p:sp>
        <p:nvSpPr>
          <p:cNvPr id="23" name="Rectangle 22"/>
          <p:cNvSpPr>
            <a:spLocks noChangeArrowheads="1"/>
          </p:cNvSpPr>
          <p:nvPr/>
        </p:nvSpPr>
        <p:spPr bwMode="auto">
          <a:xfrm>
            <a:off x="446400" y="3790905"/>
            <a:ext cx="6266110" cy="2088000"/>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spcBef>
                <a:spcPct val="20000"/>
              </a:spcBef>
            </a:pPr>
            <a:endParaRPr lang="en-GB" altLang="en-US" sz="1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u="none" dirty="0" smtClean="0">
                <a:latin typeface="Segoe UI" panose="020B0502040204020203" pitchFamily="34" charset="0"/>
                <a:ea typeface="Segoe UI" panose="020B0502040204020203" pitchFamily="34" charset="0"/>
                <a:cs typeface="Segoe UI" panose="020B0502040204020203" pitchFamily="34" charset="0"/>
              </a:rPr>
              <a:t>Crime Bureau monthly input – </a:t>
            </a:r>
            <a:r>
              <a:rPr lang="en-GB" sz="1050" u="none" dirty="0" smtClean="0">
                <a:latin typeface="Segoe UI" panose="020B0502040204020203" pitchFamily="34" charset="0"/>
                <a:ea typeface="Segoe UI" panose="020B0502040204020203" pitchFamily="34" charset="0"/>
                <a:cs typeface="Segoe UI" panose="020B0502040204020203" pitchFamily="34" charset="0"/>
              </a:rPr>
              <a:t>There is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no longer </a:t>
            </a:r>
            <a:r>
              <a:rPr lang="en-GB" sz="1050" u="none" dirty="0" smtClean="0">
                <a:latin typeface="Segoe UI" panose="020B0502040204020203" pitchFamily="34" charset="0"/>
                <a:ea typeface="Segoe UI" panose="020B0502040204020203" pitchFamily="34" charset="0"/>
                <a:cs typeface="Segoe UI" panose="020B0502040204020203" pitchFamily="34" charset="0"/>
              </a:rPr>
              <a:t>a </a:t>
            </a:r>
            <a:r>
              <a:rPr lang="en-GB" sz="1050" b="1" u="none" dirty="0">
                <a:latin typeface="Segoe UI" panose="020B0502040204020203" pitchFamily="34" charset="0"/>
                <a:ea typeface="Segoe UI" panose="020B0502040204020203" pitchFamily="34" charset="0"/>
                <a:cs typeface="Segoe UI" panose="020B0502040204020203" pitchFamily="34" charset="0"/>
              </a:rPr>
              <a:t>Designated Decision Maker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(DDM) </a:t>
            </a:r>
            <a:r>
              <a:rPr lang="en-GB" sz="1050" b="1" u="none" dirty="0">
                <a:latin typeface="Segoe UI" panose="020B0502040204020203" pitchFamily="34" charset="0"/>
                <a:ea typeface="Segoe UI" panose="020B0502040204020203" pitchFamily="34" charset="0"/>
                <a:cs typeface="Segoe UI" panose="020B0502040204020203" pitchFamily="34" charset="0"/>
              </a:rPr>
              <a:t>backlog </a:t>
            </a:r>
            <a:r>
              <a:rPr lang="en-GB" sz="1050" u="none" dirty="0" smtClean="0">
                <a:latin typeface="Segoe UI" panose="020B0502040204020203" pitchFamily="34" charset="0"/>
                <a:ea typeface="Segoe UI" panose="020B0502040204020203" pitchFamily="34" charset="0"/>
                <a:cs typeface="Segoe UI" panose="020B0502040204020203" pitchFamily="34" charset="0"/>
              </a:rPr>
              <a:t>assisted by the DDM team now being at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full establishment strength</a:t>
            </a:r>
            <a:r>
              <a:rPr lang="en-GB" sz="1050" u="none" dirty="0" smtClean="0">
                <a:latin typeface="Segoe UI" panose="020B0502040204020203" pitchFamily="34" charset="0"/>
                <a:ea typeface="Segoe UI" panose="020B0502040204020203" pitchFamily="34" charset="0"/>
                <a:cs typeface="Segoe UI" panose="020B0502040204020203" pitchFamily="34" charset="0"/>
              </a:rPr>
              <a:t>. As of </a:t>
            </a:r>
            <a:r>
              <a:rPr lang="en-GB" sz="1050" u="none" dirty="0">
                <a:latin typeface="Segoe UI" panose="020B0502040204020203" pitchFamily="34" charset="0"/>
                <a:ea typeface="Segoe UI" panose="020B0502040204020203" pitchFamily="34" charset="0"/>
                <a:cs typeface="Segoe UI" panose="020B0502040204020203" pitchFamily="34" charset="0"/>
              </a:rPr>
              <a:t>12</a:t>
            </a:r>
            <a:r>
              <a:rPr lang="en-GB" sz="1050" u="none" baseline="30000" dirty="0">
                <a:latin typeface="Segoe UI" panose="020B0502040204020203" pitchFamily="34" charset="0"/>
                <a:ea typeface="Segoe UI" panose="020B0502040204020203" pitchFamily="34" charset="0"/>
                <a:cs typeface="Segoe UI" panose="020B0502040204020203" pitchFamily="34" charset="0"/>
              </a:rPr>
              <a:t>th</a:t>
            </a:r>
            <a:r>
              <a:rPr lang="en-GB" sz="1050" u="none" dirty="0">
                <a:latin typeface="Segoe UI" panose="020B0502040204020203" pitchFamily="34" charset="0"/>
                <a:ea typeface="Segoe UI" panose="020B0502040204020203" pitchFamily="34" charset="0"/>
                <a:cs typeface="Segoe UI" panose="020B0502040204020203" pitchFamily="34" charset="0"/>
              </a:rPr>
              <a:t> April , </a:t>
            </a:r>
            <a:r>
              <a:rPr lang="en-GB" sz="1050" u="none" dirty="0" smtClean="0">
                <a:latin typeface="Segoe UI" panose="020B0502040204020203" pitchFamily="34" charset="0"/>
                <a:ea typeface="Segoe UI" panose="020B0502040204020203" pitchFamily="34" charset="0"/>
                <a:cs typeface="Segoe UI" panose="020B0502040204020203" pitchFamily="34" charset="0"/>
              </a:rPr>
              <a:t>the Crime Bureau </a:t>
            </a:r>
            <a:r>
              <a:rPr lang="en-GB" sz="1050" u="none" dirty="0">
                <a:latin typeface="Segoe UI" panose="020B0502040204020203" pitchFamily="34" charset="0"/>
                <a:ea typeface="Segoe UI" panose="020B0502040204020203" pitchFamily="34" charset="0"/>
                <a:cs typeface="Segoe UI" panose="020B0502040204020203" pitchFamily="34" charset="0"/>
              </a:rPr>
              <a:t>are at </a:t>
            </a:r>
            <a:r>
              <a:rPr lang="en-GB" sz="1050" b="1" u="none" dirty="0">
                <a:latin typeface="Segoe UI" panose="020B0502040204020203" pitchFamily="34" charset="0"/>
                <a:ea typeface="Segoe UI" panose="020B0502040204020203" pitchFamily="34" charset="0"/>
                <a:cs typeface="Segoe UI" panose="020B0502040204020203" pitchFamily="34" charset="0"/>
              </a:rPr>
              <a:t>RAG rating ‘green’ </a:t>
            </a:r>
            <a:r>
              <a:rPr lang="en-GB" sz="1050" u="none" dirty="0">
                <a:latin typeface="Segoe UI" panose="020B0502040204020203" pitchFamily="34" charset="0"/>
                <a:ea typeface="Segoe UI" panose="020B0502040204020203" pitchFamily="34" charset="0"/>
                <a:cs typeface="Segoe UI" panose="020B0502040204020203" pitchFamily="34" charset="0"/>
              </a:rPr>
              <a:t>with </a:t>
            </a:r>
            <a:r>
              <a:rPr lang="en-GB" sz="1050" b="1" u="none" dirty="0">
                <a:latin typeface="Segoe UI" panose="020B0502040204020203" pitchFamily="34" charset="0"/>
                <a:ea typeface="Segoe UI" panose="020B0502040204020203" pitchFamily="34" charset="0"/>
                <a:cs typeface="Segoe UI" panose="020B0502040204020203" pitchFamily="34" charset="0"/>
              </a:rPr>
              <a:t>44 crimes awaiting outcome</a:t>
            </a:r>
            <a:r>
              <a:rPr lang="en-GB" sz="1050" u="none" dirty="0">
                <a:latin typeface="Segoe UI" panose="020B0502040204020203" pitchFamily="34" charset="0"/>
                <a:ea typeface="Segoe UI" panose="020B0502040204020203" pitchFamily="34" charset="0"/>
                <a:cs typeface="Segoe UI" panose="020B0502040204020203" pitchFamily="34" charset="0"/>
              </a:rPr>
              <a:t>. </a:t>
            </a:r>
          </a:p>
          <a:p>
            <a:pPr marL="179387" lvl="1" indent="0"/>
            <a:endParaRPr lang="en-GB" sz="3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u="none" dirty="0" smtClean="0">
                <a:latin typeface="Segoe UI" panose="020B0502040204020203" pitchFamily="34" charset="0"/>
                <a:ea typeface="Segoe UI" panose="020B0502040204020203" pitchFamily="34" charset="0"/>
                <a:cs typeface="Segoe UI" panose="020B0502040204020203" pitchFamily="34" charset="0"/>
              </a:rPr>
              <a:t>It </a:t>
            </a:r>
            <a:r>
              <a:rPr lang="en-GB" sz="1050" u="none" dirty="0">
                <a:latin typeface="Segoe UI" panose="020B0502040204020203" pitchFamily="34" charset="0"/>
                <a:ea typeface="Segoe UI" panose="020B0502040204020203" pitchFamily="34" charset="0"/>
                <a:cs typeface="Segoe UI" panose="020B0502040204020203" pitchFamily="34" charset="0"/>
              </a:rPr>
              <a:t>is </a:t>
            </a:r>
            <a:r>
              <a:rPr lang="en-GB" sz="1050" b="1" u="none" dirty="0">
                <a:latin typeface="Segoe UI" panose="020B0502040204020203" pitchFamily="34" charset="0"/>
                <a:ea typeface="Segoe UI" panose="020B0502040204020203" pitchFamily="34" charset="0"/>
                <a:cs typeface="Segoe UI" panose="020B0502040204020203" pitchFamily="34" charset="0"/>
              </a:rPr>
              <a:t>probable</a:t>
            </a:r>
            <a:r>
              <a:rPr lang="en-GB" sz="1050" u="none" dirty="0">
                <a:latin typeface="Segoe UI" panose="020B0502040204020203" pitchFamily="34" charset="0"/>
                <a:ea typeface="Segoe UI" panose="020B0502040204020203" pitchFamily="34" charset="0"/>
                <a:cs typeface="Segoe UI" panose="020B0502040204020203" pitchFamily="34" charset="0"/>
              </a:rPr>
              <a:t> that </a:t>
            </a:r>
            <a:r>
              <a:rPr lang="en-GB" sz="1050" b="1" u="none" dirty="0">
                <a:latin typeface="Segoe UI" panose="020B0502040204020203" pitchFamily="34" charset="0"/>
                <a:ea typeface="Segoe UI" panose="020B0502040204020203" pitchFamily="34" charset="0"/>
                <a:cs typeface="Segoe UI" panose="020B0502040204020203" pitchFamily="34" charset="0"/>
              </a:rPr>
              <a:t>outcoming levels </a:t>
            </a:r>
            <a:r>
              <a:rPr lang="en-GB" sz="1050" u="none" dirty="0">
                <a:latin typeface="Segoe UI" panose="020B0502040204020203" pitchFamily="34" charset="0"/>
                <a:ea typeface="Segoe UI" panose="020B0502040204020203" pitchFamily="34" charset="0"/>
                <a:cs typeface="Segoe UI" panose="020B0502040204020203" pitchFamily="34" charset="0"/>
              </a:rPr>
              <a:t>will </a:t>
            </a:r>
            <a:r>
              <a:rPr lang="en-GB" sz="1050" b="1" u="none" dirty="0">
                <a:latin typeface="Segoe UI" panose="020B0502040204020203" pitchFamily="34" charset="0"/>
                <a:ea typeface="Segoe UI" panose="020B0502040204020203" pitchFamily="34" charset="0"/>
                <a:cs typeface="Segoe UI" panose="020B0502040204020203" pitchFamily="34" charset="0"/>
              </a:rPr>
              <a:t>continue to increase</a:t>
            </a:r>
            <a:r>
              <a:rPr lang="en-GB" sz="1050" u="none" dirty="0">
                <a:latin typeface="Segoe UI" panose="020B0502040204020203" pitchFamily="34" charset="0"/>
                <a:ea typeface="Segoe UI" panose="020B0502040204020203" pitchFamily="34" charset="0"/>
                <a:cs typeface="Segoe UI" panose="020B0502040204020203" pitchFamily="34" charset="0"/>
              </a:rPr>
              <a:t> as:</a:t>
            </a:r>
          </a:p>
          <a:p>
            <a:pPr marL="360363" lvl="1" indent="-185738">
              <a:buFont typeface="Segoe UI" panose="020B0502040204020203" pitchFamily="34" charset="0"/>
              <a:buChar char="–"/>
            </a:pPr>
            <a:r>
              <a:rPr lang="en-GB" sz="1050" b="1" u="none" dirty="0" smtClean="0">
                <a:latin typeface="Segoe UI" panose="020B0502040204020203" pitchFamily="34" charset="0"/>
                <a:ea typeface="Segoe UI" panose="020B0502040204020203" pitchFamily="34" charset="0"/>
                <a:cs typeface="Segoe UI" panose="020B0502040204020203" pitchFamily="34" charset="0"/>
              </a:rPr>
              <a:t>DA </a:t>
            </a:r>
            <a:r>
              <a:rPr lang="en-GB" sz="1050" b="1" u="none" dirty="0">
                <a:latin typeface="Segoe UI" panose="020B0502040204020203" pitchFamily="34" charset="0"/>
                <a:ea typeface="Segoe UI" panose="020B0502040204020203" pitchFamily="34" charset="0"/>
                <a:cs typeface="Segoe UI" panose="020B0502040204020203" pitchFamily="34" charset="0"/>
              </a:rPr>
              <a:t>Deployment trial </a:t>
            </a:r>
            <a:r>
              <a:rPr lang="en-GB" sz="1050" u="none" dirty="0" smtClean="0">
                <a:latin typeface="Segoe UI" panose="020B0502040204020203" pitchFamily="34" charset="0"/>
                <a:ea typeface="Segoe UI" panose="020B0502040204020203" pitchFamily="34" charset="0"/>
                <a:cs typeface="Segoe UI" panose="020B0502040204020203" pitchFamily="34" charset="0"/>
              </a:rPr>
              <a:t>has been </a:t>
            </a:r>
            <a:r>
              <a:rPr lang="en-GB" sz="1050" b="1" u="none" dirty="0">
                <a:latin typeface="Segoe UI" panose="020B0502040204020203" pitchFamily="34" charset="0"/>
                <a:ea typeface="Segoe UI" panose="020B0502040204020203" pitchFamily="34" charset="0"/>
                <a:cs typeface="Segoe UI" panose="020B0502040204020203" pitchFamily="34" charset="0"/>
              </a:rPr>
              <a:t>rolled out </a:t>
            </a:r>
            <a:r>
              <a:rPr lang="en-GB" sz="1050" u="none" dirty="0">
                <a:latin typeface="Segoe UI" panose="020B0502040204020203" pitchFamily="34" charset="0"/>
                <a:ea typeface="Segoe UI" panose="020B0502040204020203" pitchFamily="34" charset="0"/>
                <a:cs typeface="Segoe UI" panose="020B0502040204020203" pitchFamily="34" charset="0"/>
              </a:rPr>
              <a:t>across </a:t>
            </a:r>
            <a:r>
              <a:rPr lang="en-GB" sz="1050" b="1" u="none" dirty="0">
                <a:latin typeface="Segoe UI" panose="020B0502040204020203" pitchFamily="34" charset="0"/>
                <a:ea typeface="Segoe UI" panose="020B0502040204020203" pitchFamily="34" charset="0"/>
                <a:cs typeface="Segoe UI" panose="020B0502040204020203" pitchFamily="34" charset="0"/>
              </a:rPr>
              <a:t>all policing areas </a:t>
            </a:r>
            <a:r>
              <a:rPr lang="en-GB" sz="1050" u="none" dirty="0">
                <a:latin typeface="Segoe UI" panose="020B0502040204020203" pitchFamily="34" charset="0"/>
                <a:ea typeface="Segoe UI" panose="020B0502040204020203" pitchFamily="34" charset="0"/>
                <a:cs typeface="Segoe UI" panose="020B0502040204020203" pitchFamily="34" charset="0"/>
              </a:rPr>
              <a:t>and </a:t>
            </a:r>
            <a:r>
              <a:rPr lang="en-GB" sz="1050" b="1" u="none" dirty="0">
                <a:latin typeface="Segoe UI" panose="020B0502040204020203" pitchFamily="34" charset="0"/>
                <a:ea typeface="Segoe UI" panose="020B0502040204020203" pitchFamily="34" charset="0"/>
                <a:cs typeface="Segoe UI" panose="020B0502040204020203" pitchFamily="34" charset="0"/>
              </a:rPr>
              <a:t>regularly reported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upon</a:t>
            </a:r>
            <a:r>
              <a:rPr lang="en-GB" sz="1050" u="none" dirty="0">
                <a:latin typeface="Segoe UI" panose="020B0502040204020203" pitchFamily="34" charset="0"/>
                <a:ea typeface="Segoe UI" panose="020B0502040204020203" pitchFamily="34" charset="0"/>
                <a:cs typeface="Segoe UI" panose="020B0502040204020203" pitchFamily="34" charset="0"/>
              </a:rPr>
              <a:t>, </a:t>
            </a:r>
            <a:r>
              <a:rPr lang="en-GB" sz="1050" u="none" dirty="0" smtClean="0">
                <a:latin typeface="Segoe UI" panose="020B0502040204020203" pitchFamily="34" charset="0"/>
                <a:ea typeface="Segoe UI" panose="020B0502040204020203" pitchFamily="34" charset="0"/>
                <a:cs typeface="Segoe UI" panose="020B0502040204020203" pitchFamily="34" charset="0"/>
              </a:rPr>
              <a:t>with the aim of improvements </a:t>
            </a:r>
            <a:r>
              <a:rPr lang="en-GB" sz="1050" u="none" dirty="0">
                <a:latin typeface="Segoe UI" panose="020B0502040204020203" pitchFamily="34" charset="0"/>
                <a:ea typeface="Segoe UI" panose="020B0502040204020203" pitchFamily="34" charset="0"/>
                <a:cs typeface="Segoe UI" panose="020B0502040204020203" pitchFamily="34" charset="0"/>
              </a:rPr>
              <a:t>in</a:t>
            </a:r>
            <a:r>
              <a:rPr lang="en-GB" sz="1050" b="1" u="none" dirty="0">
                <a:latin typeface="Segoe UI" panose="020B0502040204020203" pitchFamily="34" charset="0"/>
                <a:ea typeface="Segoe UI" panose="020B0502040204020203" pitchFamily="34" charset="0"/>
                <a:cs typeface="Segoe UI" panose="020B0502040204020203" pitchFamily="34" charset="0"/>
              </a:rPr>
              <a:t> ‘positive outcome’ levels </a:t>
            </a:r>
            <a:r>
              <a:rPr lang="en-GB" sz="1050" u="none" dirty="0">
                <a:latin typeface="Segoe UI" panose="020B0502040204020203" pitchFamily="34" charset="0"/>
                <a:ea typeface="Segoe UI" panose="020B0502040204020203" pitchFamily="34" charset="0"/>
                <a:cs typeface="Segoe UI" panose="020B0502040204020203" pitchFamily="34" charset="0"/>
              </a:rPr>
              <a:t>(Charge/Summons).</a:t>
            </a:r>
          </a:p>
          <a:p>
            <a:pPr marL="360363" lvl="1" indent="-185738">
              <a:buFont typeface="Segoe UI" panose="020B0502040204020203" pitchFamily="34" charset="0"/>
              <a:buChar char="–"/>
            </a:pPr>
            <a:r>
              <a:rPr lang="en-GB" sz="1050" b="1" u="none" dirty="0">
                <a:latin typeface="Segoe UI" panose="020B0502040204020203" pitchFamily="34" charset="0"/>
                <a:ea typeface="Segoe UI" panose="020B0502040204020203" pitchFamily="34" charset="0"/>
                <a:cs typeface="Segoe UI" panose="020B0502040204020203" pitchFamily="34" charset="0"/>
              </a:rPr>
              <a:t>Local Policing Area Outcome Action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Plans </a:t>
            </a:r>
            <a:r>
              <a:rPr lang="en-GB" sz="1050" u="none" dirty="0" smtClean="0">
                <a:latin typeface="Segoe UI" panose="020B0502040204020203" pitchFamily="34" charset="0"/>
                <a:ea typeface="Segoe UI" panose="020B0502040204020203" pitchFamily="34" charset="0"/>
                <a:cs typeface="Segoe UI" panose="020B0502040204020203" pitchFamily="34" charset="0"/>
              </a:rPr>
              <a:t>and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Op Riverport policing initiatives </a:t>
            </a:r>
            <a:r>
              <a:rPr lang="en-GB" sz="1050" u="none" dirty="0">
                <a:latin typeface="Segoe UI" panose="020B0502040204020203" pitchFamily="34" charset="0"/>
                <a:ea typeface="Segoe UI" panose="020B0502040204020203" pitchFamily="34" charset="0"/>
                <a:cs typeface="Segoe UI" panose="020B0502040204020203" pitchFamily="34" charset="0"/>
              </a:rPr>
              <a:t>continue to be reinforced and will be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influencing factors</a:t>
            </a:r>
            <a:r>
              <a:rPr lang="en-GB" sz="1050" u="none" dirty="0" smtClean="0">
                <a:latin typeface="Segoe UI" panose="020B0502040204020203" pitchFamily="34" charset="0"/>
                <a:ea typeface="Segoe UI" panose="020B0502040204020203" pitchFamily="34" charset="0"/>
                <a:cs typeface="Segoe UI" panose="020B0502040204020203" pitchFamily="34" charset="0"/>
              </a:rPr>
              <a:t>.</a:t>
            </a:r>
          </a:p>
          <a:p>
            <a:pPr marL="360363" lvl="1" indent="-185738">
              <a:buFont typeface="Segoe UI" panose="020B0502040204020203" pitchFamily="34" charset="0"/>
              <a:buChar char="–"/>
            </a:pPr>
            <a:r>
              <a:rPr lang="en-GB" sz="1050" b="1" u="none" dirty="0" smtClean="0">
                <a:latin typeface="Segoe UI" panose="020B0502040204020203" pitchFamily="34" charset="0"/>
                <a:ea typeface="Segoe UI" panose="020B0502040204020203" pitchFamily="34" charset="0"/>
                <a:cs typeface="Segoe UI" panose="020B0502040204020203" pitchFamily="34" charset="0"/>
              </a:rPr>
              <a:t>Staff abstraction </a:t>
            </a:r>
            <a:r>
              <a:rPr lang="en-GB" sz="1050" u="none" dirty="0" smtClean="0">
                <a:latin typeface="Segoe UI" panose="020B0502040204020203" pitchFamily="34" charset="0"/>
                <a:ea typeface="Segoe UI" panose="020B0502040204020203" pitchFamily="34" charset="0"/>
                <a:cs typeface="Segoe UI" panose="020B0502040204020203" pitchFamily="34" charset="0"/>
              </a:rPr>
              <a:t>returns to normal over time.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Current levels have been high </a:t>
            </a:r>
            <a:r>
              <a:rPr lang="en-GB" sz="1050" u="none" dirty="0">
                <a:latin typeface="Segoe UI" panose="020B0502040204020203" pitchFamily="34" charset="0"/>
                <a:ea typeface="Segoe UI" panose="020B0502040204020203" pitchFamily="34" charset="0"/>
                <a:cs typeface="Segoe UI" panose="020B0502040204020203" pitchFamily="34" charset="0"/>
              </a:rPr>
              <a:t>from Covid/ Respiratory sickness or self </a:t>
            </a:r>
            <a:r>
              <a:rPr lang="en-GB" sz="1050" u="none" dirty="0" smtClean="0">
                <a:latin typeface="Segoe UI" panose="020B0502040204020203" pitchFamily="34" charset="0"/>
                <a:ea typeface="Segoe UI" panose="020B0502040204020203" pitchFamily="34" charset="0"/>
                <a:cs typeface="Segoe UI" panose="020B0502040204020203" pitchFamily="34" charset="0"/>
              </a:rPr>
              <a:t>isolation, as a result,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current outcoming levels </a:t>
            </a:r>
            <a:r>
              <a:rPr lang="en-GB" sz="1050" u="none" dirty="0" smtClean="0">
                <a:latin typeface="Segoe UI" panose="020B0502040204020203" pitchFamily="34" charset="0"/>
                <a:ea typeface="Segoe UI" panose="020B0502040204020203" pitchFamily="34" charset="0"/>
                <a:cs typeface="Segoe UI" panose="020B0502040204020203" pitchFamily="34" charset="0"/>
              </a:rPr>
              <a:t>could have been </a:t>
            </a:r>
            <a:r>
              <a:rPr lang="en-GB" sz="1050" b="1" u="none" dirty="0" smtClean="0">
                <a:latin typeface="Segoe UI" panose="020B0502040204020203" pitchFamily="34" charset="0"/>
                <a:ea typeface="Segoe UI" panose="020B0502040204020203" pitchFamily="34" charset="0"/>
                <a:cs typeface="Segoe UI" panose="020B0502040204020203" pitchFamily="34" charset="0"/>
              </a:rPr>
              <a:t>even higher</a:t>
            </a:r>
            <a:r>
              <a:rPr lang="en-GB" sz="1050" u="none" dirty="0" smtClean="0">
                <a:latin typeface="Segoe UI" panose="020B0502040204020203" pitchFamily="34" charset="0"/>
                <a:ea typeface="Segoe UI" panose="020B0502040204020203" pitchFamily="34" charset="0"/>
                <a:cs typeface="Segoe UI" panose="020B0502040204020203" pitchFamily="34" charset="0"/>
              </a:rPr>
              <a:t>.</a:t>
            </a:r>
            <a:endParaRPr lang="en-GB" altLang="en-US" sz="1050" b="1"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4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Rounded Rectangle 14"/>
          <p:cNvSpPr>
            <a:spLocks noChangeArrowheads="1"/>
          </p:cNvSpPr>
          <p:nvPr/>
        </p:nvSpPr>
        <p:spPr bwMode="auto">
          <a:xfrm>
            <a:off x="446400" y="5931071"/>
            <a:ext cx="3816716"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Rounded Rectangle 14"/>
          <p:cNvSpPr>
            <a:spLocks noChangeArrowheads="1"/>
          </p:cNvSpPr>
          <p:nvPr/>
        </p:nvSpPr>
        <p:spPr bwMode="auto">
          <a:xfrm>
            <a:off x="3276430" y="5995821"/>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30" name="TextBox 29"/>
          <p:cNvSpPr txBox="1"/>
          <p:nvPr/>
        </p:nvSpPr>
        <p:spPr>
          <a:xfrm>
            <a:off x="420281" y="6211265"/>
            <a:ext cx="2828077" cy="600164"/>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100" dirty="0">
                <a:latin typeface="Segoe UI" panose="020B0502040204020203" pitchFamily="34" charset="0"/>
                <a:ea typeface="Segoe UI" panose="020B0502040204020203" pitchFamily="34" charset="0"/>
                <a:cs typeface="Segoe UI" panose="020B0502040204020203" pitchFamily="34" charset="0"/>
              </a:rPr>
              <a:t>Continued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focus on </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action plan delivery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and continued monitoring</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via Crime Management Board.</a:t>
            </a:r>
            <a:endParaRPr lang="en-GB" altLang="en-US" sz="1100" dirty="0">
              <a:latin typeface="Segoe UI" panose="020B0502040204020203" pitchFamily="34" charset="0"/>
              <a:ea typeface="Segoe UI" panose="020B0502040204020203" pitchFamily="34" charset="0"/>
              <a:cs typeface="Segoe UI" panose="020B0502040204020203" pitchFamily="34" charset="0"/>
            </a:endParaRPr>
          </a:p>
        </p:txBody>
      </p:sp>
      <p:sp>
        <p:nvSpPr>
          <p:cNvPr id="31" name="Rounded Rectangle 14"/>
          <p:cNvSpPr>
            <a:spLocks noChangeArrowheads="1"/>
          </p:cNvSpPr>
          <p:nvPr/>
        </p:nvSpPr>
        <p:spPr bwMode="auto">
          <a:xfrm>
            <a:off x="3276430" y="6491813"/>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Rectangle 31"/>
          <p:cNvSpPr/>
          <p:nvPr/>
        </p:nvSpPr>
        <p:spPr>
          <a:xfrm>
            <a:off x="4309560" y="5924680"/>
            <a:ext cx="2406550" cy="892800"/>
          </a:xfrm>
          <a:prstGeom prst="rect">
            <a:avLst/>
          </a:prstGeom>
          <a:solidFill>
            <a:schemeClr val="bg1"/>
          </a:solidFill>
          <a:ln w="28575" algn="ctr">
            <a:solidFill>
              <a:srgbClr val="005B97"/>
            </a:solidFill>
            <a:round/>
            <a:headEnd/>
            <a:tailEnd/>
          </a:ln>
        </p:spPr>
        <p:txBody>
          <a:bodyPr anchor="ctr" anchorCtr="0"/>
          <a:lstStyle/>
          <a:p>
            <a:pPr algn="ctr">
              <a:spcBef>
                <a:spcPct val="20000"/>
              </a:spcBef>
            </a:pPr>
            <a:r>
              <a:rPr lang="en-GB" sz="900" b="1" dirty="0">
                <a:solidFill>
                  <a:srgbClr val="000000"/>
                </a:solidFill>
                <a:latin typeface="Segoe UI" panose="020B0502040204020203" pitchFamily="34" charset="0"/>
                <a:ea typeface="Segoe UI" panose="020B0502040204020203" pitchFamily="34" charset="0"/>
                <a:cs typeface="Segoe UI" panose="020B0502040204020203" pitchFamily="34" charset="0"/>
              </a:rPr>
              <a:t>No comparison </a:t>
            </a:r>
            <a:r>
              <a:rPr lang="en-GB" sz="9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to </a:t>
            </a:r>
            <a:r>
              <a:rPr lang="en-GB" sz="900" dirty="0">
                <a:solidFill>
                  <a:srgbClr val="000000"/>
                </a:solidFill>
                <a:latin typeface="Segoe UI" panose="020B0502040204020203" pitchFamily="34" charset="0"/>
                <a:ea typeface="Segoe UI" panose="020B0502040204020203" pitchFamily="34" charset="0"/>
                <a:cs typeface="Segoe UI" panose="020B0502040204020203" pitchFamily="34" charset="0"/>
              </a:rPr>
              <a:t>MSG, National view or other Athena forces </a:t>
            </a:r>
            <a:r>
              <a:rPr lang="en-GB" sz="9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as </a:t>
            </a:r>
            <a:r>
              <a:rPr lang="en-GB" sz="9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DA outcome data </a:t>
            </a:r>
            <a:r>
              <a:rPr lang="en-GB" sz="9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is</a:t>
            </a:r>
            <a:r>
              <a:rPr lang="en-GB" sz="9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not monitored.</a:t>
            </a:r>
            <a:endParaRPr lang="en-GB" sz="9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98496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4400"/>
            <a:ext cx="360000" cy="273844"/>
          </a:xfrm>
          <a:solidFill>
            <a:schemeClr val="accent4">
              <a:lumMod val="75000"/>
            </a:schemeClr>
          </a:solidFill>
        </p:spPr>
        <p:txBody>
          <a:bodyPr vert="horz" lIns="91440" tIns="45720" rIns="91440" bIns="45720" rtlCol="0" anchor="ct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24</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TextBox 25"/>
          <p:cNvSpPr txBox="1"/>
          <p:nvPr/>
        </p:nvSpPr>
        <p:spPr>
          <a:xfrm>
            <a:off x="838922" y="949523"/>
            <a:ext cx="6184189" cy="276999"/>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u="none" dirty="0">
                <a:solidFill>
                  <a:schemeClr val="tx1"/>
                </a:solidFill>
                <a:latin typeface="Segoe UI" panose="020B0502040204020203" pitchFamily="34" charset="0"/>
                <a:ea typeface="Segoe UI" panose="020B0502040204020203" pitchFamily="34" charset="0"/>
                <a:cs typeface="Segoe UI" panose="020B0502040204020203" pitchFamily="34" charset="0"/>
              </a:rPr>
              <a:t>‘Charge/ Summons’ Outcomed </a:t>
            </a:r>
            <a:r>
              <a:rPr lang="en-GB"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DA Offences </a:t>
            </a:r>
            <a:r>
              <a:rPr lang="en-GB" u="none" dirty="0">
                <a:solidFill>
                  <a:schemeClr val="tx1"/>
                </a:solidFill>
                <a:latin typeface="Segoe UI" panose="020B0502040204020203" pitchFamily="34" charset="0"/>
                <a:ea typeface="Segoe UI" panose="020B0502040204020203" pitchFamily="34" charset="0"/>
                <a:cs typeface="Segoe UI" panose="020B0502040204020203" pitchFamily="34" charset="0"/>
              </a:rPr>
              <a:t>(OC1 &amp; 1A) </a:t>
            </a:r>
            <a:r>
              <a:rPr lang="en-GB" b="0" i="1" u="none" dirty="0">
                <a:solidFill>
                  <a:schemeClr val="tx1"/>
                </a:solidFill>
                <a:latin typeface="Segoe UI" panose="020B0502040204020203" pitchFamily="34" charset="0"/>
                <a:ea typeface="Segoe UI" panose="020B0502040204020203" pitchFamily="34" charset="0"/>
                <a:cs typeface="Segoe UI" panose="020B0502040204020203" pitchFamily="34" charset="0"/>
              </a:rPr>
              <a:t>(regardless of when recorded)</a:t>
            </a:r>
            <a:endParaRPr lang="en-GB" sz="10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52800" y="192984"/>
            <a:ext cx="53082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effective prevention and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intervention</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How well does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West Mercia Police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bring offenders to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justice?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352800" y="654649"/>
            <a:ext cx="5308296" cy="276999"/>
          </a:xfrm>
          <a:prstGeom prst="rect">
            <a:avLst/>
          </a:prstGeom>
          <a:noFill/>
        </p:spPr>
        <p:txBody>
          <a:bodyPr wrap="squar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4.1.1 % of positive </a:t>
            </a:r>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action </a:t>
            </a:r>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 DA </a:t>
            </a:r>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outcomes by LPA</a:t>
            </a:r>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Oval 17"/>
          <p:cNvSpPr>
            <a:spLocks/>
          </p:cNvSpPr>
          <p:nvPr/>
        </p:nvSpPr>
        <p:spPr>
          <a:xfrm>
            <a:off x="7136291" y="79496"/>
            <a:ext cx="2304000" cy="1122002"/>
          </a:xfrm>
          <a:prstGeom prst="ellipse">
            <a:avLst/>
          </a:prstGeom>
          <a:solidFill>
            <a:srgbClr val="005B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Herefordshire is the only policing area to see an increase in </a:t>
            </a:r>
            <a:r>
              <a:rPr lang="en-GB" sz="1000" b="1" dirty="0">
                <a:solidFill>
                  <a:srgbClr val="FFFFFF"/>
                </a:solidFill>
                <a:latin typeface="Segoe UI" panose="020B0502040204020203" pitchFamily="34" charset="0"/>
                <a:ea typeface="Segoe UI" panose="020B0502040204020203" pitchFamily="34" charset="0"/>
                <a:cs typeface="Segoe UI" panose="020B0502040204020203" pitchFamily="34" charset="0"/>
              </a:rPr>
              <a:t>both OC1 &amp; </a:t>
            </a:r>
            <a:r>
              <a:rPr lang="en-GB" sz="10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1A volume and monthly proportion rate</a:t>
            </a:r>
            <a:endParaRPr lang="en-GB" sz="1000" b="1"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46" name="TextBox 45"/>
          <p:cNvSpPr txBox="1"/>
          <p:nvPr/>
        </p:nvSpPr>
        <p:spPr>
          <a:xfrm>
            <a:off x="1687445" y="1404000"/>
            <a:ext cx="1650470"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Herefordshire</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48" name="TextBox 47"/>
          <p:cNvSpPr txBox="1"/>
          <p:nvPr/>
        </p:nvSpPr>
        <p:spPr>
          <a:xfrm>
            <a:off x="4929898" y="1404000"/>
            <a:ext cx="2974303"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North </a:t>
            </a:r>
            <a:r>
              <a:rPr lang="en-GB" sz="1100" u="none" dirty="0">
                <a:solidFill>
                  <a:schemeClr val="tx1"/>
                </a:solidFill>
                <a:latin typeface="Segoe UI" panose="020B0502040204020203" pitchFamily="34" charset="0"/>
                <a:ea typeface="Segoe UI" panose="020B0502040204020203" pitchFamily="34" charset="0"/>
                <a:cs typeface="Segoe UI" panose="020B0502040204020203" pitchFamily="34" charset="0"/>
              </a:rPr>
              <a:t>Worcestershire</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49" name="TextBox 48"/>
          <p:cNvSpPr txBox="1"/>
          <p:nvPr/>
        </p:nvSpPr>
        <p:spPr>
          <a:xfrm>
            <a:off x="8756803" y="1404000"/>
            <a:ext cx="2974303"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Shropshire</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50" name="TextBox 49"/>
          <p:cNvSpPr txBox="1"/>
          <p:nvPr/>
        </p:nvSpPr>
        <p:spPr>
          <a:xfrm>
            <a:off x="3267314" y="3831438"/>
            <a:ext cx="2367161"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South </a:t>
            </a:r>
            <a:r>
              <a:rPr lang="en-GB" sz="1100" u="none" dirty="0">
                <a:solidFill>
                  <a:schemeClr val="tx1"/>
                </a:solidFill>
                <a:latin typeface="Segoe UI" panose="020B0502040204020203" pitchFamily="34" charset="0"/>
                <a:ea typeface="Segoe UI" panose="020B0502040204020203" pitchFamily="34" charset="0"/>
                <a:cs typeface="Segoe UI" panose="020B0502040204020203" pitchFamily="34" charset="0"/>
              </a:rPr>
              <a:t>Worcestershire</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51" name="TextBox 50"/>
          <p:cNvSpPr txBox="1"/>
          <p:nvPr/>
        </p:nvSpPr>
        <p:spPr>
          <a:xfrm>
            <a:off x="7573223" y="3831438"/>
            <a:ext cx="2367161" cy="261610"/>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Telford </a:t>
            </a:r>
            <a:r>
              <a:rPr lang="en-GB" sz="1100" u="none" dirty="0">
                <a:solidFill>
                  <a:schemeClr val="tx1"/>
                </a:solidFill>
                <a:latin typeface="Segoe UI" panose="020B0502040204020203" pitchFamily="34" charset="0"/>
                <a:ea typeface="Segoe UI" panose="020B0502040204020203" pitchFamily="34" charset="0"/>
                <a:cs typeface="Segoe UI" panose="020B0502040204020203" pitchFamily="34" charset="0"/>
              </a:rPr>
              <a:t>&amp; Wrekin</a:t>
            </a:r>
          </a:p>
        </p:txBody>
      </p:sp>
      <p:sp>
        <p:nvSpPr>
          <p:cNvPr id="52" name="Rectangle 51"/>
          <p:cNvSpPr/>
          <p:nvPr/>
        </p:nvSpPr>
        <p:spPr>
          <a:xfrm>
            <a:off x="6849933" y="3797516"/>
            <a:ext cx="3813740" cy="2289600"/>
          </a:xfrm>
          <a:prstGeom prst="rect">
            <a:avLst/>
          </a:prstGeom>
          <a:noFill/>
          <a:ln w="38100">
            <a:solidFill>
              <a:srgbClr val="005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p:cNvSpPr/>
          <p:nvPr/>
        </p:nvSpPr>
        <p:spPr>
          <a:xfrm>
            <a:off x="641683" y="1386600"/>
            <a:ext cx="3757210" cy="2288226"/>
          </a:xfrm>
          <a:prstGeom prst="rect">
            <a:avLst/>
          </a:prstGeom>
          <a:noFill/>
          <a:ln w="38100">
            <a:solidFill>
              <a:srgbClr val="005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0" name="Picture 59"/>
          <p:cNvPicPr>
            <a:picLocks noChangeAspect="1"/>
          </p:cNvPicPr>
          <p:nvPr/>
        </p:nvPicPr>
        <p:blipFill rotWithShape="1">
          <a:blip r:embed="rId3"/>
          <a:srcRect l="254" t="88265" r="4988" b="281"/>
          <a:stretch/>
        </p:blipFill>
        <p:spPr>
          <a:xfrm>
            <a:off x="2997408" y="6218010"/>
            <a:ext cx="6789943" cy="536802"/>
          </a:xfrm>
          <a:prstGeom prst="rect">
            <a:avLst/>
          </a:prstGeom>
        </p:spPr>
      </p:pic>
      <p:pic>
        <p:nvPicPr>
          <p:cNvPr id="9" name="Picture 8"/>
          <p:cNvPicPr>
            <a:picLocks noChangeAspect="1"/>
          </p:cNvPicPr>
          <p:nvPr/>
        </p:nvPicPr>
        <p:blipFill rotWithShape="1">
          <a:blip r:embed="rId3"/>
          <a:srcRect l="60" t="5710" r="221" b="11288"/>
          <a:stretch/>
        </p:blipFill>
        <p:spPr>
          <a:xfrm>
            <a:off x="703124" y="1656000"/>
            <a:ext cx="3619112" cy="1970239"/>
          </a:xfrm>
          <a:prstGeom prst="rect">
            <a:avLst/>
          </a:prstGeom>
        </p:spPr>
      </p:pic>
      <p:pic>
        <p:nvPicPr>
          <p:cNvPr id="10" name="Picture 9"/>
          <p:cNvPicPr>
            <a:picLocks noChangeAspect="1"/>
          </p:cNvPicPr>
          <p:nvPr/>
        </p:nvPicPr>
        <p:blipFill rotWithShape="1">
          <a:blip r:embed="rId4"/>
          <a:srcRect l="59" t="6155" r="123" b="12033"/>
          <a:stretch/>
        </p:blipFill>
        <p:spPr>
          <a:xfrm>
            <a:off x="4605697" y="1656000"/>
            <a:ext cx="3622705" cy="1941992"/>
          </a:xfrm>
          <a:prstGeom prst="rect">
            <a:avLst/>
          </a:prstGeom>
        </p:spPr>
      </p:pic>
      <p:pic>
        <p:nvPicPr>
          <p:cNvPr id="11" name="Picture 10"/>
          <p:cNvPicPr>
            <a:picLocks noChangeAspect="1"/>
          </p:cNvPicPr>
          <p:nvPr/>
        </p:nvPicPr>
        <p:blipFill rotWithShape="1">
          <a:blip r:embed="rId5"/>
          <a:srcRect l="254" t="5710" r="222" b="12032"/>
          <a:stretch/>
        </p:blipFill>
        <p:spPr>
          <a:xfrm>
            <a:off x="8437937" y="1656000"/>
            <a:ext cx="3612035" cy="1952579"/>
          </a:xfrm>
          <a:prstGeom prst="rect">
            <a:avLst/>
          </a:prstGeom>
        </p:spPr>
      </p:pic>
      <p:pic>
        <p:nvPicPr>
          <p:cNvPr id="12" name="Picture 11"/>
          <p:cNvPicPr>
            <a:picLocks noChangeAspect="1"/>
          </p:cNvPicPr>
          <p:nvPr/>
        </p:nvPicPr>
        <p:blipFill rotWithShape="1">
          <a:blip r:embed="rId6"/>
          <a:srcRect l="-136" t="5860" r="124" b="11288"/>
          <a:stretch/>
        </p:blipFill>
        <p:spPr>
          <a:xfrm>
            <a:off x="2636021" y="4104000"/>
            <a:ext cx="3629746" cy="1966679"/>
          </a:xfrm>
          <a:prstGeom prst="rect">
            <a:avLst/>
          </a:prstGeom>
        </p:spPr>
      </p:pic>
      <p:pic>
        <p:nvPicPr>
          <p:cNvPr id="13" name="Picture 12"/>
          <p:cNvPicPr>
            <a:picLocks noChangeAspect="1"/>
          </p:cNvPicPr>
          <p:nvPr/>
        </p:nvPicPr>
        <p:blipFill rotWithShape="1">
          <a:blip r:embed="rId7"/>
          <a:srcRect l="-136" t="5710" r="125" b="11735"/>
          <a:stretch/>
        </p:blipFill>
        <p:spPr>
          <a:xfrm>
            <a:off x="6941948" y="4048923"/>
            <a:ext cx="3629710" cy="1959629"/>
          </a:xfrm>
          <a:prstGeom prst="rect">
            <a:avLst/>
          </a:prstGeom>
        </p:spPr>
      </p:pic>
      <p:sp>
        <p:nvSpPr>
          <p:cNvPr id="61" name="Rectangle 60"/>
          <p:cNvSpPr/>
          <p:nvPr/>
        </p:nvSpPr>
        <p:spPr>
          <a:xfrm>
            <a:off x="4545041" y="1393313"/>
            <a:ext cx="3757210" cy="2288226"/>
          </a:xfrm>
          <a:prstGeom prst="rect">
            <a:avLst/>
          </a:prstGeom>
          <a:noFill/>
          <a:ln w="38100">
            <a:solidFill>
              <a:srgbClr val="005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p:cNvSpPr>
            <a:spLocks/>
          </p:cNvSpPr>
          <p:nvPr/>
        </p:nvSpPr>
        <p:spPr>
          <a:xfrm>
            <a:off x="9484145" y="79200"/>
            <a:ext cx="2304000" cy="1122002"/>
          </a:xfrm>
          <a:prstGeom prst="ellipse">
            <a:avLst/>
          </a:prstGeom>
          <a:solidFill>
            <a:srgbClr val="005B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An increase in OC1 </a:t>
            </a:r>
            <a:r>
              <a:rPr lang="en-GB" sz="1000" b="1" dirty="0">
                <a:solidFill>
                  <a:srgbClr val="FFFFFF"/>
                </a:solidFill>
                <a:latin typeface="Segoe UI" panose="020B0502040204020203" pitchFamily="34" charset="0"/>
                <a:ea typeface="Segoe UI" panose="020B0502040204020203" pitchFamily="34" charset="0"/>
                <a:cs typeface="Segoe UI" panose="020B0502040204020203" pitchFamily="34" charset="0"/>
              </a:rPr>
              <a:t>&amp; </a:t>
            </a:r>
            <a:r>
              <a:rPr lang="en-GB" sz="10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1A volume but a dip in the monthly proportion rate is seen in North Worcestershire and Telford &amp; Wrekin</a:t>
            </a:r>
            <a:endParaRPr lang="en-GB" sz="1000" b="1"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63" name="Oval 62"/>
          <p:cNvSpPr>
            <a:spLocks/>
          </p:cNvSpPr>
          <p:nvPr/>
        </p:nvSpPr>
        <p:spPr>
          <a:xfrm>
            <a:off x="535445" y="4289325"/>
            <a:ext cx="1818456" cy="1378143"/>
          </a:xfrm>
          <a:prstGeom prst="ellipse">
            <a:avLst/>
          </a:prstGeom>
          <a:solidFill>
            <a:srgbClr val="005B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A decline in OC1 &amp; 1A  seen in South </a:t>
            </a:r>
            <a:r>
              <a:rPr lang="en-GB" sz="1000" b="1" dirty="0">
                <a:solidFill>
                  <a:srgbClr val="FFFFFF"/>
                </a:solidFill>
                <a:latin typeface="Segoe UI" panose="020B0502040204020203" pitchFamily="34" charset="0"/>
                <a:ea typeface="Segoe UI" panose="020B0502040204020203" pitchFamily="34" charset="0"/>
                <a:cs typeface="Segoe UI" panose="020B0502040204020203" pitchFamily="34" charset="0"/>
              </a:rPr>
              <a:t>Worcestershire </a:t>
            </a:r>
            <a:r>
              <a:rPr lang="en-GB" sz="10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for </a:t>
            </a:r>
            <a:r>
              <a:rPr lang="en-GB" sz="1000" b="1" dirty="0">
                <a:solidFill>
                  <a:srgbClr val="FFFFFF"/>
                </a:solidFill>
                <a:latin typeface="Segoe UI" panose="020B0502040204020203" pitchFamily="34" charset="0"/>
                <a:ea typeface="Segoe UI" panose="020B0502040204020203" pitchFamily="34" charset="0"/>
                <a:cs typeface="Segoe UI" panose="020B0502040204020203" pitchFamily="34" charset="0"/>
              </a:rPr>
              <a:t>the last two months, </a:t>
            </a:r>
            <a:r>
              <a:rPr lang="en-GB" sz="10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although small volumes.</a:t>
            </a:r>
            <a:endParaRPr lang="en-GB" sz="1000" b="1"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43279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3"/>
          <a:srcRect l="-233" t="5859" r="222" b="11884"/>
          <a:stretch/>
        </p:blipFill>
        <p:spPr>
          <a:xfrm>
            <a:off x="6873389" y="3774421"/>
            <a:ext cx="4839613" cy="2603407"/>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25</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52800" y="192984"/>
            <a:ext cx="53082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effective prevention and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intervention</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How well does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West Mercia Police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bring offenders to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justice?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352800" y="654649"/>
            <a:ext cx="5308296" cy="276999"/>
          </a:xfrm>
          <a:prstGeom prst="rect">
            <a:avLst/>
          </a:prstGeom>
          <a:noFill/>
        </p:spPr>
        <p:txBody>
          <a:bodyPr wrap="squar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4.1.2 Reduction in use </a:t>
            </a:r>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of Outcome </a:t>
            </a:r>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16</a:t>
            </a:r>
          </a:p>
        </p:txBody>
      </p:sp>
      <p:sp>
        <p:nvSpPr>
          <p:cNvPr id="19" name="TextBox 18"/>
          <p:cNvSpPr txBox="1"/>
          <p:nvPr/>
        </p:nvSpPr>
        <p:spPr>
          <a:xfrm>
            <a:off x="7221171" y="69920"/>
            <a:ext cx="4134709" cy="769441"/>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‘Evidential </a:t>
            </a:r>
            <a:r>
              <a:rPr lang="en-GB" sz="1100" u="none" dirty="0">
                <a:solidFill>
                  <a:schemeClr val="tx1"/>
                </a:solidFill>
                <a:latin typeface="Segoe UI" panose="020B0502040204020203" pitchFamily="34" charset="0"/>
                <a:ea typeface="Segoe UI" panose="020B0502040204020203" pitchFamily="34" charset="0"/>
                <a:cs typeface="Segoe UI" panose="020B0502040204020203" pitchFamily="34" charset="0"/>
              </a:rPr>
              <a:t>difficulties prevent further action; victim does not support police </a:t>
            </a:r>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action’ Outcomed Offences (OC16)</a:t>
            </a:r>
          </a:p>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Total Recorded Crime Offences</a:t>
            </a:r>
          </a:p>
          <a:p>
            <a:r>
              <a:rPr lang="en-GB" sz="1100" b="0" i="1"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(regardless of when recorded)</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p:cNvSpPr/>
          <p:nvPr/>
        </p:nvSpPr>
        <p:spPr>
          <a:xfrm>
            <a:off x="443263" y="1008250"/>
            <a:ext cx="1454288" cy="2880000"/>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5" name="TextBox 24"/>
          <p:cNvSpPr txBox="1"/>
          <p:nvPr/>
        </p:nvSpPr>
        <p:spPr>
          <a:xfrm>
            <a:off x="445462" y="1204009"/>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26" name="Picture 25"/>
          <p:cNvPicPr>
            <a:picLocks noChangeAspect="1"/>
          </p:cNvPicPr>
          <p:nvPr/>
        </p:nvPicPr>
        <p:blipFill>
          <a:blip r:embed="rId4"/>
          <a:stretch>
            <a:fillRect/>
          </a:stretch>
        </p:blipFill>
        <p:spPr>
          <a:xfrm>
            <a:off x="503645" y="1204594"/>
            <a:ext cx="380585" cy="247854"/>
          </a:xfrm>
          <a:prstGeom prst="rect">
            <a:avLst/>
          </a:prstGeom>
        </p:spPr>
      </p:pic>
      <p:sp>
        <p:nvSpPr>
          <p:cNvPr id="27" name="Rounded Rectangle 14"/>
          <p:cNvSpPr>
            <a:spLocks noChangeArrowheads="1"/>
          </p:cNvSpPr>
          <p:nvPr/>
        </p:nvSpPr>
        <p:spPr bwMode="auto">
          <a:xfrm>
            <a:off x="1958510" y="1008250"/>
            <a:ext cx="4757600" cy="2880000"/>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marL="171450" indent="-171450">
              <a:buFont typeface="Arial" panose="020B0604020202020204" pitchFamily="34" charset="0"/>
              <a:buChar char="•"/>
            </a:pPr>
            <a:endParaRPr lang="en-GB" sz="500" b="1"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smtClean="0">
                <a:latin typeface="Segoe UI" panose="020B0502040204020203" pitchFamily="34" charset="0"/>
                <a:ea typeface="Segoe UI" panose="020B0502040204020203" pitchFamily="34" charset="0"/>
                <a:cs typeface="Segoe UI" panose="020B0502040204020203" pitchFamily="34" charset="0"/>
              </a:rPr>
              <a:t>There have been </a:t>
            </a:r>
            <a:r>
              <a:rPr lang="en-GB" sz="1050" b="1" dirty="0" smtClean="0">
                <a:latin typeface="Segoe UI" panose="020B0502040204020203" pitchFamily="34" charset="0"/>
                <a:ea typeface="Segoe UI" panose="020B0502040204020203" pitchFamily="34" charset="0"/>
                <a:cs typeface="Segoe UI" panose="020B0502040204020203" pitchFamily="34" charset="0"/>
              </a:rPr>
              <a:t>increases </a:t>
            </a:r>
            <a:r>
              <a:rPr lang="en-GB" sz="1050" dirty="0" smtClean="0">
                <a:latin typeface="Segoe UI" panose="020B0502040204020203" pitchFamily="34" charset="0"/>
                <a:ea typeface="Segoe UI" panose="020B0502040204020203" pitchFamily="34" charset="0"/>
                <a:cs typeface="Segoe UI" panose="020B0502040204020203" pitchFamily="34" charset="0"/>
              </a:rPr>
              <a:t>in both the </a:t>
            </a:r>
            <a:r>
              <a:rPr lang="en-GB" sz="1050" dirty="0">
                <a:latin typeface="Segoe UI" panose="020B0502040204020203" pitchFamily="34" charset="0"/>
                <a:ea typeface="Segoe UI" panose="020B0502040204020203" pitchFamily="34" charset="0"/>
                <a:cs typeface="Segoe UI" panose="020B0502040204020203" pitchFamily="34" charset="0"/>
              </a:rPr>
              <a:t>monthly proportion rate and volume </a:t>
            </a:r>
            <a:r>
              <a:rPr lang="en-GB" sz="1050" dirty="0" smtClean="0">
                <a:latin typeface="Segoe UI" panose="020B0502040204020203" pitchFamily="34" charset="0"/>
                <a:ea typeface="Segoe UI" panose="020B0502040204020203" pitchFamily="34" charset="0"/>
                <a:cs typeface="Segoe UI" panose="020B0502040204020203" pitchFamily="34" charset="0"/>
              </a:rPr>
              <a:t>for </a:t>
            </a:r>
            <a:r>
              <a:rPr lang="en-GB" sz="1050" b="1" dirty="0" smtClean="0">
                <a:latin typeface="Segoe UI" panose="020B0502040204020203" pitchFamily="34" charset="0"/>
                <a:ea typeface="Segoe UI" panose="020B0502040204020203" pitchFamily="34" charset="0"/>
                <a:cs typeface="Segoe UI" panose="020B0502040204020203" pitchFamily="34" charset="0"/>
              </a:rPr>
              <a:t>both</a:t>
            </a:r>
            <a:r>
              <a:rPr lang="en-GB" sz="1050" dirty="0" smtClean="0">
                <a:latin typeface="Segoe UI" panose="020B0502040204020203" pitchFamily="34" charset="0"/>
                <a:ea typeface="Segoe UI" panose="020B0502040204020203" pitchFamily="34" charset="0"/>
                <a:cs typeface="Segoe UI" panose="020B0502040204020203" pitchFamily="34" charset="0"/>
              </a:rPr>
              <a:t> total recorded crime offences and DA offences, yet volumes and rates are still </a:t>
            </a:r>
            <a:r>
              <a:rPr lang="en-GB" sz="1050" b="1" dirty="0" smtClean="0">
                <a:latin typeface="Segoe UI" panose="020B0502040204020203" pitchFamily="34" charset="0"/>
                <a:ea typeface="Segoe UI" panose="020B0502040204020203" pitchFamily="34" charset="0"/>
                <a:cs typeface="Segoe UI" panose="020B0502040204020203" pitchFamily="34" charset="0"/>
              </a:rPr>
              <a:t>lower than </a:t>
            </a:r>
            <a:r>
              <a:rPr lang="en-GB" sz="1050" dirty="0" smtClean="0">
                <a:latin typeface="Segoe UI" panose="020B0502040204020203" pitchFamily="34" charset="0"/>
                <a:ea typeface="Segoe UI" panose="020B0502040204020203" pitchFamily="34" charset="0"/>
                <a:cs typeface="Segoe UI" panose="020B0502040204020203" pitchFamily="34" charset="0"/>
              </a:rPr>
              <a:t>levels seen earlier in the year.</a:t>
            </a:r>
          </a:p>
          <a:p>
            <a:pPr marL="171450" indent="-171450">
              <a:buFont typeface="Arial" panose="020B0604020202020204" pitchFamily="34" charset="0"/>
              <a:buChar char="•"/>
            </a:pPr>
            <a:endParaRPr lang="en-GB" sz="600" b="1"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Total recorded crime</a:t>
            </a:r>
            <a:endParaRPr lang="en-GB" sz="1050" dirty="0" smtClean="0">
              <a:latin typeface="Segoe UI" panose="020B0502040204020203" pitchFamily="34" charset="0"/>
              <a:ea typeface="Segoe UI" panose="020B0502040204020203" pitchFamily="34" charset="0"/>
              <a:cs typeface="Segoe UI" panose="020B0502040204020203" pitchFamily="34" charset="0"/>
            </a:endParaRPr>
          </a:p>
          <a:p>
            <a:pPr marL="358775" lvl="1" indent="-179388">
              <a:buFont typeface="Segoe UI" panose="020B0502040204020203"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13% increase </a:t>
            </a:r>
            <a:r>
              <a:rPr lang="en-GB" sz="1050" dirty="0" smtClean="0">
                <a:latin typeface="Segoe UI" panose="020B0502040204020203" pitchFamily="34" charset="0"/>
                <a:ea typeface="Segoe UI" panose="020B0502040204020203" pitchFamily="34" charset="0"/>
                <a:cs typeface="Segoe UI" panose="020B0502040204020203" pitchFamily="34" charset="0"/>
              </a:rPr>
              <a:t>in the volume of </a:t>
            </a:r>
            <a:r>
              <a:rPr lang="en-GB" sz="1050" b="1" dirty="0" smtClean="0">
                <a:latin typeface="Segoe UI" panose="020B0502040204020203" pitchFamily="34" charset="0"/>
                <a:ea typeface="Segoe UI" panose="020B0502040204020203" pitchFamily="34" charset="0"/>
                <a:cs typeface="Segoe UI" panose="020B0502040204020203" pitchFamily="34" charset="0"/>
              </a:rPr>
              <a:t>offences (2,340) </a:t>
            </a:r>
            <a:r>
              <a:rPr lang="en-GB" sz="1050" dirty="0" smtClean="0">
                <a:latin typeface="Segoe UI" panose="020B0502040204020203" pitchFamily="34" charset="0"/>
                <a:ea typeface="Segoe UI" panose="020B0502040204020203" pitchFamily="34" charset="0"/>
                <a:cs typeface="Segoe UI" panose="020B0502040204020203" pitchFamily="34" charset="0"/>
              </a:rPr>
              <a:t>assigned </a:t>
            </a:r>
            <a:r>
              <a:rPr lang="en-GB" sz="1050" b="1" dirty="0">
                <a:latin typeface="Segoe UI" panose="020B0502040204020203" pitchFamily="34" charset="0"/>
                <a:ea typeface="Segoe UI" panose="020B0502040204020203" pitchFamily="34" charset="0"/>
                <a:cs typeface="Segoe UI" panose="020B0502040204020203" pitchFamily="34" charset="0"/>
              </a:rPr>
              <a:t>O</a:t>
            </a:r>
            <a:r>
              <a:rPr lang="en-GB" sz="1050" b="1" dirty="0" smtClean="0">
                <a:latin typeface="Segoe UI" panose="020B0502040204020203" pitchFamily="34" charset="0"/>
                <a:ea typeface="Segoe UI" panose="020B0502040204020203" pitchFamily="34" charset="0"/>
                <a:cs typeface="Segoe UI" panose="020B0502040204020203" pitchFamily="34" charset="0"/>
              </a:rPr>
              <a:t>utcome 16 in March 22 </a:t>
            </a:r>
            <a:r>
              <a:rPr lang="en-GB" sz="1050" dirty="0" smtClean="0">
                <a:latin typeface="Segoe UI" panose="020B0502040204020203" pitchFamily="34" charset="0"/>
                <a:ea typeface="Segoe UI" panose="020B0502040204020203" pitchFamily="34" charset="0"/>
                <a:cs typeface="Segoe UI" panose="020B0502040204020203" pitchFamily="34" charset="0"/>
              </a:rPr>
              <a:t>compared to February 22 (2,070). </a:t>
            </a:r>
          </a:p>
          <a:p>
            <a:pPr marL="358775" lvl="1" indent="-179388">
              <a:buFont typeface="Segoe UI" panose="020B0502040204020203" pitchFamily="34" charset="0"/>
              <a:buChar char="–"/>
            </a:pPr>
            <a:r>
              <a:rPr lang="en-GB" sz="1050" dirty="0" smtClean="0">
                <a:latin typeface="Segoe UI" panose="020B0502040204020203" pitchFamily="34" charset="0"/>
                <a:ea typeface="Segoe UI" panose="020B0502040204020203" pitchFamily="34" charset="0"/>
                <a:cs typeface="Segoe UI" panose="020B0502040204020203" pitchFamily="34" charset="0"/>
              </a:rPr>
              <a:t>The </a:t>
            </a:r>
            <a:r>
              <a:rPr lang="en-GB" sz="1050" b="1" dirty="0" smtClean="0">
                <a:latin typeface="Segoe UI" panose="020B0502040204020203" pitchFamily="34" charset="0"/>
                <a:ea typeface="Segoe UI" panose="020B0502040204020203" pitchFamily="34" charset="0"/>
                <a:cs typeface="Segoe UI" panose="020B0502040204020203" pitchFamily="34" charset="0"/>
              </a:rPr>
              <a:t>proportion</a:t>
            </a:r>
            <a:r>
              <a:rPr lang="en-GB" sz="1050" dirty="0" smtClean="0">
                <a:latin typeface="Segoe UI" panose="020B0502040204020203" pitchFamily="34" charset="0"/>
                <a:ea typeface="Segoe UI" panose="020B0502040204020203" pitchFamily="34" charset="0"/>
                <a:cs typeface="Segoe UI" panose="020B0502040204020203" pitchFamily="34" charset="0"/>
              </a:rPr>
              <a:t> of offences assigned </a:t>
            </a:r>
            <a:r>
              <a:rPr lang="en-GB" sz="1050" dirty="0">
                <a:latin typeface="Segoe UI" panose="020B0502040204020203" pitchFamily="34" charset="0"/>
                <a:ea typeface="Segoe UI" panose="020B0502040204020203" pitchFamily="34" charset="0"/>
                <a:cs typeface="Segoe UI" panose="020B0502040204020203" pitchFamily="34" charset="0"/>
              </a:rPr>
              <a:t>O</a:t>
            </a:r>
            <a:r>
              <a:rPr lang="en-GB" sz="1050" dirty="0" smtClean="0">
                <a:latin typeface="Segoe UI" panose="020B0502040204020203" pitchFamily="34" charset="0"/>
                <a:ea typeface="Segoe UI" panose="020B0502040204020203" pitchFamily="34" charset="0"/>
                <a:cs typeface="Segoe UI" panose="020B0502040204020203" pitchFamily="34" charset="0"/>
              </a:rPr>
              <a:t>utcome 16 has </a:t>
            </a:r>
            <a:r>
              <a:rPr lang="en-GB" sz="1050" b="1" dirty="0" smtClean="0">
                <a:latin typeface="Segoe UI" panose="020B0502040204020203" pitchFamily="34" charset="0"/>
                <a:ea typeface="Segoe UI" panose="020B0502040204020203" pitchFamily="34" charset="0"/>
                <a:cs typeface="Segoe UI" panose="020B0502040204020203" pitchFamily="34" charset="0"/>
              </a:rPr>
              <a:t>increased </a:t>
            </a:r>
            <a:r>
              <a:rPr lang="en-GB" sz="1050" dirty="0" smtClean="0">
                <a:latin typeface="Segoe UI" panose="020B0502040204020203" pitchFamily="34" charset="0"/>
                <a:ea typeface="Segoe UI" panose="020B0502040204020203" pitchFamily="34" charset="0"/>
                <a:cs typeface="Segoe UI" panose="020B0502040204020203" pitchFamily="34" charset="0"/>
              </a:rPr>
              <a:t>by     </a:t>
            </a:r>
            <a:r>
              <a:rPr lang="en-GB" sz="1050" b="1" dirty="0" smtClean="0">
                <a:latin typeface="Segoe UI" panose="020B0502040204020203" pitchFamily="34" charset="0"/>
                <a:ea typeface="Segoe UI" panose="020B0502040204020203" pitchFamily="34" charset="0"/>
                <a:cs typeface="Segoe UI" panose="020B0502040204020203" pitchFamily="34" charset="0"/>
              </a:rPr>
              <a:t>1 percentage point </a:t>
            </a:r>
            <a:r>
              <a:rPr lang="en-GB" sz="1050" dirty="0" smtClean="0">
                <a:latin typeface="Segoe UI" panose="020B0502040204020203" pitchFamily="34" charset="0"/>
                <a:ea typeface="Segoe UI" panose="020B0502040204020203" pitchFamily="34" charset="0"/>
                <a:cs typeface="Segoe UI" panose="020B0502040204020203" pitchFamily="34" charset="0"/>
              </a:rPr>
              <a:t>from </a:t>
            </a:r>
            <a:r>
              <a:rPr lang="en-GB" sz="1050" b="1" dirty="0" smtClean="0">
                <a:latin typeface="Segoe UI" panose="020B0502040204020203" pitchFamily="34" charset="0"/>
                <a:ea typeface="Segoe UI" panose="020B0502040204020203" pitchFamily="34" charset="0"/>
                <a:cs typeface="Segoe UI" panose="020B0502040204020203" pitchFamily="34" charset="0"/>
              </a:rPr>
              <a:t>29% </a:t>
            </a:r>
            <a:r>
              <a:rPr lang="en-GB" sz="1050" dirty="0" smtClean="0">
                <a:latin typeface="Segoe UI" panose="020B0502040204020203" pitchFamily="34" charset="0"/>
                <a:ea typeface="Segoe UI" panose="020B0502040204020203" pitchFamily="34" charset="0"/>
                <a:cs typeface="Segoe UI" panose="020B0502040204020203" pitchFamily="34" charset="0"/>
              </a:rPr>
              <a:t>in February 22 to </a:t>
            </a:r>
            <a:r>
              <a:rPr lang="en-GB" sz="1050" b="1" dirty="0" smtClean="0">
                <a:latin typeface="Segoe UI" panose="020B0502040204020203" pitchFamily="34" charset="0"/>
                <a:ea typeface="Segoe UI" panose="020B0502040204020203" pitchFamily="34" charset="0"/>
                <a:cs typeface="Segoe UI" panose="020B0502040204020203" pitchFamily="34" charset="0"/>
              </a:rPr>
              <a:t>30%</a:t>
            </a:r>
            <a:r>
              <a:rPr lang="en-GB" sz="1050" dirty="0" smtClean="0">
                <a:latin typeface="Segoe UI" panose="020B0502040204020203" pitchFamily="34" charset="0"/>
                <a:ea typeface="Segoe UI" panose="020B0502040204020203" pitchFamily="34" charset="0"/>
                <a:cs typeface="Segoe UI" panose="020B0502040204020203" pitchFamily="34" charset="0"/>
              </a:rPr>
              <a:t> in March 22.</a:t>
            </a:r>
          </a:p>
          <a:p>
            <a:pPr marL="358775" lvl="1" indent="-179388">
              <a:buFont typeface="Segoe UI" panose="020B0502040204020203" pitchFamily="34" charset="0"/>
              <a:buChar char="–"/>
            </a:pPr>
            <a:endParaRPr lang="en-GB" sz="6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DA offences</a:t>
            </a:r>
            <a:endParaRPr lang="en-GB" sz="1050" dirty="0">
              <a:latin typeface="Segoe UI" panose="020B0502040204020203" pitchFamily="34" charset="0"/>
              <a:ea typeface="Segoe UI" panose="020B0502040204020203" pitchFamily="34" charset="0"/>
              <a:cs typeface="Segoe UI" panose="020B0502040204020203" pitchFamily="34" charset="0"/>
            </a:endParaRPr>
          </a:p>
          <a:p>
            <a:pPr marL="358775" lvl="1" indent="-179388">
              <a:buFont typeface="Segoe UI" panose="020B0502040204020203" pitchFamily="34" charset="0"/>
              <a:buChar char="–"/>
            </a:pPr>
            <a:r>
              <a:rPr lang="en-GB" sz="1050" b="1" dirty="0">
                <a:latin typeface="Segoe UI" panose="020B0502040204020203" pitchFamily="34" charset="0"/>
                <a:ea typeface="Segoe UI" panose="020B0502040204020203" pitchFamily="34" charset="0"/>
                <a:cs typeface="Segoe UI" panose="020B0502040204020203" pitchFamily="34" charset="0"/>
              </a:rPr>
              <a:t>1</a:t>
            </a:r>
            <a:r>
              <a:rPr lang="en-GB" sz="1050" b="1" dirty="0" smtClean="0">
                <a:latin typeface="Segoe UI" panose="020B0502040204020203" pitchFamily="34" charset="0"/>
                <a:ea typeface="Segoe UI" panose="020B0502040204020203" pitchFamily="34" charset="0"/>
                <a:cs typeface="Segoe UI" panose="020B0502040204020203" pitchFamily="34" charset="0"/>
              </a:rPr>
              <a:t>4% increase </a:t>
            </a:r>
            <a:r>
              <a:rPr lang="en-GB" sz="1050" dirty="0">
                <a:latin typeface="Segoe UI" panose="020B0502040204020203" pitchFamily="34" charset="0"/>
                <a:ea typeface="Segoe UI" panose="020B0502040204020203" pitchFamily="34" charset="0"/>
                <a:cs typeface="Segoe UI" panose="020B0502040204020203" pitchFamily="34" charset="0"/>
              </a:rPr>
              <a:t>in </a:t>
            </a:r>
            <a:r>
              <a:rPr lang="en-GB" sz="1050" b="1" dirty="0" smtClean="0">
                <a:latin typeface="Segoe UI" panose="020B0502040204020203" pitchFamily="34" charset="0"/>
                <a:ea typeface="Segoe UI" panose="020B0502040204020203" pitchFamily="34" charset="0"/>
                <a:cs typeface="Segoe UI" panose="020B0502040204020203" pitchFamily="34" charset="0"/>
              </a:rPr>
              <a:t>‘Outcome 16’ DA offences (902) in March 22 </a:t>
            </a:r>
            <a:r>
              <a:rPr lang="en-GB" sz="1050" dirty="0" smtClean="0">
                <a:latin typeface="Segoe UI" panose="020B0502040204020203" pitchFamily="34" charset="0"/>
                <a:ea typeface="Segoe UI" panose="020B0502040204020203" pitchFamily="34" charset="0"/>
                <a:cs typeface="Segoe UI" panose="020B0502040204020203" pitchFamily="34" charset="0"/>
              </a:rPr>
              <a:t>compared </a:t>
            </a:r>
            <a:r>
              <a:rPr lang="en-GB" sz="1050" dirty="0">
                <a:latin typeface="Segoe UI" panose="020B0502040204020203" pitchFamily="34" charset="0"/>
                <a:ea typeface="Segoe UI" panose="020B0502040204020203" pitchFamily="34" charset="0"/>
                <a:cs typeface="Segoe UI" panose="020B0502040204020203" pitchFamily="34" charset="0"/>
              </a:rPr>
              <a:t>to </a:t>
            </a:r>
            <a:r>
              <a:rPr lang="en-GB" sz="1050" dirty="0" smtClean="0">
                <a:latin typeface="Segoe UI" panose="020B0502040204020203" pitchFamily="34" charset="0"/>
                <a:ea typeface="Segoe UI" panose="020B0502040204020203" pitchFamily="34" charset="0"/>
                <a:cs typeface="Segoe UI" panose="020B0502040204020203" pitchFamily="34" charset="0"/>
              </a:rPr>
              <a:t>February 22 (791). </a:t>
            </a:r>
          </a:p>
          <a:p>
            <a:pPr marL="358775" lvl="1" indent="-179388">
              <a:buFont typeface="Segoe UI" panose="020B0502040204020203"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3 percentage point increase </a:t>
            </a:r>
            <a:r>
              <a:rPr lang="en-GB" sz="1050" dirty="0" smtClean="0">
                <a:latin typeface="Segoe UI" panose="020B0502040204020203" pitchFamily="34" charset="0"/>
                <a:ea typeface="Segoe UI" panose="020B0502040204020203" pitchFamily="34" charset="0"/>
                <a:cs typeface="Segoe UI" panose="020B0502040204020203" pitchFamily="34" charset="0"/>
              </a:rPr>
              <a:t>in the </a:t>
            </a:r>
            <a:r>
              <a:rPr lang="en-GB" sz="1050" b="1" dirty="0">
                <a:latin typeface="Segoe UI" panose="020B0502040204020203" pitchFamily="34" charset="0"/>
                <a:ea typeface="Segoe UI" panose="020B0502040204020203" pitchFamily="34" charset="0"/>
                <a:cs typeface="Segoe UI" panose="020B0502040204020203" pitchFamily="34" charset="0"/>
              </a:rPr>
              <a:t>proportion</a:t>
            </a:r>
            <a:r>
              <a:rPr lang="en-GB" sz="1050" dirty="0">
                <a:latin typeface="Segoe UI" panose="020B0502040204020203" pitchFamily="34" charset="0"/>
                <a:ea typeface="Segoe UI" panose="020B0502040204020203" pitchFamily="34" charset="0"/>
                <a:cs typeface="Segoe UI" panose="020B0502040204020203" pitchFamily="34" charset="0"/>
              </a:rPr>
              <a:t> of </a:t>
            </a:r>
            <a:r>
              <a:rPr lang="en-GB" sz="1050" dirty="0" smtClean="0">
                <a:latin typeface="Segoe UI" panose="020B0502040204020203" pitchFamily="34" charset="0"/>
                <a:ea typeface="Segoe UI" panose="020B0502040204020203" pitchFamily="34" charset="0"/>
                <a:cs typeface="Segoe UI" panose="020B0502040204020203" pitchFamily="34" charset="0"/>
              </a:rPr>
              <a:t>offences </a:t>
            </a:r>
            <a:r>
              <a:rPr lang="en-GB" sz="1050" dirty="0">
                <a:latin typeface="Segoe UI" panose="020B0502040204020203" pitchFamily="34" charset="0"/>
                <a:ea typeface="Segoe UI" panose="020B0502040204020203" pitchFamily="34" charset="0"/>
                <a:cs typeface="Segoe UI" panose="020B0502040204020203" pitchFamily="34" charset="0"/>
              </a:rPr>
              <a:t>assigned Outcome 16 </a:t>
            </a:r>
            <a:r>
              <a:rPr lang="en-GB" sz="1050" dirty="0" smtClean="0">
                <a:latin typeface="Segoe UI" panose="020B0502040204020203" pitchFamily="34" charset="0"/>
                <a:ea typeface="Segoe UI" panose="020B0502040204020203" pitchFamily="34" charset="0"/>
                <a:cs typeface="Segoe UI" panose="020B0502040204020203" pitchFamily="34" charset="0"/>
              </a:rPr>
              <a:t>from </a:t>
            </a:r>
            <a:r>
              <a:rPr lang="en-GB" sz="1050" b="1" dirty="0" smtClean="0">
                <a:latin typeface="Segoe UI" panose="020B0502040204020203" pitchFamily="34" charset="0"/>
                <a:ea typeface="Segoe UI" panose="020B0502040204020203" pitchFamily="34" charset="0"/>
                <a:cs typeface="Segoe UI" panose="020B0502040204020203" pitchFamily="34" charset="0"/>
              </a:rPr>
              <a:t>59% </a:t>
            </a:r>
            <a:r>
              <a:rPr lang="en-GB" sz="1050" dirty="0">
                <a:latin typeface="Segoe UI" panose="020B0502040204020203" pitchFamily="34" charset="0"/>
                <a:ea typeface="Segoe UI" panose="020B0502040204020203" pitchFamily="34" charset="0"/>
                <a:cs typeface="Segoe UI" panose="020B0502040204020203" pitchFamily="34" charset="0"/>
              </a:rPr>
              <a:t>in </a:t>
            </a:r>
            <a:r>
              <a:rPr lang="en-GB" sz="1050" dirty="0" smtClean="0">
                <a:latin typeface="Segoe UI" panose="020B0502040204020203" pitchFamily="34" charset="0"/>
                <a:ea typeface="Segoe UI" panose="020B0502040204020203" pitchFamily="34" charset="0"/>
                <a:cs typeface="Segoe UI" panose="020B0502040204020203" pitchFamily="34" charset="0"/>
              </a:rPr>
              <a:t>February 22 to </a:t>
            </a:r>
            <a:r>
              <a:rPr lang="en-GB" sz="1050" b="1" dirty="0" smtClean="0">
                <a:latin typeface="Segoe UI" panose="020B0502040204020203" pitchFamily="34" charset="0"/>
                <a:ea typeface="Segoe UI" panose="020B0502040204020203" pitchFamily="34" charset="0"/>
                <a:cs typeface="Segoe UI" panose="020B0502040204020203" pitchFamily="34" charset="0"/>
              </a:rPr>
              <a:t>62%</a:t>
            </a:r>
            <a:r>
              <a:rPr lang="en-GB" sz="1050" dirty="0" smtClean="0">
                <a:latin typeface="Segoe UI" panose="020B0502040204020203" pitchFamily="34" charset="0"/>
                <a:ea typeface="Segoe UI" panose="020B0502040204020203" pitchFamily="34" charset="0"/>
                <a:cs typeface="Segoe UI" panose="020B0502040204020203" pitchFamily="34" charset="0"/>
              </a:rPr>
              <a:t> in March 22.</a:t>
            </a: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sp>
        <p:nvSpPr>
          <p:cNvPr id="29" name="Rectangle 28"/>
          <p:cNvSpPr/>
          <p:nvPr/>
        </p:nvSpPr>
        <p:spPr>
          <a:xfrm>
            <a:off x="476420" y="1782360"/>
            <a:ext cx="1017461" cy="1384995"/>
          </a:xfrm>
          <a:prstGeom prst="rect">
            <a:avLst/>
          </a:prstGeom>
        </p:spPr>
        <p:txBody>
          <a:bodyPr wrap="square">
            <a:spAutoFit/>
          </a:bodyPr>
          <a:lstStyle/>
          <a:p>
            <a:r>
              <a:rPr lang="en-GB" sz="1050" dirty="0">
                <a:latin typeface="Segoe UI" panose="020B0502040204020203" pitchFamily="34" charset="0"/>
                <a:ea typeface="Segoe UI" panose="020B0502040204020203" pitchFamily="34" charset="0"/>
                <a:cs typeface="Segoe UI" panose="020B0502040204020203" pitchFamily="34" charset="0"/>
              </a:rPr>
              <a:t>A </a:t>
            </a:r>
            <a:r>
              <a:rPr lang="en-GB" sz="1050" b="1" dirty="0">
                <a:latin typeface="Segoe UI" panose="020B0502040204020203" pitchFamily="34" charset="0"/>
                <a:ea typeface="Segoe UI" panose="020B0502040204020203" pitchFamily="34" charset="0"/>
                <a:cs typeface="Segoe UI" panose="020B0502040204020203" pitchFamily="34" charset="0"/>
              </a:rPr>
              <a:t>reduction in the volume and proportion of offences </a:t>
            </a:r>
            <a:r>
              <a:rPr lang="en-GB" sz="1050" dirty="0">
                <a:latin typeface="Segoe UI" panose="020B0502040204020203" pitchFamily="34" charset="0"/>
                <a:ea typeface="Segoe UI" panose="020B0502040204020203" pitchFamily="34" charset="0"/>
                <a:cs typeface="Segoe UI" panose="020B0502040204020203" pitchFamily="34" charset="0"/>
              </a:rPr>
              <a:t>assigned an </a:t>
            </a:r>
            <a:r>
              <a:rPr lang="en-GB" sz="1050" b="1" dirty="0">
                <a:latin typeface="Segoe UI" panose="020B0502040204020203" pitchFamily="34" charset="0"/>
                <a:ea typeface="Segoe UI" panose="020B0502040204020203" pitchFamily="34" charset="0"/>
                <a:cs typeface="Segoe UI" panose="020B0502040204020203" pitchFamily="34" charset="0"/>
              </a:rPr>
              <a:t>Outcome 16 </a:t>
            </a:r>
            <a:r>
              <a:rPr lang="en-GB" sz="1050" dirty="0">
                <a:latin typeface="Segoe UI" panose="020B0502040204020203" pitchFamily="34" charset="0"/>
                <a:ea typeface="Segoe UI" panose="020B0502040204020203" pitchFamily="34" charset="0"/>
                <a:cs typeface="Segoe UI" panose="020B0502040204020203" pitchFamily="34" charset="0"/>
              </a:rPr>
              <a:t>result.</a:t>
            </a:r>
          </a:p>
        </p:txBody>
      </p:sp>
      <p:sp>
        <p:nvSpPr>
          <p:cNvPr id="30" name="Rectangle 29"/>
          <p:cNvSpPr/>
          <p:nvPr/>
        </p:nvSpPr>
        <p:spPr>
          <a:xfrm>
            <a:off x="415404" y="3058389"/>
            <a:ext cx="973911" cy="707886"/>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Oct 2021</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pic>
        <p:nvPicPr>
          <p:cNvPr id="31" name="Picture 30"/>
          <p:cNvPicPr>
            <a:picLocks noChangeAspect="1"/>
          </p:cNvPicPr>
          <p:nvPr/>
        </p:nvPicPr>
        <p:blipFill>
          <a:blip r:embed="rId5"/>
          <a:stretch>
            <a:fillRect/>
          </a:stretch>
        </p:blipFill>
        <p:spPr>
          <a:xfrm>
            <a:off x="1389315" y="1113869"/>
            <a:ext cx="482251" cy="2707577"/>
          </a:xfrm>
          <a:prstGeom prst="rect">
            <a:avLst/>
          </a:prstGeom>
        </p:spPr>
      </p:pic>
      <p:pic>
        <p:nvPicPr>
          <p:cNvPr id="37" name="Picture 36"/>
          <p:cNvPicPr>
            <a:picLocks noChangeAspect="1"/>
          </p:cNvPicPr>
          <p:nvPr/>
        </p:nvPicPr>
        <p:blipFill rotWithShape="1">
          <a:blip r:embed="rId6"/>
          <a:srcRect l="59" t="5264" r="123" b="11884"/>
          <a:stretch/>
        </p:blipFill>
        <p:spPr>
          <a:xfrm>
            <a:off x="6873389" y="796617"/>
            <a:ext cx="4830274" cy="2622238"/>
          </a:xfrm>
          <a:prstGeom prst="rect">
            <a:avLst/>
          </a:prstGeom>
        </p:spPr>
      </p:pic>
      <p:sp>
        <p:nvSpPr>
          <p:cNvPr id="20" name="TextBox 19"/>
          <p:cNvSpPr txBox="1"/>
          <p:nvPr/>
        </p:nvSpPr>
        <p:spPr>
          <a:xfrm>
            <a:off x="7252095" y="3401979"/>
            <a:ext cx="4134709" cy="430887"/>
          </a:xfrm>
          <a:prstGeom prst="rect">
            <a:avLst/>
          </a:prstGeom>
          <a:solidFill>
            <a:schemeClr val="bg1"/>
          </a:solidFill>
        </p:spPr>
        <p:txBody>
          <a:bodyPr wrap="square" rtlCol="0">
            <a:spAutoFit/>
          </a:bodyPr>
          <a:lstStyle>
            <a:defPPr>
              <a:defRPr lang="en-US"/>
            </a:defPPr>
            <a:lvl1pPr algn="ctr">
              <a:defRPr sz="1200" b="1" u="sng">
                <a:solidFill>
                  <a:srgbClr val="002060"/>
                </a:solidFill>
              </a:defRPr>
            </a:lvl1pPr>
          </a:lstStyle>
          <a:p>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Outcomed DA Offences (OC16)</a:t>
            </a:r>
          </a:p>
          <a:p>
            <a:r>
              <a:rPr lang="en-GB" sz="1100" b="0" i="1"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(regardless of when recorded)</a:t>
            </a:r>
            <a:endPar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38" name="Picture 37"/>
          <p:cNvPicPr>
            <a:picLocks noChangeAspect="1"/>
          </p:cNvPicPr>
          <p:nvPr/>
        </p:nvPicPr>
        <p:blipFill rotWithShape="1">
          <a:blip r:embed="rId3"/>
          <a:srcRect l="6481" t="90943" r="5669" b="2066"/>
          <a:stretch/>
        </p:blipFill>
        <p:spPr>
          <a:xfrm>
            <a:off x="6742323" y="6478891"/>
            <a:ext cx="5395668" cy="280833"/>
          </a:xfrm>
          <a:prstGeom prst="rect">
            <a:avLst/>
          </a:prstGeom>
        </p:spPr>
      </p:pic>
      <p:sp>
        <p:nvSpPr>
          <p:cNvPr id="23" name="Rectangle 22"/>
          <p:cNvSpPr>
            <a:spLocks noChangeArrowheads="1"/>
          </p:cNvSpPr>
          <p:nvPr/>
        </p:nvSpPr>
        <p:spPr bwMode="auto">
          <a:xfrm>
            <a:off x="442800" y="3950761"/>
            <a:ext cx="6273310" cy="1618763"/>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spcBef>
                <a:spcPct val="20000"/>
              </a:spcBef>
            </a:pPr>
            <a:endParaRPr lang="en-GB" altLang="en-US" sz="1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u="none" dirty="0" smtClean="0">
                <a:latin typeface="Segoe UI" panose="020B0502040204020203" pitchFamily="34" charset="0"/>
                <a:ea typeface="Segoe UI" panose="020B0502040204020203" pitchFamily="34" charset="0"/>
                <a:cs typeface="Segoe UI" panose="020B0502040204020203" pitchFamily="34" charset="0"/>
              </a:rPr>
              <a:t>Crime Bureau monthly input – </a:t>
            </a:r>
            <a:r>
              <a:rPr lang="en-GB" sz="1100" u="none" dirty="0" smtClean="0">
                <a:latin typeface="Segoe UI" panose="020B0502040204020203" pitchFamily="34" charset="0"/>
                <a:ea typeface="Segoe UI" panose="020B0502040204020203" pitchFamily="34" charset="0"/>
                <a:cs typeface="Segoe UI" panose="020B0502040204020203" pitchFamily="34" charset="0"/>
              </a:rPr>
              <a:t>There is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no longer </a:t>
            </a:r>
            <a:r>
              <a:rPr lang="en-GB" sz="1100" u="none" dirty="0" smtClean="0">
                <a:latin typeface="Segoe UI" panose="020B0502040204020203" pitchFamily="34" charset="0"/>
                <a:ea typeface="Segoe UI" panose="020B0502040204020203" pitchFamily="34" charset="0"/>
                <a:cs typeface="Segoe UI" panose="020B0502040204020203" pitchFamily="34" charset="0"/>
              </a:rPr>
              <a:t>a </a:t>
            </a:r>
            <a:r>
              <a:rPr lang="en-GB" sz="1100" b="1" u="none" dirty="0">
                <a:latin typeface="Segoe UI" panose="020B0502040204020203" pitchFamily="34" charset="0"/>
                <a:ea typeface="Segoe UI" panose="020B0502040204020203" pitchFamily="34" charset="0"/>
                <a:cs typeface="Segoe UI" panose="020B0502040204020203" pitchFamily="34" charset="0"/>
              </a:rPr>
              <a:t>Designated Decision Maker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(DDM) </a:t>
            </a:r>
            <a:r>
              <a:rPr lang="en-GB" sz="1100" b="1" u="none" dirty="0">
                <a:latin typeface="Segoe UI" panose="020B0502040204020203" pitchFamily="34" charset="0"/>
                <a:ea typeface="Segoe UI" panose="020B0502040204020203" pitchFamily="34" charset="0"/>
                <a:cs typeface="Segoe UI" panose="020B0502040204020203" pitchFamily="34" charset="0"/>
              </a:rPr>
              <a:t>backlog </a:t>
            </a:r>
            <a:r>
              <a:rPr lang="en-GB" sz="1100" u="none" dirty="0" smtClean="0">
                <a:latin typeface="Segoe UI" panose="020B0502040204020203" pitchFamily="34" charset="0"/>
                <a:ea typeface="Segoe UI" panose="020B0502040204020203" pitchFamily="34" charset="0"/>
                <a:cs typeface="Segoe UI" panose="020B0502040204020203" pitchFamily="34" charset="0"/>
              </a:rPr>
              <a:t>assisted by the DDM team now being at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full establishment strength</a:t>
            </a:r>
            <a:r>
              <a:rPr lang="en-GB" sz="1100" u="none" dirty="0" smtClean="0">
                <a:latin typeface="Segoe UI" panose="020B0502040204020203" pitchFamily="34" charset="0"/>
                <a:ea typeface="Segoe UI" panose="020B0502040204020203" pitchFamily="34" charset="0"/>
                <a:cs typeface="Segoe UI" panose="020B0502040204020203" pitchFamily="34" charset="0"/>
              </a:rPr>
              <a:t>. As of </a:t>
            </a:r>
            <a:r>
              <a:rPr lang="en-GB" sz="1100" u="none" dirty="0">
                <a:latin typeface="Segoe UI" panose="020B0502040204020203" pitchFamily="34" charset="0"/>
                <a:ea typeface="Segoe UI" panose="020B0502040204020203" pitchFamily="34" charset="0"/>
                <a:cs typeface="Segoe UI" panose="020B0502040204020203" pitchFamily="34" charset="0"/>
              </a:rPr>
              <a:t>12</a:t>
            </a:r>
            <a:r>
              <a:rPr lang="en-GB" sz="1100" u="none" baseline="30000" dirty="0">
                <a:latin typeface="Segoe UI" panose="020B0502040204020203" pitchFamily="34" charset="0"/>
                <a:ea typeface="Segoe UI" panose="020B0502040204020203" pitchFamily="34" charset="0"/>
                <a:cs typeface="Segoe UI" panose="020B0502040204020203" pitchFamily="34" charset="0"/>
              </a:rPr>
              <a:t>th</a:t>
            </a:r>
            <a:r>
              <a:rPr lang="en-GB" sz="1100" u="none" dirty="0">
                <a:latin typeface="Segoe UI" panose="020B0502040204020203" pitchFamily="34" charset="0"/>
                <a:ea typeface="Segoe UI" panose="020B0502040204020203" pitchFamily="34" charset="0"/>
                <a:cs typeface="Segoe UI" panose="020B0502040204020203" pitchFamily="34" charset="0"/>
              </a:rPr>
              <a:t> April , </a:t>
            </a:r>
            <a:r>
              <a:rPr lang="en-GB" sz="1100" u="none" dirty="0" smtClean="0">
                <a:latin typeface="Segoe UI" panose="020B0502040204020203" pitchFamily="34" charset="0"/>
                <a:ea typeface="Segoe UI" panose="020B0502040204020203" pitchFamily="34" charset="0"/>
                <a:cs typeface="Segoe UI" panose="020B0502040204020203" pitchFamily="34" charset="0"/>
              </a:rPr>
              <a:t>the Crime Bureau </a:t>
            </a:r>
            <a:r>
              <a:rPr lang="en-GB" sz="1100" u="none" dirty="0">
                <a:latin typeface="Segoe UI" panose="020B0502040204020203" pitchFamily="34" charset="0"/>
                <a:ea typeface="Segoe UI" panose="020B0502040204020203" pitchFamily="34" charset="0"/>
                <a:cs typeface="Segoe UI" panose="020B0502040204020203" pitchFamily="34" charset="0"/>
              </a:rPr>
              <a:t>are at </a:t>
            </a:r>
            <a:r>
              <a:rPr lang="en-GB" sz="1100" b="1" u="none" dirty="0">
                <a:latin typeface="Segoe UI" panose="020B0502040204020203" pitchFamily="34" charset="0"/>
                <a:ea typeface="Segoe UI" panose="020B0502040204020203" pitchFamily="34" charset="0"/>
                <a:cs typeface="Segoe UI" panose="020B0502040204020203" pitchFamily="34" charset="0"/>
              </a:rPr>
              <a:t>RAG rating ‘green’ </a:t>
            </a:r>
            <a:r>
              <a:rPr lang="en-GB" sz="1100" u="none" dirty="0">
                <a:latin typeface="Segoe UI" panose="020B0502040204020203" pitchFamily="34" charset="0"/>
                <a:ea typeface="Segoe UI" panose="020B0502040204020203" pitchFamily="34" charset="0"/>
                <a:cs typeface="Segoe UI" panose="020B0502040204020203" pitchFamily="34" charset="0"/>
              </a:rPr>
              <a:t>with </a:t>
            </a:r>
            <a:r>
              <a:rPr lang="en-GB" sz="1100" b="1" u="none" dirty="0">
                <a:latin typeface="Segoe UI" panose="020B0502040204020203" pitchFamily="34" charset="0"/>
                <a:ea typeface="Segoe UI" panose="020B0502040204020203" pitchFamily="34" charset="0"/>
                <a:cs typeface="Segoe UI" panose="020B0502040204020203" pitchFamily="34" charset="0"/>
              </a:rPr>
              <a:t>44 crimes awaiting outcome</a:t>
            </a:r>
            <a:r>
              <a:rPr lang="en-GB" sz="1100" u="none" dirty="0">
                <a:latin typeface="Segoe UI" panose="020B0502040204020203" pitchFamily="34" charset="0"/>
                <a:ea typeface="Segoe UI" panose="020B0502040204020203" pitchFamily="34" charset="0"/>
                <a:cs typeface="Segoe UI" panose="020B0502040204020203" pitchFamily="34" charset="0"/>
              </a:rPr>
              <a:t>. </a:t>
            </a:r>
          </a:p>
          <a:p>
            <a:pPr marL="179387" lvl="1" indent="0"/>
            <a:endParaRPr lang="en-GB" sz="300" u="none" dirty="0" smtClean="0">
              <a:latin typeface="Segoe UI" panose="020B0502040204020203" pitchFamily="34" charset="0"/>
              <a:ea typeface="Segoe UI" panose="020B0502040204020203" pitchFamily="34" charset="0"/>
              <a:cs typeface="Segoe UI" panose="020B0502040204020203" pitchFamily="34" charset="0"/>
            </a:endParaRPr>
          </a:p>
          <a:p>
            <a:pPr marL="180975" indent="-180975">
              <a:buFont typeface="Arial" panose="020B0604020202020204" pitchFamily="34" charset="0"/>
              <a:buChar char="•"/>
            </a:pPr>
            <a:endParaRPr lang="en-GB" sz="1050" u="none" dirty="0" smtClean="0">
              <a:latin typeface="Segoe UI" panose="020B0502040204020203" pitchFamily="34" charset="0"/>
              <a:ea typeface="Segoe UI" panose="020B0502040204020203" pitchFamily="34" charset="0"/>
              <a:cs typeface="Segoe UI" panose="020B0502040204020203" pitchFamily="34" charset="0"/>
            </a:endParaRPr>
          </a:p>
          <a:p>
            <a:pPr marL="180975" indent="-180975">
              <a:buFont typeface="Arial" panose="020B0604020202020204" pitchFamily="34" charset="0"/>
              <a:buChar char="•"/>
            </a:pPr>
            <a:r>
              <a:rPr lang="en-GB" sz="1100" u="none" dirty="0" smtClean="0">
                <a:latin typeface="Segoe UI" panose="020B0502040204020203" pitchFamily="34" charset="0"/>
                <a:ea typeface="Segoe UI" panose="020B0502040204020203" pitchFamily="34" charset="0"/>
                <a:cs typeface="Segoe UI" panose="020B0502040204020203" pitchFamily="34" charset="0"/>
              </a:rPr>
              <a:t>It </a:t>
            </a:r>
            <a:r>
              <a:rPr lang="en-GB" sz="1100" u="none" dirty="0">
                <a:latin typeface="Segoe UI" panose="020B0502040204020203" pitchFamily="34" charset="0"/>
                <a:ea typeface="Segoe UI" panose="020B0502040204020203" pitchFamily="34" charset="0"/>
                <a:cs typeface="Segoe UI" panose="020B0502040204020203" pitchFamily="34" charset="0"/>
              </a:rPr>
              <a:t>is </a:t>
            </a:r>
            <a:r>
              <a:rPr lang="en-GB" sz="1100" b="1" u="none" dirty="0">
                <a:latin typeface="Segoe UI" panose="020B0502040204020203" pitchFamily="34" charset="0"/>
                <a:ea typeface="Segoe UI" panose="020B0502040204020203" pitchFamily="34" charset="0"/>
                <a:cs typeface="Segoe UI" panose="020B0502040204020203" pitchFamily="34" charset="0"/>
              </a:rPr>
              <a:t>probable</a:t>
            </a:r>
            <a:r>
              <a:rPr lang="en-GB" sz="1100" u="none" dirty="0">
                <a:latin typeface="Segoe UI" panose="020B0502040204020203" pitchFamily="34" charset="0"/>
                <a:ea typeface="Segoe UI" panose="020B0502040204020203" pitchFamily="34" charset="0"/>
                <a:cs typeface="Segoe UI" panose="020B0502040204020203" pitchFamily="34" charset="0"/>
              </a:rPr>
              <a:t> that </a:t>
            </a:r>
            <a:r>
              <a:rPr lang="en-GB" sz="1100" b="1" u="none" dirty="0">
                <a:latin typeface="Segoe UI" panose="020B0502040204020203" pitchFamily="34" charset="0"/>
                <a:ea typeface="Segoe UI" panose="020B0502040204020203" pitchFamily="34" charset="0"/>
                <a:cs typeface="Segoe UI" panose="020B0502040204020203" pitchFamily="34" charset="0"/>
              </a:rPr>
              <a:t>outcome 16 levels </a:t>
            </a:r>
            <a:r>
              <a:rPr lang="en-GB" sz="1100" u="none" dirty="0">
                <a:latin typeface="Segoe UI" panose="020B0502040204020203" pitchFamily="34" charset="0"/>
                <a:ea typeface="Segoe UI" panose="020B0502040204020203" pitchFamily="34" charset="0"/>
                <a:cs typeface="Segoe UI" panose="020B0502040204020203" pitchFamily="34" charset="0"/>
              </a:rPr>
              <a:t>will </a:t>
            </a:r>
            <a:r>
              <a:rPr lang="en-GB" sz="1100" b="1" u="none" dirty="0">
                <a:latin typeface="Segoe UI" panose="020B0502040204020203" pitchFamily="34" charset="0"/>
                <a:ea typeface="Segoe UI" panose="020B0502040204020203" pitchFamily="34" charset="0"/>
                <a:cs typeface="Segoe UI" panose="020B0502040204020203" pitchFamily="34" charset="0"/>
              </a:rPr>
              <a:t>start to decrease again </a:t>
            </a:r>
            <a:r>
              <a:rPr lang="en-GB" sz="1100" u="none" dirty="0">
                <a:latin typeface="Segoe UI" panose="020B0502040204020203" pitchFamily="34" charset="0"/>
                <a:ea typeface="Segoe UI" panose="020B0502040204020203" pitchFamily="34" charset="0"/>
                <a:cs typeface="Segoe UI" panose="020B0502040204020203" pitchFamily="34" charset="0"/>
              </a:rPr>
              <a:t>as the </a:t>
            </a:r>
            <a:r>
              <a:rPr lang="en-GB" sz="1100" b="1" u="none" dirty="0">
                <a:latin typeface="Segoe UI" panose="020B0502040204020203" pitchFamily="34" charset="0"/>
                <a:ea typeface="Segoe UI" panose="020B0502040204020203" pitchFamily="34" charset="0"/>
                <a:cs typeface="Segoe UI" panose="020B0502040204020203" pitchFamily="34" charset="0"/>
              </a:rPr>
              <a:t>LPA Outcome Action Plans </a:t>
            </a:r>
            <a:r>
              <a:rPr lang="en-GB" sz="1100" u="none" dirty="0">
                <a:latin typeface="Segoe UI" panose="020B0502040204020203" pitchFamily="34" charset="0"/>
                <a:ea typeface="Segoe UI" panose="020B0502040204020203" pitchFamily="34" charset="0"/>
                <a:cs typeface="Segoe UI" panose="020B0502040204020203" pitchFamily="34" charset="0"/>
              </a:rPr>
              <a:t>and </a:t>
            </a:r>
            <a:r>
              <a:rPr lang="en-GB" sz="1100" b="1" u="none" dirty="0">
                <a:latin typeface="Segoe UI" panose="020B0502040204020203" pitchFamily="34" charset="0"/>
                <a:ea typeface="Segoe UI" panose="020B0502040204020203" pitchFamily="34" charset="0"/>
                <a:cs typeface="Segoe UI" panose="020B0502040204020203" pitchFamily="34" charset="0"/>
              </a:rPr>
              <a:t>DA Deployment trial </a:t>
            </a:r>
            <a:r>
              <a:rPr lang="en-GB" sz="1100" u="none" dirty="0">
                <a:latin typeface="Segoe UI" panose="020B0502040204020203" pitchFamily="34" charset="0"/>
                <a:ea typeface="Segoe UI" panose="020B0502040204020203" pitchFamily="34" charset="0"/>
                <a:cs typeface="Segoe UI" panose="020B0502040204020203" pitchFamily="34" charset="0"/>
              </a:rPr>
              <a:t>continue to take effect, leading to the</a:t>
            </a:r>
            <a:r>
              <a:rPr lang="en-GB" sz="1100" b="1" u="none" dirty="0">
                <a:latin typeface="Segoe UI" panose="020B0502040204020203" pitchFamily="34" charset="0"/>
                <a:ea typeface="Segoe UI" panose="020B0502040204020203" pitchFamily="34" charset="0"/>
                <a:cs typeface="Segoe UI" panose="020B0502040204020203" pitchFamily="34" charset="0"/>
              </a:rPr>
              <a:t> more appropriate application </a:t>
            </a:r>
            <a:r>
              <a:rPr lang="en-GB" sz="1100" u="none" dirty="0">
                <a:latin typeface="Segoe UI" panose="020B0502040204020203" pitchFamily="34" charset="0"/>
                <a:ea typeface="Segoe UI" panose="020B0502040204020203" pitchFamily="34" charset="0"/>
                <a:cs typeface="Segoe UI" panose="020B0502040204020203" pitchFamily="34" charset="0"/>
              </a:rPr>
              <a:t>of Outcome 16.</a:t>
            </a:r>
          </a:p>
          <a:p>
            <a:pPr>
              <a:defRPr/>
            </a:pPr>
            <a:endParaRPr lang="en-GB" altLang="en-US" sz="4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9" name="Rounded Rectangle 14"/>
          <p:cNvSpPr>
            <a:spLocks noChangeArrowheads="1"/>
          </p:cNvSpPr>
          <p:nvPr/>
        </p:nvSpPr>
        <p:spPr bwMode="auto">
          <a:xfrm>
            <a:off x="448354" y="5624143"/>
            <a:ext cx="3816716"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Rectangle 40"/>
          <p:cNvSpPr/>
          <p:nvPr/>
        </p:nvSpPr>
        <p:spPr>
          <a:xfrm>
            <a:off x="4309560" y="5624146"/>
            <a:ext cx="2406550" cy="892800"/>
          </a:xfrm>
          <a:prstGeom prst="rect">
            <a:avLst/>
          </a:prstGeom>
          <a:solidFill>
            <a:schemeClr val="bg1"/>
          </a:solidFill>
          <a:ln w="28575" algn="ctr">
            <a:solidFill>
              <a:srgbClr val="005B97"/>
            </a:solidFill>
            <a:round/>
            <a:headEnd/>
            <a:tailEnd/>
          </a:ln>
        </p:spPr>
        <p:txBody>
          <a:bodyPr anchor="ctr" anchorCtr="0"/>
          <a:lstStyle/>
          <a:p>
            <a:pPr algn="ctr">
              <a:spcBef>
                <a:spcPct val="20000"/>
              </a:spcBef>
            </a:pPr>
            <a:r>
              <a:rPr lang="en-GB" sz="900" b="1" dirty="0">
                <a:solidFill>
                  <a:srgbClr val="000000"/>
                </a:solidFill>
                <a:latin typeface="Segoe UI" panose="020B0502040204020203" pitchFamily="34" charset="0"/>
                <a:ea typeface="Segoe UI" panose="020B0502040204020203" pitchFamily="34" charset="0"/>
                <a:cs typeface="Segoe UI" panose="020B0502040204020203" pitchFamily="34" charset="0"/>
              </a:rPr>
              <a:t>No comparison </a:t>
            </a:r>
            <a:r>
              <a:rPr lang="en-GB" sz="9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to </a:t>
            </a:r>
            <a:r>
              <a:rPr lang="en-GB" sz="900" dirty="0">
                <a:solidFill>
                  <a:srgbClr val="000000"/>
                </a:solidFill>
                <a:latin typeface="Segoe UI" panose="020B0502040204020203" pitchFamily="34" charset="0"/>
                <a:ea typeface="Segoe UI" panose="020B0502040204020203" pitchFamily="34" charset="0"/>
                <a:cs typeface="Segoe UI" panose="020B0502040204020203" pitchFamily="34" charset="0"/>
              </a:rPr>
              <a:t>MSG, National view or other Athena forces at this time due to </a:t>
            </a:r>
            <a:r>
              <a:rPr lang="en-GB" sz="900" b="1" dirty="0">
                <a:solidFill>
                  <a:srgbClr val="000000"/>
                </a:solidFill>
                <a:latin typeface="Segoe UI" panose="020B0502040204020203" pitchFamily="34" charset="0"/>
                <a:ea typeface="Segoe UI" panose="020B0502040204020203" pitchFamily="34" charset="0"/>
                <a:cs typeface="Segoe UI" panose="020B0502040204020203" pitchFamily="34" charset="0"/>
              </a:rPr>
              <a:t>differing </a:t>
            </a:r>
            <a:r>
              <a:rPr lang="en-GB" sz="9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data/counting </a:t>
            </a:r>
            <a:r>
              <a:rPr lang="en-GB" sz="900" b="1" dirty="0">
                <a:solidFill>
                  <a:srgbClr val="000000"/>
                </a:solidFill>
                <a:latin typeface="Segoe UI" panose="020B0502040204020203" pitchFamily="34" charset="0"/>
                <a:ea typeface="Segoe UI" panose="020B0502040204020203" pitchFamily="34" charset="0"/>
                <a:cs typeface="Segoe UI" panose="020B0502040204020203" pitchFamily="34" charset="0"/>
              </a:rPr>
              <a:t>rules. </a:t>
            </a:r>
          </a:p>
          <a:p>
            <a:pPr algn="ctr">
              <a:spcBef>
                <a:spcPct val="20000"/>
              </a:spcBef>
            </a:pPr>
            <a:endParaRPr lang="en-GB" sz="3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lgn="ctr">
              <a:spcBef>
                <a:spcPct val="20000"/>
              </a:spcBef>
            </a:pPr>
            <a:r>
              <a:rPr lang="en-GB" sz="9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This </a:t>
            </a:r>
            <a:r>
              <a:rPr lang="en-GB" sz="900" dirty="0">
                <a:solidFill>
                  <a:srgbClr val="000000"/>
                </a:solidFill>
                <a:latin typeface="Segoe UI" panose="020B0502040204020203" pitchFamily="34" charset="0"/>
                <a:ea typeface="Segoe UI" panose="020B0502040204020203" pitchFamily="34" charset="0"/>
                <a:cs typeface="Segoe UI" panose="020B0502040204020203" pitchFamily="34" charset="0"/>
              </a:rPr>
              <a:t>will </a:t>
            </a:r>
            <a:r>
              <a:rPr lang="en-GB" sz="900" b="1" dirty="0">
                <a:solidFill>
                  <a:srgbClr val="000000"/>
                </a:solidFill>
                <a:latin typeface="Segoe UI" panose="020B0502040204020203" pitchFamily="34" charset="0"/>
                <a:ea typeface="Segoe UI" panose="020B0502040204020203" pitchFamily="34" charset="0"/>
                <a:cs typeface="Segoe UI" panose="020B0502040204020203" pitchFamily="34" charset="0"/>
              </a:rPr>
              <a:t>change </a:t>
            </a:r>
            <a:r>
              <a:rPr lang="en-GB" sz="900" dirty="0">
                <a:solidFill>
                  <a:srgbClr val="000000"/>
                </a:solidFill>
                <a:latin typeface="Segoe UI" panose="020B0502040204020203" pitchFamily="34" charset="0"/>
                <a:ea typeface="Segoe UI" panose="020B0502040204020203" pitchFamily="34" charset="0"/>
                <a:cs typeface="Segoe UI" panose="020B0502040204020203" pitchFamily="34" charset="0"/>
              </a:rPr>
              <a:t>with the </a:t>
            </a:r>
            <a:r>
              <a:rPr lang="en-GB" sz="900" b="1" dirty="0">
                <a:solidFill>
                  <a:srgbClr val="000000"/>
                </a:solidFill>
                <a:latin typeface="Segoe UI" panose="020B0502040204020203" pitchFamily="34" charset="0"/>
                <a:ea typeface="Segoe UI" panose="020B0502040204020203" pitchFamily="34" charset="0"/>
                <a:cs typeface="Segoe UI" panose="020B0502040204020203" pitchFamily="34" charset="0"/>
              </a:rPr>
              <a:t>launch </a:t>
            </a:r>
            <a:r>
              <a:rPr lang="en-GB" sz="900" dirty="0">
                <a:solidFill>
                  <a:srgbClr val="000000"/>
                </a:solidFill>
                <a:latin typeface="Segoe UI" panose="020B0502040204020203" pitchFamily="34" charset="0"/>
                <a:ea typeface="Segoe UI" panose="020B0502040204020203" pitchFamily="34" charset="0"/>
                <a:cs typeface="Segoe UI" panose="020B0502040204020203" pitchFamily="34" charset="0"/>
              </a:rPr>
              <a:t>of </a:t>
            </a:r>
            <a:r>
              <a:rPr lang="en-GB" sz="9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‘Clean and Relevant’ crime data universe.</a:t>
            </a:r>
            <a:endParaRPr lang="en-GB" sz="9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42" name="TextBox 41"/>
          <p:cNvSpPr txBox="1"/>
          <p:nvPr/>
        </p:nvSpPr>
        <p:spPr>
          <a:xfrm>
            <a:off x="415404" y="5906417"/>
            <a:ext cx="2828077" cy="600164"/>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100" dirty="0">
                <a:latin typeface="Segoe UI" panose="020B0502040204020203" pitchFamily="34" charset="0"/>
                <a:ea typeface="Segoe UI" panose="020B0502040204020203" pitchFamily="34" charset="0"/>
                <a:cs typeface="Segoe UI" panose="020B0502040204020203" pitchFamily="34" charset="0"/>
              </a:rPr>
              <a:t>Continued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focus on </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action plan delivery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and continued monitoring</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via Crime Management Board.</a:t>
            </a:r>
            <a:endParaRPr lang="en-GB" altLang="en-US" sz="1100" dirty="0">
              <a:latin typeface="Segoe UI" panose="020B0502040204020203" pitchFamily="34" charset="0"/>
              <a:ea typeface="Segoe UI" panose="020B0502040204020203" pitchFamily="34" charset="0"/>
              <a:cs typeface="Segoe UI" panose="020B0502040204020203" pitchFamily="34" charset="0"/>
            </a:endParaRPr>
          </a:p>
        </p:txBody>
      </p:sp>
      <p:sp>
        <p:nvSpPr>
          <p:cNvPr id="43" name="Rounded Rectangle 14"/>
          <p:cNvSpPr>
            <a:spLocks noChangeArrowheads="1"/>
          </p:cNvSpPr>
          <p:nvPr/>
        </p:nvSpPr>
        <p:spPr bwMode="auto">
          <a:xfrm>
            <a:off x="3282824" y="5695283"/>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44" name="Rounded Rectangle 14"/>
          <p:cNvSpPr>
            <a:spLocks noChangeArrowheads="1"/>
          </p:cNvSpPr>
          <p:nvPr/>
        </p:nvSpPr>
        <p:spPr bwMode="auto">
          <a:xfrm>
            <a:off x="3282824" y="6191275"/>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46317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4"/>
          <p:cNvSpPr>
            <a:spLocks noChangeArrowheads="1"/>
          </p:cNvSpPr>
          <p:nvPr/>
        </p:nvSpPr>
        <p:spPr bwMode="auto">
          <a:xfrm>
            <a:off x="433479" y="4949700"/>
            <a:ext cx="11693866" cy="1836000"/>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Outcome 9 </a:t>
            </a:r>
            <a:r>
              <a:rPr lang="en-GB" alt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rPr>
              <a:t>– Prosecution not in the public interest (CPS) </a:t>
            </a:r>
            <a:endPar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en-GB" alt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rPr>
              <a:t>all offences)</a:t>
            </a:r>
          </a:p>
        </p:txBody>
      </p:sp>
      <p:pic>
        <p:nvPicPr>
          <p:cNvPr id="2" name="Picture 1"/>
          <p:cNvPicPr>
            <a:picLocks noChangeAspect="1"/>
          </p:cNvPicPr>
          <p:nvPr/>
        </p:nvPicPr>
        <p:blipFill rotWithShape="1">
          <a:blip r:embed="rId3"/>
          <a:srcRect l="821" r="468" b="11410"/>
          <a:stretch/>
        </p:blipFill>
        <p:spPr>
          <a:xfrm>
            <a:off x="483284" y="5428241"/>
            <a:ext cx="5600716" cy="1041442"/>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26</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52800" y="192984"/>
            <a:ext cx="53082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effective prevention and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intervention</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How well does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West Mercia Police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bring offenders to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justice?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352800" y="654649"/>
            <a:ext cx="5308296" cy="276999"/>
          </a:xfrm>
          <a:prstGeom prst="rect">
            <a:avLst/>
          </a:prstGeom>
          <a:noFill/>
        </p:spPr>
        <p:txBody>
          <a:bodyPr wrap="square" rtlCol="0">
            <a:spAutoFit/>
          </a:bodyPr>
          <a:lstStyle/>
          <a:p>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Headline Outcome Spotlight</a:t>
            </a:r>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Rounded Rectangle 14"/>
          <p:cNvSpPr>
            <a:spLocks noChangeArrowheads="1"/>
          </p:cNvSpPr>
          <p:nvPr/>
        </p:nvSpPr>
        <p:spPr bwMode="auto">
          <a:xfrm>
            <a:off x="433479" y="967240"/>
            <a:ext cx="9801495" cy="1508105"/>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Outcome 17 </a:t>
            </a:r>
            <a:r>
              <a:rPr lang="en-GB" alt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rPr>
              <a:t>– Prosecution time limit expired offences</a:t>
            </a:r>
          </a:p>
        </p:txBody>
      </p:sp>
      <p:sp>
        <p:nvSpPr>
          <p:cNvPr id="36" name="TextBox 35"/>
          <p:cNvSpPr txBox="1"/>
          <p:nvPr/>
        </p:nvSpPr>
        <p:spPr>
          <a:xfrm>
            <a:off x="6084000" y="967240"/>
            <a:ext cx="4150974" cy="1508105"/>
          </a:xfrm>
          <a:prstGeom prst="rect">
            <a:avLst/>
          </a:prstGeom>
          <a:noFill/>
        </p:spPr>
        <p:txBody>
          <a:bodyPr wrap="square" rtlCol="0">
            <a:spAutoFit/>
          </a:bodyPr>
          <a:lstStyle/>
          <a:p>
            <a:pPr marL="171450" indent="-171450">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22% decrease </a:t>
            </a:r>
            <a:r>
              <a:rPr lang="en-GB" sz="1050" dirty="0">
                <a:latin typeface="Segoe UI" panose="020B0502040204020203" pitchFamily="34" charset="0"/>
                <a:ea typeface="Segoe UI" panose="020B0502040204020203" pitchFamily="34" charset="0"/>
                <a:cs typeface="Segoe UI" panose="020B0502040204020203" pitchFamily="34" charset="0"/>
              </a:rPr>
              <a:t>in </a:t>
            </a:r>
            <a:r>
              <a:rPr lang="en-GB" sz="1050" b="1" dirty="0">
                <a:latin typeface="Segoe UI" panose="020B0502040204020203" pitchFamily="34" charset="0"/>
                <a:ea typeface="Segoe UI" panose="020B0502040204020203" pitchFamily="34" charset="0"/>
                <a:cs typeface="Segoe UI" panose="020B0502040204020203" pitchFamily="34" charset="0"/>
              </a:rPr>
              <a:t>Outcome 17 offences </a:t>
            </a:r>
            <a:r>
              <a:rPr lang="en-GB" sz="1050" dirty="0" smtClean="0">
                <a:latin typeface="Segoe UI" panose="020B0502040204020203" pitchFamily="34" charset="0"/>
                <a:ea typeface="Segoe UI" panose="020B0502040204020203" pitchFamily="34" charset="0"/>
                <a:cs typeface="Segoe UI" panose="020B0502040204020203" pitchFamily="34" charset="0"/>
              </a:rPr>
              <a:t>in </a:t>
            </a:r>
            <a:r>
              <a:rPr lang="en-GB" sz="1050" b="1" dirty="0" smtClean="0">
                <a:latin typeface="Segoe UI" panose="020B0502040204020203" pitchFamily="34" charset="0"/>
                <a:ea typeface="Segoe UI" panose="020B0502040204020203" pitchFamily="34" charset="0"/>
                <a:cs typeface="Segoe UI" panose="020B0502040204020203" pitchFamily="34" charset="0"/>
              </a:rPr>
              <a:t>March </a:t>
            </a:r>
            <a:r>
              <a:rPr lang="en-GB" sz="1050" b="1" dirty="0">
                <a:latin typeface="Segoe UI" panose="020B0502040204020203" pitchFamily="34" charset="0"/>
                <a:ea typeface="Segoe UI" panose="020B0502040204020203" pitchFamily="34" charset="0"/>
                <a:cs typeface="Segoe UI" panose="020B0502040204020203" pitchFamily="34" charset="0"/>
              </a:rPr>
              <a:t>22 (51) </a:t>
            </a:r>
            <a:r>
              <a:rPr lang="en-GB" sz="1050" dirty="0" smtClean="0">
                <a:latin typeface="Segoe UI" panose="020B0502040204020203" pitchFamily="34" charset="0"/>
                <a:ea typeface="Segoe UI" panose="020B0502040204020203" pitchFamily="34" charset="0"/>
                <a:cs typeface="Segoe UI" panose="020B0502040204020203" pitchFamily="34" charset="0"/>
              </a:rPr>
              <a:t>compared </a:t>
            </a:r>
            <a:r>
              <a:rPr lang="en-GB" sz="1050" dirty="0">
                <a:latin typeface="Segoe UI" panose="020B0502040204020203" pitchFamily="34" charset="0"/>
                <a:ea typeface="Segoe UI" panose="020B0502040204020203" pitchFamily="34" charset="0"/>
                <a:cs typeface="Segoe UI" panose="020B0502040204020203" pitchFamily="34" charset="0"/>
              </a:rPr>
              <a:t>to </a:t>
            </a:r>
            <a:r>
              <a:rPr lang="en-GB" sz="1050" b="1" dirty="0" smtClean="0">
                <a:latin typeface="Segoe UI" panose="020B0502040204020203" pitchFamily="34" charset="0"/>
                <a:ea typeface="Segoe UI" panose="020B0502040204020203" pitchFamily="34" charset="0"/>
                <a:cs typeface="Segoe UI" panose="020B0502040204020203" pitchFamily="34" charset="0"/>
              </a:rPr>
              <a:t>February 22’s peak (65).</a:t>
            </a:r>
            <a:endParaRPr lang="en-GB" sz="300" b="1" dirty="0">
              <a:latin typeface="Segoe UI" panose="020B0502040204020203" pitchFamily="34" charset="0"/>
              <a:ea typeface="Segoe UI" panose="020B0502040204020203" pitchFamily="34" charset="0"/>
              <a:cs typeface="Segoe UI" panose="020B0502040204020203" pitchFamily="34" charset="0"/>
            </a:endParaRPr>
          </a:p>
          <a:p>
            <a:endParaRPr lang="en-GB" sz="400" b="1"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dirty="0">
                <a:latin typeface="Segoe UI" panose="020B0502040204020203" pitchFamily="34" charset="0"/>
                <a:ea typeface="Segoe UI" panose="020B0502040204020203" pitchFamily="34" charset="0"/>
                <a:cs typeface="Segoe UI" panose="020B0502040204020203" pitchFamily="34" charset="0"/>
              </a:rPr>
              <a:t>35</a:t>
            </a:r>
            <a:r>
              <a:rPr lang="en-GB" sz="1050" b="1" dirty="0" smtClean="0">
                <a:latin typeface="Segoe UI" panose="020B0502040204020203" pitchFamily="34" charset="0"/>
                <a:ea typeface="Segoe UI" panose="020B0502040204020203" pitchFamily="34" charset="0"/>
                <a:cs typeface="Segoe UI" panose="020B0502040204020203" pitchFamily="34" charset="0"/>
              </a:rPr>
              <a:t>% (46) </a:t>
            </a:r>
            <a:r>
              <a:rPr lang="en-GB" sz="1050" b="1" dirty="0">
                <a:latin typeface="Segoe UI" panose="020B0502040204020203" pitchFamily="34" charset="0"/>
                <a:ea typeface="Segoe UI" panose="020B0502040204020203" pitchFamily="34" charset="0"/>
                <a:cs typeface="Segoe UI" panose="020B0502040204020203" pitchFamily="34" charset="0"/>
              </a:rPr>
              <a:t>increase </a:t>
            </a:r>
            <a:r>
              <a:rPr lang="en-GB" sz="1050" dirty="0">
                <a:latin typeface="Segoe UI" panose="020B0502040204020203" pitchFamily="34" charset="0"/>
                <a:ea typeface="Segoe UI" panose="020B0502040204020203" pitchFamily="34" charset="0"/>
                <a:cs typeface="Segoe UI" panose="020B0502040204020203" pitchFamily="34" charset="0"/>
              </a:rPr>
              <a:t>in </a:t>
            </a:r>
            <a:r>
              <a:rPr lang="en-GB" sz="1050" b="1" dirty="0">
                <a:latin typeface="Segoe UI" panose="020B0502040204020203" pitchFamily="34" charset="0"/>
                <a:ea typeface="Segoe UI" panose="020B0502040204020203" pitchFamily="34" charset="0"/>
                <a:cs typeface="Segoe UI" panose="020B0502040204020203" pitchFamily="34" charset="0"/>
              </a:rPr>
              <a:t>Outcome 17 offences </a:t>
            </a:r>
            <a:r>
              <a:rPr lang="en-GB" sz="1050" dirty="0" smtClean="0">
                <a:latin typeface="Segoe UI" panose="020B0502040204020203" pitchFamily="34" charset="0"/>
                <a:ea typeface="Segoe UI" panose="020B0502040204020203" pitchFamily="34" charset="0"/>
                <a:cs typeface="Segoe UI" panose="020B0502040204020203" pitchFamily="34" charset="0"/>
              </a:rPr>
              <a:t>in </a:t>
            </a:r>
            <a:r>
              <a:rPr lang="en-GB" sz="1050" b="1" dirty="0">
                <a:latin typeface="Segoe UI" panose="020B0502040204020203" pitchFamily="34" charset="0"/>
                <a:ea typeface="Segoe UI" panose="020B0502040204020203" pitchFamily="34" charset="0"/>
                <a:cs typeface="Segoe UI" panose="020B0502040204020203" pitchFamily="34" charset="0"/>
              </a:rPr>
              <a:t>Q4 2021/22 </a:t>
            </a:r>
            <a:r>
              <a:rPr lang="en-GB" sz="1050" b="1" dirty="0" smtClean="0">
                <a:latin typeface="Segoe UI" panose="020B0502040204020203" pitchFamily="34" charset="0"/>
                <a:ea typeface="Segoe UI" panose="020B0502040204020203" pitchFamily="34" charset="0"/>
                <a:cs typeface="Segoe UI" panose="020B0502040204020203" pitchFamily="34" charset="0"/>
              </a:rPr>
              <a:t>(130) </a:t>
            </a:r>
            <a:r>
              <a:rPr lang="en-GB" sz="1050" dirty="0" smtClean="0">
                <a:latin typeface="Segoe UI" panose="020B0502040204020203" pitchFamily="34" charset="0"/>
                <a:ea typeface="Segoe UI" panose="020B0502040204020203" pitchFamily="34" charset="0"/>
                <a:cs typeface="Segoe UI" panose="020B0502040204020203" pitchFamily="34" charset="0"/>
              </a:rPr>
              <a:t>compared </a:t>
            </a:r>
            <a:r>
              <a:rPr lang="en-GB" sz="1050" dirty="0">
                <a:latin typeface="Segoe UI" panose="020B0502040204020203" pitchFamily="34" charset="0"/>
                <a:ea typeface="Segoe UI" panose="020B0502040204020203" pitchFamily="34" charset="0"/>
                <a:cs typeface="Segoe UI" panose="020B0502040204020203" pitchFamily="34" charset="0"/>
              </a:rPr>
              <a:t>to Q3 </a:t>
            </a:r>
            <a:r>
              <a:rPr lang="en-GB" sz="1050" dirty="0" smtClean="0">
                <a:latin typeface="Segoe UI" panose="020B0502040204020203" pitchFamily="34" charset="0"/>
                <a:ea typeface="Segoe UI" panose="020B0502040204020203" pitchFamily="34" charset="0"/>
                <a:cs typeface="Segoe UI" panose="020B0502040204020203" pitchFamily="34" charset="0"/>
              </a:rPr>
              <a:t>2021/22 (176), </a:t>
            </a:r>
            <a:r>
              <a:rPr lang="en-GB" sz="1050" b="1" dirty="0" smtClean="0">
                <a:latin typeface="Segoe UI" panose="020B0502040204020203" pitchFamily="34" charset="0"/>
                <a:ea typeface="Segoe UI" panose="020B0502040204020203" pitchFamily="34" charset="0"/>
                <a:cs typeface="Segoe UI" panose="020B0502040204020203" pitchFamily="34" charset="0"/>
              </a:rPr>
              <a:t>driven</a:t>
            </a:r>
            <a:r>
              <a:rPr lang="en-GB" sz="1050" dirty="0" smtClean="0">
                <a:latin typeface="Segoe UI" panose="020B0502040204020203" pitchFamily="34" charset="0"/>
                <a:ea typeface="Segoe UI" panose="020B0502040204020203" pitchFamily="34" charset="0"/>
                <a:cs typeface="Segoe UI" panose="020B0502040204020203" pitchFamily="34" charset="0"/>
              </a:rPr>
              <a:t> by increases in </a:t>
            </a:r>
            <a:r>
              <a:rPr lang="en-GB" sz="1050" b="1" dirty="0" smtClean="0">
                <a:latin typeface="Segoe UI" panose="020B0502040204020203" pitchFamily="34" charset="0"/>
                <a:ea typeface="Segoe UI" panose="020B0502040204020203" pitchFamily="34" charset="0"/>
                <a:cs typeface="Segoe UI" panose="020B0502040204020203" pitchFamily="34" charset="0"/>
              </a:rPr>
              <a:t>January 22 (60) </a:t>
            </a:r>
            <a:r>
              <a:rPr lang="en-GB" sz="1050" dirty="0" smtClean="0">
                <a:latin typeface="Segoe UI" panose="020B0502040204020203" pitchFamily="34" charset="0"/>
                <a:ea typeface="Segoe UI" panose="020B0502040204020203" pitchFamily="34" charset="0"/>
                <a:cs typeface="Segoe UI" panose="020B0502040204020203" pitchFamily="34" charset="0"/>
              </a:rPr>
              <a:t>and </a:t>
            </a:r>
            <a:r>
              <a:rPr lang="en-GB" sz="1050" b="1" dirty="0" smtClean="0">
                <a:latin typeface="Segoe UI" panose="020B0502040204020203" pitchFamily="34" charset="0"/>
                <a:ea typeface="Segoe UI" panose="020B0502040204020203" pitchFamily="34" charset="0"/>
                <a:cs typeface="Segoe UI" panose="020B0502040204020203" pitchFamily="34" charset="0"/>
              </a:rPr>
              <a:t>February 22 (65)</a:t>
            </a:r>
            <a:r>
              <a:rPr lang="en-GB" sz="1050"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4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smtClean="0">
                <a:latin typeface="Segoe UI" panose="020B0502040204020203" pitchFamily="34" charset="0"/>
                <a:ea typeface="Segoe UI" panose="020B0502040204020203" pitchFamily="34" charset="0"/>
                <a:cs typeface="Segoe UI" panose="020B0502040204020203" pitchFamily="34" charset="0"/>
              </a:rPr>
              <a:t>It is </a:t>
            </a:r>
            <a:r>
              <a:rPr lang="en-GB" sz="1050" b="1" dirty="0" smtClean="0">
                <a:latin typeface="Segoe UI" panose="020B0502040204020203" pitchFamily="34" charset="0"/>
                <a:ea typeface="Segoe UI" panose="020B0502040204020203" pitchFamily="34" charset="0"/>
                <a:cs typeface="Segoe UI" panose="020B0502040204020203" pitchFamily="34" charset="0"/>
              </a:rPr>
              <a:t>probable </a:t>
            </a:r>
            <a:r>
              <a:rPr lang="en-GB" sz="1050" dirty="0" smtClean="0">
                <a:latin typeface="Segoe UI" panose="020B0502040204020203" pitchFamily="34" charset="0"/>
                <a:ea typeface="Segoe UI" panose="020B0502040204020203" pitchFamily="34" charset="0"/>
                <a:cs typeface="Segoe UI" panose="020B0502040204020203" pitchFamily="34" charset="0"/>
              </a:rPr>
              <a:t>that this figure will </a:t>
            </a:r>
            <a:r>
              <a:rPr lang="en-GB" sz="1050" b="1" dirty="0" smtClean="0">
                <a:latin typeface="Segoe UI" panose="020B0502040204020203" pitchFamily="34" charset="0"/>
                <a:ea typeface="Segoe UI" panose="020B0502040204020203" pitchFamily="34" charset="0"/>
                <a:cs typeface="Segoe UI" panose="020B0502040204020203" pitchFamily="34" charset="0"/>
              </a:rPr>
              <a:t>remain high </a:t>
            </a:r>
            <a:r>
              <a:rPr lang="en-GB" sz="1050" dirty="0" smtClean="0">
                <a:latin typeface="Segoe UI" panose="020B0502040204020203" pitchFamily="34" charset="0"/>
                <a:ea typeface="Segoe UI" panose="020B0502040204020203" pitchFamily="34" charset="0"/>
                <a:cs typeface="Segoe UI" panose="020B0502040204020203" pitchFamily="34" charset="0"/>
              </a:rPr>
              <a:t>due to the number of investigations sitting in </a:t>
            </a:r>
            <a:r>
              <a:rPr lang="en-GB" sz="1050" b="1" dirty="0" smtClean="0">
                <a:latin typeface="Segoe UI" panose="020B0502040204020203" pitchFamily="34" charset="0"/>
                <a:ea typeface="Segoe UI" panose="020B0502040204020203" pitchFamily="34" charset="0"/>
                <a:cs typeface="Segoe UI" panose="020B0502040204020203" pitchFamily="34" charset="0"/>
              </a:rPr>
              <a:t>OIC crime baskets </a:t>
            </a:r>
            <a:r>
              <a:rPr lang="en-GB" sz="1050" dirty="0" smtClean="0">
                <a:latin typeface="Segoe UI" panose="020B0502040204020203" pitchFamily="34" charset="0"/>
                <a:ea typeface="Segoe UI" panose="020B0502040204020203" pitchFamily="34" charset="0"/>
                <a:cs typeface="Segoe UI" panose="020B0502040204020203" pitchFamily="34" charset="0"/>
              </a:rPr>
              <a:t>remaining high, leading to a </a:t>
            </a:r>
            <a:r>
              <a:rPr lang="en-GB" sz="1050" b="1" dirty="0" smtClean="0">
                <a:latin typeface="Segoe UI" panose="020B0502040204020203" pitchFamily="34" charset="0"/>
                <a:ea typeface="Segoe UI" panose="020B0502040204020203" pitchFamily="34" charset="0"/>
                <a:cs typeface="Segoe UI" panose="020B0502040204020203" pitchFamily="34" charset="0"/>
              </a:rPr>
              <a:t>greater propensity </a:t>
            </a:r>
            <a:r>
              <a:rPr lang="en-GB" sz="1050" dirty="0" smtClean="0">
                <a:latin typeface="Segoe UI" panose="020B0502040204020203" pitchFamily="34" charset="0"/>
                <a:ea typeface="Segoe UI" panose="020B0502040204020203" pitchFamily="34" charset="0"/>
                <a:cs typeface="Segoe UI" panose="020B0502040204020203" pitchFamily="34" charset="0"/>
              </a:rPr>
              <a:t>for </a:t>
            </a:r>
            <a:r>
              <a:rPr lang="en-GB" sz="1050" b="1" dirty="0" smtClean="0">
                <a:latin typeface="Segoe UI" panose="020B0502040204020203" pitchFamily="34" charset="0"/>
                <a:ea typeface="Segoe UI" panose="020B0502040204020203" pitchFamily="34" charset="0"/>
                <a:cs typeface="Segoe UI" panose="020B0502040204020203" pitchFamily="34" charset="0"/>
              </a:rPr>
              <a:t>timing out.</a:t>
            </a:r>
          </a:p>
        </p:txBody>
      </p:sp>
      <p:sp>
        <p:nvSpPr>
          <p:cNvPr id="41" name="Rounded Rectangle 14"/>
          <p:cNvSpPr>
            <a:spLocks noChangeArrowheads="1"/>
          </p:cNvSpPr>
          <p:nvPr/>
        </p:nvSpPr>
        <p:spPr bwMode="auto">
          <a:xfrm>
            <a:off x="433479" y="2542648"/>
            <a:ext cx="9801495" cy="2340000"/>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rPr>
              <a:t>Outcome 15 – Victim supports but evidential difficulties </a:t>
            </a:r>
            <a:endPar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prevent </a:t>
            </a:r>
            <a:r>
              <a:rPr lang="en-GB" alt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rPr>
              <a:t>further action</a:t>
            </a:r>
            <a:endParaRPr lang="en-GB" altLang="en-US" sz="6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rotWithShape="1">
          <a:blip r:embed="rId4"/>
          <a:srcRect l="754"/>
          <a:stretch/>
        </p:blipFill>
        <p:spPr>
          <a:xfrm>
            <a:off x="478800" y="1277845"/>
            <a:ext cx="5631049" cy="1112425"/>
          </a:xfrm>
          <a:prstGeom prst="rect">
            <a:avLst/>
          </a:prstGeom>
        </p:spPr>
      </p:pic>
      <p:sp>
        <p:nvSpPr>
          <p:cNvPr id="45" name="TextBox 44"/>
          <p:cNvSpPr txBox="1"/>
          <p:nvPr/>
        </p:nvSpPr>
        <p:spPr>
          <a:xfrm>
            <a:off x="6077693" y="2657682"/>
            <a:ext cx="4199122" cy="2215991"/>
          </a:xfrm>
          <a:prstGeom prst="rect">
            <a:avLst/>
          </a:prstGeom>
          <a:noFill/>
        </p:spPr>
        <p:txBody>
          <a:bodyPr wrap="square" rtlCol="0">
            <a:spAutoFit/>
          </a:bodyPr>
          <a:lstStyle/>
          <a:p>
            <a:pPr marL="171450" indent="-171450">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5% </a:t>
            </a:r>
            <a:r>
              <a:rPr lang="en-GB" sz="1050" b="1" dirty="0">
                <a:latin typeface="Segoe UI" panose="020B0502040204020203" pitchFamily="34" charset="0"/>
                <a:ea typeface="Segoe UI" panose="020B0502040204020203" pitchFamily="34" charset="0"/>
                <a:cs typeface="Segoe UI" panose="020B0502040204020203" pitchFamily="34" charset="0"/>
              </a:rPr>
              <a:t>increase </a:t>
            </a:r>
            <a:r>
              <a:rPr lang="en-GB" sz="1050" dirty="0">
                <a:latin typeface="Segoe UI" panose="020B0502040204020203" pitchFamily="34" charset="0"/>
                <a:ea typeface="Segoe UI" panose="020B0502040204020203" pitchFamily="34" charset="0"/>
                <a:cs typeface="Segoe UI" panose="020B0502040204020203" pitchFamily="34" charset="0"/>
              </a:rPr>
              <a:t>in </a:t>
            </a:r>
            <a:r>
              <a:rPr lang="en-GB" sz="1050" b="1" dirty="0">
                <a:latin typeface="Segoe UI" panose="020B0502040204020203" pitchFamily="34" charset="0"/>
                <a:ea typeface="Segoe UI" panose="020B0502040204020203" pitchFamily="34" charset="0"/>
                <a:cs typeface="Segoe UI" panose="020B0502040204020203" pitchFamily="34" charset="0"/>
              </a:rPr>
              <a:t>Outcome </a:t>
            </a:r>
            <a:r>
              <a:rPr lang="en-GB" sz="1050" b="1" dirty="0" smtClean="0">
                <a:latin typeface="Segoe UI" panose="020B0502040204020203" pitchFamily="34" charset="0"/>
                <a:ea typeface="Segoe UI" panose="020B0502040204020203" pitchFamily="34" charset="0"/>
                <a:cs typeface="Segoe UI" panose="020B0502040204020203" pitchFamily="34" charset="0"/>
              </a:rPr>
              <a:t>15 </a:t>
            </a:r>
            <a:r>
              <a:rPr lang="en-GB" sz="1050" b="1" dirty="0">
                <a:latin typeface="Segoe UI" panose="020B0502040204020203" pitchFamily="34" charset="0"/>
                <a:ea typeface="Segoe UI" panose="020B0502040204020203" pitchFamily="34" charset="0"/>
                <a:cs typeface="Segoe UI" panose="020B0502040204020203" pitchFamily="34" charset="0"/>
              </a:rPr>
              <a:t>offences </a:t>
            </a:r>
            <a:r>
              <a:rPr lang="en-GB" sz="1050" dirty="0" smtClean="0">
                <a:latin typeface="Segoe UI" panose="020B0502040204020203" pitchFamily="34" charset="0"/>
                <a:ea typeface="Segoe UI" panose="020B0502040204020203" pitchFamily="34" charset="0"/>
                <a:cs typeface="Segoe UI" panose="020B0502040204020203" pitchFamily="34" charset="0"/>
              </a:rPr>
              <a:t>in </a:t>
            </a:r>
            <a:r>
              <a:rPr lang="en-GB" sz="1050" b="1" dirty="0" smtClean="0">
                <a:latin typeface="Segoe UI" panose="020B0502040204020203" pitchFamily="34" charset="0"/>
                <a:ea typeface="Segoe UI" panose="020B0502040204020203" pitchFamily="34" charset="0"/>
                <a:cs typeface="Segoe UI" panose="020B0502040204020203" pitchFamily="34" charset="0"/>
              </a:rPr>
              <a:t>March 22 </a:t>
            </a:r>
            <a:r>
              <a:rPr lang="en-GB" sz="1050" b="1" dirty="0">
                <a:latin typeface="Segoe UI" panose="020B0502040204020203" pitchFamily="34" charset="0"/>
                <a:ea typeface="Segoe UI" panose="020B0502040204020203" pitchFamily="34" charset="0"/>
                <a:cs typeface="Segoe UI" panose="020B0502040204020203" pitchFamily="34" charset="0"/>
              </a:rPr>
              <a:t>(1,328)</a:t>
            </a:r>
            <a:r>
              <a:rPr lang="en-GB" sz="1050" b="1" dirty="0" smtClean="0">
                <a:latin typeface="Segoe UI" panose="020B0502040204020203" pitchFamily="34" charset="0"/>
                <a:ea typeface="Segoe UI" panose="020B0502040204020203" pitchFamily="34" charset="0"/>
                <a:cs typeface="Segoe UI" panose="020B0502040204020203" pitchFamily="34" charset="0"/>
              </a:rPr>
              <a:t> </a:t>
            </a:r>
            <a:r>
              <a:rPr lang="en-GB" sz="1050" dirty="0">
                <a:latin typeface="Segoe UI" panose="020B0502040204020203" pitchFamily="34" charset="0"/>
                <a:ea typeface="Segoe UI" panose="020B0502040204020203" pitchFamily="34" charset="0"/>
                <a:cs typeface="Segoe UI" panose="020B0502040204020203" pitchFamily="34" charset="0"/>
              </a:rPr>
              <a:t>compared to </a:t>
            </a:r>
            <a:r>
              <a:rPr lang="en-GB" sz="1050" b="1" dirty="0" smtClean="0">
                <a:latin typeface="Segoe UI" panose="020B0502040204020203" pitchFamily="34" charset="0"/>
                <a:ea typeface="Segoe UI" panose="020B0502040204020203" pitchFamily="34" charset="0"/>
                <a:cs typeface="Segoe UI" panose="020B0502040204020203" pitchFamily="34" charset="0"/>
              </a:rPr>
              <a:t>February </a:t>
            </a:r>
            <a:r>
              <a:rPr lang="en-GB" sz="1050" b="1" dirty="0">
                <a:latin typeface="Segoe UI" panose="020B0502040204020203" pitchFamily="34" charset="0"/>
                <a:ea typeface="Segoe UI" panose="020B0502040204020203" pitchFamily="34" charset="0"/>
                <a:cs typeface="Segoe UI" panose="020B0502040204020203" pitchFamily="34" charset="0"/>
              </a:rPr>
              <a:t>22 </a:t>
            </a:r>
            <a:r>
              <a:rPr lang="en-GB" sz="1050" b="1" dirty="0" smtClean="0">
                <a:latin typeface="Segoe UI" panose="020B0502040204020203" pitchFamily="34" charset="0"/>
                <a:ea typeface="Segoe UI" panose="020B0502040204020203" pitchFamily="34" charset="0"/>
                <a:cs typeface="Segoe UI" panose="020B0502040204020203" pitchFamily="34" charset="0"/>
              </a:rPr>
              <a:t>(1,259). 17% </a:t>
            </a:r>
            <a:r>
              <a:rPr lang="en-GB" sz="1050" dirty="0" smtClean="0">
                <a:latin typeface="Segoe UI" panose="020B0502040204020203" pitchFamily="34" charset="0"/>
                <a:ea typeface="Segoe UI" panose="020B0502040204020203" pitchFamily="34" charset="0"/>
                <a:cs typeface="Segoe UI" panose="020B0502040204020203" pitchFamily="34" charset="0"/>
              </a:rPr>
              <a:t>of all outcomed offences have been assigned </a:t>
            </a:r>
            <a:r>
              <a:rPr lang="en-GB" sz="1050" b="1" dirty="0" smtClean="0">
                <a:latin typeface="Segoe UI" panose="020B0502040204020203" pitchFamily="34" charset="0"/>
                <a:ea typeface="Segoe UI" panose="020B0502040204020203" pitchFamily="34" charset="0"/>
                <a:cs typeface="Segoe UI" panose="020B0502040204020203" pitchFamily="34" charset="0"/>
              </a:rPr>
              <a:t>Outcome 15 </a:t>
            </a:r>
            <a:r>
              <a:rPr lang="en-GB" sz="1050" dirty="0" smtClean="0">
                <a:latin typeface="Segoe UI" panose="020B0502040204020203" pitchFamily="34" charset="0"/>
                <a:ea typeface="Segoe UI" panose="020B0502040204020203" pitchFamily="34" charset="0"/>
                <a:cs typeface="Segoe UI" panose="020B0502040204020203" pitchFamily="34" charset="0"/>
              </a:rPr>
              <a:t>in </a:t>
            </a:r>
            <a:r>
              <a:rPr lang="en-GB" sz="1050" b="1" dirty="0" smtClean="0">
                <a:latin typeface="Segoe UI" panose="020B0502040204020203" pitchFamily="34" charset="0"/>
                <a:ea typeface="Segoe UI" panose="020B0502040204020203" pitchFamily="34" charset="0"/>
                <a:cs typeface="Segoe UI" panose="020B0502040204020203" pitchFamily="34" charset="0"/>
              </a:rPr>
              <a:t>March 22.</a:t>
            </a:r>
            <a:endParaRPr lang="en-GB" sz="105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4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a:latin typeface="Segoe UI" panose="020B0502040204020203" pitchFamily="34" charset="0"/>
                <a:ea typeface="Segoe UI" panose="020B0502040204020203" pitchFamily="34" charset="0"/>
                <a:cs typeface="Segoe UI" panose="020B0502040204020203" pitchFamily="34" charset="0"/>
              </a:rPr>
              <a:t>The </a:t>
            </a:r>
            <a:r>
              <a:rPr lang="en-GB" sz="1050" b="1" dirty="0">
                <a:latin typeface="Segoe UI" panose="020B0502040204020203" pitchFamily="34" charset="0"/>
                <a:ea typeface="Segoe UI" panose="020B0502040204020203" pitchFamily="34" charset="0"/>
                <a:cs typeface="Segoe UI" panose="020B0502040204020203" pitchFamily="34" charset="0"/>
              </a:rPr>
              <a:t>highest monthly volume </a:t>
            </a:r>
            <a:r>
              <a:rPr lang="en-GB" sz="1050" dirty="0" smtClean="0">
                <a:latin typeface="Segoe UI" panose="020B0502040204020203" pitchFamily="34" charset="0"/>
                <a:ea typeface="Segoe UI" panose="020B0502040204020203" pitchFamily="34" charset="0"/>
                <a:cs typeface="Segoe UI" panose="020B0502040204020203" pitchFamily="34" charset="0"/>
              </a:rPr>
              <a:t>seen </a:t>
            </a:r>
            <a:r>
              <a:rPr lang="en-GB" sz="1050" dirty="0">
                <a:latin typeface="Segoe UI" panose="020B0502040204020203" pitchFamily="34" charset="0"/>
                <a:ea typeface="Segoe UI" panose="020B0502040204020203" pitchFamily="34" charset="0"/>
                <a:cs typeface="Segoe UI" panose="020B0502040204020203" pitchFamily="34" charset="0"/>
              </a:rPr>
              <a:t>for the reporting timeframe starting in April 2019, </a:t>
            </a:r>
            <a:r>
              <a:rPr lang="en-GB" sz="1050" dirty="0" smtClean="0">
                <a:latin typeface="Segoe UI" panose="020B0502040204020203" pitchFamily="34" charset="0"/>
                <a:ea typeface="Segoe UI" panose="020B0502040204020203" pitchFamily="34" charset="0"/>
                <a:cs typeface="Segoe UI" panose="020B0502040204020203" pitchFamily="34" charset="0"/>
              </a:rPr>
              <a:t>an increase on last </a:t>
            </a:r>
            <a:r>
              <a:rPr lang="en-GB" sz="1050" dirty="0">
                <a:latin typeface="Segoe UI" panose="020B0502040204020203" pitchFamily="34" charset="0"/>
                <a:ea typeface="Segoe UI" panose="020B0502040204020203" pitchFamily="34" charset="0"/>
                <a:cs typeface="Segoe UI" panose="020B0502040204020203" pitchFamily="34" charset="0"/>
              </a:rPr>
              <a:t>month’s peak </a:t>
            </a:r>
            <a:r>
              <a:rPr lang="en-GB" sz="1050" dirty="0" smtClean="0">
                <a:latin typeface="Segoe UI" panose="020B0502040204020203" pitchFamily="34" charset="0"/>
                <a:ea typeface="Segoe UI" panose="020B0502040204020203" pitchFamily="34" charset="0"/>
                <a:cs typeface="Segoe UI" panose="020B0502040204020203" pitchFamily="34" charset="0"/>
              </a:rPr>
              <a:t>(1,259).</a:t>
            </a:r>
          </a:p>
          <a:p>
            <a:pPr marL="171450" indent="-171450">
              <a:buFont typeface="Arial" panose="020B0604020202020204" pitchFamily="34" charset="0"/>
              <a:buChar char="•"/>
            </a:pPr>
            <a:endParaRPr lang="en-GB" sz="4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12% </a:t>
            </a:r>
            <a:r>
              <a:rPr lang="en-GB" sz="1050" b="1" dirty="0">
                <a:latin typeface="Segoe UI" panose="020B0502040204020203" pitchFamily="34" charset="0"/>
                <a:ea typeface="Segoe UI" panose="020B0502040204020203" pitchFamily="34" charset="0"/>
                <a:cs typeface="Segoe UI" panose="020B0502040204020203" pitchFamily="34" charset="0"/>
              </a:rPr>
              <a:t>increase </a:t>
            </a:r>
            <a:r>
              <a:rPr lang="en-GB" sz="1050" dirty="0">
                <a:latin typeface="Segoe UI" panose="020B0502040204020203" pitchFamily="34" charset="0"/>
                <a:ea typeface="Segoe UI" panose="020B0502040204020203" pitchFamily="34" charset="0"/>
                <a:cs typeface="Segoe UI" panose="020B0502040204020203" pitchFamily="34" charset="0"/>
              </a:rPr>
              <a:t>in </a:t>
            </a:r>
            <a:r>
              <a:rPr lang="en-GB" sz="1050" b="1" dirty="0">
                <a:latin typeface="Segoe UI" panose="020B0502040204020203" pitchFamily="34" charset="0"/>
                <a:ea typeface="Segoe UI" panose="020B0502040204020203" pitchFamily="34" charset="0"/>
                <a:cs typeface="Segoe UI" panose="020B0502040204020203" pitchFamily="34" charset="0"/>
              </a:rPr>
              <a:t>Outcome </a:t>
            </a:r>
            <a:r>
              <a:rPr lang="en-GB" sz="1050" b="1" dirty="0" smtClean="0">
                <a:latin typeface="Segoe UI" panose="020B0502040204020203" pitchFamily="34" charset="0"/>
                <a:ea typeface="Segoe UI" panose="020B0502040204020203" pitchFamily="34" charset="0"/>
                <a:cs typeface="Segoe UI" panose="020B0502040204020203" pitchFamily="34" charset="0"/>
              </a:rPr>
              <a:t>15 </a:t>
            </a:r>
            <a:r>
              <a:rPr lang="en-GB" sz="1050" b="1" dirty="0">
                <a:latin typeface="Segoe UI" panose="020B0502040204020203" pitchFamily="34" charset="0"/>
                <a:ea typeface="Segoe UI" panose="020B0502040204020203" pitchFamily="34" charset="0"/>
                <a:cs typeface="Segoe UI" panose="020B0502040204020203" pitchFamily="34" charset="0"/>
              </a:rPr>
              <a:t>offences </a:t>
            </a:r>
            <a:r>
              <a:rPr lang="en-GB" sz="1050" dirty="0" smtClean="0">
                <a:latin typeface="Segoe UI" panose="020B0502040204020203" pitchFamily="34" charset="0"/>
                <a:ea typeface="Segoe UI" panose="020B0502040204020203" pitchFamily="34" charset="0"/>
                <a:cs typeface="Segoe UI" panose="020B0502040204020203" pitchFamily="34" charset="0"/>
              </a:rPr>
              <a:t>in </a:t>
            </a:r>
            <a:r>
              <a:rPr lang="en-GB" sz="1050" b="1" dirty="0">
                <a:latin typeface="Segoe UI" panose="020B0502040204020203" pitchFamily="34" charset="0"/>
                <a:ea typeface="Segoe UI" panose="020B0502040204020203" pitchFamily="34" charset="0"/>
                <a:cs typeface="Segoe UI" panose="020B0502040204020203" pitchFamily="34" charset="0"/>
              </a:rPr>
              <a:t>Q4 2021/22 </a:t>
            </a:r>
            <a:r>
              <a:rPr lang="en-GB" sz="1050" b="1" dirty="0" smtClean="0">
                <a:latin typeface="Segoe UI" panose="020B0502040204020203" pitchFamily="34" charset="0"/>
                <a:ea typeface="Segoe UI" panose="020B0502040204020203" pitchFamily="34" charset="0"/>
                <a:cs typeface="Segoe UI" panose="020B0502040204020203" pitchFamily="34" charset="0"/>
              </a:rPr>
              <a:t>(3,403) </a:t>
            </a:r>
            <a:r>
              <a:rPr lang="en-GB" sz="1050" dirty="0" smtClean="0">
                <a:latin typeface="Segoe UI" panose="020B0502040204020203" pitchFamily="34" charset="0"/>
                <a:ea typeface="Segoe UI" panose="020B0502040204020203" pitchFamily="34" charset="0"/>
                <a:cs typeface="Segoe UI" panose="020B0502040204020203" pitchFamily="34" charset="0"/>
              </a:rPr>
              <a:t>compared </a:t>
            </a:r>
            <a:r>
              <a:rPr lang="en-GB" sz="1050" dirty="0">
                <a:latin typeface="Segoe UI" panose="020B0502040204020203" pitchFamily="34" charset="0"/>
                <a:ea typeface="Segoe UI" panose="020B0502040204020203" pitchFamily="34" charset="0"/>
                <a:cs typeface="Segoe UI" panose="020B0502040204020203" pitchFamily="34" charset="0"/>
              </a:rPr>
              <a:t>to Q3 2021/22</a:t>
            </a:r>
            <a:r>
              <a:rPr lang="en-GB" sz="1050" b="1"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4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smtClean="0">
                <a:latin typeface="Segoe UI" panose="020B0502040204020203" pitchFamily="34" charset="0"/>
                <a:ea typeface="Segoe UI" panose="020B0502040204020203" pitchFamily="34" charset="0"/>
                <a:cs typeface="Segoe UI" panose="020B0502040204020203" pitchFamily="34" charset="0"/>
              </a:rPr>
              <a:t>It is </a:t>
            </a:r>
            <a:r>
              <a:rPr lang="en-GB" sz="1050" b="1" dirty="0" smtClean="0">
                <a:latin typeface="Segoe UI" panose="020B0502040204020203" pitchFamily="34" charset="0"/>
                <a:ea typeface="Segoe UI" panose="020B0502040204020203" pitchFamily="34" charset="0"/>
                <a:cs typeface="Segoe UI" panose="020B0502040204020203" pitchFamily="34" charset="0"/>
              </a:rPr>
              <a:t>probable </a:t>
            </a:r>
            <a:r>
              <a:rPr lang="en-GB" sz="1050" dirty="0" smtClean="0">
                <a:latin typeface="Segoe UI" panose="020B0502040204020203" pitchFamily="34" charset="0"/>
                <a:ea typeface="Segoe UI" panose="020B0502040204020203" pitchFamily="34" charset="0"/>
                <a:cs typeface="Segoe UI" panose="020B0502040204020203" pitchFamily="34" charset="0"/>
              </a:rPr>
              <a:t>that these figures will </a:t>
            </a:r>
            <a:r>
              <a:rPr lang="en-GB" sz="1050" b="1" dirty="0" smtClean="0">
                <a:latin typeface="Segoe UI" panose="020B0502040204020203" pitchFamily="34" charset="0"/>
                <a:ea typeface="Segoe UI" panose="020B0502040204020203" pitchFamily="34" charset="0"/>
                <a:cs typeface="Segoe UI" panose="020B0502040204020203" pitchFamily="34" charset="0"/>
              </a:rPr>
              <a:t>continue to increase </a:t>
            </a:r>
            <a:r>
              <a:rPr lang="en-GB" sz="1050" dirty="0" smtClean="0">
                <a:latin typeface="Segoe UI" panose="020B0502040204020203" pitchFamily="34" charset="0"/>
                <a:ea typeface="Segoe UI" panose="020B0502040204020203" pitchFamily="34" charset="0"/>
                <a:cs typeface="Segoe UI" panose="020B0502040204020203" pitchFamily="34" charset="0"/>
              </a:rPr>
              <a:t>due to the emphasis on the </a:t>
            </a:r>
            <a:r>
              <a:rPr lang="en-GB" sz="1050" b="1" dirty="0" smtClean="0">
                <a:latin typeface="Segoe UI" panose="020B0502040204020203" pitchFamily="34" charset="0"/>
                <a:ea typeface="Segoe UI" panose="020B0502040204020203" pitchFamily="34" charset="0"/>
                <a:cs typeface="Segoe UI" panose="020B0502040204020203" pitchFamily="34" charset="0"/>
              </a:rPr>
              <a:t>appropriate application </a:t>
            </a:r>
            <a:r>
              <a:rPr lang="en-GB" sz="1050" dirty="0" smtClean="0">
                <a:latin typeface="Segoe UI" panose="020B0502040204020203" pitchFamily="34" charset="0"/>
                <a:ea typeface="Segoe UI" panose="020B0502040204020203" pitchFamily="34" charset="0"/>
                <a:cs typeface="Segoe UI" panose="020B0502040204020203" pitchFamily="34" charset="0"/>
              </a:rPr>
              <a:t>of </a:t>
            </a:r>
            <a:r>
              <a:rPr lang="en-GB" sz="1050" b="1" dirty="0" smtClean="0">
                <a:latin typeface="Segoe UI" panose="020B0502040204020203" pitchFamily="34" charset="0"/>
                <a:ea typeface="Segoe UI" panose="020B0502040204020203" pitchFamily="34" charset="0"/>
                <a:cs typeface="Segoe UI" panose="020B0502040204020203" pitchFamily="34" charset="0"/>
              </a:rPr>
              <a:t>Outcome 16 </a:t>
            </a:r>
            <a:r>
              <a:rPr lang="en-GB" sz="1050" dirty="0" smtClean="0">
                <a:latin typeface="Segoe UI" panose="020B0502040204020203" pitchFamily="34" charset="0"/>
                <a:ea typeface="Segoe UI" panose="020B0502040204020203" pitchFamily="34" charset="0"/>
                <a:cs typeface="Segoe UI" panose="020B0502040204020203" pitchFamily="34" charset="0"/>
              </a:rPr>
              <a:t>on policing areas, along with</a:t>
            </a:r>
            <a:r>
              <a:rPr lang="en-GB" sz="1050" dirty="0">
                <a:latin typeface="Segoe UI" panose="020B0502040204020203" pitchFamily="34" charset="0"/>
                <a:ea typeface="Segoe UI" panose="020B0502040204020203" pitchFamily="34" charset="0"/>
                <a:cs typeface="Segoe UI" panose="020B0502040204020203" pitchFamily="34" charset="0"/>
              </a:rPr>
              <a:t> </a:t>
            </a:r>
            <a:r>
              <a:rPr lang="en-GB" sz="1050" dirty="0" smtClean="0">
                <a:latin typeface="Segoe UI" panose="020B0502040204020203" pitchFamily="34" charset="0"/>
                <a:ea typeface="Segoe UI" panose="020B0502040204020203" pitchFamily="34" charset="0"/>
                <a:cs typeface="Segoe UI" panose="020B0502040204020203" pitchFamily="34" charset="0"/>
              </a:rPr>
              <a:t>the policing initiatives of </a:t>
            </a:r>
            <a:r>
              <a:rPr lang="en-GB" sz="1050" b="1" dirty="0" smtClean="0">
                <a:latin typeface="Segoe UI" panose="020B0502040204020203" pitchFamily="34" charset="0"/>
                <a:ea typeface="Segoe UI" panose="020B0502040204020203" pitchFamily="34" charset="0"/>
                <a:cs typeface="Segoe UI" panose="020B0502040204020203" pitchFamily="34" charset="0"/>
              </a:rPr>
              <a:t>Op Reset </a:t>
            </a:r>
            <a:r>
              <a:rPr lang="en-GB" sz="1050" dirty="0" smtClean="0">
                <a:latin typeface="Segoe UI" panose="020B0502040204020203" pitchFamily="34" charset="0"/>
                <a:ea typeface="Segoe UI" panose="020B0502040204020203" pitchFamily="34" charset="0"/>
                <a:cs typeface="Segoe UI" panose="020B0502040204020203" pitchFamily="34" charset="0"/>
              </a:rPr>
              <a:t>and </a:t>
            </a:r>
            <a:r>
              <a:rPr lang="en-GB" sz="1050" b="1" dirty="0">
                <a:latin typeface="Segoe UI" panose="020B0502040204020203" pitchFamily="34" charset="0"/>
                <a:ea typeface="Segoe UI" panose="020B0502040204020203" pitchFamily="34" charset="0"/>
                <a:cs typeface="Segoe UI" panose="020B0502040204020203" pitchFamily="34" charset="0"/>
              </a:rPr>
              <a:t>Op </a:t>
            </a:r>
            <a:r>
              <a:rPr lang="en-GB" sz="1050" b="1" dirty="0" smtClean="0">
                <a:latin typeface="Segoe UI" panose="020B0502040204020203" pitchFamily="34" charset="0"/>
                <a:ea typeface="Segoe UI" panose="020B0502040204020203" pitchFamily="34" charset="0"/>
                <a:cs typeface="Segoe UI" panose="020B0502040204020203" pitchFamily="34" charset="0"/>
              </a:rPr>
              <a:t>Riverport </a:t>
            </a:r>
            <a:r>
              <a:rPr lang="en-GB" sz="1050" dirty="0" smtClean="0">
                <a:latin typeface="Segoe UI" panose="020B0502040204020203" pitchFamily="34" charset="0"/>
                <a:ea typeface="Segoe UI" panose="020B0502040204020203" pitchFamily="34" charset="0"/>
                <a:cs typeface="Segoe UI" panose="020B0502040204020203" pitchFamily="34" charset="0"/>
              </a:rPr>
              <a:t>which</a:t>
            </a:r>
            <a:r>
              <a:rPr lang="en-GB" sz="1050" b="1" dirty="0" smtClean="0">
                <a:latin typeface="Segoe UI" panose="020B0502040204020203" pitchFamily="34" charset="0"/>
                <a:ea typeface="Segoe UI" panose="020B0502040204020203" pitchFamily="34" charset="0"/>
                <a:cs typeface="Segoe UI" panose="020B0502040204020203" pitchFamily="34" charset="0"/>
              </a:rPr>
              <a:t> aim to</a:t>
            </a: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b="1" dirty="0">
                <a:latin typeface="Segoe UI" panose="020B0502040204020203" pitchFamily="34" charset="0"/>
                <a:ea typeface="Segoe UI" panose="020B0502040204020203" pitchFamily="34" charset="0"/>
                <a:cs typeface="Segoe UI" panose="020B0502040204020203" pitchFamily="34" charset="0"/>
              </a:rPr>
              <a:t>improve standards of </a:t>
            </a:r>
            <a:r>
              <a:rPr lang="en-GB" sz="1050" b="1" dirty="0" smtClean="0">
                <a:latin typeface="Segoe UI" panose="020B0502040204020203" pitchFamily="34" charset="0"/>
                <a:ea typeface="Segoe UI" panose="020B0502040204020203" pitchFamily="34" charset="0"/>
                <a:cs typeface="Segoe UI" panose="020B0502040204020203" pitchFamily="34" charset="0"/>
              </a:rPr>
              <a:t>investigation </a:t>
            </a:r>
            <a:r>
              <a:rPr lang="en-GB" sz="1050" dirty="0" smtClean="0">
                <a:latin typeface="Segoe UI" panose="020B0502040204020203" pitchFamily="34" charset="0"/>
                <a:ea typeface="Segoe UI" panose="020B0502040204020203" pitchFamily="34" charset="0"/>
                <a:cs typeface="Segoe UI" panose="020B0502040204020203" pitchFamily="34" charset="0"/>
              </a:rPr>
              <a:t>at </a:t>
            </a:r>
            <a:r>
              <a:rPr lang="en-GB" sz="1050" b="1" dirty="0" smtClean="0">
                <a:latin typeface="Segoe UI" panose="020B0502040204020203" pitchFamily="34" charset="0"/>
                <a:ea typeface="Segoe UI" panose="020B0502040204020203" pitchFamily="34" charset="0"/>
                <a:cs typeface="Segoe UI" panose="020B0502040204020203" pitchFamily="34" charset="0"/>
              </a:rPr>
              <a:t>force level </a:t>
            </a:r>
            <a:r>
              <a:rPr lang="en-GB" sz="1050" dirty="0" smtClean="0">
                <a:latin typeface="Segoe UI" panose="020B0502040204020203" pitchFamily="34" charset="0"/>
                <a:ea typeface="Segoe UI" panose="020B0502040204020203" pitchFamily="34" charset="0"/>
                <a:cs typeface="Segoe UI" panose="020B0502040204020203" pitchFamily="34" charset="0"/>
              </a:rPr>
              <a:t>and </a:t>
            </a:r>
            <a:r>
              <a:rPr lang="en-GB" sz="1050" b="1" dirty="0" smtClean="0">
                <a:latin typeface="Segoe UI" panose="020B0502040204020203" pitchFamily="34" charset="0"/>
                <a:ea typeface="Segoe UI" panose="020B0502040204020203" pitchFamily="34" charset="0"/>
                <a:cs typeface="Segoe UI" panose="020B0502040204020203" pitchFamily="34" charset="0"/>
              </a:rPr>
              <a:t>policing area level</a:t>
            </a:r>
            <a:r>
              <a:rPr lang="en-GB" sz="1050" dirty="0" smtClean="0">
                <a:latin typeface="Segoe UI" panose="020B0502040204020203" pitchFamily="34" charset="0"/>
                <a:ea typeface="Segoe UI" panose="020B0502040204020203" pitchFamily="34" charset="0"/>
                <a:cs typeface="Segoe UI" panose="020B0502040204020203" pitchFamily="34" charset="0"/>
              </a:rPr>
              <a:t>.</a:t>
            </a: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pic>
        <p:nvPicPr>
          <p:cNvPr id="17" name="Picture 16"/>
          <p:cNvPicPr>
            <a:picLocks noChangeAspect="1"/>
          </p:cNvPicPr>
          <p:nvPr/>
        </p:nvPicPr>
        <p:blipFill rotWithShape="1">
          <a:blip r:embed="rId5"/>
          <a:srcRect l="793" t="1915" r="491" b="12108"/>
          <a:stretch/>
        </p:blipFill>
        <p:spPr>
          <a:xfrm>
            <a:off x="474306" y="3163975"/>
            <a:ext cx="5601000" cy="1031607"/>
          </a:xfrm>
          <a:prstGeom prst="rect">
            <a:avLst/>
          </a:prstGeom>
        </p:spPr>
      </p:pic>
      <p:sp>
        <p:nvSpPr>
          <p:cNvPr id="18" name="Rounded Rectangle 14"/>
          <p:cNvSpPr>
            <a:spLocks noChangeArrowheads="1"/>
          </p:cNvSpPr>
          <p:nvPr/>
        </p:nvSpPr>
        <p:spPr bwMode="auto">
          <a:xfrm>
            <a:off x="10320329" y="967240"/>
            <a:ext cx="1807016" cy="390876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a:t>
            </a:r>
          </a:p>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Recommendations</a:t>
            </a:r>
          </a:p>
          <a:p>
            <a:pPr>
              <a:defRPr/>
            </a:pPr>
            <a:endPar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Rounded Rectangle 14"/>
          <p:cNvSpPr>
            <a:spLocks noChangeArrowheads="1"/>
          </p:cNvSpPr>
          <p:nvPr/>
        </p:nvSpPr>
        <p:spPr bwMode="auto">
          <a:xfrm>
            <a:off x="10793213" y="3121716"/>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20" name="Rounded Rectangle 14"/>
          <p:cNvSpPr>
            <a:spLocks noChangeArrowheads="1"/>
          </p:cNvSpPr>
          <p:nvPr/>
        </p:nvSpPr>
        <p:spPr bwMode="auto">
          <a:xfrm>
            <a:off x="10799519" y="3637198"/>
            <a:ext cx="881264" cy="261610"/>
          </a:xfrm>
          <a:prstGeom prst="rect">
            <a:avLst/>
          </a:prstGeom>
          <a:solidFill>
            <a:srgbClr val="009B3A"/>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a:xfrm>
            <a:off x="10398465" y="1698209"/>
            <a:ext cx="1613536" cy="1200329"/>
          </a:xfrm>
          <a:prstGeom prst="rect">
            <a:avLst/>
          </a:prstGeom>
        </p:spPr>
        <p:txBody>
          <a:bodyPr wrap="square">
            <a:spAutoFit/>
          </a:bodyPr>
          <a:lstStyle/>
          <a:p>
            <a:pPr marL="171450" indent="-171450">
              <a:buFont typeface="Arial" panose="020B0604020202020204" pitchFamily="34" charset="0"/>
              <a:buChar char="•"/>
            </a:pPr>
            <a:r>
              <a:rPr lang="en-GB" sz="1200" dirty="0">
                <a:latin typeface="Segoe UI" panose="020B0502040204020203" pitchFamily="34" charset="0"/>
                <a:ea typeface="Segoe UI" panose="020B0502040204020203" pitchFamily="34" charset="0"/>
                <a:cs typeface="Segoe UI" panose="020B0502040204020203" pitchFamily="34" charset="0"/>
              </a:rPr>
              <a:t>Findings to be reported on in Crime Management </a:t>
            </a:r>
            <a:r>
              <a:rPr lang="en-GB" sz="1200" dirty="0" smtClean="0">
                <a:latin typeface="Segoe UI" panose="020B0502040204020203" pitchFamily="34" charset="0"/>
                <a:ea typeface="Segoe UI" panose="020B0502040204020203" pitchFamily="34" charset="0"/>
                <a:cs typeface="Segoe UI" panose="020B0502040204020203" pitchFamily="34" charset="0"/>
              </a:rPr>
              <a:t>Board and sent to Op Reset team. </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6075306" y="5318020"/>
            <a:ext cx="6013976" cy="1200329"/>
          </a:xfrm>
          <a:prstGeom prst="rect">
            <a:avLst/>
          </a:prstGeom>
          <a:noFill/>
        </p:spPr>
        <p:txBody>
          <a:bodyPr wrap="square" rtlCol="0">
            <a:spAutoFit/>
          </a:bodyPr>
          <a:lstStyle/>
          <a:p>
            <a:pPr marL="171450" indent="-171450">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6 offences </a:t>
            </a:r>
            <a:r>
              <a:rPr lang="en-GB" sz="1050" dirty="0" smtClean="0">
                <a:latin typeface="Segoe UI" panose="020B0502040204020203" pitchFamily="34" charset="0"/>
                <a:ea typeface="Segoe UI" panose="020B0502040204020203" pitchFamily="34" charset="0"/>
                <a:cs typeface="Segoe UI" panose="020B0502040204020203" pitchFamily="34" charset="0"/>
              </a:rPr>
              <a:t>were assigned </a:t>
            </a:r>
            <a:r>
              <a:rPr lang="en-GB" sz="1050" b="1" dirty="0" smtClean="0">
                <a:latin typeface="Segoe UI" panose="020B0502040204020203" pitchFamily="34" charset="0"/>
                <a:ea typeface="Segoe UI" panose="020B0502040204020203" pitchFamily="34" charset="0"/>
                <a:cs typeface="Segoe UI" panose="020B0502040204020203" pitchFamily="34" charset="0"/>
              </a:rPr>
              <a:t>Outcome 9 </a:t>
            </a:r>
            <a:r>
              <a:rPr lang="en-GB" sz="1050" dirty="0" smtClean="0">
                <a:latin typeface="Segoe UI" panose="020B0502040204020203" pitchFamily="34" charset="0"/>
                <a:ea typeface="Segoe UI" panose="020B0502040204020203" pitchFamily="34" charset="0"/>
                <a:cs typeface="Segoe UI" panose="020B0502040204020203" pitchFamily="34" charset="0"/>
              </a:rPr>
              <a:t>in </a:t>
            </a:r>
            <a:r>
              <a:rPr lang="en-GB" sz="1050" b="1" dirty="0" smtClean="0">
                <a:latin typeface="Segoe UI" panose="020B0502040204020203" pitchFamily="34" charset="0"/>
                <a:ea typeface="Segoe UI" panose="020B0502040204020203" pitchFamily="34" charset="0"/>
                <a:cs typeface="Segoe UI" panose="020B0502040204020203" pitchFamily="34" charset="0"/>
              </a:rPr>
              <a:t>March 22 </a:t>
            </a:r>
            <a:r>
              <a:rPr lang="en-GB" sz="1050" dirty="0" smtClean="0">
                <a:latin typeface="Segoe UI" panose="020B0502040204020203" pitchFamily="34" charset="0"/>
                <a:ea typeface="Segoe UI" panose="020B0502040204020203" pitchFamily="34" charset="0"/>
                <a:cs typeface="Segoe UI" panose="020B0502040204020203" pitchFamily="34" charset="0"/>
              </a:rPr>
              <a:t>compared to </a:t>
            </a:r>
            <a:r>
              <a:rPr lang="en-GB" sz="1050" b="1" dirty="0" smtClean="0">
                <a:latin typeface="Segoe UI" panose="020B0502040204020203" pitchFamily="34" charset="0"/>
                <a:ea typeface="Segoe UI" panose="020B0502040204020203" pitchFamily="34" charset="0"/>
                <a:cs typeface="Segoe UI" panose="020B0502040204020203" pitchFamily="34" charset="0"/>
              </a:rPr>
              <a:t>February </a:t>
            </a:r>
            <a:r>
              <a:rPr lang="en-GB" sz="1050" b="1" dirty="0">
                <a:latin typeface="Segoe UI" panose="020B0502040204020203" pitchFamily="34" charset="0"/>
                <a:ea typeface="Segoe UI" panose="020B0502040204020203" pitchFamily="34" charset="0"/>
                <a:cs typeface="Segoe UI" panose="020B0502040204020203" pitchFamily="34" charset="0"/>
              </a:rPr>
              <a:t>22 </a:t>
            </a:r>
            <a:r>
              <a:rPr lang="en-GB" sz="1050" b="1" dirty="0" smtClean="0">
                <a:latin typeface="Segoe UI" panose="020B0502040204020203" pitchFamily="34" charset="0"/>
                <a:ea typeface="Segoe UI" panose="020B0502040204020203" pitchFamily="34" charset="0"/>
                <a:cs typeface="Segoe UI" panose="020B0502040204020203" pitchFamily="34" charset="0"/>
              </a:rPr>
              <a:t>(1) however, four relate to one individual and two linked incidents. </a:t>
            </a:r>
          </a:p>
          <a:p>
            <a:pPr marL="171450" indent="-171450">
              <a:buFont typeface="Arial" panose="020B0604020202020204" pitchFamily="34" charset="0"/>
              <a:buChar char="•"/>
            </a:pPr>
            <a:endParaRPr lang="en-GB" sz="400" b="1"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550% (11) </a:t>
            </a:r>
            <a:r>
              <a:rPr lang="en-GB" sz="1050" b="1" dirty="0">
                <a:latin typeface="Segoe UI" panose="020B0502040204020203" pitchFamily="34" charset="0"/>
                <a:ea typeface="Segoe UI" panose="020B0502040204020203" pitchFamily="34" charset="0"/>
                <a:cs typeface="Segoe UI" panose="020B0502040204020203" pitchFamily="34" charset="0"/>
              </a:rPr>
              <a:t>increase </a:t>
            </a:r>
            <a:r>
              <a:rPr lang="en-GB" sz="1050" dirty="0">
                <a:latin typeface="Segoe UI" panose="020B0502040204020203" pitchFamily="34" charset="0"/>
                <a:ea typeface="Segoe UI" panose="020B0502040204020203" pitchFamily="34" charset="0"/>
                <a:cs typeface="Segoe UI" panose="020B0502040204020203" pitchFamily="34" charset="0"/>
              </a:rPr>
              <a:t>in </a:t>
            </a:r>
            <a:r>
              <a:rPr lang="en-GB" sz="1050" b="1" dirty="0">
                <a:latin typeface="Segoe UI" panose="020B0502040204020203" pitchFamily="34" charset="0"/>
                <a:ea typeface="Segoe UI" panose="020B0502040204020203" pitchFamily="34" charset="0"/>
                <a:cs typeface="Segoe UI" panose="020B0502040204020203" pitchFamily="34" charset="0"/>
              </a:rPr>
              <a:t>Outcome </a:t>
            </a:r>
            <a:r>
              <a:rPr lang="en-GB" sz="1050" b="1" dirty="0" smtClean="0">
                <a:latin typeface="Segoe UI" panose="020B0502040204020203" pitchFamily="34" charset="0"/>
                <a:ea typeface="Segoe UI" panose="020B0502040204020203" pitchFamily="34" charset="0"/>
                <a:cs typeface="Segoe UI" panose="020B0502040204020203" pitchFamily="34" charset="0"/>
              </a:rPr>
              <a:t>9 </a:t>
            </a:r>
            <a:r>
              <a:rPr lang="en-GB" sz="1050" b="1" dirty="0">
                <a:latin typeface="Segoe UI" panose="020B0502040204020203" pitchFamily="34" charset="0"/>
                <a:ea typeface="Segoe UI" panose="020B0502040204020203" pitchFamily="34" charset="0"/>
                <a:cs typeface="Segoe UI" panose="020B0502040204020203" pitchFamily="34" charset="0"/>
              </a:rPr>
              <a:t>offences </a:t>
            </a:r>
            <a:r>
              <a:rPr lang="en-GB" sz="1050" dirty="0">
                <a:latin typeface="Segoe UI" panose="020B0502040204020203" pitchFamily="34" charset="0"/>
                <a:ea typeface="Segoe UI" panose="020B0502040204020203" pitchFamily="34" charset="0"/>
                <a:cs typeface="Segoe UI" panose="020B0502040204020203" pitchFamily="34" charset="0"/>
              </a:rPr>
              <a:t>in </a:t>
            </a:r>
            <a:r>
              <a:rPr lang="en-GB" sz="1050" b="1" dirty="0">
                <a:latin typeface="Segoe UI" panose="020B0502040204020203" pitchFamily="34" charset="0"/>
                <a:ea typeface="Segoe UI" panose="020B0502040204020203" pitchFamily="34" charset="0"/>
                <a:cs typeface="Segoe UI" panose="020B0502040204020203" pitchFamily="34" charset="0"/>
              </a:rPr>
              <a:t>Q4 2021/22 (</a:t>
            </a:r>
            <a:r>
              <a:rPr lang="en-GB" sz="1050" b="1" dirty="0" smtClean="0">
                <a:latin typeface="Segoe UI" panose="020B0502040204020203" pitchFamily="34" charset="0"/>
                <a:ea typeface="Segoe UI" panose="020B0502040204020203" pitchFamily="34" charset="0"/>
                <a:cs typeface="Segoe UI" panose="020B0502040204020203" pitchFamily="34" charset="0"/>
              </a:rPr>
              <a:t>13) </a:t>
            </a:r>
            <a:r>
              <a:rPr lang="en-GB" sz="1050" dirty="0">
                <a:latin typeface="Segoe UI" panose="020B0502040204020203" pitchFamily="34" charset="0"/>
                <a:ea typeface="Segoe UI" panose="020B0502040204020203" pitchFamily="34" charset="0"/>
                <a:cs typeface="Segoe UI" panose="020B0502040204020203" pitchFamily="34" charset="0"/>
              </a:rPr>
              <a:t>compared to Q3 2021/22 </a:t>
            </a:r>
            <a:r>
              <a:rPr lang="en-GB" sz="1050" dirty="0" smtClean="0">
                <a:latin typeface="Segoe UI" panose="020B0502040204020203" pitchFamily="34" charset="0"/>
                <a:ea typeface="Segoe UI" panose="020B0502040204020203" pitchFamily="34" charset="0"/>
                <a:cs typeface="Segoe UI" panose="020B0502040204020203" pitchFamily="34" charset="0"/>
              </a:rPr>
              <a:t>(2), </a:t>
            </a:r>
            <a:r>
              <a:rPr lang="en-GB" sz="1050" b="1" dirty="0">
                <a:latin typeface="Segoe UI" panose="020B0502040204020203" pitchFamily="34" charset="0"/>
                <a:ea typeface="Segoe UI" panose="020B0502040204020203" pitchFamily="34" charset="0"/>
                <a:cs typeface="Segoe UI" panose="020B0502040204020203" pitchFamily="34" charset="0"/>
              </a:rPr>
              <a:t>driven</a:t>
            </a:r>
            <a:r>
              <a:rPr lang="en-GB" sz="1050" dirty="0">
                <a:latin typeface="Segoe UI" panose="020B0502040204020203" pitchFamily="34" charset="0"/>
                <a:ea typeface="Segoe UI" panose="020B0502040204020203" pitchFamily="34" charset="0"/>
                <a:cs typeface="Segoe UI" panose="020B0502040204020203" pitchFamily="34" charset="0"/>
              </a:rPr>
              <a:t> by increases in </a:t>
            </a:r>
            <a:r>
              <a:rPr lang="en-GB" sz="1050" b="1" dirty="0">
                <a:latin typeface="Segoe UI" panose="020B0502040204020203" pitchFamily="34" charset="0"/>
                <a:ea typeface="Segoe UI" panose="020B0502040204020203" pitchFamily="34" charset="0"/>
                <a:cs typeface="Segoe UI" panose="020B0502040204020203" pitchFamily="34" charset="0"/>
              </a:rPr>
              <a:t>January 22 (</a:t>
            </a:r>
            <a:r>
              <a:rPr lang="en-GB" sz="1050" b="1" dirty="0" smtClean="0">
                <a:latin typeface="Segoe UI" panose="020B0502040204020203" pitchFamily="34" charset="0"/>
                <a:ea typeface="Segoe UI" panose="020B0502040204020203" pitchFamily="34" charset="0"/>
                <a:cs typeface="Segoe UI" panose="020B0502040204020203" pitchFamily="34" charset="0"/>
              </a:rPr>
              <a:t>6) </a:t>
            </a:r>
            <a:r>
              <a:rPr lang="en-GB" sz="1050" dirty="0">
                <a:latin typeface="Segoe UI" panose="020B0502040204020203" pitchFamily="34" charset="0"/>
                <a:ea typeface="Segoe UI" panose="020B0502040204020203" pitchFamily="34" charset="0"/>
                <a:cs typeface="Segoe UI" panose="020B0502040204020203" pitchFamily="34" charset="0"/>
              </a:rPr>
              <a:t>and </a:t>
            </a:r>
            <a:r>
              <a:rPr lang="en-GB" sz="1050" b="1" dirty="0" smtClean="0">
                <a:latin typeface="Segoe UI" panose="020B0502040204020203" pitchFamily="34" charset="0"/>
                <a:ea typeface="Segoe UI" panose="020B0502040204020203" pitchFamily="34" charset="0"/>
                <a:cs typeface="Segoe UI" panose="020B0502040204020203" pitchFamily="34" charset="0"/>
              </a:rPr>
              <a:t>March </a:t>
            </a:r>
            <a:r>
              <a:rPr lang="en-GB" sz="1050" b="1" dirty="0">
                <a:latin typeface="Segoe UI" panose="020B0502040204020203" pitchFamily="34" charset="0"/>
                <a:ea typeface="Segoe UI" panose="020B0502040204020203" pitchFamily="34" charset="0"/>
                <a:cs typeface="Segoe UI" panose="020B0502040204020203" pitchFamily="34" charset="0"/>
              </a:rPr>
              <a:t>22 (</a:t>
            </a:r>
            <a:r>
              <a:rPr lang="en-GB" sz="1050" b="1" dirty="0" smtClean="0">
                <a:latin typeface="Segoe UI" panose="020B0502040204020203" pitchFamily="34" charset="0"/>
                <a:ea typeface="Segoe UI" panose="020B0502040204020203" pitchFamily="34" charset="0"/>
                <a:cs typeface="Segoe UI" panose="020B0502040204020203" pitchFamily="34" charset="0"/>
              </a:rPr>
              <a:t>6)</a:t>
            </a:r>
            <a:r>
              <a:rPr lang="en-GB" sz="1050" dirty="0" smtClean="0">
                <a:latin typeface="Segoe UI" panose="020B0502040204020203" pitchFamily="34" charset="0"/>
                <a:ea typeface="Segoe UI" panose="020B0502040204020203" pitchFamily="34" charset="0"/>
                <a:cs typeface="Segoe UI" panose="020B0502040204020203" pitchFamily="34" charset="0"/>
              </a:rPr>
              <a:t>.</a:t>
            </a:r>
            <a:endParaRPr lang="en-GB" sz="1050" dirty="0">
              <a:latin typeface="Segoe UI" panose="020B0502040204020203" pitchFamily="34" charset="0"/>
              <a:ea typeface="Segoe UI" panose="020B0502040204020203" pitchFamily="34" charset="0"/>
              <a:cs typeface="Segoe UI" panose="020B0502040204020203" pitchFamily="34" charset="0"/>
            </a:endParaRPr>
          </a:p>
          <a:p>
            <a:endParaRPr lang="en-GB" sz="5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smtClean="0">
                <a:latin typeface="Segoe UI" panose="020B0502040204020203" pitchFamily="34" charset="0"/>
                <a:ea typeface="Segoe UI" panose="020B0502040204020203" pitchFamily="34" charset="0"/>
                <a:cs typeface="Segoe UI" panose="020B0502040204020203" pitchFamily="34" charset="0"/>
              </a:rPr>
              <a:t>It is </a:t>
            </a:r>
            <a:r>
              <a:rPr lang="en-GB" sz="1050" b="1" dirty="0" smtClean="0">
                <a:latin typeface="Segoe UI" panose="020B0502040204020203" pitchFamily="34" charset="0"/>
                <a:ea typeface="Segoe UI" panose="020B0502040204020203" pitchFamily="34" charset="0"/>
                <a:cs typeface="Segoe UI" panose="020B0502040204020203" pitchFamily="34" charset="0"/>
              </a:rPr>
              <a:t>probable </a:t>
            </a:r>
            <a:r>
              <a:rPr lang="en-GB" sz="1050" dirty="0">
                <a:latin typeface="Segoe UI" panose="020B0502040204020203" pitchFamily="34" charset="0"/>
                <a:ea typeface="Segoe UI" panose="020B0502040204020203" pitchFamily="34" charset="0"/>
                <a:cs typeface="Segoe UI" panose="020B0502040204020203" pitchFamily="34" charset="0"/>
              </a:rPr>
              <a:t>that this figure will </a:t>
            </a:r>
            <a:r>
              <a:rPr lang="en-GB" sz="1050" b="1" dirty="0">
                <a:latin typeface="Segoe UI" panose="020B0502040204020203" pitchFamily="34" charset="0"/>
                <a:ea typeface="Segoe UI" panose="020B0502040204020203" pitchFamily="34" charset="0"/>
                <a:cs typeface="Segoe UI" panose="020B0502040204020203" pitchFamily="34" charset="0"/>
              </a:rPr>
              <a:t>remain high </a:t>
            </a:r>
            <a:r>
              <a:rPr lang="en-GB" sz="1050" dirty="0" smtClean="0">
                <a:latin typeface="Segoe UI" panose="020B0502040204020203" pitchFamily="34" charset="0"/>
                <a:ea typeface="Segoe UI" panose="020B0502040204020203" pitchFamily="34" charset="0"/>
                <a:cs typeface="Segoe UI" panose="020B0502040204020203" pitchFamily="34" charset="0"/>
              </a:rPr>
              <a:t>until the </a:t>
            </a:r>
            <a:r>
              <a:rPr lang="en-GB" sz="1050" dirty="0">
                <a:latin typeface="Segoe UI" panose="020B0502040204020203" pitchFamily="34" charset="0"/>
                <a:ea typeface="Segoe UI" panose="020B0502040204020203" pitchFamily="34" charset="0"/>
                <a:cs typeface="Segoe UI" panose="020B0502040204020203" pitchFamily="34" charset="0"/>
              </a:rPr>
              <a:t>policing initiatives of </a:t>
            </a:r>
            <a:r>
              <a:rPr lang="en-GB" sz="1050" b="1" dirty="0">
                <a:latin typeface="Segoe UI" panose="020B0502040204020203" pitchFamily="34" charset="0"/>
                <a:ea typeface="Segoe UI" panose="020B0502040204020203" pitchFamily="34" charset="0"/>
                <a:cs typeface="Segoe UI" panose="020B0502040204020203" pitchFamily="34" charset="0"/>
              </a:rPr>
              <a:t>Op Reset </a:t>
            </a:r>
            <a:r>
              <a:rPr lang="en-GB" sz="1050" dirty="0">
                <a:latin typeface="Segoe UI" panose="020B0502040204020203" pitchFamily="34" charset="0"/>
                <a:ea typeface="Segoe UI" panose="020B0502040204020203" pitchFamily="34" charset="0"/>
                <a:cs typeface="Segoe UI" panose="020B0502040204020203" pitchFamily="34" charset="0"/>
              </a:rPr>
              <a:t>and </a:t>
            </a:r>
            <a:r>
              <a:rPr lang="en-GB" sz="1050" b="1" dirty="0">
                <a:latin typeface="Segoe UI" panose="020B0502040204020203" pitchFamily="34" charset="0"/>
                <a:ea typeface="Segoe UI" panose="020B0502040204020203" pitchFamily="34" charset="0"/>
                <a:cs typeface="Segoe UI" panose="020B0502040204020203" pitchFamily="34" charset="0"/>
              </a:rPr>
              <a:t>Op </a:t>
            </a:r>
            <a:r>
              <a:rPr lang="en-GB" sz="1050" b="1" dirty="0" smtClean="0">
                <a:latin typeface="Segoe UI" panose="020B0502040204020203" pitchFamily="34" charset="0"/>
                <a:ea typeface="Segoe UI" panose="020B0502040204020203" pitchFamily="34" charset="0"/>
                <a:cs typeface="Segoe UI" panose="020B0502040204020203" pitchFamily="34" charset="0"/>
              </a:rPr>
              <a:t>Riverport </a:t>
            </a:r>
            <a:r>
              <a:rPr lang="en-GB" sz="1050" dirty="0" smtClean="0">
                <a:latin typeface="Segoe UI" panose="020B0502040204020203" pitchFamily="34" charset="0"/>
                <a:ea typeface="Segoe UI" panose="020B0502040204020203" pitchFamily="34" charset="0"/>
                <a:cs typeface="Segoe UI" panose="020B0502040204020203" pitchFamily="34" charset="0"/>
              </a:rPr>
              <a:t>take effect.</a:t>
            </a:r>
          </a:p>
        </p:txBody>
      </p:sp>
    </p:spTree>
    <p:extLst>
      <p:ext uri="{BB962C8B-B14F-4D97-AF65-F5344CB8AC3E}">
        <p14:creationId xmlns:p14="http://schemas.microsoft.com/office/powerpoint/2010/main" val="2838376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4"/>
          <p:cNvSpPr>
            <a:spLocks noChangeArrowheads="1"/>
          </p:cNvSpPr>
          <p:nvPr/>
        </p:nvSpPr>
        <p:spPr bwMode="auto">
          <a:xfrm>
            <a:off x="398015" y="6003037"/>
            <a:ext cx="11652146" cy="810000"/>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a:spLocks noChangeArrowheads="1"/>
          </p:cNvSpPr>
          <p:nvPr/>
        </p:nvSpPr>
        <p:spPr bwMode="auto">
          <a:xfrm>
            <a:off x="415567" y="3584259"/>
            <a:ext cx="11661227" cy="2351175"/>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sz="12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100" u="none" dirty="0" smtClean="0">
                <a:latin typeface="Segoe UI" panose="020B0502040204020203" pitchFamily="34" charset="0"/>
                <a:ea typeface="Segoe UI" panose="020B0502040204020203" pitchFamily="34" charset="0"/>
                <a:cs typeface="Segoe UI" panose="020B0502040204020203" pitchFamily="34" charset="0"/>
              </a:rPr>
              <a:t>Problem </a:t>
            </a:r>
            <a:r>
              <a:rPr lang="en-GB" sz="1100" u="none" dirty="0">
                <a:latin typeface="Segoe UI" panose="020B0502040204020203" pitchFamily="34" charset="0"/>
                <a:ea typeface="Segoe UI" panose="020B0502040204020203" pitchFamily="34" charset="0"/>
                <a:cs typeface="Segoe UI" panose="020B0502040204020203" pitchFamily="34" charset="0"/>
              </a:rPr>
              <a:t>Solving are encouraging </a:t>
            </a:r>
            <a:r>
              <a:rPr lang="en-GB" sz="1100" b="1" u="none" dirty="0">
                <a:latin typeface="Segoe UI" panose="020B0502040204020203" pitchFamily="34" charset="0"/>
                <a:ea typeface="Segoe UI" panose="020B0502040204020203" pitchFamily="34" charset="0"/>
                <a:cs typeface="Segoe UI" panose="020B0502040204020203" pitchFamily="34" charset="0"/>
              </a:rPr>
              <a:t>team ownership of plans</a:t>
            </a:r>
            <a:r>
              <a:rPr lang="en-GB" sz="1100" u="none" dirty="0">
                <a:latin typeface="Segoe UI" panose="020B0502040204020203" pitchFamily="34" charset="0"/>
                <a:ea typeface="Segoe UI" panose="020B0502040204020203" pitchFamily="34" charset="0"/>
                <a:cs typeface="Segoe UI" panose="020B0502040204020203" pitchFamily="34" charset="0"/>
              </a:rPr>
              <a:t>, driven by a supervisor and actions allocated out to the team and partners. This </a:t>
            </a:r>
            <a:r>
              <a:rPr lang="en-GB" sz="1100" b="1" u="none" dirty="0">
                <a:latin typeface="Segoe UI" panose="020B0502040204020203" pitchFamily="34" charset="0"/>
                <a:ea typeface="Segoe UI" panose="020B0502040204020203" pitchFamily="34" charset="0"/>
                <a:cs typeface="Segoe UI" panose="020B0502040204020203" pitchFamily="34" charset="0"/>
              </a:rPr>
              <a:t>appears to be generating successful activity</a:t>
            </a:r>
            <a:r>
              <a:rPr lang="en-GB" sz="1100" u="none" dirty="0">
                <a:latin typeface="Segoe UI" panose="020B0502040204020203" pitchFamily="34" charset="0"/>
                <a:ea typeface="Segoe UI" panose="020B0502040204020203" pitchFamily="34" charset="0"/>
                <a:cs typeface="Segoe UI" panose="020B0502040204020203" pitchFamily="34" charset="0"/>
              </a:rPr>
              <a:t>. </a:t>
            </a:r>
            <a:r>
              <a:rPr lang="en-GB" sz="1100" u="none" dirty="0" smtClean="0">
                <a:latin typeface="Segoe UI" panose="020B0502040204020203" pitchFamily="34" charset="0"/>
                <a:ea typeface="Segoe UI" panose="020B0502040204020203" pitchFamily="34" charset="0"/>
                <a:cs typeface="Segoe UI" panose="020B0502040204020203" pitchFamily="34" charset="0"/>
              </a:rPr>
              <a:t>The number </a:t>
            </a:r>
            <a:r>
              <a:rPr lang="en-GB" sz="1100" u="none" dirty="0">
                <a:latin typeface="Segoe UI" panose="020B0502040204020203" pitchFamily="34" charset="0"/>
                <a:ea typeface="Segoe UI" panose="020B0502040204020203" pitchFamily="34" charset="0"/>
                <a:cs typeface="Segoe UI" panose="020B0502040204020203" pitchFamily="34" charset="0"/>
              </a:rPr>
              <a:t>of </a:t>
            </a:r>
            <a:r>
              <a:rPr lang="en-GB" sz="1100" b="1" u="none" dirty="0">
                <a:latin typeface="Segoe UI" panose="020B0502040204020203" pitchFamily="34" charset="0"/>
                <a:ea typeface="Segoe UI" panose="020B0502040204020203" pitchFamily="34" charset="0"/>
                <a:cs typeface="Segoe UI" panose="020B0502040204020203" pitchFamily="34" charset="0"/>
              </a:rPr>
              <a:t>Unscored Plans </a:t>
            </a:r>
            <a:r>
              <a:rPr lang="en-GB" sz="1100" u="none" dirty="0">
                <a:latin typeface="Segoe UI" panose="020B0502040204020203" pitchFamily="34" charset="0"/>
                <a:ea typeface="Segoe UI" panose="020B0502040204020203" pitchFamily="34" charset="0"/>
                <a:cs typeface="Segoe UI" panose="020B0502040204020203" pitchFamily="34" charset="0"/>
              </a:rPr>
              <a:t>are higher than typical levels due to the commencement of intervention and prevention officers using Problem Solving Plans to record their work. These plans are not scored. </a:t>
            </a:r>
            <a:endParaRPr lang="en-GB" sz="8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sz="8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100" u="none" dirty="0" smtClean="0">
                <a:latin typeface="Segoe UI" panose="020B0502040204020203" pitchFamily="34" charset="0"/>
                <a:ea typeface="Segoe UI" panose="020B0502040204020203" pitchFamily="34" charset="0"/>
                <a:cs typeface="Segoe UI" panose="020B0502040204020203" pitchFamily="34" charset="0"/>
              </a:rPr>
              <a:t>The need to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improve the ‘Assessment’ element of SARA</a:t>
            </a:r>
            <a:r>
              <a:rPr lang="en-GB" sz="1100" u="none" dirty="0" smtClean="0">
                <a:latin typeface="Segoe UI" panose="020B0502040204020203" pitchFamily="34" charset="0"/>
                <a:ea typeface="Segoe UI" panose="020B0502040204020203" pitchFamily="34" charset="0"/>
                <a:cs typeface="Segoe UI" panose="020B0502040204020203" pitchFamily="34" charset="0"/>
              </a:rPr>
              <a:t> within Problem Solving Plans has been identified, in order to be able to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share good practice </a:t>
            </a:r>
            <a:r>
              <a:rPr lang="en-GB" sz="1100" u="none" dirty="0" smtClean="0">
                <a:latin typeface="Segoe UI" panose="020B0502040204020203" pitchFamily="34" charset="0"/>
                <a:ea typeface="Segoe UI" panose="020B0502040204020203" pitchFamily="34" charset="0"/>
                <a:cs typeface="Segoe UI" panose="020B0502040204020203" pitchFamily="34" charset="0"/>
              </a:rPr>
              <a:t>and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build corporate memory</a:t>
            </a:r>
            <a:r>
              <a:rPr lang="en-GB" sz="1100" u="none" dirty="0" smtClean="0">
                <a:latin typeface="Segoe UI" panose="020B0502040204020203" pitchFamily="34" charset="0"/>
                <a:ea typeface="Segoe UI" panose="020B0502040204020203" pitchFamily="34" charset="0"/>
                <a:cs typeface="Segoe UI" panose="020B0502040204020203" pitchFamily="34" charset="0"/>
              </a:rPr>
              <a:t>. In order to achieve this, “assessment” will be introduced in phase 2 training, supervisor checks will be encouraged, reminders will be provided at meetings and best practice will be circulated.</a:t>
            </a:r>
            <a:r>
              <a:rPr lang="en-GB" sz="1100" u="none" dirty="0">
                <a:latin typeface="Segoe UI" panose="020B0502040204020203" pitchFamily="34" charset="0"/>
                <a:ea typeface="Segoe UI" panose="020B0502040204020203" pitchFamily="34" charset="0"/>
                <a:cs typeface="Segoe UI" panose="020B0502040204020203" pitchFamily="34" charset="0"/>
              </a:rPr>
              <a:t> </a:t>
            </a:r>
            <a:r>
              <a:rPr lang="en-GB" sz="1100" u="none" dirty="0" smtClean="0">
                <a:latin typeface="Segoe UI" panose="020B0502040204020203" pitchFamily="34" charset="0"/>
                <a:ea typeface="Segoe UI" panose="020B0502040204020203" pitchFamily="34" charset="0"/>
                <a:cs typeface="Segoe UI" panose="020B0502040204020203" pitchFamily="34" charset="0"/>
              </a:rPr>
              <a:t>Greater </a:t>
            </a:r>
            <a:r>
              <a:rPr lang="en-GB" sz="1100" u="none" dirty="0">
                <a:latin typeface="Segoe UI" panose="020B0502040204020203" pitchFamily="34" charset="0"/>
                <a:ea typeface="Segoe UI" panose="020B0502040204020203" pitchFamily="34" charset="0"/>
                <a:cs typeface="Segoe UI" panose="020B0502040204020203" pitchFamily="34" charset="0"/>
              </a:rPr>
              <a:t>assessment of problem solving activity is being marketed as the final part of the SARA process. The aim is to develop a push to improve this across the force, through plan owners and independent assessment / evaluation. </a:t>
            </a:r>
            <a:endParaRPr lang="en-GB" sz="10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0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u="none" dirty="0" smtClean="0">
                <a:latin typeface="Segoe UI" panose="020B0502040204020203" pitchFamily="34" charset="0"/>
                <a:ea typeface="Segoe UI" panose="020B0502040204020203" pitchFamily="34" charset="0"/>
                <a:cs typeface="Segoe UI" panose="020B0502040204020203" pitchFamily="34" charset="0"/>
              </a:rPr>
              <a:t>West </a:t>
            </a:r>
            <a:r>
              <a:rPr lang="en-GB" sz="1100" u="none" dirty="0">
                <a:latin typeface="Segoe UI" panose="020B0502040204020203" pitchFamily="34" charset="0"/>
                <a:ea typeface="Segoe UI" panose="020B0502040204020203" pitchFamily="34" charset="0"/>
                <a:cs typeface="Segoe UI" panose="020B0502040204020203" pitchFamily="34" charset="0"/>
              </a:rPr>
              <a:t>Mercia problem solving activity, </a:t>
            </a:r>
            <a:r>
              <a:rPr lang="en-GB" sz="1100" b="1" u="none" dirty="0">
                <a:latin typeface="Segoe UI" panose="020B0502040204020203" pitchFamily="34" charset="0"/>
                <a:ea typeface="Segoe UI" panose="020B0502040204020203" pitchFamily="34" charset="0"/>
                <a:cs typeface="Segoe UI" panose="020B0502040204020203" pitchFamily="34" charset="0"/>
              </a:rPr>
              <a:t>in general, produces positive results in terms of reduction of incidents and community satisfaction. </a:t>
            </a:r>
            <a:r>
              <a:rPr lang="en-GB" sz="1100" u="none" dirty="0" smtClean="0">
                <a:latin typeface="Segoe UI" panose="020B0502040204020203" pitchFamily="34" charset="0"/>
                <a:ea typeface="Segoe UI" panose="020B0502040204020203" pitchFamily="34" charset="0"/>
                <a:cs typeface="Segoe UI" panose="020B0502040204020203" pitchFamily="34" charset="0"/>
              </a:rPr>
              <a:t>In </a:t>
            </a:r>
            <a:r>
              <a:rPr lang="en-GB" sz="1100" u="none" dirty="0">
                <a:latin typeface="Segoe UI" panose="020B0502040204020203" pitchFamily="34" charset="0"/>
                <a:ea typeface="Segoe UI" panose="020B0502040204020203" pitchFamily="34" charset="0"/>
                <a:cs typeface="Segoe UI" panose="020B0502040204020203" pitchFamily="34" charset="0"/>
              </a:rPr>
              <a:t>order to evidence this, the aim is to develop a university academic evaluation of some projects, with PCC to fund academic assessment of a project by Worcester University.</a:t>
            </a:r>
          </a:p>
          <a:p>
            <a:pPr marL="171450" indent="-171450">
              <a:buFont typeface="Arial" panose="020B0604020202020204" pitchFamily="34" charset="0"/>
              <a:buChar char="•"/>
            </a:pP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2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27</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ounded Rectangle 14"/>
          <p:cNvSpPr>
            <a:spLocks noChangeArrowheads="1"/>
          </p:cNvSpPr>
          <p:nvPr/>
        </p:nvSpPr>
        <p:spPr bwMode="auto">
          <a:xfrm>
            <a:off x="1937003" y="986759"/>
            <a:ext cx="3562334" cy="2514003"/>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marL="171450" indent="-171450">
              <a:spcBef>
                <a:spcPct val="20000"/>
              </a:spcBef>
              <a:buFont typeface="Arial" panose="020B0604020202020204" pitchFamily="34" charset="0"/>
              <a:buChar char="•"/>
            </a:pPr>
            <a:endParaRPr lang="en-GB" altLang="en-US" sz="6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r>
              <a:rPr lang="en-GB" sz="1100" b="1" dirty="0" smtClean="0">
                <a:latin typeface="Segoe UI" panose="020B0502040204020203" pitchFamily="34" charset="0"/>
                <a:ea typeface="Segoe UI" panose="020B0502040204020203" pitchFamily="34" charset="0"/>
                <a:cs typeface="Segoe UI" panose="020B0502040204020203" pitchFamily="34" charset="0"/>
              </a:rPr>
              <a:t>Problem Solving training continues </a:t>
            </a:r>
            <a:r>
              <a:rPr lang="en-GB" sz="1100" dirty="0" smtClean="0">
                <a:latin typeface="Segoe UI" panose="020B0502040204020203" pitchFamily="34" charset="0"/>
                <a:ea typeface="Segoe UI" panose="020B0502040204020203" pitchFamily="34" charset="0"/>
                <a:cs typeface="Segoe UI" panose="020B0502040204020203" pitchFamily="34" charset="0"/>
              </a:rPr>
              <a:t>– currently being rolled out to CID and Crime Scene Investigators. ‘Advanced</a:t>
            </a:r>
            <a:r>
              <a:rPr lang="en-GB" sz="1100" dirty="0">
                <a:latin typeface="Segoe UI" panose="020B0502040204020203" pitchFamily="34" charset="0"/>
                <a:ea typeface="Segoe UI" panose="020B0502040204020203" pitchFamily="34" charset="0"/>
                <a:cs typeface="Segoe UI" panose="020B0502040204020203" pitchFamily="34" charset="0"/>
              </a:rPr>
              <a:t>’ problem solving workshops </a:t>
            </a:r>
            <a:r>
              <a:rPr lang="en-GB" sz="1100" dirty="0" smtClean="0">
                <a:latin typeface="Segoe UI" panose="020B0502040204020203" pitchFamily="34" charset="0"/>
                <a:ea typeface="Segoe UI" panose="020B0502040204020203" pitchFamily="34" charset="0"/>
                <a:cs typeface="Segoe UI" panose="020B0502040204020203" pitchFamily="34" charset="0"/>
              </a:rPr>
              <a:t>are also taking place. </a:t>
            </a:r>
          </a:p>
          <a:p>
            <a:pPr marL="171450" lvl="0" indent="-171450">
              <a:buFont typeface="Arial" panose="020B0604020202020204" pitchFamily="34" charset="0"/>
              <a:buChar char="•"/>
            </a:pPr>
            <a:endParaRPr lang="en-GB" sz="600" dirty="0">
              <a:latin typeface="Segoe UI" panose="020B0502040204020203" pitchFamily="34" charset="0"/>
              <a:ea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In </a:t>
            </a:r>
            <a:r>
              <a:rPr lang="en-GB" sz="1100" dirty="0">
                <a:latin typeface="Segoe UI" panose="020B0502040204020203" pitchFamily="34" charset="0"/>
                <a:ea typeface="Segoe UI" panose="020B0502040204020203" pitchFamily="34" charset="0"/>
                <a:cs typeface="Segoe UI" panose="020B0502040204020203" pitchFamily="34" charset="0"/>
              </a:rPr>
              <a:t>excess of </a:t>
            </a:r>
            <a:r>
              <a:rPr lang="en-GB" sz="1100" b="1" dirty="0">
                <a:latin typeface="Segoe UI" panose="020B0502040204020203" pitchFamily="34" charset="0"/>
                <a:ea typeface="Segoe UI" panose="020B0502040204020203" pitchFamily="34" charset="0"/>
                <a:cs typeface="Segoe UI" panose="020B0502040204020203" pitchFamily="34" charset="0"/>
              </a:rPr>
              <a:t>500 staff </a:t>
            </a:r>
            <a:r>
              <a:rPr lang="en-GB" sz="1100" b="1" dirty="0" smtClean="0">
                <a:latin typeface="Segoe UI" panose="020B0502040204020203" pitchFamily="34" charset="0"/>
                <a:ea typeface="Segoe UI" panose="020B0502040204020203" pitchFamily="34" charset="0"/>
                <a:cs typeface="Segoe UI" panose="020B0502040204020203" pitchFamily="34" charset="0"/>
              </a:rPr>
              <a:t>now trained.  </a:t>
            </a:r>
            <a:r>
              <a:rPr lang="en-GB" sz="1100" dirty="0" smtClean="0">
                <a:latin typeface="Segoe UI" panose="020B0502040204020203" pitchFamily="34" charset="0"/>
                <a:ea typeface="Segoe UI" panose="020B0502040204020203" pitchFamily="34" charset="0"/>
                <a:cs typeface="Segoe UI" panose="020B0502040204020203" pitchFamily="34" charset="0"/>
              </a:rPr>
              <a:t>These are mainly Safer Neighbourhood Teams, </a:t>
            </a:r>
            <a:r>
              <a:rPr lang="en-GB" sz="1100" dirty="0">
                <a:latin typeface="Segoe UI" panose="020B0502040204020203" pitchFamily="34" charset="0"/>
                <a:ea typeface="Segoe UI" panose="020B0502040204020203" pitchFamily="34" charset="0"/>
                <a:cs typeface="Segoe UI" panose="020B0502040204020203" pitchFamily="34" charset="0"/>
              </a:rPr>
              <a:t>Police Now and </a:t>
            </a:r>
            <a:r>
              <a:rPr lang="en-GB" sz="1100" dirty="0" smtClean="0">
                <a:latin typeface="Segoe UI" panose="020B0502040204020203" pitchFamily="34" charset="0"/>
                <a:ea typeface="Segoe UI" panose="020B0502040204020203" pitchFamily="34" charset="0"/>
                <a:cs typeface="Segoe UI" panose="020B0502040204020203" pitchFamily="34" charset="0"/>
              </a:rPr>
              <a:t>Specials.</a:t>
            </a:r>
            <a:endParaRPr lang="en-GB" sz="800" dirty="0" smtClean="0">
              <a:latin typeface="Segoe UI" panose="020B0502040204020203" pitchFamily="34" charset="0"/>
              <a:ea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endParaRPr lang="en-GB" sz="600" dirty="0" smtClean="0">
              <a:latin typeface="Segoe UI" panose="020B0502040204020203" pitchFamily="34" charset="0"/>
              <a:ea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Plans are being utilised particularly as a platform for the new intervention and prevention work. As a result there are currently a </a:t>
            </a:r>
            <a:r>
              <a:rPr lang="en-GB" sz="1100" b="1" dirty="0" smtClean="0">
                <a:latin typeface="Segoe UI" panose="020B0502040204020203" pitchFamily="34" charset="0"/>
                <a:ea typeface="Segoe UI" panose="020B0502040204020203" pitchFamily="34" charset="0"/>
                <a:cs typeface="Segoe UI" panose="020B0502040204020203" pitchFamily="34" charset="0"/>
              </a:rPr>
              <a:t>greater number of open plans </a:t>
            </a:r>
            <a:r>
              <a:rPr lang="en-GB" sz="1100" dirty="0" smtClean="0">
                <a:latin typeface="Segoe UI" panose="020B0502040204020203" pitchFamily="34" charset="0"/>
                <a:ea typeface="Segoe UI" panose="020B0502040204020203" pitchFamily="34" charset="0"/>
                <a:cs typeface="Segoe UI" panose="020B0502040204020203" pitchFamily="34" charset="0"/>
              </a:rPr>
              <a:t>than there have been previously.</a:t>
            </a:r>
            <a:endParaRPr lang="en-GB" sz="1200" dirty="0">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200"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ounded Rectangle 14"/>
          <p:cNvSpPr>
            <a:spLocks noChangeArrowheads="1"/>
          </p:cNvSpPr>
          <p:nvPr/>
        </p:nvSpPr>
        <p:spPr bwMode="auto">
          <a:xfrm>
            <a:off x="11054142" y="6051621"/>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13" name="Rounded Rectangle 14"/>
          <p:cNvSpPr>
            <a:spLocks noChangeArrowheads="1"/>
          </p:cNvSpPr>
          <p:nvPr/>
        </p:nvSpPr>
        <p:spPr bwMode="auto">
          <a:xfrm>
            <a:off x="11054142" y="6529805"/>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362504" y="6298972"/>
            <a:ext cx="10691638" cy="492443"/>
          </a:xfrm>
          <a:prstGeom prst="rect">
            <a:avLst/>
          </a:prstGeom>
          <a:noFill/>
        </p:spPr>
        <p:txBody>
          <a:bodyPr wrap="square" rtlCol="0">
            <a:spAutoFit/>
          </a:bodyPr>
          <a:lstStyle/>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Contribute to the new </a:t>
            </a:r>
            <a:r>
              <a:rPr lang="en-GB" sz="1100" dirty="0" smtClean="0">
                <a:latin typeface="Segoe UI" panose="020B0502040204020203" pitchFamily="34" charset="0"/>
                <a:ea typeface="Segoe UI" panose="020B0502040204020203" pitchFamily="34" charset="0"/>
                <a:cs typeface="Segoe UI" panose="020B0502040204020203" pitchFamily="34" charset="0"/>
              </a:rPr>
              <a:t>Prevention </a:t>
            </a:r>
            <a:r>
              <a:rPr lang="en-GB" sz="1100" dirty="0">
                <a:latin typeface="Segoe UI" panose="020B0502040204020203" pitchFamily="34" charset="0"/>
                <a:ea typeface="Segoe UI" panose="020B0502040204020203" pitchFamily="34" charset="0"/>
                <a:cs typeface="Segoe UI" panose="020B0502040204020203" pitchFamily="34" charset="0"/>
              </a:rPr>
              <a:t>S</a:t>
            </a:r>
            <a:r>
              <a:rPr lang="en-GB" sz="1100" dirty="0" smtClean="0">
                <a:latin typeface="Segoe UI" panose="020B0502040204020203" pitchFamily="34" charset="0"/>
                <a:ea typeface="Segoe UI" panose="020B0502040204020203" pitchFamily="34" charset="0"/>
                <a:cs typeface="Segoe UI" panose="020B0502040204020203" pitchFamily="34" charset="0"/>
              </a:rPr>
              <a:t>trategy</a:t>
            </a:r>
            <a:r>
              <a:rPr lang="en-GB" sz="1100" dirty="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4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Work with the OPCC and Worcester University in relation to developing the academic evaluation. </a:t>
            </a: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23" name="Rectangle 22"/>
          <p:cNvSpPr/>
          <p:nvPr/>
        </p:nvSpPr>
        <p:spPr>
          <a:xfrm>
            <a:off x="415567" y="986759"/>
            <a:ext cx="1454288" cy="2514003"/>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4" name="TextBox 23"/>
          <p:cNvSpPr txBox="1"/>
          <p:nvPr/>
        </p:nvSpPr>
        <p:spPr>
          <a:xfrm>
            <a:off x="444400" y="986759"/>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25" name="Picture 24"/>
          <p:cNvPicPr>
            <a:picLocks noChangeAspect="1"/>
          </p:cNvPicPr>
          <p:nvPr/>
        </p:nvPicPr>
        <p:blipFill>
          <a:blip r:embed="rId4"/>
          <a:stretch>
            <a:fillRect/>
          </a:stretch>
        </p:blipFill>
        <p:spPr>
          <a:xfrm>
            <a:off x="481074" y="1021906"/>
            <a:ext cx="380585" cy="247854"/>
          </a:xfrm>
          <a:prstGeom prst="rect">
            <a:avLst/>
          </a:prstGeom>
        </p:spPr>
      </p:pic>
      <p:sp>
        <p:nvSpPr>
          <p:cNvPr id="26" name="Rectangle 25"/>
          <p:cNvSpPr/>
          <p:nvPr/>
        </p:nvSpPr>
        <p:spPr>
          <a:xfrm>
            <a:off x="440771" y="2904381"/>
            <a:ext cx="1065427" cy="553998"/>
          </a:xfrm>
          <a:prstGeom prst="rect">
            <a:avLst/>
          </a:prstGeom>
          <a:noFill/>
        </p:spPr>
        <p:txBody>
          <a:bodyPr wrap="square" rtlCol="0">
            <a:spAutoFit/>
          </a:bodyPr>
          <a:lstStyle/>
          <a:p>
            <a:r>
              <a:rPr lang="en-GB" sz="100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Apr 2022</a:t>
            </a:r>
            <a:endParaRPr lang="en-GB" sz="1000"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Rectangle 26"/>
          <p:cNvSpPr/>
          <p:nvPr/>
        </p:nvSpPr>
        <p:spPr>
          <a:xfrm>
            <a:off x="440771" y="1652041"/>
            <a:ext cx="1108593" cy="1061829"/>
          </a:xfrm>
          <a:prstGeom prst="rect">
            <a:avLst/>
          </a:prstGeom>
        </p:spPr>
        <p:txBody>
          <a:bodyPr wrap="square">
            <a:spAutoFit/>
          </a:bodyPr>
          <a:lstStyle/>
          <a:p>
            <a:r>
              <a:rPr lang="en-GB" sz="1050" dirty="0" smtClean="0">
                <a:latin typeface="Segoe UI" panose="020B0502040204020203" pitchFamily="34" charset="0"/>
                <a:ea typeface="Segoe UI" panose="020B0502040204020203" pitchFamily="34" charset="0"/>
                <a:cs typeface="Segoe UI" panose="020B0502040204020203" pitchFamily="34" charset="0"/>
              </a:rPr>
              <a:t>Further 200 Staff to receive Problem Solving Training by end Sept 2022</a:t>
            </a: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pic>
        <p:nvPicPr>
          <p:cNvPr id="28" name="Picture 27"/>
          <p:cNvPicPr>
            <a:picLocks noChangeAspect="1"/>
          </p:cNvPicPr>
          <p:nvPr/>
        </p:nvPicPr>
        <p:blipFill>
          <a:blip r:embed="rId5"/>
          <a:stretch>
            <a:fillRect/>
          </a:stretch>
        </p:blipFill>
        <p:spPr>
          <a:xfrm>
            <a:off x="1456883" y="1069680"/>
            <a:ext cx="396575" cy="2226551"/>
          </a:xfrm>
          <a:prstGeom prst="rect">
            <a:avLst/>
          </a:prstGeom>
        </p:spPr>
      </p:pic>
      <p:sp>
        <p:nvSpPr>
          <p:cNvPr id="19" name="TextBox 18"/>
          <p:cNvSpPr txBox="1"/>
          <p:nvPr/>
        </p:nvSpPr>
        <p:spPr>
          <a:xfrm>
            <a:off x="355164" y="128332"/>
            <a:ext cx="5132498"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effective prevention and intervention</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4.1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How well do we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Prevent Crime? – Problem Solving</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4243900404"/>
              </p:ext>
            </p:extLst>
          </p:nvPr>
        </p:nvGraphicFramePr>
        <p:xfrm>
          <a:off x="5726475" y="1221721"/>
          <a:ext cx="6105525" cy="2076450"/>
        </p:xfrm>
        <a:graphic>
          <a:graphicData uri="http://schemas.openxmlformats.org/presentationml/2006/ole">
            <mc:AlternateContent xmlns:mc="http://schemas.openxmlformats.org/markup-compatibility/2006">
              <mc:Choice xmlns:v="urn:schemas-microsoft-com:vml" Requires="v">
                <p:oleObj spid="_x0000_s2359" name="Worksheet" r:id="rId7" imgW="6495955" imgH="2209705" progId="Excel.Sheet.12">
                  <p:embed/>
                </p:oleObj>
              </mc:Choice>
              <mc:Fallback>
                <p:oleObj name="Worksheet" r:id="rId7" imgW="6495955" imgH="2209705" progId="Excel.Sheet.12">
                  <p:embed/>
                  <p:pic>
                    <p:nvPicPr>
                      <p:cNvPr id="0" name=""/>
                      <p:cNvPicPr/>
                      <p:nvPr/>
                    </p:nvPicPr>
                    <p:blipFill>
                      <a:blip r:embed="rId8"/>
                      <a:stretch>
                        <a:fillRect/>
                      </a:stretch>
                    </p:blipFill>
                    <p:spPr>
                      <a:xfrm>
                        <a:off x="5726475" y="1221721"/>
                        <a:ext cx="6105525" cy="2076450"/>
                      </a:xfrm>
                      <a:prstGeom prst="rect">
                        <a:avLst/>
                      </a:prstGeom>
                    </p:spPr>
                  </p:pic>
                </p:oleObj>
              </mc:Fallback>
            </mc:AlternateContent>
          </a:graphicData>
        </a:graphic>
      </p:graphicFrame>
      <p:sp>
        <p:nvSpPr>
          <p:cNvPr id="21" name="TextBox 20"/>
          <p:cNvSpPr txBox="1"/>
          <p:nvPr/>
        </p:nvSpPr>
        <p:spPr>
          <a:xfrm>
            <a:off x="6198998" y="862862"/>
            <a:ext cx="5141857" cy="276999"/>
          </a:xfrm>
          <a:prstGeom prst="rect">
            <a:avLst/>
          </a:prstGeom>
          <a:noFill/>
        </p:spPr>
        <p:txBody>
          <a:bodyPr wrap="none" rtlCol="0">
            <a:spAutoFit/>
          </a:bodyPr>
          <a:lstStyle/>
          <a:p>
            <a:r>
              <a:rPr lang="en-GB" sz="1200" b="1" dirty="0" smtClean="0">
                <a:latin typeface="Segoe UI" panose="020B0502040204020203" pitchFamily="34" charset="0"/>
                <a:ea typeface="Segoe UI" panose="020B0502040204020203" pitchFamily="34" charset="0"/>
                <a:cs typeface="Segoe UI" panose="020B0502040204020203" pitchFamily="34" charset="0"/>
              </a:rPr>
              <a:t>Problem Solving Plans by Local Policing Area (Snapshot – 17.03.22)</a:t>
            </a:r>
            <a:endParaRPr lang="en-GB" sz="1200" b="1" dirty="0">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365970" y="677304"/>
            <a:ext cx="5308296" cy="276999"/>
          </a:xfrm>
          <a:prstGeom prst="rect">
            <a:avLst/>
          </a:prstGeom>
          <a:noFill/>
        </p:spPr>
        <p:txBody>
          <a:bodyPr wrap="square" rtlCol="0">
            <a:spAutoFit/>
          </a:bodyPr>
          <a:lstStyle/>
          <a:p>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4.1.3 Problem Solving Hub</a:t>
            </a:r>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12374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srcRect l="1181" t="2060" r="8358" b="65979"/>
          <a:stretch/>
        </p:blipFill>
        <p:spPr>
          <a:xfrm>
            <a:off x="5465136" y="733218"/>
            <a:ext cx="5977001" cy="1381133"/>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28</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52800" y="192984"/>
            <a:ext cx="53082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effective prevention and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intervention</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How well does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West Mercia Police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bring offenders to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justice?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352799" y="654649"/>
            <a:ext cx="5422645" cy="276999"/>
          </a:xfrm>
          <a:prstGeom prst="rect">
            <a:avLst/>
          </a:prstGeom>
          <a:noFill/>
        </p:spPr>
        <p:txBody>
          <a:bodyPr wrap="square" rtlCol="0">
            <a:spAutoFit/>
          </a:bodyPr>
          <a:lstStyle/>
          <a:p>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4.1.4 </a:t>
            </a:r>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Reduction </a:t>
            </a:r>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in reoffending – Integrated Offender Management (IOM)</a:t>
            </a:r>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ounded Rectangle 14"/>
          <p:cNvSpPr>
            <a:spLocks noChangeArrowheads="1"/>
          </p:cNvSpPr>
          <p:nvPr/>
        </p:nvSpPr>
        <p:spPr bwMode="auto">
          <a:xfrm>
            <a:off x="5775446" y="5293686"/>
            <a:ext cx="5846622" cy="1404000"/>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Rounded Rectangle 14"/>
          <p:cNvSpPr>
            <a:spLocks noChangeArrowheads="1"/>
          </p:cNvSpPr>
          <p:nvPr/>
        </p:nvSpPr>
        <p:spPr bwMode="auto">
          <a:xfrm>
            <a:off x="10560873" y="5635825"/>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8" name="Rounded Rectangle 14"/>
          <p:cNvSpPr>
            <a:spLocks noChangeArrowheads="1"/>
          </p:cNvSpPr>
          <p:nvPr/>
        </p:nvSpPr>
        <p:spPr bwMode="auto">
          <a:xfrm>
            <a:off x="455277" y="1057786"/>
            <a:ext cx="4759519" cy="1830270"/>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5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a:latin typeface="Segoe UI" panose="020B0502040204020203" pitchFamily="34" charset="0"/>
                <a:ea typeface="Segoe UI" panose="020B0502040204020203" pitchFamily="34" charset="0"/>
                <a:cs typeface="Segoe UI" panose="020B0502040204020203" pitchFamily="34" charset="0"/>
              </a:rPr>
              <a:t>Total </a:t>
            </a:r>
            <a:r>
              <a:rPr lang="en-GB" sz="1100" b="1" dirty="0" smtClean="0">
                <a:latin typeface="Segoe UI" panose="020B0502040204020203" pitchFamily="34" charset="0"/>
                <a:ea typeface="Segoe UI" panose="020B0502040204020203" pitchFamily="34" charset="0"/>
                <a:cs typeface="Segoe UI" panose="020B0502040204020203" pitchFamily="34" charset="0"/>
              </a:rPr>
              <a:t>number </a:t>
            </a:r>
            <a:r>
              <a:rPr lang="en-GB" sz="1100" b="1" dirty="0">
                <a:latin typeface="Segoe UI" panose="020B0502040204020203" pitchFamily="34" charset="0"/>
                <a:ea typeface="Segoe UI" panose="020B0502040204020203" pitchFamily="34" charset="0"/>
                <a:cs typeface="Segoe UI" panose="020B0502040204020203" pitchFamily="34" charset="0"/>
              </a:rPr>
              <a:t>of IOM offenders </a:t>
            </a:r>
            <a:r>
              <a:rPr lang="en-GB" sz="1100" dirty="0" smtClean="0">
                <a:latin typeface="Segoe UI" panose="020B0502040204020203" pitchFamily="34" charset="0"/>
                <a:ea typeface="Segoe UI" panose="020B0502040204020203" pitchFamily="34" charset="0"/>
                <a:cs typeface="Segoe UI" panose="020B0502040204020203" pitchFamily="34" charset="0"/>
              </a:rPr>
              <a:t>has been on </a:t>
            </a:r>
            <a:r>
              <a:rPr lang="en-GB" sz="1100" dirty="0">
                <a:latin typeface="Segoe UI" panose="020B0502040204020203" pitchFamily="34" charset="0"/>
                <a:ea typeface="Segoe UI" panose="020B0502040204020203" pitchFamily="34" charset="0"/>
                <a:cs typeface="Segoe UI" panose="020B0502040204020203" pitchFamily="34" charset="0"/>
              </a:rPr>
              <a:t>a </a:t>
            </a:r>
            <a:r>
              <a:rPr lang="en-GB" sz="1100" b="1" dirty="0">
                <a:latin typeface="Segoe UI" panose="020B0502040204020203" pitchFamily="34" charset="0"/>
                <a:ea typeface="Segoe UI" panose="020B0502040204020203" pitchFamily="34" charset="0"/>
                <a:cs typeface="Segoe UI" panose="020B0502040204020203" pitchFamily="34" charset="0"/>
              </a:rPr>
              <a:t>downward trend since </a:t>
            </a:r>
            <a:r>
              <a:rPr lang="en-GB" sz="1100" b="1" dirty="0" smtClean="0">
                <a:latin typeface="Segoe UI" panose="020B0502040204020203" pitchFamily="34" charset="0"/>
                <a:ea typeface="Segoe UI" panose="020B0502040204020203" pitchFamily="34" charset="0"/>
                <a:cs typeface="Segoe UI" panose="020B0502040204020203" pitchFamily="34" charset="0"/>
              </a:rPr>
              <a:t>January 21 </a:t>
            </a:r>
            <a:r>
              <a:rPr lang="en-GB" sz="1100" dirty="0">
                <a:latin typeface="Segoe UI" panose="020B0502040204020203" pitchFamily="34" charset="0"/>
                <a:ea typeface="Segoe UI" panose="020B0502040204020203" pitchFamily="34" charset="0"/>
                <a:cs typeface="Segoe UI" panose="020B0502040204020203" pitchFamily="34" charset="0"/>
              </a:rPr>
              <a:t>from </a:t>
            </a:r>
            <a:r>
              <a:rPr lang="en-GB" sz="1100" b="1" dirty="0">
                <a:latin typeface="Segoe UI" panose="020B0502040204020203" pitchFamily="34" charset="0"/>
                <a:ea typeface="Segoe UI" panose="020B0502040204020203" pitchFamily="34" charset="0"/>
                <a:cs typeface="Segoe UI" panose="020B0502040204020203" pitchFamily="34" charset="0"/>
              </a:rPr>
              <a:t>277 </a:t>
            </a:r>
            <a:r>
              <a:rPr lang="en-GB" sz="1100" b="1" dirty="0" smtClean="0">
                <a:latin typeface="Segoe UI" panose="020B0502040204020203" pitchFamily="34" charset="0"/>
                <a:ea typeface="Segoe UI" panose="020B0502040204020203" pitchFamily="34" charset="0"/>
                <a:cs typeface="Segoe UI" panose="020B0502040204020203" pitchFamily="34" charset="0"/>
              </a:rPr>
              <a:t>IOM offenders</a:t>
            </a:r>
            <a:r>
              <a:rPr lang="en-GB" sz="1100" dirty="0" smtClean="0">
                <a:latin typeface="Segoe UI" panose="020B0502040204020203" pitchFamily="34" charset="0"/>
                <a:ea typeface="Segoe UI" panose="020B0502040204020203" pitchFamily="34" charset="0"/>
                <a:cs typeface="Segoe UI" panose="020B0502040204020203" pitchFamily="34" charset="0"/>
              </a:rPr>
              <a:t> to </a:t>
            </a:r>
            <a:r>
              <a:rPr lang="en-GB" sz="1100" b="1" dirty="0">
                <a:latin typeface="Segoe UI" panose="020B0502040204020203" pitchFamily="34" charset="0"/>
                <a:ea typeface="Segoe UI" panose="020B0502040204020203" pitchFamily="34" charset="0"/>
                <a:cs typeface="Segoe UI" panose="020B0502040204020203" pitchFamily="34" charset="0"/>
              </a:rPr>
              <a:t>176</a:t>
            </a:r>
            <a:r>
              <a:rPr lang="en-GB" sz="1100" dirty="0">
                <a:latin typeface="Segoe UI" panose="020B0502040204020203" pitchFamily="34" charset="0"/>
                <a:ea typeface="Segoe UI" panose="020B0502040204020203" pitchFamily="34" charset="0"/>
                <a:cs typeface="Segoe UI" panose="020B0502040204020203" pitchFamily="34" charset="0"/>
              </a:rPr>
              <a:t> in </a:t>
            </a:r>
            <a:r>
              <a:rPr lang="en-GB" sz="1100" b="1" dirty="0" smtClean="0">
                <a:latin typeface="Segoe UI" panose="020B0502040204020203" pitchFamily="34" charset="0"/>
                <a:ea typeface="Segoe UI" panose="020B0502040204020203" pitchFamily="34" charset="0"/>
                <a:cs typeface="Segoe UI" panose="020B0502040204020203" pitchFamily="34" charset="0"/>
              </a:rPr>
              <a:t>March 22.</a:t>
            </a:r>
          </a:p>
          <a:p>
            <a:pPr marL="171450" indent="-171450">
              <a:buFont typeface="Arial" panose="020B0604020202020204" pitchFamily="34" charset="0"/>
              <a:buChar char="•"/>
            </a:pPr>
            <a:endParaRPr lang="en-GB" sz="5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smtClean="0">
                <a:latin typeface="Segoe UI" panose="020B0502040204020203" pitchFamily="34" charset="0"/>
                <a:ea typeface="Segoe UI" panose="020B0502040204020203" pitchFamily="34" charset="0"/>
                <a:cs typeface="Segoe UI" panose="020B0502040204020203" pitchFamily="34" charset="0"/>
              </a:rPr>
              <a:t>March 22 </a:t>
            </a:r>
            <a:r>
              <a:rPr lang="en-GB" sz="1100" dirty="0" smtClean="0">
                <a:latin typeface="Segoe UI" panose="020B0502040204020203" pitchFamily="34" charset="0"/>
                <a:ea typeface="Segoe UI" panose="020B0502040204020203" pitchFamily="34" charset="0"/>
                <a:cs typeface="Segoe UI" panose="020B0502040204020203" pitchFamily="34" charset="0"/>
              </a:rPr>
              <a:t>re-offending </a:t>
            </a:r>
            <a:r>
              <a:rPr lang="en-GB" sz="1100" dirty="0">
                <a:latin typeface="Segoe UI" panose="020B0502040204020203" pitchFamily="34" charset="0"/>
                <a:ea typeface="Segoe UI" panose="020B0502040204020203" pitchFamily="34" charset="0"/>
                <a:cs typeface="Segoe UI" panose="020B0502040204020203" pitchFamily="34" charset="0"/>
              </a:rPr>
              <a:t>rate </a:t>
            </a:r>
            <a:r>
              <a:rPr lang="en-GB" sz="1100" dirty="0" smtClean="0">
                <a:latin typeface="Segoe UI" panose="020B0502040204020203" pitchFamily="34" charset="0"/>
                <a:ea typeface="Segoe UI" panose="020B0502040204020203" pitchFamily="34" charset="0"/>
                <a:cs typeface="Segoe UI" panose="020B0502040204020203" pitchFamily="34" charset="0"/>
              </a:rPr>
              <a:t> was </a:t>
            </a:r>
            <a:r>
              <a:rPr lang="en-GB" sz="1100" b="1" dirty="0" smtClean="0">
                <a:latin typeface="Segoe UI" panose="020B0502040204020203" pitchFamily="34" charset="0"/>
                <a:ea typeface="Segoe UI" panose="020B0502040204020203" pitchFamily="34" charset="0"/>
                <a:cs typeface="Segoe UI" panose="020B0502040204020203" pitchFamily="34" charset="0"/>
              </a:rPr>
              <a:t>28%.</a:t>
            </a:r>
          </a:p>
          <a:p>
            <a:endParaRPr lang="en-GB" sz="5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smtClean="0">
                <a:latin typeface="Segoe UI" panose="020B0502040204020203" pitchFamily="34" charset="0"/>
                <a:ea typeface="Segoe UI" panose="020B0502040204020203" pitchFamily="34" charset="0"/>
                <a:cs typeface="Segoe UI" panose="020B0502040204020203" pitchFamily="34" charset="0"/>
              </a:rPr>
              <a:t>Suspected re-offending rates </a:t>
            </a:r>
            <a:r>
              <a:rPr lang="en-GB" sz="1100" dirty="0" smtClean="0">
                <a:latin typeface="Segoe UI" panose="020B0502040204020203" pitchFamily="34" charset="0"/>
                <a:ea typeface="Segoe UI" panose="020B0502040204020203" pitchFamily="34" charset="0"/>
                <a:cs typeface="Segoe UI" panose="020B0502040204020203" pitchFamily="34" charset="0"/>
              </a:rPr>
              <a:t>have </a:t>
            </a:r>
            <a:r>
              <a:rPr lang="en-GB" sz="1100" b="1" dirty="0">
                <a:latin typeface="Segoe UI" panose="020B0502040204020203" pitchFamily="34" charset="0"/>
                <a:ea typeface="Segoe UI" panose="020B0502040204020203" pitchFamily="34" charset="0"/>
                <a:cs typeface="Segoe UI" panose="020B0502040204020203" pitchFamily="34" charset="0"/>
              </a:rPr>
              <a:t>increased </a:t>
            </a:r>
            <a:r>
              <a:rPr lang="en-GB" sz="1100" dirty="0">
                <a:latin typeface="Segoe UI" panose="020B0502040204020203" pitchFamily="34" charset="0"/>
                <a:ea typeface="Segoe UI" panose="020B0502040204020203" pitchFamily="34" charset="0"/>
                <a:cs typeface="Segoe UI" panose="020B0502040204020203" pitchFamily="34" charset="0"/>
              </a:rPr>
              <a:t>over the latter part of </a:t>
            </a:r>
            <a:r>
              <a:rPr lang="en-GB" sz="1100" dirty="0" smtClean="0">
                <a:latin typeface="Segoe UI" panose="020B0502040204020203" pitchFamily="34" charset="0"/>
                <a:ea typeface="Segoe UI" panose="020B0502040204020203" pitchFamily="34" charset="0"/>
                <a:cs typeface="Segoe UI" panose="020B0502040204020203" pitchFamily="34" charset="0"/>
              </a:rPr>
              <a:t>2021/22.</a:t>
            </a:r>
          </a:p>
          <a:p>
            <a:pPr marL="171450" indent="-171450">
              <a:buFont typeface="Arial" panose="020B0604020202020204" pitchFamily="34" charset="0"/>
              <a:buChar char="•"/>
            </a:pPr>
            <a:endParaRPr lang="en-GB" sz="5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smtClean="0">
                <a:latin typeface="Segoe UI" panose="020B0502040204020203" pitchFamily="34" charset="0"/>
                <a:ea typeface="Segoe UI" panose="020B0502040204020203" pitchFamily="34" charset="0"/>
                <a:cs typeface="Segoe UI" panose="020B0502040204020203" pitchFamily="34" charset="0"/>
              </a:rPr>
              <a:t>Q4 2021/22 </a:t>
            </a:r>
            <a:r>
              <a:rPr lang="en-GB" sz="1100" dirty="0" smtClean="0">
                <a:latin typeface="Segoe UI" panose="020B0502040204020203" pitchFamily="34" charset="0"/>
                <a:ea typeface="Segoe UI" panose="020B0502040204020203" pitchFamily="34" charset="0"/>
                <a:cs typeface="Segoe UI" panose="020B0502040204020203" pitchFamily="34" charset="0"/>
              </a:rPr>
              <a:t>is showing </a:t>
            </a:r>
            <a:r>
              <a:rPr lang="en-GB" sz="1100" dirty="0">
                <a:latin typeface="Segoe UI" panose="020B0502040204020203" pitchFamily="34" charset="0"/>
                <a:ea typeface="Segoe UI" panose="020B0502040204020203" pitchFamily="34" charset="0"/>
                <a:cs typeface="Segoe UI" panose="020B0502040204020203" pitchFamily="34" charset="0"/>
              </a:rPr>
              <a:t>a </a:t>
            </a:r>
            <a:r>
              <a:rPr lang="en-GB" sz="1100" b="1" dirty="0">
                <a:latin typeface="Segoe UI" panose="020B0502040204020203" pitchFamily="34" charset="0"/>
                <a:ea typeface="Segoe UI" panose="020B0502040204020203" pitchFamily="34" charset="0"/>
                <a:cs typeface="Segoe UI" panose="020B0502040204020203" pitchFamily="34" charset="0"/>
              </a:rPr>
              <a:t>higher average</a:t>
            </a:r>
            <a:r>
              <a:rPr lang="en-GB" sz="1100" dirty="0">
                <a:latin typeface="Segoe UI" panose="020B0502040204020203" pitchFamily="34" charset="0"/>
                <a:ea typeface="Segoe UI" panose="020B0502040204020203" pitchFamily="34" charset="0"/>
                <a:cs typeface="Segoe UI" panose="020B0502040204020203" pitchFamily="34" charset="0"/>
              </a:rPr>
              <a:t> </a:t>
            </a:r>
            <a:r>
              <a:rPr lang="en-GB" sz="1100" dirty="0" smtClean="0">
                <a:latin typeface="Segoe UI" panose="020B0502040204020203" pitchFamily="34" charset="0"/>
                <a:ea typeface="Segoe UI" panose="020B0502040204020203" pitchFamily="34" charset="0"/>
                <a:cs typeface="Segoe UI" panose="020B0502040204020203" pitchFamily="34" charset="0"/>
              </a:rPr>
              <a:t>re-offending </a:t>
            </a:r>
            <a:r>
              <a:rPr lang="en-GB" sz="1100" dirty="0">
                <a:latin typeface="Segoe UI" panose="020B0502040204020203" pitchFamily="34" charset="0"/>
                <a:ea typeface="Segoe UI" panose="020B0502040204020203" pitchFamily="34" charset="0"/>
                <a:cs typeface="Segoe UI" panose="020B0502040204020203" pitchFamily="34" charset="0"/>
              </a:rPr>
              <a:t>rate </a:t>
            </a:r>
            <a:r>
              <a:rPr lang="en-GB" sz="1100" b="1" dirty="0">
                <a:latin typeface="Segoe UI" panose="020B0502040204020203" pitchFamily="34" charset="0"/>
                <a:ea typeface="Segoe UI" panose="020B0502040204020203" pitchFamily="34" charset="0"/>
                <a:cs typeface="Segoe UI" panose="020B0502040204020203" pitchFamily="34" charset="0"/>
              </a:rPr>
              <a:t>(</a:t>
            </a:r>
            <a:r>
              <a:rPr lang="en-GB" sz="1100" b="1" dirty="0" smtClean="0">
                <a:latin typeface="Segoe UI" panose="020B0502040204020203" pitchFamily="34" charset="0"/>
                <a:ea typeface="Segoe UI" panose="020B0502040204020203" pitchFamily="34" charset="0"/>
                <a:cs typeface="Segoe UI" panose="020B0502040204020203" pitchFamily="34" charset="0"/>
              </a:rPr>
              <a:t>24%) </a:t>
            </a:r>
            <a:r>
              <a:rPr lang="en-GB" sz="1100" dirty="0">
                <a:latin typeface="Segoe UI" panose="020B0502040204020203" pitchFamily="34" charset="0"/>
                <a:ea typeface="Segoe UI" panose="020B0502040204020203" pitchFamily="34" charset="0"/>
                <a:cs typeface="Segoe UI" panose="020B0502040204020203" pitchFamily="34" charset="0"/>
              </a:rPr>
              <a:t>than any other quarter throughout the year. </a:t>
            </a:r>
          </a:p>
        </p:txBody>
      </p:sp>
      <p:sp>
        <p:nvSpPr>
          <p:cNvPr id="9" name="Rectangle 8"/>
          <p:cNvSpPr>
            <a:spLocks noChangeArrowheads="1"/>
          </p:cNvSpPr>
          <p:nvPr/>
        </p:nvSpPr>
        <p:spPr bwMode="auto">
          <a:xfrm>
            <a:off x="455277" y="4887218"/>
            <a:ext cx="4759519" cy="1810467"/>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Methodology</a:t>
            </a:r>
          </a:p>
          <a:p>
            <a:pPr>
              <a:defRPr/>
            </a:pPr>
            <a:endParaRPr lang="en-GB" altLang="en-US" sz="5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a:latin typeface="Segoe UI" panose="020B0502040204020203" pitchFamily="34" charset="0"/>
                <a:ea typeface="Segoe UI" panose="020B0502040204020203" pitchFamily="34" charset="0"/>
                <a:cs typeface="Segoe UI" panose="020B0502040204020203" pitchFamily="34" charset="0"/>
              </a:rPr>
              <a:t>The data is based on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IOM nominals </a:t>
            </a:r>
            <a:r>
              <a:rPr lang="en-GB" sz="1100" u="none" dirty="0">
                <a:latin typeface="Segoe UI" panose="020B0502040204020203" pitchFamily="34" charset="0"/>
                <a:ea typeface="Segoe UI" panose="020B0502040204020203" pitchFamily="34" charset="0"/>
                <a:cs typeface="Segoe UI" panose="020B0502040204020203" pitchFamily="34" charset="0"/>
              </a:rPr>
              <a:t>who are </a:t>
            </a:r>
            <a:r>
              <a:rPr lang="en-GB" sz="1100" b="1" u="none" dirty="0">
                <a:latin typeface="Segoe UI" panose="020B0502040204020203" pitchFamily="34" charset="0"/>
                <a:ea typeface="Segoe UI" panose="020B0502040204020203" pitchFamily="34" charset="0"/>
                <a:cs typeface="Segoe UI" panose="020B0502040204020203" pitchFamily="34" charset="0"/>
              </a:rPr>
              <a:t>linked to investigations recorded </a:t>
            </a:r>
            <a:r>
              <a:rPr lang="en-GB" sz="1100" u="none" dirty="0">
                <a:latin typeface="Segoe UI" panose="020B0502040204020203" pitchFamily="34" charset="0"/>
                <a:ea typeface="Segoe UI" panose="020B0502040204020203" pitchFamily="34" charset="0"/>
                <a:cs typeface="Segoe UI" panose="020B0502040204020203" pitchFamily="34" charset="0"/>
              </a:rPr>
              <a:t>each month by way of a suspect role (irrespective of whether or not an arrest was made). </a:t>
            </a:r>
          </a:p>
          <a:p>
            <a:pPr marL="171450" indent="-171450">
              <a:buFont typeface="Arial" panose="020B0604020202020204" pitchFamily="34" charset="0"/>
              <a:buChar char="•"/>
              <a:defRPr/>
            </a:pP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a:latin typeface="Segoe UI" panose="020B0502040204020203" pitchFamily="34" charset="0"/>
                <a:ea typeface="Segoe UI" panose="020B0502040204020203" pitchFamily="34" charset="0"/>
                <a:cs typeface="Segoe UI" panose="020B0502040204020203" pitchFamily="34" charset="0"/>
              </a:rPr>
              <a:t>The numbers provided are based on nominals who show as in the </a:t>
            </a:r>
            <a:r>
              <a:rPr lang="en-GB" sz="1100" b="1" u="none" dirty="0">
                <a:latin typeface="Segoe UI" panose="020B0502040204020203" pitchFamily="34" charset="0"/>
                <a:ea typeface="Segoe UI" panose="020B0502040204020203" pitchFamily="34" charset="0"/>
                <a:cs typeface="Segoe UI" panose="020B0502040204020203" pitchFamily="34" charset="0"/>
              </a:rPr>
              <a:t>community</a:t>
            </a:r>
            <a:r>
              <a:rPr lang="en-GB" sz="1100" u="none" dirty="0">
                <a:latin typeface="Segoe UI" panose="020B0502040204020203" pitchFamily="34" charset="0"/>
                <a:ea typeface="Segoe UI" panose="020B0502040204020203" pitchFamily="34" charset="0"/>
                <a:cs typeface="Segoe UI" panose="020B0502040204020203" pitchFamily="34" charset="0"/>
              </a:rPr>
              <a:t> and </a:t>
            </a:r>
            <a:r>
              <a:rPr lang="en-GB" sz="1100" b="1" u="none" dirty="0">
                <a:latin typeface="Segoe UI" panose="020B0502040204020203" pitchFamily="34" charset="0"/>
                <a:ea typeface="Segoe UI" panose="020B0502040204020203" pitchFamily="34" charset="0"/>
                <a:cs typeface="Segoe UI" panose="020B0502040204020203" pitchFamily="34" charset="0"/>
              </a:rPr>
              <a:t>custody</a:t>
            </a:r>
            <a:r>
              <a:rPr lang="en-GB" sz="1100" u="none" dirty="0">
                <a:latin typeface="Segoe UI" panose="020B0502040204020203" pitchFamily="34" charset="0"/>
                <a:ea typeface="Segoe UI" panose="020B0502040204020203" pitchFamily="34" charset="0"/>
                <a:cs typeface="Segoe UI" panose="020B0502040204020203" pitchFamily="34" charset="0"/>
              </a:rPr>
              <a:t> at the </a:t>
            </a:r>
            <a:r>
              <a:rPr lang="en-GB" sz="1100" b="1" u="none" dirty="0">
                <a:latin typeface="Segoe UI" panose="020B0502040204020203" pitchFamily="34" charset="0"/>
                <a:ea typeface="Segoe UI" panose="020B0502040204020203" pitchFamily="34" charset="0"/>
                <a:cs typeface="Segoe UI" panose="020B0502040204020203" pitchFamily="34" charset="0"/>
              </a:rPr>
              <a:t>end of each month</a:t>
            </a:r>
            <a:r>
              <a:rPr lang="en-GB" sz="1100" u="none" dirty="0">
                <a:latin typeface="Segoe UI" panose="020B0502040204020203" pitchFamily="34" charset="0"/>
                <a:ea typeface="Segoe UI" panose="020B0502040204020203" pitchFamily="34" charset="0"/>
                <a:cs typeface="Segoe UI" panose="020B0502040204020203" pitchFamily="34" charset="0"/>
              </a:rPr>
              <a:t>, as those who are </a:t>
            </a:r>
            <a:r>
              <a:rPr lang="en-GB" sz="1100" b="1" u="none" dirty="0">
                <a:latin typeface="Segoe UI" panose="020B0502040204020203" pitchFamily="34" charset="0"/>
                <a:ea typeface="Segoe UI" panose="020B0502040204020203" pitchFamily="34" charset="0"/>
                <a:cs typeface="Segoe UI" panose="020B0502040204020203" pitchFamily="34" charset="0"/>
              </a:rPr>
              <a:t>proved to re-offend </a:t>
            </a:r>
            <a:r>
              <a:rPr lang="en-GB" sz="1100" u="none" dirty="0">
                <a:latin typeface="Segoe UI" panose="020B0502040204020203" pitchFamily="34" charset="0"/>
                <a:ea typeface="Segoe UI" panose="020B0502040204020203" pitchFamily="34" charset="0"/>
                <a:cs typeface="Segoe UI" panose="020B0502040204020203" pitchFamily="34" charset="0"/>
              </a:rPr>
              <a:t>at the </a:t>
            </a:r>
            <a:r>
              <a:rPr lang="en-GB" sz="1100" b="1" u="none" dirty="0">
                <a:latin typeface="Segoe UI" panose="020B0502040204020203" pitchFamily="34" charset="0"/>
                <a:ea typeface="Segoe UI" panose="020B0502040204020203" pitchFamily="34" charset="0"/>
                <a:cs typeface="Segoe UI" panose="020B0502040204020203" pitchFamily="34" charset="0"/>
              </a:rPr>
              <a:t>beginning of the month</a:t>
            </a:r>
            <a:r>
              <a:rPr lang="en-GB" sz="1100" u="none" dirty="0">
                <a:latin typeface="Segoe UI" panose="020B0502040204020203" pitchFamily="34" charset="0"/>
                <a:ea typeface="Segoe UI" panose="020B0502040204020203" pitchFamily="34" charset="0"/>
                <a:cs typeface="Segoe UI" panose="020B0502040204020203" pitchFamily="34" charset="0"/>
              </a:rPr>
              <a:t>, may be in </a:t>
            </a:r>
            <a:r>
              <a:rPr lang="en-GB" sz="1100" b="1" u="none" dirty="0">
                <a:latin typeface="Segoe UI" panose="020B0502040204020203" pitchFamily="34" charset="0"/>
                <a:ea typeface="Segoe UI" panose="020B0502040204020203" pitchFamily="34" charset="0"/>
                <a:cs typeface="Segoe UI" panose="020B0502040204020203" pitchFamily="34" charset="0"/>
              </a:rPr>
              <a:t>custody</a:t>
            </a:r>
            <a:r>
              <a:rPr lang="en-GB" sz="1100" u="none" dirty="0">
                <a:latin typeface="Segoe UI" panose="020B0502040204020203" pitchFamily="34" charset="0"/>
                <a:ea typeface="Segoe UI" panose="020B0502040204020203" pitchFamily="34" charset="0"/>
                <a:cs typeface="Segoe UI" panose="020B0502040204020203" pitchFamily="34" charset="0"/>
              </a:rPr>
              <a:t> at the </a:t>
            </a:r>
            <a:r>
              <a:rPr lang="en-GB" sz="1100" b="1" u="none" dirty="0">
                <a:latin typeface="Segoe UI" panose="020B0502040204020203" pitchFamily="34" charset="0"/>
                <a:ea typeface="Segoe UI" panose="020B0502040204020203" pitchFamily="34" charset="0"/>
                <a:cs typeface="Segoe UI" panose="020B0502040204020203" pitchFamily="34" charset="0"/>
              </a:rPr>
              <a:t>time of reporting</a:t>
            </a:r>
            <a:r>
              <a:rPr lang="en-GB" sz="1100" u="none" dirty="0">
                <a:latin typeface="Segoe UI" panose="020B0502040204020203" pitchFamily="34" charset="0"/>
                <a:ea typeface="Segoe UI" panose="020B0502040204020203" pitchFamily="34" charset="0"/>
                <a:cs typeface="Segoe UI" panose="020B0502040204020203" pitchFamily="34" charset="0"/>
              </a:rPr>
              <a:t>. </a:t>
            </a: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b="1"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5775445" y="5601462"/>
            <a:ext cx="4680358" cy="938719"/>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100" dirty="0" smtClean="0">
                <a:latin typeface="Segoe UI" panose="020B0502040204020203" pitchFamily="34" charset="0"/>
                <a:ea typeface="Segoe UI" panose="020B0502040204020203" pitchFamily="34" charset="0"/>
                <a:cs typeface="Segoe UI" panose="020B0502040204020203" pitchFamily="34" charset="0"/>
              </a:rPr>
              <a:t>A priority but complicated issue is to define ‘</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What does Good look like?’. </a:t>
            </a:r>
          </a:p>
          <a:p>
            <a:pPr marL="171450" indent="-171450">
              <a:buFont typeface="Arial" panose="020B0604020202020204" pitchFamily="34" charset="0"/>
              <a:buChar char="•"/>
              <a:defRPr/>
            </a:pPr>
            <a:endParaRPr lang="en-GB" altLang="en-US" sz="11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100" dirty="0" smtClean="0">
                <a:latin typeface="Segoe UI" panose="020B0502040204020203" pitchFamily="34" charset="0"/>
                <a:ea typeface="Segoe UI" panose="020B0502040204020203" pitchFamily="34" charset="0"/>
                <a:cs typeface="Segoe UI" panose="020B0502040204020203" pitchFamily="34" charset="0"/>
              </a:rPr>
              <a:t>The </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IOM team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will be </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developing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this during </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Q1 2022/23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but it is predicated by the imminent release of some national guidance</a:t>
            </a:r>
            <a:r>
              <a:rPr lang="en-GB" altLang="en-US" sz="1100" dirty="0"/>
              <a:t>.</a:t>
            </a:r>
            <a:endParaRPr lang="en-GB" altLang="en-US" sz="1100" b="1"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ounded Rectangle 14"/>
          <p:cNvSpPr>
            <a:spLocks noChangeArrowheads="1"/>
          </p:cNvSpPr>
          <p:nvPr/>
        </p:nvSpPr>
        <p:spPr bwMode="auto">
          <a:xfrm>
            <a:off x="10560873" y="6129408"/>
            <a:ext cx="881264" cy="261610"/>
          </a:xfrm>
          <a:prstGeom prst="rect">
            <a:avLst/>
          </a:prstGeom>
          <a:solidFill>
            <a:srgbClr val="009B3A"/>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p:cNvSpPr>
            <a:spLocks noChangeArrowheads="1"/>
          </p:cNvSpPr>
          <p:nvPr/>
        </p:nvSpPr>
        <p:spPr bwMode="auto">
          <a:xfrm>
            <a:off x="455277" y="3014195"/>
            <a:ext cx="4759518" cy="1802266"/>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a:latin typeface="Segoe UI" panose="020B0502040204020203" pitchFamily="34" charset="0"/>
                <a:ea typeface="Segoe UI" panose="020B0502040204020203" pitchFamily="34" charset="0"/>
                <a:cs typeface="Segoe UI" panose="020B0502040204020203" pitchFamily="34" charset="0"/>
              </a:rPr>
              <a:t>What does this mean?</a:t>
            </a:r>
          </a:p>
          <a:p>
            <a:pPr marL="171450" indent="-171450">
              <a:buFont typeface="Arial" panose="020B0604020202020204" pitchFamily="34" charset="0"/>
              <a:buChar char="•"/>
            </a:pPr>
            <a:r>
              <a:rPr lang="en-GB" sz="1100" u="none" dirty="0" smtClean="0">
                <a:latin typeface="Segoe UI" panose="020B0502040204020203" pitchFamily="34" charset="0"/>
                <a:ea typeface="Segoe UI" panose="020B0502040204020203" pitchFamily="34" charset="0"/>
                <a:cs typeface="Segoe UI" panose="020B0502040204020203" pitchFamily="34" charset="0"/>
              </a:rPr>
              <a:t>Over the last year, a parameter was </a:t>
            </a:r>
            <a:r>
              <a:rPr lang="en-GB" sz="1100" u="none" dirty="0">
                <a:latin typeface="Segoe UI" panose="020B0502040204020203" pitchFamily="34" charset="0"/>
                <a:ea typeface="Segoe UI" panose="020B0502040204020203" pitchFamily="34" charset="0"/>
                <a:cs typeface="Segoe UI" panose="020B0502040204020203" pitchFamily="34" charset="0"/>
              </a:rPr>
              <a:t>brought in </a:t>
            </a:r>
            <a:r>
              <a:rPr lang="en-GB" sz="1100" u="none" dirty="0" smtClean="0">
                <a:latin typeface="Segoe UI" panose="020B0502040204020203" pitchFamily="34" charset="0"/>
                <a:ea typeface="Segoe UI" panose="020B0502040204020203" pitchFamily="34" charset="0"/>
                <a:cs typeface="Segoe UI" panose="020B0502040204020203" pitchFamily="34" charset="0"/>
              </a:rPr>
              <a:t>whereby </a:t>
            </a:r>
            <a:r>
              <a:rPr lang="en-GB" sz="1100" u="none" dirty="0">
                <a:latin typeface="Segoe UI" panose="020B0502040204020203" pitchFamily="34" charset="0"/>
                <a:ea typeface="Segoe UI" panose="020B0502040204020203" pitchFamily="34" charset="0"/>
                <a:cs typeface="Segoe UI" panose="020B0502040204020203" pitchFamily="34" charset="0"/>
              </a:rPr>
              <a:t>individuals who are given a sentence of </a:t>
            </a:r>
            <a:r>
              <a:rPr lang="en-GB" sz="1100" b="1" u="none" dirty="0">
                <a:latin typeface="Segoe UI" panose="020B0502040204020203" pitchFamily="34" charset="0"/>
                <a:ea typeface="Segoe UI" panose="020B0502040204020203" pitchFamily="34" charset="0"/>
                <a:cs typeface="Segoe UI" panose="020B0502040204020203" pitchFamily="34" charset="0"/>
              </a:rPr>
              <a:t>longer than 2 years custody </a:t>
            </a:r>
            <a:r>
              <a:rPr lang="en-GB" sz="1100" u="none" dirty="0">
                <a:latin typeface="Segoe UI" panose="020B0502040204020203" pitchFamily="34" charset="0"/>
                <a:ea typeface="Segoe UI" panose="020B0502040204020203" pitchFamily="34" charset="0"/>
                <a:cs typeface="Segoe UI" panose="020B0502040204020203" pitchFamily="34" charset="0"/>
              </a:rPr>
              <a:t>are </a:t>
            </a:r>
            <a:r>
              <a:rPr lang="en-GB" sz="1100" b="1" u="none" dirty="0">
                <a:latin typeface="Segoe UI" panose="020B0502040204020203" pitchFamily="34" charset="0"/>
                <a:ea typeface="Segoe UI" panose="020B0502040204020203" pitchFamily="34" charset="0"/>
                <a:cs typeface="Segoe UI" panose="020B0502040204020203" pitchFamily="34" charset="0"/>
              </a:rPr>
              <a:t>automatically removed from the cohort</a:t>
            </a:r>
            <a:r>
              <a:rPr lang="en-GB" sz="1100" u="none" dirty="0">
                <a:latin typeface="Segoe UI" panose="020B0502040204020203" pitchFamily="34" charset="0"/>
                <a:ea typeface="Segoe UI" panose="020B0502040204020203" pitchFamily="34" charset="0"/>
                <a:cs typeface="Segoe UI" panose="020B0502040204020203" pitchFamily="34" charset="0"/>
              </a:rPr>
              <a:t>, and after this time are re-referred by Probation if they are wanted back on the IOM scheme. </a:t>
            </a:r>
          </a:p>
          <a:p>
            <a:pPr marL="171450" indent="-171450">
              <a:buFont typeface="Arial" panose="020B0604020202020204" pitchFamily="34" charset="0"/>
              <a:buChar char="•"/>
            </a:pPr>
            <a:endParaRPr lang="en-GB" sz="5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u="none" dirty="0">
                <a:latin typeface="Segoe UI" panose="020B0502040204020203" pitchFamily="34" charset="0"/>
                <a:ea typeface="Segoe UI" panose="020B0502040204020203" pitchFamily="34" charset="0"/>
                <a:cs typeface="Segoe UI" panose="020B0502040204020203" pitchFamily="34" charset="0"/>
              </a:rPr>
              <a:t>Additionally, since the introduction of the </a:t>
            </a:r>
            <a:r>
              <a:rPr lang="en-GB" sz="1100" b="1" u="none" dirty="0">
                <a:latin typeface="Segoe UI" panose="020B0502040204020203" pitchFamily="34" charset="0"/>
                <a:ea typeface="Segoe UI" panose="020B0502040204020203" pitchFamily="34" charset="0"/>
                <a:cs typeface="Segoe UI" panose="020B0502040204020203" pitchFamily="34" charset="0"/>
              </a:rPr>
              <a:t>Fixed, Flex and Free Categories</a:t>
            </a:r>
            <a:r>
              <a:rPr lang="en-GB" sz="1100" u="none" dirty="0">
                <a:latin typeface="Segoe UI" panose="020B0502040204020203" pitchFamily="34" charset="0"/>
                <a:ea typeface="Segoe UI" panose="020B0502040204020203" pitchFamily="34" charset="0"/>
                <a:cs typeface="Segoe UI" panose="020B0502040204020203" pitchFamily="34" charset="0"/>
              </a:rPr>
              <a:t> in October </a:t>
            </a:r>
            <a:r>
              <a:rPr lang="en-GB" sz="1100" u="none" dirty="0" smtClean="0">
                <a:latin typeface="Segoe UI" panose="020B0502040204020203" pitchFamily="34" charset="0"/>
                <a:ea typeface="Segoe UI" panose="020B0502040204020203" pitchFamily="34" charset="0"/>
                <a:cs typeface="Segoe UI" panose="020B0502040204020203" pitchFamily="34" charset="0"/>
              </a:rPr>
              <a:t>2021, </a:t>
            </a:r>
            <a:r>
              <a:rPr lang="en-GB" sz="1100" u="none" dirty="0">
                <a:latin typeface="Segoe UI" panose="020B0502040204020203" pitchFamily="34" charset="0"/>
                <a:ea typeface="Segoe UI" panose="020B0502040204020203" pitchFamily="34" charset="0"/>
                <a:cs typeface="Segoe UI" panose="020B0502040204020203" pitchFamily="34" charset="0"/>
              </a:rPr>
              <a:t>the </a:t>
            </a:r>
            <a:r>
              <a:rPr lang="en-GB" sz="1100" b="1" u="none" dirty="0">
                <a:latin typeface="Segoe UI" panose="020B0502040204020203" pitchFamily="34" charset="0"/>
                <a:ea typeface="Segoe UI" panose="020B0502040204020203" pitchFamily="34" charset="0"/>
                <a:cs typeface="Segoe UI" panose="020B0502040204020203" pitchFamily="34" charset="0"/>
              </a:rPr>
              <a:t>threshold </a:t>
            </a:r>
            <a:r>
              <a:rPr lang="en-GB" sz="1100" u="none" dirty="0">
                <a:latin typeface="Segoe UI" panose="020B0502040204020203" pitchFamily="34" charset="0"/>
                <a:ea typeface="Segoe UI" panose="020B0502040204020203" pitchFamily="34" charset="0"/>
                <a:cs typeface="Segoe UI" panose="020B0502040204020203" pitchFamily="34" charset="0"/>
              </a:rPr>
              <a:t>to be brought onto IOM is </a:t>
            </a:r>
            <a:r>
              <a:rPr lang="en-GB" sz="1100" b="1" u="none" dirty="0">
                <a:latin typeface="Segoe UI" panose="020B0502040204020203" pitchFamily="34" charset="0"/>
                <a:ea typeface="Segoe UI" panose="020B0502040204020203" pitchFamily="34" charset="0"/>
                <a:cs typeface="Segoe UI" panose="020B0502040204020203" pitchFamily="34" charset="0"/>
              </a:rPr>
              <a:t>more stringent</a:t>
            </a:r>
            <a:r>
              <a:rPr lang="en-GB" sz="1100" u="none" dirty="0">
                <a:latin typeface="Segoe UI" panose="020B0502040204020203" pitchFamily="34" charset="0"/>
                <a:ea typeface="Segoe UI" panose="020B0502040204020203" pitchFamily="34" charset="0"/>
                <a:cs typeface="Segoe UI" panose="020B0502040204020203" pitchFamily="34" charset="0"/>
              </a:rPr>
              <a:t>, so we have seen a </a:t>
            </a:r>
            <a:r>
              <a:rPr lang="en-GB" sz="1100" b="1" u="none" dirty="0">
                <a:latin typeface="Segoe UI" panose="020B0502040204020203" pitchFamily="34" charset="0"/>
                <a:ea typeface="Segoe UI" panose="020B0502040204020203" pitchFamily="34" charset="0"/>
                <a:cs typeface="Segoe UI" panose="020B0502040204020203" pitchFamily="34" charset="0"/>
              </a:rPr>
              <a:t>decrease in the number of nominals</a:t>
            </a:r>
            <a:r>
              <a:rPr lang="en-GB" sz="1100" u="none" dirty="0">
                <a:latin typeface="Segoe UI" panose="020B0502040204020203" pitchFamily="34" charset="0"/>
                <a:ea typeface="Segoe UI" panose="020B0502040204020203" pitchFamily="34" charset="0"/>
                <a:cs typeface="Segoe UI" panose="020B0502040204020203" pitchFamily="34" charset="0"/>
              </a:rPr>
              <a:t> without them being brought back on at the same speed. </a:t>
            </a: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pic>
        <p:nvPicPr>
          <p:cNvPr id="18" name="Picture 17"/>
          <p:cNvPicPr>
            <a:picLocks noChangeAspect="1"/>
          </p:cNvPicPr>
          <p:nvPr/>
        </p:nvPicPr>
        <p:blipFill rotWithShape="1">
          <a:blip r:embed="rId4"/>
          <a:srcRect l="441" t="32943" r="5770" b="9376"/>
          <a:stretch/>
        </p:blipFill>
        <p:spPr>
          <a:xfrm>
            <a:off x="5409708" y="2390116"/>
            <a:ext cx="6196835" cy="2488650"/>
          </a:xfrm>
          <a:prstGeom prst="rect">
            <a:avLst/>
          </a:prstGeom>
        </p:spPr>
      </p:pic>
      <p:sp>
        <p:nvSpPr>
          <p:cNvPr id="2" name="Oval 1"/>
          <p:cNvSpPr/>
          <p:nvPr/>
        </p:nvSpPr>
        <p:spPr>
          <a:xfrm>
            <a:off x="11001505" y="3902368"/>
            <a:ext cx="456644" cy="419100"/>
          </a:xfrm>
          <a:prstGeom prst="ellipse">
            <a:avLst/>
          </a:prstGeom>
          <a:noFill/>
          <a:ln w="28575">
            <a:solidFill>
              <a:srgbClr val="00808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3" name="Picture 2"/>
          <p:cNvPicPr>
            <a:picLocks noChangeAspect="1"/>
          </p:cNvPicPr>
          <p:nvPr/>
        </p:nvPicPr>
        <p:blipFill rotWithShape="1">
          <a:blip r:embed="rId5"/>
          <a:srcRect l="4762" t="92914" r="4742" b="3111"/>
          <a:stretch/>
        </p:blipFill>
        <p:spPr>
          <a:xfrm>
            <a:off x="5545406" y="4977342"/>
            <a:ext cx="6069679" cy="174195"/>
          </a:xfrm>
          <a:prstGeom prst="rect">
            <a:avLst/>
          </a:prstGeom>
        </p:spPr>
      </p:pic>
      <p:sp>
        <p:nvSpPr>
          <p:cNvPr id="4" name="TextBox 3"/>
          <p:cNvSpPr txBox="1"/>
          <p:nvPr/>
        </p:nvSpPr>
        <p:spPr>
          <a:xfrm>
            <a:off x="6091740" y="594754"/>
            <a:ext cx="5523345" cy="307777"/>
          </a:xfrm>
          <a:prstGeom prst="rect">
            <a:avLst/>
          </a:prstGeom>
          <a:solidFill>
            <a:schemeClr val="bg1"/>
          </a:solidFill>
        </p:spPr>
        <p:txBody>
          <a:bodyPr wrap="square" rtlCol="0">
            <a:spAutoFit/>
          </a:bodyP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Offenders in the community that are within the IOM cohort </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5937084" y="2145699"/>
            <a:ext cx="5523345" cy="307777"/>
          </a:xfrm>
          <a:prstGeom prst="rect">
            <a:avLst/>
          </a:prstGeom>
          <a:solidFill>
            <a:schemeClr val="bg1"/>
          </a:solidFill>
        </p:spPr>
        <p:txBody>
          <a:bodyPr wrap="square" rtlCol="0">
            <a:spAutoFit/>
          </a:bodyPr>
          <a:lstStyle/>
          <a:p>
            <a:pPr algn="ctr"/>
            <a:r>
              <a:rPr lang="en-GB" sz="1400" b="1" dirty="0" smtClean="0">
                <a:latin typeface="Segoe UI" panose="020B0502040204020203" pitchFamily="34" charset="0"/>
                <a:ea typeface="Segoe UI" panose="020B0502040204020203" pitchFamily="34" charset="0"/>
                <a:cs typeface="Segoe UI" panose="020B0502040204020203" pitchFamily="34" charset="0"/>
              </a:rPr>
              <a:t>Offenders in the community suspected of re-offending</a:t>
            </a:r>
            <a:endParaRPr lang="en-GB" sz="14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77389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29</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Box 6"/>
          <p:cNvSpPr txBox="1"/>
          <p:nvPr/>
        </p:nvSpPr>
        <p:spPr>
          <a:xfrm>
            <a:off x="352800" y="192984"/>
            <a:ext cx="53082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effective prevention and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intervention</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How well does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West Mercia Police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bring offenders to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justice?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352800" y="654649"/>
            <a:ext cx="5827858" cy="276999"/>
          </a:xfrm>
          <a:prstGeom prst="rect">
            <a:avLst/>
          </a:prstGeom>
          <a:noFill/>
        </p:spPr>
        <p:txBody>
          <a:bodyPr wrap="squar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4.1.5 Volume / rate of repeat victimisation </a:t>
            </a:r>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(All victims)</a:t>
            </a:r>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8538605" y="144404"/>
            <a:ext cx="3203554" cy="473206"/>
          </a:xfrm>
          <a:prstGeom prst="rect">
            <a:avLst/>
          </a:prstGeom>
          <a:noFill/>
          <a:ln w="19050">
            <a:solidFill>
              <a:srgbClr val="BF9000"/>
            </a:solidFill>
          </a:ln>
          <a:scene3d>
            <a:camera prst="orthographicFront"/>
            <a:lightRig rig="threePt" dir="t"/>
          </a:scene3d>
          <a:sp3d>
            <a:bevelT/>
          </a:sp3d>
        </p:spPr>
        <p:txBody>
          <a:bodyPr wrap="square" rtlCol="0">
            <a:spAutoFit/>
          </a:bodyPr>
          <a:lstStyle/>
          <a:p>
            <a:pPr algn="ctr"/>
            <a:endParaRPr lang="en-GB" sz="825" b="1" dirty="0">
              <a:latin typeface="Arial" panose="020B0604020202020204" pitchFamily="34" charset="0"/>
              <a:cs typeface="Arial" panose="020B0604020202020204" pitchFamily="34" charset="0"/>
            </a:endParaRPr>
          </a:p>
          <a:p>
            <a:pPr algn="ctr"/>
            <a:endParaRPr lang="en-GB" sz="825" b="1" dirty="0">
              <a:latin typeface="Arial" panose="020B0604020202020204" pitchFamily="34" charset="0"/>
              <a:cs typeface="Arial" panose="020B0604020202020204" pitchFamily="34" charset="0"/>
            </a:endParaRPr>
          </a:p>
          <a:p>
            <a:pPr algn="ctr"/>
            <a:endParaRPr lang="en-GB" sz="825" b="1" dirty="0">
              <a:latin typeface="Arial" panose="020B0604020202020204" pitchFamily="34" charset="0"/>
              <a:cs typeface="Arial" panose="020B0604020202020204" pitchFamily="34" charset="0"/>
            </a:endParaRPr>
          </a:p>
        </p:txBody>
      </p:sp>
      <p:sp>
        <p:nvSpPr>
          <p:cNvPr id="32" name="Rectangle 31"/>
          <p:cNvSpPr/>
          <p:nvPr/>
        </p:nvSpPr>
        <p:spPr>
          <a:xfrm>
            <a:off x="464131" y="1000987"/>
            <a:ext cx="1454288" cy="2808000"/>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3" name="TextBox 32"/>
          <p:cNvSpPr txBox="1"/>
          <p:nvPr/>
        </p:nvSpPr>
        <p:spPr>
          <a:xfrm>
            <a:off x="466330" y="1145295"/>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34" name="Picture 33"/>
          <p:cNvPicPr>
            <a:picLocks noChangeAspect="1"/>
          </p:cNvPicPr>
          <p:nvPr/>
        </p:nvPicPr>
        <p:blipFill>
          <a:blip r:embed="rId3"/>
          <a:stretch>
            <a:fillRect/>
          </a:stretch>
        </p:blipFill>
        <p:spPr>
          <a:xfrm>
            <a:off x="485386" y="1084624"/>
            <a:ext cx="380585" cy="247854"/>
          </a:xfrm>
          <a:prstGeom prst="rect">
            <a:avLst/>
          </a:prstGeom>
        </p:spPr>
      </p:pic>
      <p:sp>
        <p:nvSpPr>
          <p:cNvPr id="35" name="Rounded Rectangle 14"/>
          <p:cNvSpPr>
            <a:spLocks noChangeArrowheads="1"/>
          </p:cNvSpPr>
          <p:nvPr/>
        </p:nvSpPr>
        <p:spPr bwMode="auto">
          <a:xfrm>
            <a:off x="1979378" y="1000987"/>
            <a:ext cx="4034688" cy="2808000"/>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5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A </a:t>
            </a:r>
            <a:r>
              <a:rPr lang="en-GB" sz="1100" b="1" dirty="0" smtClean="0">
                <a:latin typeface="Segoe UI" panose="020B0502040204020203" pitchFamily="34" charset="0"/>
                <a:ea typeface="Segoe UI" panose="020B0502040204020203" pitchFamily="34" charset="0"/>
                <a:cs typeface="Segoe UI" panose="020B0502040204020203" pitchFamily="34" charset="0"/>
              </a:rPr>
              <a:t>sharp increase </a:t>
            </a:r>
            <a:r>
              <a:rPr lang="en-GB" sz="1100" dirty="0" smtClean="0">
                <a:latin typeface="Segoe UI" panose="020B0502040204020203" pitchFamily="34" charset="0"/>
                <a:ea typeface="Segoe UI" panose="020B0502040204020203" pitchFamily="34" charset="0"/>
                <a:cs typeface="Segoe UI" panose="020B0502040204020203" pitchFamily="34" charset="0"/>
              </a:rPr>
              <a:t>in </a:t>
            </a:r>
            <a:r>
              <a:rPr lang="en-GB" sz="1100" b="1" dirty="0">
                <a:latin typeface="Segoe UI" panose="020B0502040204020203" pitchFamily="34" charset="0"/>
                <a:ea typeface="Segoe UI" panose="020B0502040204020203" pitchFamily="34" charset="0"/>
                <a:cs typeface="Segoe UI" panose="020B0502040204020203" pitchFamily="34" charset="0"/>
              </a:rPr>
              <a:t>Total </a:t>
            </a:r>
            <a:r>
              <a:rPr lang="en-GB" sz="1100" b="1" dirty="0" smtClean="0">
                <a:latin typeface="Segoe UI" panose="020B0502040204020203" pitchFamily="34" charset="0"/>
                <a:ea typeface="Segoe UI" panose="020B0502040204020203" pitchFamily="34" charset="0"/>
                <a:cs typeface="Segoe UI" panose="020B0502040204020203" pitchFamily="34" charset="0"/>
              </a:rPr>
              <a:t>Recorded Crime </a:t>
            </a:r>
            <a:r>
              <a:rPr lang="en-GB" sz="1100" b="1" dirty="0">
                <a:latin typeface="Segoe UI" panose="020B0502040204020203" pitchFamily="34" charset="0"/>
                <a:ea typeface="Segoe UI" panose="020B0502040204020203" pitchFamily="34" charset="0"/>
                <a:cs typeface="Segoe UI" panose="020B0502040204020203" pitchFamily="34" charset="0"/>
              </a:rPr>
              <a:t>repeat victims </a:t>
            </a:r>
            <a:r>
              <a:rPr lang="en-GB" sz="1100" dirty="0" smtClean="0">
                <a:latin typeface="Segoe UI" panose="020B0502040204020203" pitchFamily="34" charset="0"/>
                <a:ea typeface="Segoe UI" panose="020B0502040204020203" pitchFamily="34" charset="0"/>
                <a:cs typeface="Segoe UI" panose="020B0502040204020203" pitchFamily="34" charset="0"/>
              </a:rPr>
              <a:t>has been seen in </a:t>
            </a:r>
            <a:r>
              <a:rPr lang="en-GB" sz="1100" b="1" dirty="0" smtClean="0">
                <a:latin typeface="Segoe UI" panose="020B0502040204020203" pitchFamily="34" charset="0"/>
                <a:ea typeface="Segoe UI" panose="020B0502040204020203" pitchFamily="34" charset="0"/>
                <a:cs typeface="Segoe UI" panose="020B0502040204020203" pitchFamily="34" charset="0"/>
              </a:rPr>
              <a:t>March </a:t>
            </a:r>
            <a:r>
              <a:rPr lang="en-GB" sz="1100" dirty="0" smtClean="0">
                <a:latin typeface="Segoe UI" panose="020B0502040204020203" pitchFamily="34" charset="0"/>
                <a:ea typeface="Segoe UI" panose="020B0502040204020203" pitchFamily="34" charset="0"/>
                <a:cs typeface="Segoe UI" panose="020B0502040204020203" pitchFamily="34" charset="0"/>
              </a:rPr>
              <a:t>and on </a:t>
            </a:r>
            <a:r>
              <a:rPr lang="en-GB" sz="1100" b="1" dirty="0" smtClean="0">
                <a:latin typeface="Segoe UI" panose="020B0502040204020203" pitchFamily="34" charset="0"/>
                <a:ea typeface="Segoe UI" panose="020B0502040204020203" pitchFamily="34" charset="0"/>
                <a:cs typeface="Segoe UI" panose="020B0502040204020203" pitchFamily="34" charset="0"/>
              </a:rPr>
              <a:t>previous years:</a:t>
            </a:r>
          </a:p>
          <a:p>
            <a:pPr marL="358775" lvl="1" indent="-182563">
              <a:buFont typeface="Segoe UI" panose="020B0502040204020203" pitchFamily="34" charset="0"/>
              <a:buChar char="–"/>
            </a:pPr>
            <a:r>
              <a:rPr lang="en-GB" sz="1100" b="1" dirty="0" smtClean="0">
                <a:latin typeface="Segoe UI" panose="020B0502040204020203" pitchFamily="34" charset="0"/>
                <a:ea typeface="Segoe UI" panose="020B0502040204020203" pitchFamily="34" charset="0"/>
                <a:cs typeface="Segoe UI" panose="020B0502040204020203" pitchFamily="34" charset="0"/>
              </a:rPr>
              <a:t>12% increase (197) </a:t>
            </a:r>
            <a:r>
              <a:rPr lang="en-GB" sz="1100" dirty="0" smtClean="0">
                <a:latin typeface="Segoe UI" panose="020B0502040204020203" pitchFamily="34" charset="0"/>
                <a:ea typeface="Segoe UI" panose="020B0502040204020203" pitchFamily="34" charset="0"/>
                <a:cs typeface="Segoe UI" panose="020B0502040204020203" pitchFamily="34" charset="0"/>
              </a:rPr>
              <a:t>compared to </a:t>
            </a:r>
            <a:r>
              <a:rPr lang="en-GB" sz="1100" b="1" dirty="0" smtClean="0">
                <a:latin typeface="Segoe UI" panose="020B0502040204020203" pitchFamily="34" charset="0"/>
                <a:ea typeface="Segoe UI" panose="020B0502040204020203" pitchFamily="34" charset="0"/>
                <a:cs typeface="Segoe UI" panose="020B0502040204020203" pitchFamily="34" charset="0"/>
              </a:rPr>
              <a:t>February 22</a:t>
            </a:r>
          </a:p>
          <a:p>
            <a:pPr marL="358775" lvl="1" indent="-182563">
              <a:buFont typeface="Segoe UI" panose="020B0502040204020203" pitchFamily="34" charset="0"/>
              <a:buChar char="–"/>
            </a:pPr>
            <a:r>
              <a:rPr lang="en-GB" sz="1100" b="1" dirty="0" smtClean="0">
                <a:latin typeface="Segoe UI" panose="020B0502040204020203" pitchFamily="34" charset="0"/>
                <a:ea typeface="Segoe UI" panose="020B0502040204020203" pitchFamily="34" charset="0"/>
                <a:cs typeface="Segoe UI" panose="020B0502040204020203" pitchFamily="34" charset="0"/>
              </a:rPr>
              <a:t>34% </a:t>
            </a:r>
            <a:r>
              <a:rPr lang="en-GB" sz="1100" b="1" dirty="0">
                <a:latin typeface="Segoe UI" panose="020B0502040204020203" pitchFamily="34" charset="0"/>
                <a:ea typeface="Segoe UI" panose="020B0502040204020203" pitchFamily="34" charset="0"/>
                <a:cs typeface="Segoe UI" panose="020B0502040204020203" pitchFamily="34" charset="0"/>
              </a:rPr>
              <a:t>increase </a:t>
            </a:r>
            <a:r>
              <a:rPr lang="en-GB" sz="1100" b="1" dirty="0" smtClean="0">
                <a:latin typeface="Segoe UI" panose="020B0502040204020203" pitchFamily="34" charset="0"/>
                <a:ea typeface="Segoe UI" panose="020B0502040204020203" pitchFamily="34" charset="0"/>
                <a:cs typeface="Segoe UI" panose="020B0502040204020203" pitchFamily="34" charset="0"/>
              </a:rPr>
              <a:t>(479) </a:t>
            </a:r>
            <a:r>
              <a:rPr lang="en-GB" sz="1100" dirty="0" smtClean="0">
                <a:latin typeface="Segoe UI" panose="020B0502040204020203" pitchFamily="34" charset="0"/>
                <a:ea typeface="Segoe UI" panose="020B0502040204020203" pitchFamily="34" charset="0"/>
                <a:cs typeface="Segoe UI" panose="020B0502040204020203" pitchFamily="34" charset="0"/>
              </a:rPr>
              <a:t>on </a:t>
            </a:r>
            <a:r>
              <a:rPr lang="en-GB" sz="1100" b="1" dirty="0" smtClean="0">
                <a:latin typeface="Segoe UI" panose="020B0502040204020203" pitchFamily="34" charset="0"/>
                <a:ea typeface="Segoe UI" panose="020B0502040204020203" pitchFamily="34" charset="0"/>
                <a:cs typeface="Segoe UI" panose="020B0502040204020203" pitchFamily="34" charset="0"/>
              </a:rPr>
              <a:t>March 21</a:t>
            </a:r>
          </a:p>
          <a:p>
            <a:pPr marL="358775" lvl="1" indent="-182563">
              <a:buFont typeface="Segoe UI" panose="020B0502040204020203" pitchFamily="34" charset="0"/>
              <a:buChar char="–"/>
            </a:pPr>
            <a:r>
              <a:rPr lang="en-GB" sz="1100" b="1" dirty="0" smtClean="0">
                <a:latin typeface="Segoe UI" panose="020B0502040204020203" pitchFamily="34" charset="0"/>
                <a:ea typeface="Segoe UI" panose="020B0502040204020203" pitchFamily="34" charset="0"/>
                <a:cs typeface="Segoe UI" panose="020B0502040204020203" pitchFamily="34" charset="0"/>
              </a:rPr>
              <a:t>38% </a:t>
            </a:r>
            <a:r>
              <a:rPr lang="en-GB" sz="1100" b="1" dirty="0">
                <a:latin typeface="Segoe UI" panose="020B0502040204020203" pitchFamily="34" charset="0"/>
                <a:ea typeface="Segoe UI" panose="020B0502040204020203" pitchFamily="34" charset="0"/>
                <a:cs typeface="Segoe UI" panose="020B0502040204020203" pitchFamily="34" charset="0"/>
              </a:rPr>
              <a:t>increase </a:t>
            </a:r>
            <a:r>
              <a:rPr lang="en-GB" sz="1100" b="1" dirty="0" smtClean="0">
                <a:latin typeface="Segoe UI" panose="020B0502040204020203" pitchFamily="34" charset="0"/>
                <a:ea typeface="Segoe UI" panose="020B0502040204020203" pitchFamily="34" charset="0"/>
                <a:cs typeface="Segoe UI" panose="020B0502040204020203" pitchFamily="34" charset="0"/>
              </a:rPr>
              <a:t>(529) </a:t>
            </a:r>
            <a:r>
              <a:rPr lang="en-GB" sz="1100" dirty="0" smtClean="0">
                <a:latin typeface="Segoe UI" panose="020B0502040204020203" pitchFamily="34" charset="0"/>
                <a:ea typeface="Segoe UI" panose="020B0502040204020203" pitchFamily="34" charset="0"/>
                <a:cs typeface="Segoe UI" panose="020B0502040204020203" pitchFamily="34" charset="0"/>
              </a:rPr>
              <a:t>on </a:t>
            </a:r>
            <a:r>
              <a:rPr lang="en-GB" sz="1100" b="1" dirty="0" smtClean="0">
                <a:latin typeface="Segoe UI" panose="020B0502040204020203" pitchFamily="34" charset="0"/>
                <a:ea typeface="Segoe UI" panose="020B0502040204020203" pitchFamily="34" charset="0"/>
                <a:cs typeface="Segoe UI" panose="020B0502040204020203" pitchFamily="34" charset="0"/>
              </a:rPr>
              <a:t>March 20</a:t>
            </a:r>
            <a:endParaRPr lang="en-GB" sz="11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6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The uplift last month </a:t>
            </a:r>
            <a:r>
              <a:rPr lang="en-GB" sz="1100" dirty="0">
                <a:latin typeface="Segoe UI" panose="020B0502040204020203" pitchFamily="34" charset="0"/>
                <a:ea typeface="Segoe UI" panose="020B0502040204020203" pitchFamily="34" charset="0"/>
                <a:cs typeface="Segoe UI" panose="020B0502040204020203" pitchFamily="34" charset="0"/>
              </a:rPr>
              <a:t>is linked to the </a:t>
            </a:r>
            <a:r>
              <a:rPr lang="en-GB" sz="1100" b="1" dirty="0" smtClean="0">
                <a:latin typeface="Segoe UI" panose="020B0502040204020203" pitchFamily="34" charset="0"/>
                <a:ea typeface="Segoe UI" panose="020B0502040204020203" pitchFamily="34" charset="0"/>
                <a:cs typeface="Segoe UI" panose="020B0502040204020203" pitchFamily="34" charset="0"/>
              </a:rPr>
              <a:t>growth </a:t>
            </a:r>
            <a:r>
              <a:rPr lang="en-GB" sz="1100" dirty="0" smtClean="0">
                <a:latin typeface="Segoe UI" panose="020B0502040204020203" pitchFamily="34" charset="0"/>
                <a:ea typeface="Segoe UI" panose="020B0502040204020203" pitchFamily="34" charset="0"/>
                <a:cs typeface="Segoe UI" panose="020B0502040204020203" pitchFamily="34" charset="0"/>
              </a:rPr>
              <a:t>in </a:t>
            </a:r>
            <a:r>
              <a:rPr lang="en-GB" sz="1100" b="1" dirty="0">
                <a:latin typeface="Segoe UI" panose="020B0502040204020203" pitchFamily="34" charset="0"/>
                <a:ea typeface="Segoe UI" panose="020B0502040204020203" pitchFamily="34" charset="0"/>
                <a:cs typeface="Segoe UI" panose="020B0502040204020203" pitchFamily="34" charset="0"/>
              </a:rPr>
              <a:t>overall crime </a:t>
            </a:r>
            <a:r>
              <a:rPr lang="en-GB" sz="1100" b="1" dirty="0" smtClean="0">
                <a:latin typeface="Segoe UI" panose="020B0502040204020203" pitchFamily="34" charset="0"/>
                <a:ea typeface="Segoe UI" panose="020B0502040204020203" pitchFamily="34" charset="0"/>
                <a:cs typeface="Segoe UI" panose="020B0502040204020203" pitchFamily="34" charset="0"/>
              </a:rPr>
              <a:t>recording</a:t>
            </a:r>
            <a:r>
              <a:rPr lang="en-GB" sz="1100"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6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smtClean="0">
                <a:latin typeface="Segoe UI" panose="020B0502040204020203" pitchFamily="34" charset="0"/>
                <a:ea typeface="Segoe UI" panose="020B0502040204020203" pitchFamily="34" charset="0"/>
                <a:cs typeface="Segoe UI" panose="020B0502040204020203" pitchFamily="34" charset="0"/>
              </a:rPr>
              <a:t>35% Total </a:t>
            </a:r>
            <a:r>
              <a:rPr lang="en-GB" sz="1100" b="1" dirty="0">
                <a:latin typeface="Segoe UI" panose="020B0502040204020203" pitchFamily="34" charset="0"/>
                <a:ea typeface="Segoe UI" panose="020B0502040204020203" pitchFamily="34" charset="0"/>
                <a:cs typeface="Segoe UI" panose="020B0502040204020203" pitchFamily="34" charset="0"/>
              </a:rPr>
              <a:t>Recorded Crime repeat </a:t>
            </a:r>
            <a:r>
              <a:rPr lang="en-GB" sz="1100" b="1" dirty="0" smtClean="0">
                <a:latin typeface="Segoe UI" panose="020B0502040204020203" pitchFamily="34" charset="0"/>
                <a:ea typeface="Segoe UI" panose="020B0502040204020203" pitchFamily="34" charset="0"/>
                <a:cs typeface="Segoe UI" panose="020B0502040204020203" pitchFamily="34" charset="0"/>
              </a:rPr>
              <a:t>victim rate </a:t>
            </a:r>
            <a:r>
              <a:rPr lang="en-GB" sz="1100" dirty="0" smtClean="0">
                <a:latin typeface="Segoe UI" panose="020B0502040204020203" pitchFamily="34" charset="0"/>
                <a:ea typeface="Segoe UI" panose="020B0502040204020203" pitchFamily="34" charset="0"/>
                <a:cs typeface="Segoe UI" panose="020B0502040204020203" pitchFamily="34" charset="0"/>
              </a:rPr>
              <a:t>has been seen in March</a:t>
            </a:r>
            <a:r>
              <a:rPr lang="en-GB" sz="1100" b="1" dirty="0" smtClean="0">
                <a:latin typeface="Segoe UI" panose="020B0502040204020203" pitchFamily="34" charset="0"/>
                <a:ea typeface="Segoe UI" panose="020B0502040204020203" pitchFamily="34" charset="0"/>
                <a:cs typeface="Segoe UI" panose="020B0502040204020203" pitchFamily="34" charset="0"/>
              </a:rPr>
              <a:t>:</a:t>
            </a:r>
          </a:p>
          <a:p>
            <a:pPr marL="358775" lvl="1" indent="-182563">
              <a:buFont typeface="Segoe UI" panose="020B0502040204020203"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The </a:t>
            </a:r>
            <a:r>
              <a:rPr lang="en-GB" sz="1100" b="1" dirty="0" smtClean="0">
                <a:latin typeface="Segoe UI" panose="020B0502040204020203" pitchFamily="34" charset="0"/>
                <a:ea typeface="Segoe UI" panose="020B0502040204020203" pitchFamily="34" charset="0"/>
                <a:cs typeface="Segoe UI" panose="020B0502040204020203" pitchFamily="34" charset="0"/>
              </a:rPr>
              <a:t>highest rate </a:t>
            </a:r>
            <a:r>
              <a:rPr lang="en-GB" sz="1100" dirty="0" smtClean="0">
                <a:latin typeface="Segoe UI" panose="020B0502040204020203" pitchFamily="34" charset="0"/>
                <a:ea typeface="Segoe UI" panose="020B0502040204020203" pitchFamily="34" charset="0"/>
                <a:cs typeface="Segoe UI" panose="020B0502040204020203" pitchFamily="34" charset="0"/>
              </a:rPr>
              <a:t>seen </a:t>
            </a:r>
            <a:r>
              <a:rPr lang="en-GB" sz="1100" b="1" dirty="0" smtClean="0">
                <a:latin typeface="Segoe UI" panose="020B0502040204020203" pitchFamily="34" charset="0"/>
                <a:ea typeface="Segoe UI" panose="020B0502040204020203" pitchFamily="34" charset="0"/>
                <a:cs typeface="Segoe UI" panose="020B0502040204020203" pitchFamily="34" charset="0"/>
              </a:rPr>
              <a:t>since January 21 (35%)</a:t>
            </a:r>
          </a:p>
          <a:p>
            <a:pPr marL="358775" lvl="1" indent="-182563">
              <a:buFont typeface="Segoe UI" panose="020B0502040204020203" pitchFamily="34" charset="0"/>
              <a:buChar char="–"/>
            </a:pPr>
            <a:r>
              <a:rPr lang="en-GB" sz="1100" b="1" dirty="0" smtClean="0">
                <a:latin typeface="Segoe UI" panose="020B0502040204020203" pitchFamily="34" charset="0"/>
                <a:ea typeface="Segoe UI" panose="020B0502040204020203" pitchFamily="34" charset="0"/>
                <a:cs typeface="Segoe UI" panose="020B0502040204020203" pitchFamily="34" charset="0"/>
              </a:rPr>
              <a:t>3 percentage points higher </a:t>
            </a:r>
            <a:r>
              <a:rPr lang="en-GB" sz="1100" dirty="0" smtClean="0">
                <a:latin typeface="Segoe UI" panose="020B0502040204020203" pitchFamily="34" charset="0"/>
                <a:ea typeface="Segoe UI" panose="020B0502040204020203" pitchFamily="34" charset="0"/>
                <a:cs typeface="Segoe UI" panose="020B0502040204020203" pitchFamily="34" charset="0"/>
              </a:rPr>
              <a:t>than the repeat rates seen in the </a:t>
            </a:r>
            <a:r>
              <a:rPr lang="en-GB" sz="1100" b="1" dirty="0" smtClean="0">
                <a:latin typeface="Segoe UI" panose="020B0502040204020203" pitchFamily="34" charset="0"/>
                <a:ea typeface="Segoe UI" panose="020B0502040204020203" pitchFamily="34" charset="0"/>
                <a:cs typeface="Segoe UI" panose="020B0502040204020203" pitchFamily="34" charset="0"/>
              </a:rPr>
              <a:t>same month </a:t>
            </a:r>
            <a:r>
              <a:rPr lang="en-GB" sz="1100" dirty="0" smtClean="0">
                <a:latin typeface="Segoe UI" panose="020B0502040204020203" pitchFamily="34" charset="0"/>
                <a:ea typeface="Segoe UI" panose="020B0502040204020203" pitchFamily="34" charset="0"/>
                <a:cs typeface="Segoe UI" panose="020B0502040204020203" pitchFamily="34" charset="0"/>
              </a:rPr>
              <a:t>for the </a:t>
            </a:r>
            <a:r>
              <a:rPr lang="en-GB" sz="1100" b="1" dirty="0" smtClean="0">
                <a:latin typeface="Segoe UI" panose="020B0502040204020203" pitchFamily="34" charset="0"/>
                <a:ea typeface="Segoe UI" panose="020B0502040204020203" pitchFamily="34" charset="0"/>
                <a:cs typeface="Segoe UI" panose="020B0502040204020203" pitchFamily="34" charset="0"/>
              </a:rPr>
              <a:t>previous years (32%)</a:t>
            </a:r>
          </a:p>
          <a:p>
            <a:pPr marL="176212" lvl="1"/>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pPr marL="176212" lvl="1"/>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pPr marL="628650" lvl="1" indent="-171450">
              <a:buFont typeface="Arial" panose="020B0604020202020204" pitchFamily="34" charset="0"/>
              <a:buChar char="•"/>
            </a:pPr>
            <a:endParaRPr lang="en-GB" sz="11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100" b="1" dirty="0">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6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6" name="Rectangle 35"/>
          <p:cNvSpPr>
            <a:spLocks noChangeArrowheads="1"/>
          </p:cNvSpPr>
          <p:nvPr/>
        </p:nvSpPr>
        <p:spPr bwMode="auto">
          <a:xfrm>
            <a:off x="464130" y="3871246"/>
            <a:ext cx="5547096" cy="2952000"/>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b="1"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2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smtClean="0">
                <a:latin typeface="Segoe UI" panose="020B0502040204020203" pitchFamily="34" charset="0"/>
                <a:ea typeface="Segoe UI" panose="020B0502040204020203" pitchFamily="34" charset="0"/>
                <a:cs typeface="Segoe UI" panose="020B0502040204020203" pitchFamily="34" charset="0"/>
              </a:rPr>
              <a:t>The</a:t>
            </a:r>
            <a:r>
              <a:rPr lang="en-GB" sz="1100" b="1" u="none" dirty="0" smtClean="0">
                <a:latin typeface="Segoe UI" panose="020B0502040204020203" pitchFamily="34" charset="0"/>
                <a:ea typeface="Segoe UI" panose="020B0502040204020203" pitchFamily="34" charset="0"/>
                <a:cs typeface="Segoe UI" panose="020B0502040204020203" pitchFamily="34" charset="0"/>
              </a:rPr>
              <a:t> growth </a:t>
            </a:r>
            <a:r>
              <a:rPr lang="en-GB" sz="1100" u="none" dirty="0" smtClean="0">
                <a:latin typeface="Segoe UI" panose="020B0502040204020203" pitchFamily="34" charset="0"/>
                <a:ea typeface="Segoe UI" panose="020B0502040204020203" pitchFamily="34" charset="0"/>
                <a:cs typeface="Segoe UI" panose="020B0502040204020203" pitchFamily="34" charset="0"/>
              </a:rPr>
              <a:t>in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overall crime recording </a:t>
            </a:r>
            <a:r>
              <a:rPr lang="en-GB" sz="1100" u="none" dirty="0" smtClean="0">
                <a:latin typeface="Segoe UI" panose="020B0502040204020203" pitchFamily="34" charset="0"/>
                <a:ea typeface="Segoe UI" panose="020B0502040204020203" pitchFamily="34" charset="0"/>
                <a:cs typeface="Segoe UI" panose="020B0502040204020203" pitchFamily="34" charset="0"/>
              </a:rPr>
              <a:t>is driven by an increase in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Violence without injury </a:t>
            </a:r>
            <a:r>
              <a:rPr lang="en-GB" sz="1100" u="none" dirty="0" smtClean="0">
                <a:latin typeface="Segoe UI" panose="020B0502040204020203" pitchFamily="34" charset="0"/>
                <a:ea typeface="Segoe UI" panose="020B0502040204020203" pitchFamily="34" charset="0"/>
                <a:cs typeface="Segoe UI" panose="020B0502040204020203" pitchFamily="34" charset="0"/>
              </a:rPr>
              <a:t>offences, specifically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Assault without injury</a:t>
            </a:r>
            <a:r>
              <a:rPr lang="en-GB" sz="1100" u="none" dirty="0" smtClean="0">
                <a:latin typeface="Segoe UI" panose="020B0502040204020203" pitchFamily="34" charset="0"/>
                <a:ea typeface="Segoe UI" panose="020B0502040204020203" pitchFamily="34" charset="0"/>
                <a:cs typeface="Segoe UI" panose="020B0502040204020203" pitchFamily="34" charset="0"/>
              </a:rPr>
              <a:t>,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Malicious Communications</a:t>
            </a:r>
            <a:r>
              <a:rPr lang="en-GB" sz="1100" u="none" dirty="0" smtClean="0">
                <a:latin typeface="Segoe UI" panose="020B0502040204020203" pitchFamily="34" charset="0"/>
                <a:ea typeface="Segoe UI" panose="020B0502040204020203" pitchFamily="34" charset="0"/>
                <a:cs typeface="Segoe UI" panose="020B0502040204020203" pitchFamily="34" charset="0"/>
              </a:rPr>
              <a:t> and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Harassment </a:t>
            </a:r>
            <a:r>
              <a:rPr lang="en-GB" sz="1100" u="none" dirty="0" smtClean="0">
                <a:latin typeface="Segoe UI" panose="020B0502040204020203" pitchFamily="34" charset="0"/>
                <a:ea typeface="Segoe UI" panose="020B0502040204020203" pitchFamily="34" charset="0"/>
                <a:cs typeface="Segoe UI" panose="020B0502040204020203" pitchFamily="34" charset="0"/>
              </a:rPr>
              <a:t>offences. </a:t>
            </a:r>
          </a:p>
          <a:p>
            <a:pPr marL="171450" indent="-171450">
              <a:buFont typeface="Arial" panose="020B0604020202020204" pitchFamily="34" charset="0"/>
              <a:buChar char="•"/>
              <a:defRPr/>
            </a:pP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smtClean="0">
                <a:latin typeface="Segoe UI" panose="020B0502040204020203" pitchFamily="34" charset="0"/>
                <a:ea typeface="Segoe UI" panose="020B0502040204020203" pitchFamily="34" charset="0"/>
                <a:cs typeface="Segoe UI" panose="020B0502040204020203" pitchFamily="34" charset="0"/>
              </a:rPr>
              <a:t>A</a:t>
            </a:r>
            <a:r>
              <a:rPr lang="en-GB" sz="1100" b="1" u="none" dirty="0" smtClean="0">
                <a:latin typeface="Segoe UI" panose="020B0502040204020203" pitchFamily="34" charset="0"/>
                <a:ea typeface="Segoe UI" panose="020B0502040204020203" pitchFamily="34" charset="0"/>
                <a:cs typeface="Segoe UI" panose="020B0502040204020203" pitchFamily="34" charset="0"/>
              </a:rPr>
              <a:t> </a:t>
            </a:r>
            <a:r>
              <a:rPr lang="en-GB" sz="1100" b="1" u="none" dirty="0">
                <a:latin typeface="Segoe UI" panose="020B0502040204020203" pitchFamily="34" charset="0"/>
                <a:ea typeface="Segoe UI" panose="020B0502040204020203" pitchFamily="34" charset="0"/>
                <a:cs typeface="Segoe UI" panose="020B0502040204020203" pitchFamily="34" charset="0"/>
              </a:rPr>
              <a:t>change in recording practices </a:t>
            </a:r>
            <a:r>
              <a:rPr lang="en-GB" altLang="en-US" sz="1100" u="none" dirty="0">
                <a:latin typeface="Segoe UI" panose="020B0502040204020203" pitchFamily="34" charset="0"/>
                <a:ea typeface="Segoe UI" panose="020B0502040204020203" pitchFamily="34" charset="0"/>
                <a:cs typeface="Segoe UI" panose="020B0502040204020203" pitchFamily="34" charset="0"/>
              </a:rPr>
              <a:t>around </a:t>
            </a:r>
            <a:r>
              <a:rPr lang="en-GB" altLang="en-US" sz="1100" b="1" u="none" dirty="0" smtClean="0">
                <a:latin typeface="Segoe UI" panose="020B0502040204020203" pitchFamily="34" charset="0"/>
                <a:ea typeface="Segoe UI" panose="020B0502040204020203" pitchFamily="34" charset="0"/>
                <a:cs typeface="Segoe UI" panose="020B0502040204020203" pitchFamily="34" charset="0"/>
              </a:rPr>
              <a:t>Malicious </a:t>
            </a:r>
            <a:r>
              <a:rPr lang="en-GB" altLang="en-US" sz="1100" b="1" u="none" dirty="0">
                <a:latin typeface="Segoe UI" panose="020B0502040204020203" pitchFamily="34" charset="0"/>
                <a:ea typeface="Segoe UI" panose="020B0502040204020203" pitchFamily="34" charset="0"/>
                <a:cs typeface="Segoe UI" panose="020B0502040204020203" pitchFamily="34" charset="0"/>
              </a:rPr>
              <a:t>Communications offences </a:t>
            </a:r>
            <a:r>
              <a:rPr lang="en-GB" altLang="en-US" sz="1100" u="none" dirty="0">
                <a:latin typeface="Segoe UI" panose="020B0502040204020203" pitchFamily="34" charset="0"/>
                <a:ea typeface="Segoe UI" panose="020B0502040204020203" pitchFamily="34" charset="0"/>
                <a:cs typeface="Segoe UI" panose="020B0502040204020203" pitchFamily="34" charset="0"/>
              </a:rPr>
              <a:t>following improvements to </a:t>
            </a:r>
            <a:r>
              <a:rPr lang="en-GB" altLang="en-US" sz="1100" b="1" u="none" dirty="0">
                <a:latin typeface="Segoe UI" panose="020B0502040204020203" pitchFamily="34" charset="0"/>
                <a:ea typeface="Segoe UI" panose="020B0502040204020203" pitchFamily="34" charset="0"/>
                <a:cs typeface="Segoe UI" panose="020B0502040204020203" pitchFamily="34" charset="0"/>
              </a:rPr>
              <a:t>SAAB ASB incident recording</a:t>
            </a:r>
            <a:r>
              <a:rPr lang="en-GB" altLang="en-US" sz="1100" u="none" dirty="0">
                <a:latin typeface="Segoe UI" panose="020B0502040204020203" pitchFamily="34" charset="0"/>
                <a:ea typeface="Segoe UI" panose="020B0502040204020203" pitchFamily="34" charset="0"/>
                <a:cs typeface="Segoe UI" panose="020B0502040204020203" pitchFamily="34" charset="0"/>
              </a:rPr>
              <a:t>, has led to </a:t>
            </a:r>
            <a:r>
              <a:rPr lang="en-GB" altLang="en-US" sz="1100" b="1" u="none" dirty="0">
                <a:latin typeface="Segoe UI" panose="020B0502040204020203" pitchFamily="34" charset="0"/>
                <a:ea typeface="Segoe UI" panose="020B0502040204020203" pitchFamily="34" charset="0"/>
                <a:cs typeface="Segoe UI" panose="020B0502040204020203" pitchFamily="34" charset="0"/>
              </a:rPr>
              <a:t>substantial growth </a:t>
            </a:r>
            <a:r>
              <a:rPr lang="en-GB" altLang="en-US" sz="1100" u="none" dirty="0">
                <a:latin typeface="Segoe UI" panose="020B0502040204020203" pitchFamily="34" charset="0"/>
                <a:ea typeface="Segoe UI" panose="020B0502040204020203" pitchFamily="34" charset="0"/>
                <a:cs typeface="Segoe UI" panose="020B0502040204020203" pitchFamily="34" charset="0"/>
              </a:rPr>
              <a:t>in </a:t>
            </a:r>
            <a:r>
              <a:rPr lang="en-GB" altLang="en-US" sz="1100" b="1" u="none" dirty="0" smtClean="0">
                <a:latin typeface="Segoe UI" panose="020B0502040204020203" pitchFamily="34" charset="0"/>
                <a:ea typeface="Segoe UI" panose="020B0502040204020203" pitchFamily="34" charset="0"/>
                <a:cs typeface="Segoe UI" panose="020B0502040204020203" pitchFamily="34" charset="0"/>
              </a:rPr>
              <a:t>Malicious </a:t>
            </a:r>
            <a:r>
              <a:rPr lang="en-GB" altLang="en-US" sz="1100" b="1" u="none" dirty="0">
                <a:latin typeface="Segoe UI" panose="020B0502040204020203" pitchFamily="34" charset="0"/>
                <a:ea typeface="Segoe UI" panose="020B0502040204020203" pitchFamily="34" charset="0"/>
                <a:cs typeface="Segoe UI" panose="020B0502040204020203" pitchFamily="34" charset="0"/>
              </a:rPr>
              <a:t>communications/ Harassment offences </a:t>
            </a:r>
            <a:r>
              <a:rPr lang="en-GB" altLang="en-US" sz="1100" u="none" dirty="0">
                <a:latin typeface="Segoe UI" panose="020B0502040204020203" pitchFamily="34" charset="0"/>
                <a:ea typeface="Segoe UI" panose="020B0502040204020203" pitchFamily="34" charset="0"/>
                <a:cs typeface="Segoe UI" panose="020B0502040204020203" pitchFamily="34" charset="0"/>
              </a:rPr>
              <a:t>as opposed to an organic growth happening within our communities</a:t>
            </a:r>
            <a:r>
              <a:rPr lang="en-GB" altLang="en-US" sz="1100" u="none" dirty="0" smtClean="0">
                <a:latin typeface="Segoe UI" panose="020B0502040204020203" pitchFamily="34" charset="0"/>
                <a:ea typeface="Segoe UI" panose="020B0502040204020203" pitchFamily="34" charset="0"/>
                <a:cs typeface="Segoe UI" panose="020B0502040204020203" pitchFamily="34" charset="0"/>
              </a:rPr>
              <a:t>.</a:t>
            </a: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smtClean="0">
                <a:latin typeface="Segoe UI" panose="020B0502040204020203" pitchFamily="34" charset="0"/>
                <a:ea typeface="Segoe UI" panose="020B0502040204020203" pitchFamily="34" charset="0"/>
                <a:cs typeface="Segoe UI" panose="020B0502040204020203" pitchFamily="34" charset="0"/>
              </a:rPr>
              <a:t>Over the coming months</a:t>
            </a:r>
            <a:r>
              <a:rPr lang="en-GB" sz="1100" b="1" u="none" dirty="0" smtClean="0">
                <a:latin typeface="Segoe UI" panose="020B0502040204020203" pitchFamily="34" charset="0"/>
                <a:ea typeface="Segoe UI" panose="020B0502040204020203" pitchFamily="34" charset="0"/>
                <a:cs typeface="Segoe UI" panose="020B0502040204020203" pitchFamily="34" charset="0"/>
              </a:rPr>
              <a:t>, increased </a:t>
            </a:r>
            <a:r>
              <a:rPr lang="en-GB" sz="1100" b="1" u="none" dirty="0">
                <a:latin typeface="Segoe UI" panose="020B0502040204020203" pitchFamily="34" charset="0"/>
                <a:ea typeface="Segoe UI" panose="020B0502040204020203" pitchFamily="34" charset="0"/>
                <a:cs typeface="Segoe UI" panose="020B0502040204020203" pitchFamily="34" charset="0"/>
              </a:rPr>
              <a:t>financial pressures on households </a:t>
            </a:r>
            <a:r>
              <a:rPr lang="en-GB" sz="1100" u="none" dirty="0">
                <a:latin typeface="Segoe UI" panose="020B0502040204020203" pitchFamily="34" charset="0"/>
                <a:ea typeface="Segoe UI" panose="020B0502040204020203" pitchFamily="34" charset="0"/>
                <a:cs typeface="Segoe UI" panose="020B0502040204020203" pitchFamily="34" charset="0"/>
              </a:rPr>
              <a:t>could lead to a </a:t>
            </a:r>
            <a:r>
              <a:rPr lang="en-GB" sz="1100" b="1" u="none" dirty="0">
                <a:latin typeface="Segoe UI" panose="020B0502040204020203" pitchFamily="34" charset="0"/>
                <a:ea typeface="Segoe UI" panose="020B0502040204020203" pitchFamily="34" charset="0"/>
                <a:cs typeface="Segoe UI" panose="020B0502040204020203" pitchFamily="34" charset="0"/>
              </a:rPr>
              <a:t>rise in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crime recording, </a:t>
            </a:r>
            <a:r>
              <a:rPr lang="en-GB" sz="1100" u="none" dirty="0" smtClean="0">
                <a:latin typeface="Segoe UI" panose="020B0502040204020203" pitchFamily="34" charset="0"/>
                <a:ea typeface="Segoe UI" panose="020B0502040204020203" pitchFamily="34" charset="0"/>
                <a:cs typeface="Segoe UI" panose="020B0502040204020203" pitchFamily="34" charset="0"/>
              </a:rPr>
              <a:t>so </a:t>
            </a:r>
            <a:r>
              <a:rPr lang="en-GB" sz="1100" u="none" dirty="0">
                <a:latin typeface="Segoe UI" panose="020B0502040204020203" pitchFamily="34" charset="0"/>
                <a:ea typeface="Segoe UI" panose="020B0502040204020203" pitchFamily="34" charset="0"/>
                <a:cs typeface="Segoe UI" panose="020B0502040204020203" pitchFamily="34" charset="0"/>
              </a:rPr>
              <a:t>it is </a:t>
            </a:r>
            <a:r>
              <a:rPr lang="en-GB" sz="1100" b="1" u="none" dirty="0">
                <a:latin typeface="Segoe UI" panose="020B0502040204020203" pitchFamily="34" charset="0"/>
                <a:ea typeface="Segoe UI" panose="020B0502040204020203" pitchFamily="34" charset="0"/>
                <a:cs typeface="Segoe UI" panose="020B0502040204020203" pitchFamily="34" charset="0"/>
              </a:rPr>
              <a:t>highly probable </a:t>
            </a:r>
            <a:r>
              <a:rPr lang="en-GB" sz="1100" u="none" dirty="0">
                <a:latin typeface="Segoe UI" panose="020B0502040204020203" pitchFamily="34" charset="0"/>
                <a:ea typeface="Segoe UI" panose="020B0502040204020203" pitchFamily="34" charset="0"/>
                <a:cs typeface="Segoe UI" panose="020B0502040204020203" pitchFamily="34" charset="0"/>
              </a:rPr>
              <a:t>that </a:t>
            </a:r>
            <a:r>
              <a:rPr lang="en-GB" sz="1100" b="1" u="none" dirty="0">
                <a:latin typeface="Segoe UI" panose="020B0502040204020203" pitchFamily="34" charset="0"/>
                <a:ea typeface="Segoe UI" panose="020B0502040204020203" pitchFamily="34" charset="0"/>
                <a:cs typeface="Segoe UI" panose="020B0502040204020203" pitchFamily="34" charset="0"/>
              </a:rPr>
              <a:t>repeat volumes </a:t>
            </a:r>
            <a:r>
              <a:rPr lang="en-GB" sz="1100" u="none" dirty="0">
                <a:latin typeface="Segoe UI" panose="020B0502040204020203" pitchFamily="34" charset="0"/>
                <a:ea typeface="Segoe UI" panose="020B0502040204020203" pitchFamily="34" charset="0"/>
                <a:cs typeface="Segoe UI" panose="020B0502040204020203" pitchFamily="34" charset="0"/>
              </a:rPr>
              <a:t>will </a:t>
            </a:r>
            <a:r>
              <a:rPr lang="en-GB" sz="1100" b="1" u="none" dirty="0">
                <a:latin typeface="Segoe UI" panose="020B0502040204020203" pitchFamily="34" charset="0"/>
                <a:ea typeface="Segoe UI" panose="020B0502040204020203" pitchFamily="34" charset="0"/>
                <a:cs typeface="Segoe UI" panose="020B0502040204020203" pitchFamily="34" charset="0"/>
              </a:rPr>
              <a:t>increase </a:t>
            </a:r>
            <a:r>
              <a:rPr lang="en-GB" sz="1100" u="none" dirty="0">
                <a:latin typeface="Segoe UI" panose="020B0502040204020203" pitchFamily="34" charset="0"/>
                <a:ea typeface="Segoe UI" panose="020B0502040204020203" pitchFamily="34" charset="0"/>
                <a:cs typeface="Segoe UI" panose="020B0502040204020203" pitchFamily="34" charset="0"/>
              </a:rPr>
              <a:t>too. These </a:t>
            </a:r>
            <a:r>
              <a:rPr lang="en-GB" sz="1100" u="none" dirty="0" smtClean="0">
                <a:latin typeface="Segoe UI" panose="020B0502040204020203" pitchFamily="34" charset="0"/>
                <a:ea typeface="Segoe UI" panose="020B0502040204020203" pitchFamily="34" charset="0"/>
                <a:cs typeface="Segoe UI" panose="020B0502040204020203" pitchFamily="34" charset="0"/>
              </a:rPr>
              <a:t>pressures </a:t>
            </a:r>
            <a:r>
              <a:rPr lang="en-GB" sz="1100" u="none" dirty="0">
                <a:latin typeface="Segoe UI" panose="020B0502040204020203" pitchFamily="34" charset="0"/>
                <a:ea typeface="Segoe UI" panose="020B0502040204020203" pitchFamily="34" charset="0"/>
                <a:cs typeface="Segoe UI" panose="020B0502040204020203" pitchFamily="34" charset="0"/>
              </a:rPr>
              <a:t>are </a:t>
            </a:r>
            <a:r>
              <a:rPr lang="en-GB" sz="1100" u="none" dirty="0" smtClean="0">
                <a:latin typeface="Segoe UI" panose="020B0502040204020203" pitchFamily="34" charset="0"/>
                <a:ea typeface="Segoe UI" panose="020B0502040204020203" pitchFamily="34" charset="0"/>
                <a:cs typeface="Segoe UI" panose="020B0502040204020203" pitchFamily="34" charset="0"/>
              </a:rPr>
              <a:t>linked to the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cost of living crisis </a:t>
            </a:r>
            <a:r>
              <a:rPr lang="en-GB" sz="1100" u="none" dirty="0" smtClean="0">
                <a:latin typeface="Segoe UI" panose="020B0502040204020203" pitchFamily="34" charset="0"/>
                <a:ea typeface="Segoe UI" panose="020B0502040204020203" pitchFamily="34" charset="0"/>
                <a:cs typeface="Segoe UI" panose="020B0502040204020203" pitchFamily="34" charset="0"/>
              </a:rPr>
              <a:t>with increased </a:t>
            </a:r>
            <a:r>
              <a:rPr lang="en-GB" sz="1100" u="none" dirty="0">
                <a:latin typeface="Segoe UI" panose="020B0502040204020203" pitchFamily="34" charset="0"/>
                <a:ea typeface="Segoe UI" panose="020B0502040204020203" pitchFamily="34" charset="0"/>
                <a:cs typeface="Segoe UI" panose="020B0502040204020203" pitchFamily="34" charset="0"/>
              </a:rPr>
              <a:t>costs of food, energy and fuel despite the reduction in fuel </a:t>
            </a:r>
            <a:r>
              <a:rPr lang="en-GB" sz="1100" u="none" dirty="0" smtClean="0">
                <a:latin typeface="Segoe UI" panose="020B0502040204020203" pitchFamily="34" charset="0"/>
                <a:ea typeface="Segoe UI" panose="020B0502040204020203" pitchFamily="34" charset="0"/>
                <a:cs typeface="Segoe UI" panose="020B0502040204020203" pitchFamily="34" charset="0"/>
              </a:rPr>
              <a:t>duty.</a:t>
            </a:r>
          </a:p>
        </p:txBody>
      </p:sp>
      <p:sp>
        <p:nvSpPr>
          <p:cNvPr id="37" name="Rectangle 36"/>
          <p:cNvSpPr/>
          <p:nvPr/>
        </p:nvSpPr>
        <p:spPr>
          <a:xfrm>
            <a:off x="497288" y="1629054"/>
            <a:ext cx="1017461" cy="1546577"/>
          </a:xfrm>
          <a:prstGeom prst="rect">
            <a:avLst/>
          </a:prstGeom>
        </p:spPr>
        <p:txBody>
          <a:bodyPr wrap="square">
            <a:spAutoFit/>
          </a:bodyPr>
          <a:lstStyle/>
          <a:p>
            <a:r>
              <a:rPr lang="en-GB" sz="1050" dirty="0">
                <a:latin typeface="Segoe UI" panose="020B0502040204020203" pitchFamily="34" charset="0"/>
                <a:ea typeface="Segoe UI" panose="020B0502040204020203" pitchFamily="34" charset="0"/>
                <a:cs typeface="Segoe UI" panose="020B0502040204020203" pitchFamily="34" charset="0"/>
              </a:rPr>
              <a:t>A reduction </a:t>
            </a:r>
            <a:r>
              <a:rPr lang="en-GB" sz="1050" dirty="0" smtClean="0">
                <a:latin typeface="Segoe UI" panose="020B0502040204020203" pitchFamily="34" charset="0"/>
                <a:ea typeface="Segoe UI" panose="020B0502040204020203" pitchFamily="34" charset="0"/>
                <a:cs typeface="Segoe UI" panose="020B0502040204020203" pitchFamily="34" charset="0"/>
              </a:rPr>
              <a:t> in </a:t>
            </a:r>
            <a:r>
              <a:rPr lang="en-GB" sz="1050" b="1" dirty="0">
                <a:latin typeface="Segoe UI" panose="020B0502040204020203" pitchFamily="34" charset="0"/>
                <a:ea typeface="Segoe UI" panose="020B0502040204020203" pitchFamily="34" charset="0"/>
                <a:cs typeface="Segoe UI" panose="020B0502040204020203" pitchFamily="34" charset="0"/>
              </a:rPr>
              <a:t>‘high frequency/ high severity’ repeat victims </a:t>
            </a:r>
            <a:r>
              <a:rPr lang="en-GB" sz="1050" dirty="0">
                <a:latin typeface="Segoe UI" panose="020B0502040204020203" pitchFamily="34" charset="0"/>
                <a:ea typeface="Segoe UI" panose="020B0502040204020203" pitchFamily="34" charset="0"/>
                <a:cs typeface="Segoe UI" panose="020B0502040204020203" pitchFamily="34" charset="0"/>
              </a:rPr>
              <a:t>and a </a:t>
            </a:r>
            <a:r>
              <a:rPr lang="en-GB" sz="1050" b="1" dirty="0">
                <a:latin typeface="Segoe UI" panose="020B0502040204020203" pitchFamily="34" charset="0"/>
                <a:ea typeface="Segoe UI" panose="020B0502040204020203" pitchFamily="34" charset="0"/>
                <a:cs typeface="Segoe UI" panose="020B0502040204020203" pitchFamily="34" charset="0"/>
              </a:rPr>
              <a:t>decrease in repeat rates</a:t>
            </a:r>
          </a:p>
        </p:txBody>
      </p:sp>
      <p:sp>
        <p:nvSpPr>
          <p:cNvPr id="38" name="Rectangle 37"/>
          <p:cNvSpPr/>
          <p:nvPr/>
        </p:nvSpPr>
        <p:spPr>
          <a:xfrm>
            <a:off x="430782" y="3241603"/>
            <a:ext cx="1083967" cy="553998"/>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Oct 2021</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pic>
        <p:nvPicPr>
          <p:cNvPr id="39" name="Picture 38"/>
          <p:cNvPicPr>
            <a:picLocks noChangeAspect="1"/>
          </p:cNvPicPr>
          <p:nvPr/>
        </p:nvPicPr>
        <p:blipFill>
          <a:blip r:embed="rId4"/>
          <a:stretch>
            <a:fillRect/>
          </a:stretch>
        </p:blipFill>
        <p:spPr>
          <a:xfrm>
            <a:off x="1410183" y="1055155"/>
            <a:ext cx="482251" cy="2707577"/>
          </a:xfrm>
          <a:prstGeom prst="rect">
            <a:avLst/>
          </a:prstGeom>
        </p:spPr>
      </p:pic>
      <p:sp>
        <p:nvSpPr>
          <p:cNvPr id="23" name="TextBox 22"/>
          <p:cNvSpPr txBox="1"/>
          <p:nvPr/>
        </p:nvSpPr>
        <p:spPr>
          <a:xfrm>
            <a:off x="6098191" y="944277"/>
            <a:ext cx="3972817" cy="261610"/>
          </a:xfrm>
          <a:prstGeom prst="rect">
            <a:avLst/>
          </a:prstGeom>
          <a:noFill/>
        </p:spPr>
        <p:txBody>
          <a:bodyPr wrap="square" rtlCol="0" anchor="ctr">
            <a:spAutoFit/>
          </a:bodyPr>
          <a:lstStyle/>
          <a:p>
            <a:r>
              <a:rPr lang="en-GB" sz="1100" b="1" u="sng" dirty="0">
                <a:latin typeface="Segoe UI" panose="020B0502040204020203" pitchFamily="34" charset="0"/>
                <a:ea typeface="Segoe UI" panose="020B0502040204020203" pitchFamily="34" charset="0"/>
                <a:cs typeface="Segoe UI" panose="020B0502040204020203" pitchFamily="34" charset="0"/>
              </a:rPr>
              <a:t>Repeat </a:t>
            </a:r>
            <a:r>
              <a:rPr lang="en-GB" sz="1100" b="1" u="sng" dirty="0" smtClean="0">
                <a:latin typeface="Segoe UI" panose="020B0502040204020203" pitchFamily="34" charset="0"/>
                <a:ea typeface="Segoe UI" panose="020B0502040204020203" pitchFamily="34" charset="0"/>
                <a:cs typeface="Segoe UI" panose="020B0502040204020203" pitchFamily="34" charset="0"/>
              </a:rPr>
              <a:t>Total Recorded Crime Victims </a:t>
            </a:r>
            <a:r>
              <a:rPr lang="en-GB" sz="1100" b="1" u="sng" dirty="0">
                <a:latin typeface="Segoe UI" panose="020B0502040204020203" pitchFamily="34" charset="0"/>
                <a:ea typeface="Segoe UI" panose="020B0502040204020203" pitchFamily="34" charset="0"/>
                <a:cs typeface="Segoe UI" panose="020B0502040204020203" pitchFamily="34" charset="0"/>
              </a:rPr>
              <a:t>per Month</a:t>
            </a:r>
          </a:p>
        </p:txBody>
      </p:sp>
      <p:pic>
        <p:nvPicPr>
          <p:cNvPr id="27" name="Picture 26"/>
          <p:cNvPicPr>
            <a:picLocks noChangeAspect="1"/>
          </p:cNvPicPr>
          <p:nvPr/>
        </p:nvPicPr>
        <p:blipFill rotWithShape="1">
          <a:blip r:embed="rId5"/>
          <a:srcRect l="164" t="8336" r="186" b="422"/>
          <a:stretch/>
        </p:blipFill>
        <p:spPr>
          <a:xfrm>
            <a:off x="6126000" y="1323999"/>
            <a:ext cx="5928872" cy="3559752"/>
          </a:xfrm>
          <a:prstGeom prst="rect">
            <a:avLst/>
          </a:prstGeom>
        </p:spPr>
      </p:pic>
      <p:sp>
        <p:nvSpPr>
          <p:cNvPr id="28" name="Rounded Rectangle 14"/>
          <p:cNvSpPr>
            <a:spLocks noChangeArrowheads="1"/>
          </p:cNvSpPr>
          <p:nvPr/>
        </p:nvSpPr>
        <p:spPr bwMode="auto">
          <a:xfrm>
            <a:off x="6394190" y="5341298"/>
            <a:ext cx="5347968" cy="1440000"/>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Rounded Rectangle 14"/>
          <p:cNvSpPr>
            <a:spLocks noChangeArrowheads="1"/>
          </p:cNvSpPr>
          <p:nvPr/>
        </p:nvSpPr>
        <p:spPr bwMode="auto">
          <a:xfrm>
            <a:off x="10640471" y="5711964"/>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30" name="TextBox 29"/>
          <p:cNvSpPr txBox="1"/>
          <p:nvPr/>
        </p:nvSpPr>
        <p:spPr>
          <a:xfrm>
            <a:off x="6539296" y="5612905"/>
            <a:ext cx="3986401" cy="1107996"/>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100" dirty="0" smtClean="0">
                <a:latin typeface="Segoe UI" panose="020B0502040204020203" pitchFamily="34" charset="0"/>
                <a:ea typeface="Segoe UI" panose="020B0502040204020203" pitchFamily="34" charset="0"/>
                <a:cs typeface="Segoe UI" panose="020B0502040204020203" pitchFamily="34" charset="0"/>
              </a:rPr>
              <a:t>Continue to develop analysis to support </a:t>
            </a:r>
            <a:r>
              <a:rPr lang="en-GB" altLang="en-US" sz="1100" dirty="0">
                <a:latin typeface="Segoe UI" panose="020B0502040204020203" pitchFamily="34" charset="0"/>
                <a:ea typeface="Segoe UI" panose="020B0502040204020203" pitchFamily="34" charset="0"/>
                <a:cs typeface="Segoe UI" panose="020B0502040204020203" pitchFamily="34" charset="0"/>
              </a:rPr>
              <a:t>Early Intervention and Help.</a:t>
            </a:r>
          </a:p>
          <a:p>
            <a:pPr marL="171450" indent="-171450">
              <a:buFont typeface="Arial" panose="020B0604020202020204" pitchFamily="34" charset="0"/>
              <a:buChar char="•"/>
              <a:defRPr/>
            </a:pPr>
            <a:endParaRPr lang="en-GB" altLang="en-US" sz="11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100" b="1" dirty="0">
                <a:latin typeface="Segoe UI" panose="020B0502040204020203" pitchFamily="34" charset="0"/>
                <a:ea typeface="Segoe UI" panose="020B0502040204020203" pitchFamily="34" charset="0"/>
                <a:cs typeface="Segoe UI" panose="020B0502040204020203" pitchFamily="34" charset="0"/>
              </a:rPr>
              <a:t>VAWG framework </a:t>
            </a:r>
            <a:r>
              <a:rPr lang="en-GB" altLang="en-US" sz="1100" dirty="0">
                <a:latin typeface="Segoe UI" panose="020B0502040204020203" pitchFamily="34" charset="0"/>
                <a:ea typeface="Segoe UI" panose="020B0502040204020203" pitchFamily="34" charset="0"/>
                <a:cs typeface="Segoe UI" panose="020B0502040204020203" pitchFamily="34" charset="0"/>
              </a:rPr>
              <a:t>- The </a:t>
            </a:r>
            <a:r>
              <a:rPr lang="en-GB" altLang="en-US" sz="1100" b="1" dirty="0">
                <a:latin typeface="Segoe UI" panose="020B0502040204020203" pitchFamily="34" charset="0"/>
                <a:ea typeface="Segoe UI" panose="020B0502040204020203" pitchFamily="34" charset="0"/>
                <a:cs typeface="Segoe UI" panose="020B0502040204020203" pitchFamily="34" charset="0"/>
              </a:rPr>
              <a:t>performance framework </a:t>
            </a:r>
            <a:r>
              <a:rPr lang="en-GB" altLang="en-US" sz="1100" dirty="0">
                <a:latin typeface="Segoe UI" panose="020B0502040204020203" pitchFamily="34" charset="0"/>
                <a:ea typeface="Segoe UI" panose="020B0502040204020203" pitchFamily="34" charset="0"/>
                <a:cs typeface="Segoe UI" panose="020B0502040204020203" pitchFamily="34" charset="0"/>
              </a:rPr>
              <a:t>was</a:t>
            </a:r>
            <a:r>
              <a:rPr lang="en-GB" altLang="en-US" sz="1100" b="1" dirty="0">
                <a:latin typeface="Segoe UI" panose="020B0502040204020203" pitchFamily="34" charset="0"/>
                <a:ea typeface="Segoe UI" panose="020B0502040204020203" pitchFamily="34" charset="0"/>
                <a:cs typeface="Segoe UI" panose="020B0502040204020203" pitchFamily="34" charset="0"/>
              </a:rPr>
              <a:t> </a:t>
            </a:r>
            <a:r>
              <a:rPr lang="en-GB" altLang="en-US" sz="1100" dirty="0">
                <a:latin typeface="Segoe UI" panose="020B0502040204020203" pitchFamily="34" charset="0"/>
                <a:ea typeface="Segoe UI" panose="020B0502040204020203" pitchFamily="34" charset="0"/>
                <a:cs typeface="Segoe UI" panose="020B0502040204020203" pitchFamily="34" charset="0"/>
              </a:rPr>
              <a:t>published in </a:t>
            </a:r>
            <a:r>
              <a:rPr lang="en-GB" altLang="en-US" sz="1100" b="1" dirty="0">
                <a:latin typeface="Segoe UI" panose="020B0502040204020203" pitchFamily="34" charset="0"/>
                <a:ea typeface="Segoe UI" panose="020B0502040204020203" pitchFamily="34" charset="0"/>
                <a:cs typeface="Segoe UI" panose="020B0502040204020203" pitchFamily="34" charset="0"/>
              </a:rPr>
              <a:t>April 2022</a:t>
            </a:r>
            <a:r>
              <a:rPr lang="en-GB" altLang="en-US" sz="1100" dirty="0">
                <a:latin typeface="Segoe UI" panose="020B0502040204020203" pitchFamily="34" charset="0"/>
                <a:ea typeface="Segoe UI" panose="020B0502040204020203" pitchFamily="34" charset="0"/>
                <a:cs typeface="Segoe UI" panose="020B0502040204020203" pitchFamily="34" charset="0"/>
              </a:rPr>
              <a:t>. West Mercia to work towards delivery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of this </a:t>
            </a:r>
            <a:r>
              <a:rPr lang="en-GB" altLang="en-US" sz="1100" dirty="0">
                <a:latin typeface="Segoe UI" panose="020B0502040204020203" pitchFamily="34" charset="0"/>
                <a:ea typeface="Segoe UI" panose="020B0502040204020203" pitchFamily="34" charset="0"/>
                <a:cs typeface="Segoe UI" panose="020B0502040204020203" pitchFamily="34" charset="0"/>
              </a:rPr>
              <a:t>performance requirement.</a:t>
            </a:r>
            <a:endParaRPr lang="en-GB" altLang="en-US" sz="1100" b="1" dirty="0">
              <a:latin typeface="Segoe UI" panose="020B0502040204020203" pitchFamily="34" charset="0"/>
              <a:ea typeface="Segoe UI" panose="020B0502040204020203" pitchFamily="34" charset="0"/>
              <a:cs typeface="Segoe UI" panose="020B0502040204020203" pitchFamily="34" charset="0"/>
            </a:endParaRPr>
          </a:p>
        </p:txBody>
      </p:sp>
      <p:sp>
        <p:nvSpPr>
          <p:cNvPr id="31" name="Rounded Rectangle 14"/>
          <p:cNvSpPr>
            <a:spLocks noChangeArrowheads="1"/>
          </p:cNvSpPr>
          <p:nvPr/>
        </p:nvSpPr>
        <p:spPr bwMode="auto">
          <a:xfrm>
            <a:off x="10640471" y="6219453"/>
            <a:ext cx="881264" cy="261610"/>
          </a:xfrm>
          <a:prstGeom prst="rect">
            <a:avLst/>
          </a:prstGeom>
          <a:solidFill>
            <a:srgbClr val="FF000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Yes</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5" name="TextBox 44"/>
          <p:cNvSpPr txBox="1"/>
          <p:nvPr/>
        </p:nvSpPr>
        <p:spPr>
          <a:xfrm>
            <a:off x="8532298" y="144820"/>
            <a:ext cx="3239396" cy="507831"/>
          </a:xfrm>
          <a:prstGeom prst="rect">
            <a:avLst/>
          </a:prstGeom>
          <a:noFill/>
          <a:ln>
            <a:noFill/>
          </a:ln>
        </p:spPr>
        <p:txBody>
          <a:bodyPr wrap="square" rtlCol="0">
            <a:spAutoFit/>
          </a:bodyPr>
          <a:lstStyle/>
          <a:p>
            <a:pPr algn="ctr"/>
            <a:r>
              <a:rPr lang="en-GB" sz="900" dirty="0">
                <a:latin typeface="Segoe UI" panose="020B0502040204020203" pitchFamily="34" charset="0"/>
                <a:ea typeface="Segoe UI" panose="020B0502040204020203" pitchFamily="34" charset="0"/>
                <a:cs typeface="Segoe UI" panose="020B0502040204020203" pitchFamily="34" charset="0"/>
              </a:rPr>
              <a:t>A repeat victim is defined as an individual recorded as a victim in the </a:t>
            </a:r>
            <a:r>
              <a:rPr lang="en-GB" sz="900" b="1" dirty="0">
                <a:latin typeface="Segoe UI" panose="020B0502040204020203" pitchFamily="34" charset="0"/>
                <a:ea typeface="Segoe UI" panose="020B0502040204020203" pitchFamily="34" charset="0"/>
                <a:cs typeface="Segoe UI" panose="020B0502040204020203" pitchFamily="34" charset="0"/>
              </a:rPr>
              <a:t>current reporting month </a:t>
            </a:r>
            <a:r>
              <a:rPr lang="en-GB" sz="900" dirty="0">
                <a:latin typeface="Segoe UI" panose="020B0502040204020203" pitchFamily="34" charset="0"/>
                <a:ea typeface="Segoe UI" panose="020B0502040204020203" pitchFamily="34" charset="0"/>
                <a:cs typeface="Segoe UI" panose="020B0502040204020203" pitchFamily="34" charset="0"/>
              </a:rPr>
              <a:t>that has had at least one other offence in the </a:t>
            </a:r>
            <a:r>
              <a:rPr lang="en-GB" sz="900" b="1" dirty="0">
                <a:latin typeface="Segoe UI" panose="020B0502040204020203" pitchFamily="34" charset="0"/>
                <a:ea typeface="Segoe UI" panose="020B0502040204020203" pitchFamily="34" charset="0"/>
                <a:cs typeface="Segoe UI" panose="020B0502040204020203" pitchFamily="34" charset="0"/>
              </a:rPr>
              <a:t>preceding 12 months</a:t>
            </a:r>
            <a:r>
              <a:rPr lang="en-GB" sz="900" dirty="0">
                <a:latin typeface="Segoe UI" panose="020B0502040204020203" pitchFamily="34" charset="0"/>
                <a:ea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75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913900" y="-6649"/>
            <a:ext cx="2781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1941155" y="1548625"/>
            <a:ext cx="3540316" cy="1607421"/>
          </a:xfrm>
          <a:prstGeom prst="rect">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2055071" y="2096792"/>
            <a:ext cx="811031"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1.1 </a:t>
            </a:r>
            <a:r>
              <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rPr>
              <a:t>Delivering</a:t>
            </a:r>
          </a:p>
          <a:p>
            <a:pPr algn="ctr"/>
            <a:r>
              <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rPr>
              <a:t>victim</a:t>
            </a:r>
          </a:p>
          <a:p>
            <a:pPr algn="ctr"/>
            <a:r>
              <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rPr>
              <a:t>satisfaction</a:t>
            </a:r>
          </a:p>
          <a:p>
            <a:pPr algn="ctr"/>
            <a:endPar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p:nvPr/>
        </p:nvSpPr>
        <p:spPr>
          <a:xfrm>
            <a:off x="1941155" y="3215447"/>
            <a:ext cx="8268180" cy="1430264"/>
          </a:xfrm>
          <a:prstGeom prst="rect">
            <a:avLst/>
          </a:prstGeom>
          <a:solidFill>
            <a:schemeClr val="accent4">
              <a:lumMod val="75000"/>
            </a:schemeClr>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2042223" y="1608996"/>
            <a:ext cx="3003111" cy="430887"/>
          </a:xfrm>
          <a:prstGeom prst="rect">
            <a:avLst/>
          </a:prstGeom>
          <a:noFill/>
        </p:spPr>
        <p:txBody>
          <a:bodyPr wrap="square" rtlCol="0">
            <a:spAutoFit/>
          </a:bodyPr>
          <a:lstStyle/>
          <a:p>
            <a:pPr algn="ctr"/>
            <a:r>
              <a:rPr lang="en-GB" sz="1100" b="1" dirty="0" smtClean="0">
                <a:latin typeface="Segoe UI" panose="020B0502040204020203" pitchFamily="34" charset="0"/>
                <a:ea typeface="Segoe UI" panose="020B0502040204020203" pitchFamily="34" charset="0"/>
                <a:cs typeface="Segoe UI" panose="020B0502040204020203" pitchFamily="34" charset="0"/>
              </a:rPr>
              <a:t>1. Delivering a high quality, consistent service to the public</a:t>
            </a:r>
            <a:endParaRPr lang="en-GB" sz="1100" b="1" dirty="0">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5553249" y="1558478"/>
            <a:ext cx="1563318" cy="430887"/>
          </a:xfrm>
          <a:prstGeom prst="rect">
            <a:avLst/>
          </a:prstGeom>
          <a:noFill/>
        </p:spPr>
        <p:txBody>
          <a:bodyPr wrap="square" rtlCol="0">
            <a:spAutoFit/>
          </a:bodyPr>
          <a:lstStyle/>
          <a:p>
            <a:pPr algn="ctr"/>
            <a:r>
              <a:rPr lang="en-GB" sz="1100" b="1" dirty="0" smtClean="0">
                <a:latin typeface="Segoe UI" panose="020B0502040204020203" pitchFamily="34" charset="0"/>
                <a:ea typeface="Segoe UI" panose="020B0502040204020203" pitchFamily="34" charset="0"/>
                <a:cs typeface="Segoe UI" panose="020B0502040204020203" pitchFamily="34" charset="0"/>
              </a:rPr>
              <a:t>2. Delivering an </a:t>
            </a:r>
          </a:p>
          <a:p>
            <a:pPr algn="ctr"/>
            <a:r>
              <a:rPr lang="en-GB" sz="1100" b="1" dirty="0" smtClean="0">
                <a:latin typeface="Segoe UI" panose="020B0502040204020203" pitchFamily="34" charset="0"/>
                <a:ea typeface="Segoe UI" panose="020B0502040204020203" pitchFamily="34" charset="0"/>
                <a:cs typeface="Segoe UI" panose="020B0502040204020203" pitchFamily="34" charset="0"/>
              </a:rPr>
              <a:t>efficient service</a:t>
            </a:r>
            <a:endParaRPr lang="en-GB" sz="1100" b="1"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4044893" y="3277714"/>
            <a:ext cx="4573196" cy="261610"/>
          </a:xfrm>
          <a:prstGeom prst="rect">
            <a:avLst/>
          </a:prstGeom>
          <a:noFill/>
        </p:spPr>
        <p:txBody>
          <a:bodyPr wrap="square" rtlCol="0">
            <a:spAutoFit/>
          </a:bodyPr>
          <a:lstStyle/>
          <a:p>
            <a:pPr algn="ctr"/>
            <a:r>
              <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4</a:t>
            </a:r>
            <a:r>
              <a:rPr lang="en-GB"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Delivering innovative, problem-solving practices and processes</a:t>
            </a:r>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2774453" y="4706913"/>
            <a:ext cx="6628738" cy="261610"/>
          </a:xfrm>
          <a:prstGeom prst="rect">
            <a:avLst/>
          </a:prstGeom>
          <a:noFill/>
        </p:spPr>
        <p:txBody>
          <a:bodyPr wrap="none" rtlCol="0">
            <a:spAutoFit/>
          </a:bodyPr>
          <a:lstStyle/>
          <a:p>
            <a:r>
              <a:rPr lang="en-GB" sz="1100" b="1" dirty="0">
                <a:latin typeface="Segoe UI" panose="020B0502040204020203" pitchFamily="34" charset="0"/>
                <a:ea typeface="Segoe UI" panose="020B0502040204020203" pitchFamily="34" charset="0"/>
                <a:cs typeface="Segoe UI" panose="020B0502040204020203" pitchFamily="34" charset="0"/>
              </a:rPr>
              <a:t>5</a:t>
            </a:r>
            <a:r>
              <a:rPr lang="en-GB" sz="1100" b="1" dirty="0" smtClean="0">
                <a:latin typeface="Segoe UI" panose="020B0502040204020203" pitchFamily="34" charset="0"/>
                <a:ea typeface="Segoe UI" panose="020B0502040204020203" pitchFamily="34" charset="0"/>
                <a:cs typeface="Segoe UI" panose="020B0502040204020203" pitchFamily="34" charset="0"/>
              </a:rPr>
              <a:t>. Delivering a skilled, sustainable workforce in a constantly learning and improving environment</a:t>
            </a:r>
            <a:endParaRPr lang="en-GB" sz="1100" b="1"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16"/>
          <p:cNvSpPr/>
          <p:nvPr/>
        </p:nvSpPr>
        <p:spPr>
          <a:xfrm>
            <a:off x="2269228" y="3543353"/>
            <a:ext cx="2267916" cy="100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4044893" y="543012"/>
            <a:ext cx="3949298" cy="707886"/>
          </a:xfrm>
          <a:prstGeom prst="rect">
            <a:avLst/>
          </a:prstGeom>
          <a:noFill/>
        </p:spPr>
        <p:txBody>
          <a:bodyPr wrap="square" rtlCol="0">
            <a:spAutoFit/>
          </a:bodyPr>
          <a:lstStyle/>
          <a:p>
            <a:pPr algn="ctr"/>
            <a:r>
              <a:rPr lang="en-GB" sz="2000" b="1" dirty="0" smtClean="0">
                <a:latin typeface="Segoe UI" panose="020B0502040204020203" pitchFamily="34" charset="0"/>
                <a:ea typeface="Segoe UI" panose="020B0502040204020203" pitchFamily="34" charset="0"/>
                <a:cs typeface="Segoe UI" panose="020B0502040204020203" pitchFamily="34" charset="0"/>
              </a:rPr>
              <a:t>Gold Balanced Scorecard </a:t>
            </a:r>
          </a:p>
          <a:p>
            <a:pPr algn="ctr"/>
            <a:r>
              <a:rPr lang="en-GB" sz="2000" b="1" dirty="0" smtClean="0">
                <a:latin typeface="Segoe UI" panose="020B0502040204020203" pitchFamily="34" charset="0"/>
                <a:ea typeface="Segoe UI" panose="020B0502040204020203" pitchFamily="34" charset="0"/>
                <a:cs typeface="Segoe UI" panose="020B0502040204020203" pitchFamily="34" charset="0"/>
              </a:rPr>
              <a:t>2021-2022</a:t>
            </a:r>
            <a:endParaRPr lang="en-GB" sz="2000" b="1" dirty="0">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2261915" y="3767961"/>
            <a:ext cx="2268408" cy="461665"/>
          </a:xfrm>
          <a:prstGeom prst="rect">
            <a:avLst/>
          </a:prstGeom>
          <a:noFill/>
        </p:spPr>
        <p:txBody>
          <a:bodyPr wrap="square" rtlCol="0">
            <a:spAutoFit/>
          </a:bodyPr>
          <a:lstStyle/>
          <a:p>
            <a:pPr algn="ctr"/>
            <a:r>
              <a:rPr lang="en-GB" sz="1200" dirty="0">
                <a:solidFill>
                  <a:schemeClr val="dk1"/>
                </a:solidFill>
                <a:latin typeface="Segoe UI" panose="020B0502040204020203" pitchFamily="34" charset="0"/>
                <a:ea typeface="Segoe UI" panose="020B0502040204020203" pitchFamily="34" charset="0"/>
                <a:cs typeface="Segoe UI" panose="020B0502040204020203" pitchFamily="34" charset="0"/>
              </a:rPr>
              <a:t>4</a:t>
            </a:r>
            <a:r>
              <a:rPr lang="en-GB" sz="1200" dirty="0" smtClean="0">
                <a:solidFill>
                  <a:schemeClr val="dk1"/>
                </a:solidFill>
                <a:latin typeface="Segoe UI" panose="020B0502040204020203" pitchFamily="34" charset="0"/>
                <a:ea typeface="Segoe UI" panose="020B0502040204020203" pitchFamily="34" charset="0"/>
                <a:cs typeface="Segoe UI" panose="020B0502040204020203" pitchFamily="34" charset="0"/>
              </a:rPr>
              <a:t>.1 Delivering effective core practices</a:t>
            </a:r>
            <a:endParaRPr lang="en-GB" sz="1200" dirty="0">
              <a:solidFill>
                <a:schemeClr val="dk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p:cNvSpPr/>
          <p:nvPr/>
        </p:nvSpPr>
        <p:spPr>
          <a:xfrm>
            <a:off x="1941155" y="4698603"/>
            <a:ext cx="8267536" cy="1462366"/>
          </a:xfrm>
          <a:prstGeom prst="rect">
            <a:avLst/>
          </a:prstGeom>
          <a:no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p:cNvSpPr/>
          <p:nvPr/>
        </p:nvSpPr>
        <p:spPr>
          <a:xfrm>
            <a:off x="2297491" y="5027530"/>
            <a:ext cx="2267916" cy="1000367"/>
          </a:xfrm>
          <a:prstGeom prst="rect">
            <a:avLst/>
          </a:prstGeom>
          <a:solidFill>
            <a:schemeClr val="accent4">
              <a:lumMod val="75000"/>
              <a:alpha val="60000"/>
            </a:schemeClr>
          </a:solidFill>
          <a:ln w="1905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21"/>
          <p:cNvSpPr/>
          <p:nvPr/>
        </p:nvSpPr>
        <p:spPr>
          <a:xfrm>
            <a:off x="4936643" y="5024712"/>
            <a:ext cx="2267916" cy="1000367"/>
          </a:xfrm>
          <a:prstGeom prst="rect">
            <a:avLst/>
          </a:prstGeom>
          <a:solidFill>
            <a:schemeClr val="accent4">
              <a:lumMod val="75000"/>
              <a:alpha val="60000"/>
            </a:schemeClr>
          </a:solidFill>
          <a:ln w="1905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2486274" y="5204548"/>
            <a:ext cx="1780703" cy="646331"/>
          </a:xfrm>
          <a:prstGeom prst="rect">
            <a:avLst/>
          </a:prstGeom>
          <a:noFill/>
        </p:spPr>
        <p:txBody>
          <a:bodyPr wrap="square" rtlCol="0">
            <a:spAutoFit/>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5</a:t>
            </a:r>
            <a:r>
              <a:rPr lang="en-GB" sz="1200" dirty="0" smtClean="0">
                <a:latin typeface="Segoe UI" panose="020B0502040204020203" pitchFamily="34" charset="0"/>
                <a:ea typeface="Segoe UI" panose="020B0502040204020203" pitchFamily="34" charset="0"/>
                <a:cs typeface="Segoe UI" panose="020B0502040204020203" pitchFamily="34" charset="0"/>
              </a:rPr>
              <a:t>.1 Establishing a skilled, </a:t>
            </a:r>
          </a:p>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flexible workforce</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5083395" y="5201730"/>
            <a:ext cx="1974735" cy="646331"/>
          </a:xfrm>
          <a:prstGeom prst="rect">
            <a:avLst/>
          </a:prstGeom>
          <a:noFill/>
        </p:spPr>
        <p:txBody>
          <a:bodyPr wrap="square" rtlCol="0">
            <a:spAutoFit/>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5</a:t>
            </a:r>
            <a:r>
              <a:rPr lang="en-GB" sz="1200" dirty="0" smtClean="0">
                <a:latin typeface="Segoe UI" panose="020B0502040204020203" pitchFamily="34" charset="0"/>
                <a:ea typeface="Segoe UI" panose="020B0502040204020203" pitchFamily="34" charset="0"/>
                <a:cs typeface="Segoe UI" panose="020B0502040204020203" pitchFamily="34" charset="0"/>
              </a:rPr>
              <a:t>.2 Establishing high quality, </a:t>
            </a:r>
          </a:p>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accessible knowledge</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5" name="TextBox 24"/>
          <p:cNvSpPr txBox="1"/>
          <p:nvPr/>
        </p:nvSpPr>
        <p:spPr>
          <a:xfrm>
            <a:off x="7188345" y="1560078"/>
            <a:ext cx="3003109" cy="261610"/>
          </a:xfrm>
          <a:prstGeom prst="rect">
            <a:avLst/>
          </a:prstGeom>
          <a:noFill/>
        </p:spPr>
        <p:txBody>
          <a:bodyPr wrap="square" rtlCol="0">
            <a:spAutoFit/>
          </a:bodyPr>
          <a:lstStyle/>
          <a:p>
            <a:pPr algn="ctr"/>
            <a:r>
              <a:rPr lang="en-GB" sz="1100" b="1" dirty="0">
                <a:latin typeface="Segoe UI" panose="020B0502040204020203" pitchFamily="34" charset="0"/>
                <a:ea typeface="Segoe UI" panose="020B0502040204020203" pitchFamily="34" charset="0"/>
                <a:cs typeface="Segoe UI" panose="020B0502040204020203" pitchFamily="34" charset="0"/>
              </a:rPr>
              <a:t>3</a:t>
            </a:r>
            <a:r>
              <a:rPr lang="en-GB" sz="1100" b="1" dirty="0" smtClean="0">
                <a:latin typeface="Segoe UI" panose="020B0502040204020203" pitchFamily="34" charset="0"/>
                <a:ea typeface="Segoe UI" panose="020B0502040204020203" pitchFamily="34" charset="0"/>
                <a:cs typeface="Segoe UI" panose="020B0502040204020203" pitchFamily="34" charset="0"/>
              </a:rPr>
              <a:t>. Delivering an ethical service</a:t>
            </a:r>
            <a:endParaRPr lang="en-GB" sz="1100" b="1" dirty="0">
              <a:latin typeface="Segoe UI" panose="020B0502040204020203" pitchFamily="34" charset="0"/>
              <a:ea typeface="Segoe UI" panose="020B0502040204020203" pitchFamily="34" charset="0"/>
              <a:cs typeface="Segoe UI" panose="020B0502040204020203" pitchFamily="34" charset="0"/>
            </a:endParaRPr>
          </a:p>
        </p:txBody>
      </p:sp>
      <p:grpSp>
        <p:nvGrpSpPr>
          <p:cNvPr id="26" name="Group 25"/>
          <p:cNvGrpSpPr/>
          <p:nvPr/>
        </p:nvGrpSpPr>
        <p:grpSpPr>
          <a:xfrm>
            <a:off x="7256016" y="2099692"/>
            <a:ext cx="1394818" cy="995664"/>
            <a:chOff x="5427513" y="1991461"/>
            <a:chExt cx="1394818" cy="995664"/>
          </a:xfrm>
        </p:grpSpPr>
        <p:sp>
          <p:nvSpPr>
            <p:cNvPr id="27" name="Rectangle 26"/>
            <p:cNvSpPr/>
            <p:nvPr/>
          </p:nvSpPr>
          <p:spPr>
            <a:xfrm>
              <a:off x="5427513" y="1991461"/>
              <a:ext cx="1394818"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5457033" y="2123546"/>
              <a:ext cx="1335779" cy="769441"/>
            </a:xfrm>
            <a:prstGeom prst="rect">
              <a:avLst/>
            </a:prstGeom>
            <a:noFill/>
          </p:spPr>
          <p:txBody>
            <a:bodyPr wrap="none" rtlCol="0">
              <a:spAutoFit/>
            </a:bodyPr>
            <a:lstStyle/>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3.1 Delivering our </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service legally and</a:t>
              </a:r>
            </a:p>
            <a:p>
              <a:pPr algn="ctr"/>
              <a:r>
                <a:rPr lang="en-GB" sz="1100" dirty="0" smtClean="0">
                  <a:latin typeface="Segoe UI" panose="020B0502040204020203" pitchFamily="34" charset="0"/>
                  <a:ea typeface="Segoe UI" panose="020B0502040204020203" pitchFamily="34" charset="0"/>
                  <a:cs typeface="Segoe UI" panose="020B0502040204020203" pitchFamily="34" charset="0"/>
                </a:rPr>
                <a:t>within regulations</a:t>
              </a:r>
            </a:p>
            <a:p>
              <a:pPr algn="ctr"/>
              <a:endParaRPr lang="en-GB" sz="11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29" name="Rectangle 28"/>
          <p:cNvSpPr/>
          <p:nvPr/>
        </p:nvSpPr>
        <p:spPr>
          <a:xfrm>
            <a:off x="7610300" y="5024712"/>
            <a:ext cx="2267916" cy="1000367"/>
          </a:xfrm>
          <a:prstGeom prst="rect">
            <a:avLst/>
          </a:prstGeom>
          <a:solidFill>
            <a:schemeClr val="accent4">
              <a:lumMod val="75000"/>
              <a:alpha val="60000"/>
            </a:schemeClr>
          </a:solidFill>
          <a:ln w="1905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29"/>
          <p:cNvSpPr txBox="1"/>
          <p:nvPr/>
        </p:nvSpPr>
        <p:spPr>
          <a:xfrm>
            <a:off x="7756899" y="5201730"/>
            <a:ext cx="1984037" cy="646331"/>
          </a:xfrm>
          <a:prstGeom prst="rect">
            <a:avLst/>
          </a:prstGeom>
          <a:noFill/>
        </p:spPr>
        <p:txBody>
          <a:bodyPr wrap="square" rtlCol="0">
            <a:spAutoFit/>
          </a:bodyPr>
          <a:lstStyle/>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5.3 Establishing appropriate, </a:t>
            </a:r>
          </a:p>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available tools</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32" name="Rectangle 31"/>
          <p:cNvSpPr/>
          <p:nvPr/>
        </p:nvSpPr>
        <p:spPr>
          <a:xfrm>
            <a:off x="1362382" y="6364272"/>
            <a:ext cx="8840575" cy="261610"/>
          </a:xfrm>
          <a:prstGeom prst="rect">
            <a:avLst/>
          </a:prstGeom>
          <a:solidFill>
            <a:srgbClr val="BF9000">
              <a:alpha val="2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Rectangle 32"/>
          <p:cNvSpPr/>
          <p:nvPr/>
        </p:nvSpPr>
        <p:spPr>
          <a:xfrm>
            <a:off x="5026351" y="3556853"/>
            <a:ext cx="2267916" cy="100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34" name="Rectangle 33"/>
          <p:cNvSpPr/>
          <p:nvPr/>
        </p:nvSpPr>
        <p:spPr>
          <a:xfrm>
            <a:off x="7852969" y="3558307"/>
            <a:ext cx="2267916" cy="100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35" name="TextBox 34"/>
          <p:cNvSpPr txBox="1"/>
          <p:nvPr/>
        </p:nvSpPr>
        <p:spPr>
          <a:xfrm>
            <a:off x="5307983" y="3850851"/>
            <a:ext cx="1704652" cy="276999"/>
          </a:xfrm>
          <a:prstGeom prst="rect">
            <a:avLst/>
          </a:prstGeom>
          <a:noFill/>
        </p:spPr>
        <p:txBody>
          <a:bodyPr wrap="square" rtlCol="0">
            <a:spAutoFit/>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4</a:t>
            </a:r>
            <a:r>
              <a:rPr lang="en-GB" sz="1200" dirty="0" smtClean="0">
                <a:latin typeface="Segoe UI" panose="020B0502040204020203" pitchFamily="34" charset="0"/>
                <a:ea typeface="Segoe UI" panose="020B0502040204020203" pitchFamily="34" charset="0"/>
                <a:cs typeface="Segoe UI" panose="020B0502040204020203" pitchFamily="34" charset="0"/>
              </a:rPr>
              <a:t>.2 Managing demand</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36" name="TextBox 35"/>
          <p:cNvSpPr txBox="1"/>
          <p:nvPr/>
        </p:nvSpPr>
        <p:spPr>
          <a:xfrm>
            <a:off x="7853461" y="3853877"/>
            <a:ext cx="2266932" cy="276999"/>
          </a:xfrm>
          <a:prstGeom prst="rect">
            <a:avLst/>
          </a:prstGeom>
          <a:noFill/>
        </p:spPr>
        <p:txBody>
          <a:bodyPr wrap="square" rtlCol="0">
            <a:spAutoFit/>
          </a:bodyPr>
          <a:lstStyle/>
          <a:p>
            <a:pPr algn="ctr"/>
            <a:r>
              <a:rPr lang="en-GB" sz="1200" dirty="0" smtClean="0">
                <a:latin typeface="Segoe UI" panose="020B0502040204020203" pitchFamily="34" charset="0"/>
                <a:ea typeface="Segoe UI" panose="020B0502040204020203" pitchFamily="34" charset="0"/>
                <a:cs typeface="Segoe UI" panose="020B0502040204020203" pitchFamily="34" charset="0"/>
              </a:rPr>
              <a:t>4.3 Innovating and improving</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39" name="Group 38"/>
          <p:cNvGrpSpPr/>
          <p:nvPr/>
        </p:nvGrpSpPr>
        <p:grpSpPr>
          <a:xfrm>
            <a:off x="8585860" y="2097385"/>
            <a:ext cx="1673265" cy="995664"/>
            <a:chOff x="6768859" y="1989154"/>
            <a:chExt cx="1673265" cy="995664"/>
          </a:xfrm>
        </p:grpSpPr>
        <p:sp>
          <p:nvSpPr>
            <p:cNvPr id="40" name="Rectangle 39"/>
            <p:cNvSpPr/>
            <p:nvPr/>
          </p:nvSpPr>
          <p:spPr>
            <a:xfrm>
              <a:off x="6908082" y="1989154"/>
              <a:ext cx="1394818"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41" name="Rectangle 40"/>
            <p:cNvSpPr/>
            <p:nvPr/>
          </p:nvSpPr>
          <p:spPr>
            <a:xfrm>
              <a:off x="6768859" y="2102266"/>
              <a:ext cx="1673265" cy="769441"/>
            </a:xfrm>
            <a:prstGeom prst="rect">
              <a:avLst/>
            </a:prstGeom>
          </p:spPr>
          <p:txBody>
            <a:bodyPr wrap="square">
              <a:spAutoFit/>
            </a:bodyPr>
            <a:lstStyle/>
            <a:p>
              <a:pPr algn="ctr"/>
              <a:r>
                <a:rPr lang="en-GB" sz="1100" dirty="0">
                  <a:latin typeface="Segoe UI" panose="020B0502040204020203" pitchFamily="34" charset="0"/>
                  <a:ea typeface="Segoe UI" panose="020B0502040204020203" pitchFamily="34" charset="0"/>
                  <a:cs typeface="Segoe UI" panose="020B0502040204020203" pitchFamily="34" charset="0"/>
                </a:rPr>
                <a:t>3.2 </a:t>
              </a:r>
              <a:r>
                <a:rPr lang="en-GB" sz="1100" dirty="0" smtClean="0">
                  <a:latin typeface="Segoe UI" panose="020B0502040204020203" pitchFamily="34" charset="0"/>
                  <a:ea typeface="Segoe UI" panose="020B0502040204020203" pitchFamily="34" charset="0"/>
                  <a:cs typeface="Segoe UI" panose="020B0502040204020203" pitchFamily="34" charset="0"/>
                </a:rPr>
                <a:t>Meeting </a:t>
              </a:r>
              <a:r>
                <a:rPr lang="en-GB" sz="1100" dirty="0">
                  <a:latin typeface="Segoe UI" panose="020B0502040204020203" pitchFamily="34" charset="0"/>
                  <a:ea typeface="Segoe UI" panose="020B0502040204020203" pitchFamily="34" charset="0"/>
                  <a:cs typeface="Segoe UI" panose="020B0502040204020203" pitchFamily="34" charset="0"/>
                </a:rPr>
                <a:t>our corporate environmental </a:t>
              </a:r>
              <a:r>
                <a:rPr lang="en-GB" sz="1100" dirty="0" smtClean="0">
                  <a:latin typeface="Segoe UI" panose="020B0502040204020203" pitchFamily="34" charset="0"/>
                  <a:ea typeface="Segoe UI" panose="020B0502040204020203" pitchFamily="34" charset="0"/>
                  <a:cs typeface="Segoe UI" panose="020B0502040204020203" pitchFamily="34" charset="0"/>
                </a:rPr>
                <a:t>responsibility</a:t>
              </a: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grpSp>
      <p:sp>
        <p:nvSpPr>
          <p:cNvPr id="43" name="Rectangle 42"/>
          <p:cNvSpPr/>
          <p:nvPr/>
        </p:nvSpPr>
        <p:spPr>
          <a:xfrm>
            <a:off x="5637499" y="2099692"/>
            <a:ext cx="1394818"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rPr>
              <a:t>2.1 </a:t>
            </a:r>
            <a:r>
              <a:rPr lang="en-GB" sz="9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Delivering service to the </a:t>
            </a:r>
            <a:r>
              <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rPr>
              <a:t>agreed </a:t>
            </a:r>
            <a:r>
              <a:rPr lang="en-GB" sz="9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budge?</a:t>
            </a:r>
            <a:endPar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45" name="Rectangle 44"/>
          <p:cNvSpPr/>
          <p:nvPr/>
        </p:nvSpPr>
        <p:spPr>
          <a:xfrm>
            <a:off x="5560336" y="1545991"/>
            <a:ext cx="4642621" cy="1607421"/>
          </a:xfrm>
          <a:prstGeom prst="rect">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48" name="Rectangle 47"/>
          <p:cNvSpPr/>
          <p:nvPr/>
        </p:nvSpPr>
        <p:spPr>
          <a:xfrm rot="16200000">
            <a:off x="876748" y="3691785"/>
            <a:ext cx="1430264" cy="458435"/>
          </a:xfrm>
          <a:prstGeom prst="rect">
            <a:avLst/>
          </a:prstGeom>
          <a:solidFill>
            <a:srgbClr val="A27B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49" name="Rectangle 48"/>
          <p:cNvSpPr/>
          <p:nvPr/>
        </p:nvSpPr>
        <p:spPr>
          <a:xfrm rot="16200000">
            <a:off x="801278" y="2129190"/>
            <a:ext cx="1620000" cy="453600"/>
          </a:xfrm>
          <a:prstGeom prst="rect">
            <a:avLst/>
          </a:prstGeom>
          <a:solidFill>
            <a:srgbClr val="A27B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50" name="TextBox 49"/>
          <p:cNvSpPr txBox="1"/>
          <p:nvPr/>
        </p:nvSpPr>
        <p:spPr>
          <a:xfrm rot="16200000">
            <a:off x="801804" y="2146109"/>
            <a:ext cx="1607423" cy="369332"/>
          </a:xfrm>
          <a:prstGeom prst="rect">
            <a:avLst/>
          </a:prstGeom>
          <a:noFill/>
        </p:spPr>
        <p:txBody>
          <a:bodyPr wrap="square" rtlCol="0">
            <a:spAutoFit/>
          </a:bodyPr>
          <a:lstStyle/>
          <a:p>
            <a:pPr algn="ct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OUTCOMES </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1" name="TextBox 50"/>
          <p:cNvSpPr txBox="1"/>
          <p:nvPr/>
        </p:nvSpPr>
        <p:spPr>
          <a:xfrm rot="16200000">
            <a:off x="859916" y="3795052"/>
            <a:ext cx="1430266" cy="369332"/>
          </a:xfrm>
          <a:prstGeom prst="rect">
            <a:avLst/>
          </a:prstGeom>
          <a:noFill/>
        </p:spPr>
        <p:txBody>
          <a:bodyPr wrap="square" rtlCol="0">
            <a:spAutoFit/>
          </a:bodyPr>
          <a:lstStyle/>
          <a:p>
            <a:pPr algn="ct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ACTIVITIES </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3" name="Rectangle 52"/>
          <p:cNvSpPr/>
          <p:nvPr/>
        </p:nvSpPr>
        <p:spPr>
          <a:xfrm rot="5400000">
            <a:off x="9735866" y="2116991"/>
            <a:ext cx="1619248" cy="453600"/>
          </a:xfrm>
          <a:prstGeom prst="rect">
            <a:avLst/>
          </a:prstGeom>
          <a:solidFill>
            <a:srgbClr val="A27B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54" name="TextBox 53"/>
          <p:cNvSpPr txBox="1"/>
          <p:nvPr/>
        </p:nvSpPr>
        <p:spPr>
          <a:xfrm rot="5400000">
            <a:off x="9741778" y="2153209"/>
            <a:ext cx="1607423" cy="369332"/>
          </a:xfrm>
          <a:prstGeom prst="rect">
            <a:avLst/>
          </a:prstGeom>
          <a:noFill/>
        </p:spPr>
        <p:txBody>
          <a:bodyPr wrap="square" rtlCol="0">
            <a:spAutoFit/>
          </a:bodyPr>
          <a:lstStyle/>
          <a:p>
            <a:pPr algn="ct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CONTROLS</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55" name="Straight Connector 54"/>
          <p:cNvCxnSpPr/>
          <p:nvPr/>
        </p:nvCxnSpPr>
        <p:spPr>
          <a:xfrm>
            <a:off x="7148343" y="1545990"/>
            <a:ext cx="0" cy="1595597"/>
          </a:xfrm>
          <a:prstGeom prst="line">
            <a:avLst/>
          </a:prstGeom>
          <a:ln w="9525">
            <a:solidFill>
              <a:srgbClr val="BF9000"/>
            </a:solidFill>
            <a:prstDash val="solid"/>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853528" y="2096792"/>
            <a:ext cx="824389"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900" dirty="0">
                <a:solidFill>
                  <a:prstClr val="black"/>
                </a:solidFill>
                <a:latin typeface="Segoe UI" panose="020B0502040204020203" pitchFamily="34" charset="0"/>
                <a:ea typeface="Segoe UI" panose="020B0502040204020203" pitchFamily="34" charset="0"/>
                <a:cs typeface="Segoe UI" panose="020B0502040204020203" pitchFamily="34" charset="0"/>
              </a:rPr>
              <a:t>1.2 Creating</a:t>
            </a:r>
          </a:p>
          <a:p>
            <a:pPr lvl="0" algn="ctr"/>
            <a:r>
              <a:rPr lang="en-GB" sz="900" dirty="0">
                <a:solidFill>
                  <a:prstClr val="black"/>
                </a:solidFill>
                <a:latin typeface="Segoe UI" panose="020B0502040204020203" pitchFamily="34" charset="0"/>
                <a:ea typeface="Segoe UI" panose="020B0502040204020203" pitchFamily="34" charset="0"/>
                <a:cs typeface="Segoe UI" panose="020B0502040204020203" pitchFamily="34" charset="0"/>
              </a:rPr>
              <a:t>public</a:t>
            </a:r>
          </a:p>
          <a:p>
            <a:pPr lvl="0" algn="ctr"/>
            <a:r>
              <a:rPr lang="en-GB" sz="900" dirty="0">
                <a:solidFill>
                  <a:prstClr val="black"/>
                </a:solidFill>
                <a:latin typeface="Segoe UI" panose="020B0502040204020203" pitchFamily="34" charset="0"/>
                <a:ea typeface="Segoe UI" panose="020B0502040204020203" pitchFamily="34" charset="0"/>
                <a:cs typeface="Segoe UI" panose="020B0502040204020203" pitchFamily="34" charset="0"/>
              </a:rPr>
              <a:t>confidence</a:t>
            </a:r>
          </a:p>
        </p:txBody>
      </p:sp>
      <p:sp>
        <p:nvSpPr>
          <p:cNvPr id="57" name="Rectangle 56"/>
          <p:cNvSpPr/>
          <p:nvPr/>
        </p:nvSpPr>
        <p:spPr>
          <a:xfrm>
            <a:off x="3683414" y="2096792"/>
            <a:ext cx="824389"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rPr>
              <a:t>1.3 </a:t>
            </a:r>
            <a:r>
              <a:rPr lang="en-GB" sz="9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Handling </a:t>
            </a:r>
            <a:r>
              <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rPr>
              <a:t>complaints effectively and </a:t>
            </a:r>
            <a:r>
              <a:rPr lang="en-GB" sz="9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efficiently</a:t>
            </a:r>
            <a:endPar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58" name="Rectangle 57"/>
          <p:cNvSpPr/>
          <p:nvPr/>
        </p:nvSpPr>
        <p:spPr>
          <a:xfrm>
            <a:off x="4520274" y="2097385"/>
            <a:ext cx="824389" cy="995664"/>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1.4 Meeting </a:t>
            </a:r>
            <a:r>
              <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rPr>
              <a:t>The Victims </a:t>
            </a:r>
            <a:r>
              <a:rPr lang="en-GB" sz="9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Code</a:t>
            </a:r>
            <a:endParaRPr lang="en-GB" sz="9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61" name="Rectangle 60"/>
          <p:cNvSpPr/>
          <p:nvPr/>
        </p:nvSpPr>
        <p:spPr>
          <a:xfrm rot="16200000">
            <a:off x="865585" y="5191647"/>
            <a:ext cx="1447192" cy="453600"/>
          </a:xfrm>
          <a:prstGeom prst="rect">
            <a:avLst/>
          </a:prstGeom>
          <a:solidFill>
            <a:srgbClr val="A27B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Segoe UI" panose="020B0502040204020203" pitchFamily="34" charset="0"/>
              <a:ea typeface="Segoe UI" panose="020B0502040204020203" pitchFamily="34" charset="0"/>
              <a:cs typeface="Segoe UI" panose="020B0502040204020203" pitchFamily="34" charset="0"/>
            </a:endParaRPr>
          </a:p>
        </p:txBody>
      </p:sp>
      <p:sp>
        <p:nvSpPr>
          <p:cNvPr id="52" name="TextBox 51"/>
          <p:cNvSpPr txBox="1"/>
          <p:nvPr/>
        </p:nvSpPr>
        <p:spPr>
          <a:xfrm rot="16200000">
            <a:off x="859916" y="5261170"/>
            <a:ext cx="1430266" cy="369332"/>
          </a:xfrm>
          <a:prstGeom prst="rect">
            <a:avLst/>
          </a:prstGeom>
          <a:noFill/>
        </p:spPr>
        <p:txBody>
          <a:bodyPr wrap="square" rtlCol="0">
            <a:spAutoFit/>
          </a:bodyPr>
          <a:lstStyle/>
          <a:p>
            <a:pPr algn="ctr"/>
            <a:r>
              <a:rPr lang="en-GB"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ASSETS </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Rectangle 1"/>
          <p:cNvSpPr/>
          <p:nvPr/>
        </p:nvSpPr>
        <p:spPr>
          <a:xfrm>
            <a:off x="8781468" y="319542"/>
            <a:ext cx="3132432" cy="1019013"/>
          </a:xfrm>
          <a:prstGeom prst="rect">
            <a:avLst/>
          </a:prstGeom>
        </p:spPr>
        <p:txBody>
          <a:bodyPr wrap="square">
            <a:spAutoFit/>
          </a:bodyPr>
          <a:lstStyle/>
          <a:p>
            <a:pPr algn="ctr">
              <a:spcBef>
                <a:spcPts val="900"/>
              </a:spcBef>
            </a:pPr>
            <a:r>
              <a:rPr lang="en-GB" sz="1200" b="1" dirty="0">
                <a:solidFill>
                  <a:srgbClr val="5E6A71"/>
                </a:solidFill>
                <a:latin typeface="Segoe UI" panose="020B0502040204020203" pitchFamily="34" charset="0"/>
                <a:ea typeface="Segoe UI" panose="020B0502040204020203" pitchFamily="34" charset="0"/>
                <a:cs typeface="Segoe UI" panose="020B0502040204020203" pitchFamily="34" charset="0"/>
              </a:rPr>
              <a:t>West Mercia Police provides </a:t>
            </a:r>
            <a:r>
              <a:rPr lang="en-GB" sz="1200" b="1" dirty="0">
                <a:solidFill>
                  <a:srgbClr val="005B97"/>
                </a:solidFill>
                <a:latin typeface="Segoe UI" panose="020B0502040204020203" pitchFamily="34" charset="0"/>
                <a:ea typeface="Segoe UI" panose="020B0502040204020203" pitchFamily="34" charset="0"/>
                <a:cs typeface="Segoe UI" panose="020B0502040204020203" pitchFamily="34" charset="0"/>
              </a:rPr>
              <a:t>a quality policing service, protecting people from harm</a:t>
            </a:r>
            <a:r>
              <a:rPr lang="en-GB" sz="1200" b="1" dirty="0">
                <a:solidFill>
                  <a:srgbClr val="5E6A71"/>
                </a:solidFill>
                <a:latin typeface="Segoe UI" panose="020B0502040204020203" pitchFamily="34" charset="0"/>
                <a:ea typeface="Segoe UI" panose="020B0502040204020203" pitchFamily="34" charset="0"/>
                <a:cs typeface="Segoe UI" panose="020B0502040204020203" pitchFamily="34" charset="0"/>
              </a:rPr>
              <a:t>. We are visible and open to all, inspiring everyone to take pride in and feel ownership of their service.</a:t>
            </a:r>
          </a:p>
        </p:txBody>
      </p:sp>
      <p:sp>
        <p:nvSpPr>
          <p:cNvPr id="31" name="TextBox 30"/>
          <p:cNvSpPr txBox="1"/>
          <p:nvPr/>
        </p:nvSpPr>
        <p:spPr>
          <a:xfrm>
            <a:off x="1941154" y="6356577"/>
            <a:ext cx="8268181" cy="276999"/>
          </a:xfrm>
          <a:prstGeom prst="rect">
            <a:avLst/>
          </a:prstGeom>
          <a:noFill/>
        </p:spPr>
        <p:txBody>
          <a:bodyPr wrap="square" rtlCol="0">
            <a:spAutoFit/>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Public </a:t>
            </a:r>
            <a:r>
              <a:rPr lang="en-GB" sz="1200" dirty="0" smtClean="0">
                <a:latin typeface="Segoe UI" panose="020B0502040204020203" pitchFamily="34" charset="0"/>
                <a:ea typeface="Segoe UI" panose="020B0502040204020203" pitchFamily="34" charset="0"/>
                <a:cs typeface="Segoe UI" panose="020B0502040204020203" pitchFamily="34" charset="0"/>
              </a:rPr>
              <a:t>First		Compassionate	Courageous		Ownership		Inclusive</a:t>
            </a:r>
            <a:endParaRPr lang="en-GB" sz="12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46039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30</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52800" y="192984"/>
            <a:ext cx="53082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effective prevention and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intervention</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How well does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West Mercia Police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bring offenders to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justice?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352800" y="654649"/>
            <a:ext cx="5827858" cy="461665"/>
          </a:xfrm>
          <a:prstGeom prst="rect">
            <a:avLst/>
          </a:prstGeom>
          <a:noFill/>
        </p:spPr>
        <p:txBody>
          <a:bodyPr wrap="squar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4.1.5 Volume / rate of repeat victimisation </a:t>
            </a:r>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a:t>
            </a:r>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DA-specific victims)</a:t>
            </a:r>
          </a:p>
          <a:p>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8626891" y="144404"/>
            <a:ext cx="3115267" cy="473206"/>
          </a:xfrm>
          <a:prstGeom prst="rect">
            <a:avLst/>
          </a:prstGeom>
          <a:noFill/>
          <a:ln w="19050">
            <a:solidFill>
              <a:srgbClr val="BF9000"/>
            </a:solidFill>
          </a:ln>
          <a:scene3d>
            <a:camera prst="orthographicFront"/>
            <a:lightRig rig="threePt" dir="t"/>
          </a:scene3d>
          <a:sp3d>
            <a:bevelT/>
          </a:sp3d>
        </p:spPr>
        <p:txBody>
          <a:bodyPr wrap="square" rtlCol="0">
            <a:spAutoFit/>
          </a:bodyPr>
          <a:lstStyle/>
          <a:p>
            <a:pPr algn="ctr"/>
            <a:endParaRPr lang="en-GB" sz="825" b="1" dirty="0">
              <a:latin typeface="Arial" panose="020B0604020202020204" pitchFamily="34" charset="0"/>
              <a:cs typeface="Arial" panose="020B0604020202020204" pitchFamily="34" charset="0"/>
            </a:endParaRPr>
          </a:p>
          <a:p>
            <a:pPr algn="ctr"/>
            <a:endParaRPr lang="en-GB" sz="825" b="1" dirty="0">
              <a:latin typeface="Arial" panose="020B0604020202020204" pitchFamily="34" charset="0"/>
              <a:cs typeface="Arial" panose="020B0604020202020204" pitchFamily="34" charset="0"/>
            </a:endParaRPr>
          </a:p>
          <a:p>
            <a:pPr algn="ctr"/>
            <a:endParaRPr lang="en-GB" sz="825" b="1" dirty="0">
              <a:latin typeface="Arial" panose="020B0604020202020204" pitchFamily="34" charset="0"/>
              <a:cs typeface="Arial" panose="020B0604020202020204" pitchFamily="34" charset="0"/>
            </a:endParaRPr>
          </a:p>
        </p:txBody>
      </p:sp>
      <p:sp>
        <p:nvSpPr>
          <p:cNvPr id="24" name="TextBox 23"/>
          <p:cNvSpPr txBox="1"/>
          <p:nvPr/>
        </p:nvSpPr>
        <p:spPr>
          <a:xfrm>
            <a:off x="8532298" y="144820"/>
            <a:ext cx="3239396" cy="507831"/>
          </a:xfrm>
          <a:prstGeom prst="rect">
            <a:avLst/>
          </a:prstGeom>
          <a:noFill/>
          <a:ln>
            <a:noFill/>
          </a:ln>
        </p:spPr>
        <p:txBody>
          <a:bodyPr wrap="square" rtlCol="0">
            <a:spAutoFit/>
          </a:bodyPr>
          <a:lstStyle/>
          <a:p>
            <a:pPr algn="ctr"/>
            <a:r>
              <a:rPr lang="en-GB" sz="900" dirty="0">
                <a:latin typeface="Segoe UI" panose="020B0502040204020203" pitchFamily="34" charset="0"/>
                <a:ea typeface="Segoe UI" panose="020B0502040204020203" pitchFamily="34" charset="0"/>
                <a:cs typeface="Segoe UI" panose="020B0502040204020203" pitchFamily="34" charset="0"/>
              </a:rPr>
              <a:t>A repeat victim is defined as an individual recorded as a victim in the </a:t>
            </a:r>
            <a:r>
              <a:rPr lang="en-GB" sz="900" b="1" dirty="0">
                <a:latin typeface="Segoe UI" panose="020B0502040204020203" pitchFamily="34" charset="0"/>
                <a:ea typeface="Segoe UI" panose="020B0502040204020203" pitchFamily="34" charset="0"/>
                <a:cs typeface="Segoe UI" panose="020B0502040204020203" pitchFamily="34" charset="0"/>
              </a:rPr>
              <a:t>current reporting month </a:t>
            </a:r>
            <a:r>
              <a:rPr lang="en-GB" sz="900" dirty="0">
                <a:latin typeface="Segoe UI" panose="020B0502040204020203" pitchFamily="34" charset="0"/>
                <a:ea typeface="Segoe UI" panose="020B0502040204020203" pitchFamily="34" charset="0"/>
                <a:cs typeface="Segoe UI" panose="020B0502040204020203" pitchFamily="34" charset="0"/>
              </a:rPr>
              <a:t>that has had at least one other offence in the </a:t>
            </a:r>
            <a:r>
              <a:rPr lang="en-GB" sz="900" b="1" dirty="0">
                <a:latin typeface="Segoe UI" panose="020B0502040204020203" pitchFamily="34" charset="0"/>
                <a:ea typeface="Segoe UI" panose="020B0502040204020203" pitchFamily="34" charset="0"/>
                <a:cs typeface="Segoe UI" panose="020B0502040204020203" pitchFamily="34" charset="0"/>
              </a:rPr>
              <a:t>preceding 12 months</a:t>
            </a:r>
            <a:r>
              <a:rPr lang="en-GB" sz="900" dirty="0">
                <a:latin typeface="Segoe UI" panose="020B0502040204020203" pitchFamily="34" charset="0"/>
                <a:ea typeface="Segoe UI" panose="020B0502040204020203" pitchFamily="34" charset="0"/>
                <a:cs typeface="Segoe UI" panose="020B0502040204020203" pitchFamily="34" charset="0"/>
              </a:rPr>
              <a:t>. </a:t>
            </a:r>
          </a:p>
        </p:txBody>
      </p:sp>
      <p:sp>
        <p:nvSpPr>
          <p:cNvPr id="32" name="Rectangle 31"/>
          <p:cNvSpPr/>
          <p:nvPr/>
        </p:nvSpPr>
        <p:spPr>
          <a:xfrm>
            <a:off x="464131" y="1000987"/>
            <a:ext cx="1454288" cy="2848119"/>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3" name="TextBox 32"/>
          <p:cNvSpPr txBox="1"/>
          <p:nvPr/>
        </p:nvSpPr>
        <p:spPr>
          <a:xfrm>
            <a:off x="466330" y="1145295"/>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34" name="Picture 33"/>
          <p:cNvPicPr>
            <a:picLocks noChangeAspect="1"/>
          </p:cNvPicPr>
          <p:nvPr/>
        </p:nvPicPr>
        <p:blipFill>
          <a:blip r:embed="rId3"/>
          <a:stretch>
            <a:fillRect/>
          </a:stretch>
        </p:blipFill>
        <p:spPr>
          <a:xfrm>
            <a:off x="485386" y="1084624"/>
            <a:ext cx="380585" cy="247854"/>
          </a:xfrm>
          <a:prstGeom prst="rect">
            <a:avLst/>
          </a:prstGeom>
        </p:spPr>
      </p:pic>
      <p:sp>
        <p:nvSpPr>
          <p:cNvPr id="35" name="Rounded Rectangle 14"/>
          <p:cNvSpPr>
            <a:spLocks noChangeArrowheads="1"/>
          </p:cNvSpPr>
          <p:nvPr/>
        </p:nvSpPr>
        <p:spPr bwMode="auto">
          <a:xfrm>
            <a:off x="1979378" y="1000987"/>
            <a:ext cx="4024224" cy="2848119"/>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5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There has been an </a:t>
            </a:r>
            <a:r>
              <a:rPr lang="en-GB" sz="1100" b="1" dirty="0" smtClean="0">
                <a:latin typeface="Segoe UI" panose="020B0502040204020203" pitchFamily="34" charset="0"/>
                <a:ea typeface="Segoe UI" panose="020B0502040204020203" pitchFamily="34" charset="0"/>
                <a:cs typeface="Segoe UI" panose="020B0502040204020203" pitchFamily="34" charset="0"/>
              </a:rPr>
              <a:t>increase</a:t>
            </a:r>
            <a:r>
              <a:rPr lang="en-GB" sz="1100" dirty="0" smtClean="0">
                <a:latin typeface="Segoe UI" panose="020B0502040204020203" pitchFamily="34" charset="0"/>
                <a:ea typeface="Segoe UI" panose="020B0502040204020203" pitchFamily="34" charset="0"/>
                <a:cs typeface="Segoe UI" panose="020B0502040204020203" pitchFamily="34" charset="0"/>
              </a:rPr>
              <a:t> in the number of </a:t>
            </a:r>
            <a:r>
              <a:rPr lang="en-GB" sz="1100" b="1" dirty="0" smtClean="0">
                <a:latin typeface="Segoe UI" panose="020B0502040204020203" pitchFamily="34" charset="0"/>
                <a:ea typeface="Segoe UI" panose="020B0502040204020203" pitchFamily="34" charset="0"/>
                <a:cs typeface="Segoe UI" panose="020B0502040204020203" pitchFamily="34" charset="0"/>
              </a:rPr>
              <a:t>Domestic abuse (DA) single offence </a:t>
            </a:r>
            <a:r>
              <a:rPr lang="en-GB" sz="1100" dirty="0" smtClean="0">
                <a:latin typeface="Segoe UI" panose="020B0502040204020203" pitchFamily="34" charset="0"/>
                <a:ea typeface="Segoe UI" panose="020B0502040204020203" pitchFamily="34" charset="0"/>
                <a:cs typeface="Segoe UI" panose="020B0502040204020203" pitchFamily="34" charset="0"/>
              </a:rPr>
              <a:t>victims, </a:t>
            </a:r>
            <a:r>
              <a:rPr lang="en-GB" sz="1100" b="1" dirty="0" smtClean="0">
                <a:latin typeface="Segoe UI" panose="020B0502040204020203" pitchFamily="34" charset="0"/>
                <a:ea typeface="Segoe UI" panose="020B0502040204020203" pitchFamily="34" charset="0"/>
                <a:cs typeface="Segoe UI" panose="020B0502040204020203" pitchFamily="34" charset="0"/>
              </a:rPr>
              <a:t>repeat DA </a:t>
            </a:r>
            <a:r>
              <a:rPr lang="en-GB" sz="1100" dirty="0" smtClean="0">
                <a:latin typeface="Segoe UI" panose="020B0502040204020203" pitchFamily="34" charset="0"/>
                <a:ea typeface="Segoe UI" panose="020B0502040204020203" pitchFamily="34" charset="0"/>
                <a:cs typeface="Segoe UI" panose="020B0502040204020203" pitchFamily="34" charset="0"/>
              </a:rPr>
              <a:t>victims in March 22, although the </a:t>
            </a:r>
            <a:r>
              <a:rPr lang="en-GB" sz="1100" b="1" dirty="0" smtClean="0">
                <a:latin typeface="Segoe UI" panose="020B0502040204020203" pitchFamily="34" charset="0"/>
                <a:ea typeface="Segoe UI" panose="020B0502040204020203" pitchFamily="34" charset="0"/>
                <a:cs typeface="Segoe UI" panose="020B0502040204020203" pitchFamily="34" charset="0"/>
              </a:rPr>
              <a:t>DA repeat rate </a:t>
            </a:r>
            <a:r>
              <a:rPr lang="en-GB" sz="1100" dirty="0" smtClean="0">
                <a:latin typeface="Segoe UI" panose="020B0502040204020203" pitchFamily="34" charset="0"/>
                <a:ea typeface="Segoe UI" panose="020B0502040204020203" pitchFamily="34" charset="0"/>
                <a:cs typeface="Segoe UI" panose="020B0502040204020203" pitchFamily="34" charset="0"/>
              </a:rPr>
              <a:t>has remained </a:t>
            </a:r>
            <a:r>
              <a:rPr lang="en-GB" sz="1100" b="1" dirty="0" smtClean="0">
                <a:latin typeface="Segoe UI" panose="020B0502040204020203" pitchFamily="34" charset="0"/>
                <a:ea typeface="Segoe UI" panose="020B0502040204020203" pitchFamily="34" charset="0"/>
                <a:cs typeface="Segoe UI" panose="020B0502040204020203" pitchFamily="34" charset="0"/>
              </a:rPr>
              <a:t>relatively stable </a:t>
            </a:r>
            <a:r>
              <a:rPr lang="en-GB" sz="1100" dirty="0" smtClean="0">
                <a:latin typeface="Segoe UI" panose="020B0502040204020203" pitchFamily="34" charset="0"/>
                <a:ea typeface="Segoe UI" panose="020B0502040204020203" pitchFamily="34" charset="0"/>
                <a:cs typeface="Segoe UI" panose="020B0502040204020203" pitchFamily="34" charset="0"/>
              </a:rPr>
              <a:t>compared to February 22.</a:t>
            </a:r>
            <a:endParaRPr lang="en-GB" sz="1100" b="1"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There are </a:t>
            </a:r>
            <a:r>
              <a:rPr lang="en-GB" sz="1100" b="1" dirty="0" smtClean="0">
                <a:latin typeface="Segoe UI" panose="020B0502040204020203" pitchFamily="34" charset="0"/>
                <a:ea typeface="Segoe UI" panose="020B0502040204020203" pitchFamily="34" charset="0"/>
                <a:cs typeface="Segoe UI" panose="020B0502040204020203" pitchFamily="34" charset="0"/>
              </a:rPr>
              <a:t>increased numbers of DA victims </a:t>
            </a:r>
            <a:r>
              <a:rPr lang="en-GB" sz="1100" dirty="0" smtClean="0">
                <a:latin typeface="Segoe UI" panose="020B0502040204020203" pitchFamily="34" charset="0"/>
                <a:ea typeface="Segoe UI" panose="020B0502040204020203" pitchFamily="34" charset="0"/>
                <a:cs typeface="Segoe UI" panose="020B0502040204020203" pitchFamily="34" charset="0"/>
              </a:rPr>
              <a:t>in</a:t>
            </a:r>
            <a:r>
              <a:rPr lang="en-GB" sz="1100" b="1" dirty="0" smtClean="0">
                <a:latin typeface="Segoe UI" panose="020B0502040204020203" pitchFamily="34" charset="0"/>
                <a:ea typeface="Segoe UI" panose="020B0502040204020203" pitchFamily="34" charset="0"/>
                <a:cs typeface="Segoe UI" panose="020B0502040204020203" pitchFamily="34" charset="0"/>
              </a:rPr>
              <a:t> March 22 </a:t>
            </a:r>
            <a:r>
              <a:rPr lang="en-GB" sz="1100" dirty="0" smtClean="0">
                <a:latin typeface="Segoe UI" panose="020B0502040204020203" pitchFamily="34" charset="0"/>
                <a:ea typeface="Segoe UI" panose="020B0502040204020203" pitchFamily="34" charset="0"/>
                <a:cs typeface="Segoe UI" panose="020B0502040204020203" pitchFamily="34" charset="0"/>
              </a:rPr>
              <a:t>compared to the same month in the two previous years.</a:t>
            </a:r>
          </a:p>
          <a:p>
            <a:endParaRPr lang="en-GB" sz="7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a:latin typeface="Segoe UI" panose="020B0502040204020203" pitchFamily="34" charset="0"/>
                <a:ea typeface="Segoe UI" panose="020B0502040204020203" pitchFamily="34" charset="0"/>
                <a:cs typeface="Segoe UI" panose="020B0502040204020203" pitchFamily="34" charset="0"/>
              </a:rPr>
              <a:t>Average monthly repeat rate range </a:t>
            </a:r>
            <a:r>
              <a:rPr lang="en-GB" sz="1100" dirty="0">
                <a:latin typeface="Segoe UI" panose="020B0502040204020203" pitchFamily="34" charset="0"/>
                <a:ea typeface="Segoe UI" panose="020B0502040204020203" pitchFamily="34" charset="0"/>
                <a:cs typeface="Segoe UI" panose="020B0502040204020203" pitchFamily="34" charset="0"/>
              </a:rPr>
              <a:t>for the </a:t>
            </a:r>
            <a:r>
              <a:rPr lang="en-GB" sz="1100" b="1" dirty="0">
                <a:latin typeface="Segoe UI" panose="020B0502040204020203" pitchFamily="34" charset="0"/>
                <a:ea typeface="Segoe UI" panose="020B0502040204020203" pitchFamily="34" charset="0"/>
                <a:cs typeface="Segoe UI" panose="020B0502040204020203" pitchFamily="34" charset="0"/>
              </a:rPr>
              <a:t>last </a:t>
            </a:r>
            <a:r>
              <a:rPr lang="en-GB" sz="1100" b="1" dirty="0" smtClean="0">
                <a:latin typeface="Segoe UI" panose="020B0502040204020203" pitchFamily="34" charset="0"/>
                <a:ea typeface="Segoe UI" panose="020B0502040204020203" pitchFamily="34" charset="0"/>
                <a:cs typeface="Segoe UI" panose="020B0502040204020203" pitchFamily="34" charset="0"/>
              </a:rPr>
              <a:t>5 months </a:t>
            </a:r>
            <a:r>
              <a:rPr lang="en-GB" sz="1100" dirty="0" smtClean="0">
                <a:latin typeface="Segoe UI" panose="020B0502040204020203" pitchFamily="34" charset="0"/>
                <a:ea typeface="Segoe UI" panose="020B0502040204020203" pitchFamily="34" charset="0"/>
                <a:cs typeface="Segoe UI" panose="020B0502040204020203" pitchFamily="34" charset="0"/>
              </a:rPr>
              <a:t>during </a:t>
            </a:r>
            <a:r>
              <a:rPr lang="en-GB" sz="1100" b="1" dirty="0" smtClean="0">
                <a:latin typeface="Segoe UI" panose="020B0502040204020203" pitchFamily="34" charset="0"/>
                <a:ea typeface="Segoe UI" panose="020B0502040204020203" pitchFamily="34" charset="0"/>
                <a:cs typeface="Segoe UI" panose="020B0502040204020203" pitchFamily="34" charset="0"/>
              </a:rPr>
              <a:t>DA Deployment trial: </a:t>
            </a:r>
            <a:endParaRPr lang="en-GB" sz="1100" b="1" dirty="0">
              <a:latin typeface="Segoe UI" panose="020B0502040204020203" pitchFamily="34" charset="0"/>
              <a:ea typeface="Segoe UI" panose="020B0502040204020203" pitchFamily="34" charset="0"/>
              <a:cs typeface="Segoe UI" panose="020B0502040204020203" pitchFamily="34" charset="0"/>
            </a:endParaRPr>
          </a:p>
          <a:p>
            <a:pPr marL="358775" lvl="1" indent="-182563">
              <a:buFont typeface="Segoe UI" panose="020B0502040204020203"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DA repeat rate - </a:t>
            </a:r>
            <a:r>
              <a:rPr lang="en-GB" sz="1100" b="1" dirty="0" smtClean="0">
                <a:latin typeface="Segoe UI" panose="020B0502040204020203" pitchFamily="34" charset="0"/>
                <a:ea typeface="Segoe UI" panose="020B0502040204020203" pitchFamily="34" charset="0"/>
                <a:cs typeface="Segoe UI" panose="020B0502040204020203" pitchFamily="34" charset="0"/>
              </a:rPr>
              <a:t>41% </a:t>
            </a:r>
            <a:r>
              <a:rPr lang="en-GB" sz="1100" dirty="0">
                <a:latin typeface="Segoe UI" panose="020B0502040204020203" pitchFamily="34" charset="0"/>
                <a:ea typeface="Segoe UI" panose="020B0502040204020203" pitchFamily="34" charset="0"/>
                <a:cs typeface="Segoe UI" panose="020B0502040204020203" pitchFamily="34" charset="0"/>
              </a:rPr>
              <a:t>to</a:t>
            </a:r>
            <a:r>
              <a:rPr lang="en-GB" sz="1100" b="1" dirty="0">
                <a:latin typeface="Segoe UI" panose="020B0502040204020203" pitchFamily="34" charset="0"/>
                <a:ea typeface="Segoe UI" panose="020B0502040204020203" pitchFamily="34" charset="0"/>
                <a:cs typeface="Segoe UI" panose="020B0502040204020203" pitchFamily="34" charset="0"/>
              </a:rPr>
              <a:t> </a:t>
            </a:r>
            <a:r>
              <a:rPr lang="en-GB" sz="1100" b="1" dirty="0" smtClean="0">
                <a:latin typeface="Segoe UI" panose="020B0502040204020203" pitchFamily="34" charset="0"/>
                <a:ea typeface="Segoe UI" panose="020B0502040204020203" pitchFamily="34" charset="0"/>
                <a:cs typeface="Segoe UI" panose="020B0502040204020203" pitchFamily="34" charset="0"/>
              </a:rPr>
              <a:t>42%.</a:t>
            </a:r>
          </a:p>
          <a:p>
            <a:pPr marL="358775" lvl="1" indent="-182563">
              <a:buFont typeface="Segoe UI" panose="020B0502040204020203" pitchFamily="34" charset="0"/>
              <a:buChar char="–"/>
            </a:pPr>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pPr marL="171450" lvl="1"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It should be noted however that March 22 includes the </a:t>
            </a:r>
            <a:r>
              <a:rPr lang="en-GB" sz="1100" b="1" dirty="0" smtClean="0">
                <a:latin typeface="Segoe UI" panose="020B0502040204020203" pitchFamily="34" charset="0"/>
                <a:ea typeface="Segoe UI" panose="020B0502040204020203" pitchFamily="34" charset="0"/>
                <a:cs typeface="Segoe UI" panose="020B0502040204020203" pitchFamily="34" charset="0"/>
              </a:rPr>
              <a:t>roll out </a:t>
            </a:r>
            <a:r>
              <a:rPr lang="en-GB" sz="1100" dirty="0" smtClean="0">
                <a:latin typeface="Segoe UI" panose="020B0502040204020203" pitchFamily="34" charset="0"/>
                <a:ea typeface="Segoe UI" panose="020B0502040204020203" pitchFamily="34" charset="0"/>
                <a:cs typeface="Segoe UI" panose="020B0502040204020203" pitchFamily="34" charset="0"/>
              </a:rPr>
              <a:t>of the </a:t>
            </a:r>
            <a:r>
              <a:rPr lang="en-GB" sz="1100" b="1" dirty="0" smtClean="0">
                <a:latin typeface="Segoe UI" panose="020B0502040204020203" pitchFamily="34" charset="0"/>
                <a:ea typeface="Segoe UI" panose="020B0502040204020203" pitchFamily="34" charset="0"/>
                <a:cs typeface="Segoe UI" panose="020B0502040204020203" pitchFamily="34" charset="0"/>
              </a:rPr>
              <a:t>DA Deployment trial </a:t>
            </a:r>
            <a:r>
              <a:rPr lang="en-GB" sz="1100" dirty="0" smtClean="0">
                <a:latin typeface="Segoe UI" panose="020B0502040204020203" pitchFamily="34" charset="0"/>
                <a:ea typeface="Segoe UI" panose="020B0502040204020203" pitchFamily="34" charset="0"/>
                <a:cs typeface="Segoe UI" panose="020B0502040204020203" pitchFamily="34" charset="0"/>
              </a:rPr>
              <a:t>across </a:t>
            </a:r>
            <a:r>
              <a:rPr lang="en-GB" sz="1100" b="1" dirty="0" smtClean="0">
                <a:latin typeface="Segoe UI" panose="020B0502040204020203" pitchFamily="34" charset="0"/>
                <a:ea typeface="Segoe UI" panose="020B0502040204020203" pitchFamily="34" charset="0"/>
                <a:cs typeface="Segoe UI" panose="020B0502040204020203" pitchFamily="34" charset="0"/>
              </a:rPr>
              <a:t>North Worcestershire</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b="1" dirty="0" smtClean="0">
                <a:latin typeface="Segoe UI" panose="020B0502040204020203" pitchFamily="34" charset="0"/>
                <a:ea typeface="Segoe UI" panose="020B0502040204020203" pitchFamily="34" charset="0"/>
                <a:cs typeface="Segoe UI" panose="020B0502040204020203" pitchFamily="34" charset="0"/>
              </a:rPr>
              <a:t>Shropshire</a:t>
            </a:r>
            <a:r>
              <a:rPr lang="en-GB" sz="1100" dirty="0" smtClean="0">
                <a:latin typeface="Segoe UI" panose="020B0502040204020203" pitchFamily="34" charset="0"/>
                <a:ea typeface="Segoe UI" panose="020B0502040204020203" pitchFamily="34" charset="0"/>
                <a:cs typeface="Segoe UI" panose="020B0502040204020203" pitchFamily="34" charset="0"/>
              </a:rPr>
              <a:t> and </a:t>
            </a:r>
            <a:r>
              <a:rPr lang="en-GB" sz="1100" b="1" dirty="0" smtClean="0">
                <a:latin typeface="Segoe UI" panose="020B0502040204020203" pitchFamily="34" charset="0"/>
                <a:ea typeface="Segoe UI" panose="020B0502040204020203" pitchFamily="34" charset="0"/>
                <a:cs typeface="Segoe UI" panose="020B0502040204020203" pitchFamily="34" charset="0"/>
              </a:rPr>
              <a:t>Telford &amp; Wrekin</a:t>
            </a:r>
            <a:r>
              <a:rPr lang="en-GB" sz="1100" dirty="0" smtClean="0">
                <a:latin typeface="Segoe UI" panose="020B0502040204020203" pitchFamily="34" charset="0"/>
                <a:ea typeface="Segoe UI" panose="020B0502040204020203" pitchFamily="34" charset="0"/>
                <a:cs typeface="Segoe UI" panose="020B0502040204020203" pitchFamily="34" charset="0"/>
              </a:rPr>
              <a:t>.</a:t>
            </a:r>
            <a:endParaRPr lang="en-GB" sz="11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100" b="1" dirty="0">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6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6" name="Rectangle 35"/>
          <p:cNvSpPr>
            <a:spLocks noChangeArrowheads="1"/>
          </p:cNvSpPr>
          <p:nvPr/>
        </p:nvSpPr>
        <p:spPr bwMode="auto">
          <a:xfrm>
            <a:off x="464130" y="3937054"/>
            <a:ext cx="5539472" cy="2844243"/>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2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smtClean="0">
                <a:latin typeface="Segoe UI" panose="020B0502040204020203" pitchFamily="34" charset="0"/>
                <a:ea typeface="Segoe UI" panose="020B0502040204020203" pitchFamily="34" charset="0"/>
                <a:cs typeface="Segoe UI" panose="020B0502040204020203" pitchFamily="34" charset="0"/>
              </a:rPr>
              <a:t>Over the coming months</a:t>
            </a:r>
            <a:r>
              <a:rPr lang="en-GB" sz="1100" b="1" u="none" dirty="0" smtClean="0">
                <a:latin typeface="Segoe UI" panose="020B0502040204020203" pitchFamily="34" charset="0"/>
                <a:ea typeface="Segoe UI" panose="020B0502040204020203" pitchFamily="34" charset="0"/>
                <a:cs typeface="Segoe UI" panose="020B0502040204020203" pitchFamily="34" charset="0"/>
              </a:rPr>
              <a:t>, increased </a:t>
            </a:r>
            <a:r>
              <a:rPr lang="en-GB" sz="1100" b="1" u="none" dirty="0">
                <a:latin typeface="Segoe UI" panose="020B0502040204020203" pitchFamily="34" charset="0"/>
                <a:ea typeface="Segoe UI" panose="020B0502040204020203" pitchFamily="34" charset="0"/>
                <a:cs typeface="Segoe UI" panose="020B0502040204020203" pitchFamily="34" charset="0"/>
              </a:rPr>
              <a:t>financial pressures on households </a:t>
            </a:r>
            <a:r>
              <a:rPr lang="en-GB" sz="1100" u="none" dirty="0">
                <a:latin typeface="Segoe UI" panose="020B0502040204020203" pitchFamily="34" charset="0"/>
                <a:ea typeface="Segoe UI" panose="020B0502040204020203" pitchFamily="34" charset="0"/>
                <a:cs typeface="Segoe UI" panose="020B0502040204020203" pitchFamily="34" charset="0"/>
              </a:rPr>
              <a:t>could lead to a </a:t>
            </a:r>
            <a:r>
              <a:rPr lang="en-GB" sz="1100" b="1" u="none" dirty="0">
                <a:latin typeface="Segoe UI" panose="020B0502040204020203" pitchFamily="34" charset="0"/>
                <a:ea typeface="Segoe UI" panose="020B0502040204020203" pitchFamily="34" charset="0"/>
                <a:cs typeface="Segoe UI" panose="020B0502040204020203" pitchFamily="34" charset="0"/>
              </a:rPr>
              <a:t>rise in domestic abuse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crime recording, </a:t>
            </a:r>
            <a:r>
              <a:rPr lang="en-GB" sz="1100" u="none" dirty="0" smtClean="0">
                <a:latin typeface="Segoe UI" panose="020B0502040204020203" pitchFamily="34" charset="0"/>
                <a:ea typeface="Segoe UI" panose="020B0502040204020203" pitchFamily="34" charset="0"/>
                <a:cs typeface="Segoe UI" panose="020B0502040204020203" pitchFamily="34" charset="0"/>
              </a:rPr>
              <a:t>so </a:t>
            </a:r>
            <a:r>
              <a:rPr lang="en-GB" sz="1100" u="none" dirty="0">
                <a:latin typeface="Segoe UI" panose="020B0502040204020203" pitchFamily="34" charset="0"/>
                <a:ea typeface="Segoe UI" panose="020B0502040204020203" pitchFamily="34" charset="0"/>
                <a:cs typeface="Segoe UI" panose="020B0502040204020203" pitchFamily="34" charset="0"/>
              </a:rPr>
              <a:t>it is </a:t>
            </a:r>
            <a:r>
              <a:rPr lang="en-GB" sz="1100" b="1" u="none" dirty="0">
                <a:latin typeface="Segoe UI" panose="020B0502040204020203" pitchFamily="34" charset="0"/>
                <a:ea typeface="Segoe UI" panose="020B0502040204020203" pitchFamily="34" charset="0"/>
                <a:cs typeface="Segoe UI" panose="020B0502040204020203" pitchFamily="34" charset="0"/>
              </a:rPr>
              <a:t>highly probable </a:t>
            </a:r>
            <a:r>
              <a:rPr lang="en-GB" sz="1100" u="none" dirty="0">
                <a:latin typeface="Segoe UI" panose="020B0502040204020203" pitchFamily="34" charset="0"/>
                <a:ea typeface="Segoe UI" panose="020B0502040204020203" pitchFamily="34" charset="0"/>
                <a:cs typeface="Segoe UI" panose="020B0502040204020203" pitchFamily="34" charset="0"/>
              </a:rPr>
              <a:t>that </a:t>
            </a:r>
            <a:r>
              <a:rPr lang="en-GB" sz="1100" b="1" u="none" dirty="0">
                <a:latin typeface="Segoe UI" panose="020B0502040204020203" pitchFamily="34" charset="0"/>
                <a:ea typeface="Segoe UI" panose="020B0502040204020203" pitchFamily="34" charset="0"/>
                <a:cs typeface="Segoe UI" panose="020B0502040204020203" pitchFamily="34" charset="0"/>
              </a:rPr>
              <a:t>repeat volumes </a:t>
            </a:r>
            <a:r>
              <a:rPr lang="en-GB" sz="1100" u="none" dirty="0">
                <a:latin typeface="Segoe UI" panose="020B0502040204020203" pitchFamily="34" charset="0"/>
                <a:ea typeface="Segoe UI" panose="020B0502040204020203" pitchFamily="34" charset="0"/>
                <a:cs typeface="Segoe UI" panose="020B0502040204020203" pitchFamily="34" charset="0"/>
              </a:rPr>
              <a:t>will </a:t>
            </a:r>
            <a:r>
              <a:rPr lang="en-GB" sz="1100" b="1" u="none" dirty="0">
                <a:latin typeface="Segoe UI" panose="020B0502040204020203" pitchFamily="34" charset="0"/>
                <a:ea typeface="Segoe UI" panose="020B0502040204020203" pitchFamily="34" charset="0"/>
                <a:cs typeface="Segoe UI" panose="020B0502040204020203" pitchFamily="34" charset="0"/>
              </a:rPr>
              <a:t>increase </a:t>
            </a:r>
            <a:r>
              <a:rPr lang="en-GB" sz="1100" u="none" dirty="0">
                <a:latin typeface="Segoe UI" panose="020B0502040204020203" pitchFamily="34" charset="0"/>
                <a:ea typeface="Segoe UI" panose="020B0502040204020203" pitchFamily="34" charset="0"/>
                <a:cs typeface="Segoe UI" panose="020B0502040204020203" pitchFamily="34" charset="0"/>
              </a:rPr>
              <a:t>too. </a:t>
            </a: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smtClean="0">
                <a:latin typeface="Segoe UI" panose="020B0502040204020203" pitchFamily="34" charset="0"/>
                <a:ea typeface="Segoe UI" panose="020B0502040204020203" pitchFamily="34" charset="0"/>
                <a:cs typeface="Segoe UI" panose="020B0502040204020203" pitchFamily="34" charset="0"/>
              </a:rPr>
              <a:t>These pressures </a:t>
            </a:r>
            <a:r>
              <a:rPr lang="en-GB" sz="1100" u="none" dirty="0">
                <a:latin typeface="Segoe UI" panose="020B0502040204020203" pitchFamily="34" charset="0"/>
                <a:ea typeface="Segoe UI" panose="020B0502040204020203" pitchFamily="34" charset="0"/>
                <a:cs typeface="Segoe UI" panose="020B0502040204020203" pitchFamily="34" charset="0"/>
              </a:rPr>
              <a:t>are </a:t>
            </a:r>
            <a:r>
              <a:rPr lang="en-GB" sz="1100" u="none" dirty="0" smtClean="0">
                <a:latin typeface="Segoe UI" panose="020B0502040204020203" pitchFamily="34" charset="0"/>
                <a:ea typeface="Segoe UI" panose="020B0502040204020203" pitchFamily="34" charset="0"/>
                <a:cs typeface="Segoe UI" panose="020B0502040204020203" pitchFamily="34" charset="0"/>
              </a:rPr>
              <a:t>linked to the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cost of living crisis </a:t>
            </a:r>
            <a:r>
              <a:rPr lang="en-GB" sz="1100" u="none" dirty="0" smtClean="0">
                <a:latin typeface="Segoe UI" panose="020B0502040204020203" pitchFamily="34" charset="0"/>
                <a:ea typeface="Segoe UI" panose="020B0502040204020203" pitchFamily="34" charset="0"/>
                <a:cs typeface="Segoe UI" panose="020B0502040204020203" pitchFamily="34" charset="0"/>
              </a:rPr>
              <a:t>with increased household costs of food, energy and fuel despite the reduction in fuel duty. There are areas of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social deprivation </a:t>
            </a:r>
            <a:r>
              <a:rPr lang="en-GB" sz="1100" u="none" dirty="0" smtClean="0">
                <a:latin typeface="Segoe UI" panose="020B0502040204020203" pitchFamily="34" charset="0"/>
                <a:ea typeface="Segoe UI" panose="020B0502040204020203" pitchFamily="34" charset="0"/>
                <a:cs typeface="Segoe UI" panose="020B0502040204020203" pitchFamily="34" charset="0"/>
              </a:rPr>
              <a:t>within West Mercia which are among the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10% most deprived areas nationally </a:t>
            </a:r>
            <a:r>
              <a:rPr lang="en-GB" sz="1100" u="none" dirty="0" smtClean="0">
                <a:latin typeface="Segoe UI" panose="020B0502040204020203" pitchFamily="34" charset="0"/>
                <a:ea typeface="Segoe UI" panose="020B0502040204020203" pitchFamily="34" charset="0"/>
                <a:cs typeface="Segoe UI" panose="020B0502040204020203" pitchFamily="34" charset="0"/>
              </a:rPr>
              <a:t>(English Indices of Deprivation, 2019).</a:t>
            </a:r>
            <a:endParaRPr lang="en-GB" sz="5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1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b="1" u="none" dirty="0" smtClean="0">
                <a:latin typeface="Segoe UI" panose="020B0502040204020203" pitchFamily="34" charset="0"/>
                <a:ea typeface="Segoe UI" panose="020B0502040204020203" pitchFamily="34" charset="0"/>
                <a:cs typeface="Segoe UI" panose="020B0502040204020203" pitchFamily="34" charset="0"/>
              </a:rPr>
              <a:t>Further in-depth analysis </a:t>
            </a:r>
            <a:r>
              <a:rPr lang="en-GB" sz="1100" u="none" dirty="0" smtClean="0">
                <a:latin typeface="Segoe UI" panose="020B0502040204020203" pitchFamily="34" charset="0"/>
                <a:ea typeface="Segoe UI" panose="020B0502040204020203" pitchFamily="34" charset="0"/>
                <a:cs typeface="Segoe UI" panose="020B0502040204020203" pitchFamily="34" charset="0"/>
              </a:rPr>
              <a:t>is required to understand the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turnover rate </a:t>
            </a:r>
            <a:r>
              <a:rPr lang="en-GB" sz="1100" u="none" dirty="0">
                <a:latin typeface="Segoe UI" panose="020B0502040204020203" pitchFamily="34" charset="0"/>
                <a:ea typeface="Segoe UI" panose="020B0502040204020203" pitchFamily="34" charset="0"/>
                <a:cs typeface="Segoe UI" panose="020B0502040204020203" pitchFamily="34" charset="0"/>
              </a:rPr>
              <a:t>at which </a:t>
            </a:r>
            <a:r>
              <a:rPr lang="en-GB" sz="1100" u="none" dirty="0" smtClean="0">
                <a:latin typeface="Segoe UI" panose="020B0502040204020203" pitchFamily="34" charset="0"/>
                <a:ea typeface="Segoe UI" panose="020B0502040204020203" pitchFamily="34" charset="0"/>
                <a:cs typeface="Segoe UI" panose="020B0502040204020203" pitchFamily="34" charset="0"/>
              </a:rPr>
              <a:t>repeat DA victims </a:t>
            </a:r>
            <a:r>
              <a:rPr lang="en-GB" sz="1100" u="none" dirty="0">
                <a:latin typeface="Segoe UI" panose="020B0502040204020203" pitchFamily="34" charset="0"/>
                <a:ea typeface="Segoe UI" panose="020B0502040204020203" pitchFamily="34" charset="0"/>
                <a:cs typeface="Segoe UI" panose="020B0502040204020203" pitchFamily="34" charset="0"/>
              </a:rPr>
              <a:t>leave </a:t>
            </a:r>
            <a:r>
              <a:rPr lang="en-GB" sz="1100" u="none" dirty="0" smtClean="0">
                <a:latin typeface="Segoe UI" panose="020B0502040204020203" pitchFamily="34" charset="0"/>
                <a:ea typeface="Segoe UI" panose="020B0502040204020203" pitchFamily="34" charset="0"/>
                <a:cs typeface="Segoe UI" panose="020B0502040204020203" pitchFamily="34" charset="0"/>
              </a:rPr>
              <a:t>West Mercia’s repeat DA victim cohort and </a:t>
            </a:r>
            <a:r>
              <a:rPr lang="en-GB" sz="1100" u="none" dirty="0">
                <a:latin typeface="Segoe UI" panose="020B0502040204020203" pitchFamily="34" charset="0"/>
                <a:ea typeface="Segoe UI" panose="020B0502040204020203" pitchFamily="34" charset="0"/>
                <a:cs typeface="Segoe UI" panose="020B0502040204020203" pitchFamily="34" charset="0"/>
              </a:rPr>
              <a:t>are </a:t>
            </a:r>
            <a:r>
              <a:rPr lang="en-GB" sz="1100" u="none" dirty="0" smtClean="0">
                <a:latin typeface="Segoe UI" panose="020B0502040204020203" pitchFamily="34" charset="0"/>
                <a:ea typeface="Segoe UI" panose="020B0502040204020203" pitchFamily="34" charset="0"/>
                <a:cs typeface="Segoe UI" panose="020B0502040204020203" pitchFamily="34" charset="0"/>
              </a:rPr>
              <a:t>replaced with new repeat DA victims. This work should be scheduled dependent upon existing performance work commitments and resources.</a:t>
            </a:r>
          </a:p>
          <a:p>
            <a:pPr marL="171450" indent="-171450">
              <a:buFont typeface="Arial" panose="020B0604020202020204" pitchFamily="34" charset="0"/>
              <a:buChar char="•"/>
              <a:defRPr/>
            </a:pPr>
            <a:endParaRPr lang="en-GB" sz="5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37" name="Rectangle 36"/>
          <p:cNvSpPr/>
          <p:nvPr/>
        </p:nvSpPr>
        <p:spPr>
          <a:xfrm>
            <a:off x="497288" y="1723646"/>
            <a:ext cx="1017461" cy="1546577"/>
          </a:xfrm>
          <a:prstGeom prst="rect">
            <a:avLst/>
          </a:prstGeom>
        </p:spPr>
        <p:txBody>
          <a:bodyPr wrap="square">
            <a:spAutoFit/>
          </a:bodyPr>
          <a:lstStyle/>
          <a:p>
            <a:r>
              <a:rPr lang="en-GB" sz="1050" dirty="0">
                <a:latin typeface="Segoe UI" panose="020B0502040204020203" pitchFamily="34" charset="0"/>
                <a:ea typeface="Segoe UI" panose="020B0502040204020203" pitchFamily="34" charset="0"/>
                <a:cs typeface="Segoe UI" panose="020B0502040204020203" pitchFamily="34" charset="0"/>
              </a:rPr>
              <a:t>A reduction </a:t>
            </a:r>
            <a:r>
              <a:rPr lang="en-GB" sz="1050" dirty="0" smtClean="0">
                <a:latin typeface="Segoe UI" panose="020B0502040204020203" pitchFamily="34" charset="0"/>
                <a:ea typeface="Segoe UI" panose="020B0502040204020203" pitchFamily="34" charset="0"/>
                <a:cs typeface="Segoe UI" panose="020B0502040204020203" pitchFamily="34" charset="0"/>
              </a:rPr>
              <a:t> in </a:t>
            </a:r>
            <a:r>
              <a:rPr lang="en-GB" sz="1050" b="1" dirty="0">
                <a:latin typeface="Segoe UI" panose="020B0502040204020203" pitchFamily="34" charset="0"/>
                <a:ea typeface="Segoe UI" panose="020B0502040204020203" pitchFamily="34" charset="0"/>
                <a:cs typeface="Segoe UI" panose="020B0502040204020203" pitchFamily="34" charset="0"/>
              </a:rPr>
              <a:t>‘high frequency/ high severity’ repeat victims </a:t>
            </a:r>
            <a:r>
              <a:rPr lang="en-GB" sz="1050" dirty="0">
                <a:latin typeface="Segoe UI" panose="020B0502040204020203" pitchFamily="34" charset="0"/>
                <a:ea typeface="Segoe UI" panose="020B0502040204020203" pitchFamily="34" charset="0"/>
                <a:cs typeface="Segoe UI" panose="020B0502040204020203" pitchFamily="34" charset="0"/>
              </a:rPr>
              <a:t>and a </a:t>
            </a:r>
            <a:r>
              <a:rPr lang="en-GB" sz="1050" b="1" dirty="0">
                <a:latin typeface="Segoe UI" panose="020B0502040204020203" pitchFamily="34" charset="0"/>
                <a:ea typeface="Segoe UI" panose="020B0502040204020203" pitchFamily="34" charset="0"/>
                <a:cs typeface="Segoe UI" panose="020B0502040204020203" pitchFamily="34" charset="0"/>
              </a:rPr>
              <a:t>decrease in repeat rates</a:t>
            </a:r>
          </a:p>
        </p:txBody>
      </p:sp>
      <p:sp>
        <p:nvSpPr>
          <p:cNvPr id="38" name="Rectangle 37"/>
          <p:cNvSpPr/>
          <p:nvPr/>
        </p:nvSpPr>
        <p:spPr>
          <a:xfrm>
            <a:off x="425652" y="3295108"/>
            <a:ext cx="1083967" cy="553998"/>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Oct 2021</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pic>
        <p:nvPicPr>
          <p:cNvPr id="39" name="Picture 38"/>
          <p:cNvPicPr>
            <a:picLocks noChangeAspect="1"/>
          </p:cNvPicPr>
          <p:nvPr/>
        </p:nvPicPr>
        <p:blipFill>
          <a:blip r:embed="rId4"/>
          <a:stretch>
            <a:fillRect/>
          </a:stretch>
        </p:blipFill>
        <p:spPr>
          <a:xfrm>
            <a:off x="1410183" y="1055155"/>
            <a:ext cx="482251" cy="2707577"/>
          </a:xfrm>
          <a:prstGeom prst="rect">
            <a:avLst/>
          </a:prstGeom>
        </p:spPr>
      </p:pic>
      <p:sp>
        <p:nvSpPr>
          <p:cNvPr id="40" name="Rounded Rectangle 14"/>
          <p:cNvSpPr>
            <a:spLocks noChangeArrowheads="1"/>
          </p:cNvSpPr>
          <p:nvPr/>
        </p:nvSpPr>
        <p:spPr bwMode="auto">
          <a:xfrm>
            <a:off x="6394190" y="5341298"/>
            <a:ext cx="5347968" cy="1440000"/>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Rounded Rectangle 14"/>
          <p:cNvSpPr>
            <a:spLocks noChangeArrowheads="1"/>
          </p:cNvSpPr>
          <p:nvPr/>
        </p:nvSpPr>
        <p:spPr bwMode="auto">
          <a:xfrm>
            <a:off x="10640471" y="5711964"/>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43" name="TextBox 42"/>
          <p:cNvSpPr txBox="1"/>
          <p:nvPr/>
        </p:nvSpPr>
        <p:spPr>
          <a:xfrm>
            <a:off x="6003602" y="944277"/>
            <a:ext cx="3051994" cy="261610"/>
          </a:xfrm>
          <a:prstGeom prst="rect">
            <a:avLst/>
          </a:prstGeom>
          <a:noFill/>
        </p:spPr>
        <p:txBody>
          <a:bodyPr wrap="square" rtlCol="0" anchor="ctr">
            <a:spAutoFit/>
          </a:bodyPr>
          <a:lstStyle/>
          <a:p>
            <a:r>
              <a:rPr lang="en-GB" sz="1100" b="1" u="sng" dirty="0">
                <a:latin typeface="Segoe UI" panose="020B0502040204020203" pitchFamily="34" charset="0"/>
                <a:ea typeface="Segoe UI" panose="020B0502040204020203" pitchFamily="34" charset="0"/>
                <a:cs typeface="Segoe UI" panose="020B0502040204020203" pitchFamily="34" charset="0"/>
              </a:rPr>
              <a:t>Repeat Domestic Abuse Victims per Month</a:t>
            </a:r>
          </a:p>
        </p:txBody>
      </p:sp>
      <p:sp>
        <p:nvSpPr>
          <p:cNvPr id="44" name="Rounded Rectangle 14"/>
          <p:cNvSpPr>
            <a:spLocks noChangeArrowheads="1"/>
          </p:cNvSpPr>
          <p:nvPr/>
        </p:nvSpPr>
        <p:spPr bwMode="auto">
          <a:xfrm>
            <a:off x="10640471" y="6219453"/>
            <a:ext cx="881264" cy="261610"/>
          </a:xfrm>
          <a:prstGeom prst="rect">
            <a:avLst/>
          </a:prstGeom>
          <a:solidFill>
            <a:srgbClr val="FF000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Yes</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6" name="TextBox 45"/>
          <p:cNvSpPr txBox="1"/>
          <p:nvPr/>
        </p:nvSpPr>
        <p:spPr>
          <a:xfrm>
            <a:off x="6478155" y="5010177"/>
            <a:ext cx="5035383" cy="230832"/>
          </a:xfrm>
          <a:prstGeom prst="rect">
            <a:avLst/>
          </a:prstGeom>
          <a:noFill/>
        </p:spPr>
        <p:txBody>
          <a:bodyPr wrap="square" rtlCol="0">
            <a:spAutoFit/>
          </a:bodyPr>
          <a:lstStyle/>
          <a:p>
            <a:pPr algn="ctr"/>
            <a:r>
              <a:rPr lang="en-GB" sz="900" i="1" dirty="0">
                <a:latin typeface="Segoe UI" panose="020B0502040204020203" pitchFamily="34" charset="0"/>
                <a:ea typeface="Segoe UI" panose="020B0502040204020203" pitchFamily="34" charset="0"/>
                <a:cs typeface="Segoe UI" panose="020B0502040204020203" pitchFamily="34" charset="0"/>
              </a:rPr>
              <a:t>This </a:t>
            </a:r>
            <a:r>
              <a:rPr lang="en-GB" sz="900" i="1" dirty="0" smtClean="0">
                <a:latin typeface="Segoe UI" panose="020B0502040204020203" pitchFamily="34" charset="0"/>
                <a:ea typeface="Segoe UI" panose="020B0502040204020203" pitchFamily="34" charset="0"/>
                <a:cs typeface="Segoe UI" panose="020B0502040204020203" pitchFamily="34" charset="0"/>
              </a:rPr>
              <a:t>DA data </a:t>
            </a:r>
            <a:r>
              <a:rPr lang="en-GB" sz="900" i="1" dirty="0">
                <a:latin typeface="Segoe UI" panose="020B0502040204020203" pitchFamily="34" charset="0"/>
                <a:ea typeface="Segoe UI" panose="020B0502040204020203" pitchFamily="34" charset="0"/>
                <a:cs typeface="Segoe UI" panose="020B0502040204020203" pitchFamily="34" charset="0"/>
              </a:rPr>
              <a:t>is generated from Athena where a ‘Domestic Abuse’ crime keyword has been applied.</a:t>
            </a:r>
          </a:p>
        </p:txBody>
      </p:sp>
      <p:pic>
        <p:nvPicPr>
          <p:cNvPr id="45" name="Picture 44"/>
          <p:cNvPicPr>
            <a:picLocks noChangeAspect="1"/>
          </p:cNvPicPr>
          <p:nvPr/>
        </p:nvPicPr>
        <p:blipFill rotWithShape="1">
          <a:blip r:embed="rId5"/>
          <a:srcRect l="2877" t="82509" r="38513" b="5388"/>
          <a:stretch/>
        </p:blipFill>
        <p:spPr>
          <a:xfrm>
            <a:off x="7114240" y="4521086"/>
            <a:ext cx="3705062" cy="501703"/>
          </a:xfrm>
          <a:prstGeom prst="rect">
            <a:avLst/>
          </a:prstGeom>
        </p:spPr>
      </p:pic>
      <p:pic>
        <p:nvPicPr>
          <p:cNvPr id="9" name="Picture 8"/>
          <p:cNvPicPr>
            <a:picLocks noChangeAspect="1"/>
          </p:cNvPicPr>
          <p:nvPr/>
        </p:nvPicPr>
        <p:blipFill rotWithShape="1">
          <a:blip r:embed="rId6"/>
          <a:srcRect l="298" t="8336" r="322" b="10457"/>
          <a:stretch/>
        </p:blipFill>
        <p:spPr>
          <a:xfrm>
            <a:off x="6099192" y="1325157"/>
            <a:ext cx="5912808" cy="3168243"/>
          </a:xfrm>
          <a:prstGeom prst="rect">
            <a:avLst/>
          </a:prstGeom>
        </p:spPr>
      </p:pic>
      <p:sp>
        <p:nvSpPr>
          <p:cNvPr id="25" name="TextBox 24"/>
          <p:cNvSpPr txBox="1"/>
          <p:nvPr/>
        </p:nvSpPr>
        <p:spPr>
          <a:xfrm>
            <a:off x="6539296" y="5612905"/>
            <a:ext cx="3986401" cy="1107996"/>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100" dirty="0">
                <a:latin typeface="Segoe UI" panose="020B0502040204020203" pitchFamily="34" charset="0"/>
                <a:ea typeface="Segoe UI" panose="020B0502040204020203" pitchFamily="34" charset="0"/>
                <a:cs typeface="Segoe UI" panose="020B0502040204020203" pitchFamily="34" charset="0"/>
              </a:rPr>
              <a:t>Continue to develop analysis to support Early Intervention and Help.</a:t>
            </a:r>
          </a:p>
          <a:p>
            <a:pPr marL="171450" indent="-171450">
              <a:buFont typeface="Arial" panose="020B0604020202020204" pitchFamily="34" charset="0"/>
              <a:buChar char="•"/>
              <a:defRPr/>
            </a:pPr>
            <a:endParaRPr lang="en-GB" altLang="en-US" sz="11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100" b="1" dirty="0">
                <a:latin typeface="Segoe UI" panose="020B0502040204020203" pitchFamily="34" charset="0"/>
                <a:ea typeface="Segoe UI" panose="020B0502040204020203" pitchFamily="34" charset="0"/>
                <a:cs typeface="Segoe UI" panose="020B0502040204020203" pitchFamily="34" charset="0"/>
              </a:rPr>
              <a:t>VAWG framework </a:t>
            </a:r>
            <a:r>
              <a:rPr lang="en-GB" altLang="en-US" sz="1100" dirty="0">
                <a:latin typeface="Segoe UI" panose="020B0502040204020203" pitchFamily="34" charset="0"/>
                <a:ea typeface="Segoe UI" panose="020B0502040204020203" pitchFamily="34" charset="0"/>
                <a:cs typeface="Segoe UI" panose="020B0502040204020203" pitchFamily="34" charset="0"/>
              </a:rPr>
              <a:t>- The </a:t>
            </a:r>
            <a:r>
              <a:rPr lang="en-GB" altLang="en-US" sz="1100" b="1" dirty="0">
                <a:latin typeface="Segoe UI" panose="020B0502040204020203" pitchFamily="34" charset="0"/>
                <a:ea typeface="Segoe UI" panose="020B0502040204020203" pitchFamily="34" charset="0"/>
                <a:cs typeface="Segoe UI" panose="020B0502040204020203" pitchFamily="34" charset="0"/>
              </a:rPr>
              <a:t>performance framework </a:t>
            </a:r>
            <a:r>
              <a:rPr lang="en-GB" altLang="en-US" sz="1100" dirty="0">
                <a:latin typeface="Segoe UI" panose="020B0502040204020203" pitchFamily="34" charset="0"/>
                <a:ea typeface="Segoe UI" panose="020B0502040204020203" pitchFamily="34" charset="0"/>
                <a:cs typeface="Segoe UI" panose="020B0502040204020203" pitchFamily="34" charset="0"/>
              </a:rPr>
              <a:t>was</a:t>
            </a:r>
            <a:r>
              <a:rPr lang="en-GB" altLang="en-US" sz="1100" b="1" dirty="0">
                <a:latin typeface="Segoe UI" panose="020B0502040204020203" pitchFamily="34" charset="0"/>
                <a:ea typeface="Segoe UI" panose="020B0502040204020203" pitchFamily="34" charset="0"/>
                <a:cs typeface="Segoe UI" panose="020B0502040204020203" pitchFamily="34" charset="0"/>
              </a:rPr>
              <a:t> </a:t>
            </a:r>
            <a:r>
              <a:rPr lang="en-GB" altLang="en-US" sz="1100" dirty="0">
                <a:latin typeface="Segoe UI" panose="020B0502040204020203" pitchFamily="34" charset="0"/>
                <a:ea typeface="Segoe UI" panose="020B0502040204020203" pitchFamily="34" charset="0"/>
                <a:cs typeface="Segoe UI" panose="020B0502040204020203" pitchFamily="34" charset="0"/>
              </a:rPr>
              <a:t>published in </a:t>
            </a:r>
            <a:r>
              <a:rPr lang="en-GB" altLang="en-US" sz="1100" b="1" dirty="0">
                <a:latin typeface="Segoe UI" panose="020B0502040204020203" pitchFamily="34" charset="0"/>
                <a:ea typeface="Segoe UI" panose="020B0502040204020203" pitchFamily="34" charset="0"/>
                <a:cs typeface="Segoe UI" panose="020B0502040204020203" pitchFamily="34" charset="0"/>
              </a:rPr>
              <a:t>April 2022</a:t>
            </a:r>
            <a:r>
              <a:rPr lang="en-GB" altLang="en-US" sz="1100" dirty="0">
                <a:latin typeface="Segoe UI" panose="020B0502040204020203" pitchFamily="34" charset="0"/>
                <a:ea typeface="Segoe UI" panose="020B0502040204020203" pitchFamily="34" charset="0"/>
                <a:cs typeface="Segoe UI" panose="020B0502040204020203" pitchFamily="34" charset="0"/>
              </a:rPr>
              <a:t>. West Mercia to work towards delivery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of this </a:t>
            </a:r>
            <a:r>
              <a:rPr lang="en-GB" altLang="en-US" sz="1100" dirty="0">
                <a:latin typeface="Segoe UI" panose="020B0502040204020203" pitchFamily="34" charset="0"/>
                <a:ea typeface="Segoe UI" panose="020B0502040204020203" pitchFamily="34" charset="0"/>
                <a:cs typeface="Segoe UI" panose="020B0502040204020203" pitchFamily="34" charset="0"/>
              </a:rPr>
              <a:t>performance requirement.</a:t>
            </a:r>
            <a:endParaRPr lang="en-GB" altLang="en-US" sz="11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4833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31</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Box 6"/>
          <p:cNvSpPr txBox="1"/>
          <p:nvPr/>
        </p:nvSpPr>
        <p:spPr>
          <a:xfrm>
            <a:off x="352800" y="192984"/>
            <a:ext cx="53082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effective prevention and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intervention</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How well does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West Mercia Police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bring offenders to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justice?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352800" y="654649"/>
            <a:ext cx="5827858" cy="461665"/>
          </a:xfrm>
          <a:prstGeom prst="rect">
            <a:avLst/>
          </a:prstGeom>
          <a:noFill/>
        </p:spPr>
        <p:txBody>
          <a:bodyPr wrap="square" rtlCol="0">
            <a:spAutoFit/>
          </a:bodyPr>
          <a:lstStyle/>
          <a:p>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4.1.6 </a:t>
            </a:r>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Volume / rate of repeat </a:t>
            </a:r>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perpetrators (</a:t>
            </a:r>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DA-specific </a:t>
            </a:r>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suspects)</a:t>
            </a:r>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a:p>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8626891" y="144404"/>
            <a:ext cx="3115267" cy="473206"/>
          </a:xfrm>
          <a:prstGeom prst="rect">
            <a:avLst/>
          </a:prstGeom>
          <a:noFill/>
          <a:ln w="19050">
            <a:solidFill>
              <a:srgbClr val="BF9000"/>
            </a:solidFill>
          </a:ln>
          <a:scene3d>
            <a:camera prst="orthographicFront"/>
            <a:lightRig rig="threePt" dir="t"/>
          </a:scene3d>
          <a:sp3d>
            <a:bevelT/>
          </a:sp3d>
        </p:spPr>
        <p:txBody>
          <a:bodyPr wrap="square" rtlCol="0">
            <a:spAutoFit/>
          </a:bodyPr>
          <a:lstStyle/>
          <a:p>
            <a:pPr algn="ctr"/>
            <a:endParaRPr lang="en-GB" sz="825" b="1" dirty="0">
              <a:latin typeface="Arial" panose="020B0604020202020204" pitchFamily="34" charset="0"/>
              <a:cs typeface="Arial" panose="020B0604020202020204" pitchFamily="34" charset="0"/>
            </a:endParaRPr>
          </a:p>
          <a:p>
            <a:pPr algn="ctr"/>
            <a:endParaRPr lang="en-GB" sz="825" b="1" dirty="0">
              <a:latin typeface="Arial" panose="020B0604020202020204" pitchFamily="34" charset="0"/>
              <a:cs typeface="Arial" panose="020B0604020202020204" pitchFamily="34" charset="0"/>
            </a:endParaRPr>
          </a:p>
          <a:p>
            <a:pPr algn="ctr"/>
            <a:endParaRPr lang="en-GB" sz="825" b="1" dirty="0">
              <a:latin typeface="Arial" panose="020B0604020202020204" pitchFamily="34" charset="0"/>
              <a:cs typeface="Arial" panose="020B0604020202020204" pitchFamily="34" charset="0"/>
            </a:endParaRPr>
          </a:p>
        </p:txBody>
      </p:sp>
      <p:sp>
        <p:nvSpPr>
          <p:cNvPr id="24" name="TextBox 23"/>
          <p:cNvSpPr txBox="1"/>
          <p:nvPr/>
        </p:nvSpPr>
        <p:spPr>
          <a:xfrm>
            <a:off x="8532298" y="144820"/>
            <a:ext cx="3239396" cy="507831"/>
          </a:xfrm>
          <a:prstGeom prst="rect">
            <a:avLst/>
          </a:prstGeom>
          <a:noFill/>
          <a:ln>
            <a:noFill/>
          </a:ln>
        </p:spPr>
        <p:txBody>
          <a:bodyPr wrap="square" rtlCol="0">
            <a:spAutoFit/>
          </a:bodyPr>
          <a:lstStyle/>
          <a:p>
            <a:pPr algn="ctr"/>
            <a:r>
              <a:rPr lang="en-GB" sz="900" dirty="0">
                <a:latin typeface="Segoe UI" panose="020B0502040204020203" pitchFamily="34" charset="0"/>
                <a:ea typeface="Segoe UI" panose="020B0502040204020203" pitchFamily="34" charset="0"/>
                <a:cs typeface="Segoe UI" panose="020B0502040204020203" pitchFamily="34" charset="0"/>
              </a:rPr>
              <a:t>A repeat </a:t>
            </a:r>
            <a:r>
              <a:rPr lang="en-GB" sz="900" dirty="0" smtClean="0">
                <a:latin typeface="Segoe UI" panose="020B0502040204020203" pitchFamily="34" charset="0"/>
                <a:ea typeface="Segoe UI" panose="020B0502040204020203" pitchFamily="34" charset="0"/>
                <a:cs typeface="Segoe UI" panose="020B0502040204020203" pitchFamily="34" charset="0"/>
              </a:rPr>
              <a:t>suspect </a:t>
            </a:r>
            <a:r>
              <a:rPr lang="en-GB" sz="900" dirty="0">
                <a:latin typeface="Segoe UI" panose="020B0502040204020203" pitchFamily="34" charset="0"/>
                <a:ea typeface="Segoe UI" panose="020B0502040204020203" pitchFamily="34" charset="0"/>
                <a:cs typeface="Segoe UI" panose="020B0502040204020203" pitchFamily="34" charset="0"/>
              </a:rPr>
              <a:t>is defined as an individual recorded as a </a:t>
            </a:r>
            <a:r>
              <a:rPr lang="en-GB" sz="900" dirty="0" smtClean="0">
                <a:latin typeface="Segoe UI" panose="020B0502040204020203" pitchFamily="34" charset="0"/>
                <a:ea typeface="Segoe UI" panose="020B0502040204020203" pitchFamily="34" charset="0"/>
                <a:cs typeface="Segoe UI" panose="020B0502040204020203" pitchFamily="34" charset="0"/>
              </a:rPr>
              <a:t>suspect </a:t>
            </a:r>
            <a:r>
              <a:rPr lang="en-GB" sz="900" dirty="0">
                <a:latin typeface="Segoe UI" panose="020B0502040204020203" pitchFamily="34" charset="0"/>
                <a:ea typeface="Segoe UI" panose="020B0502040204020203" pitchFamily="34" charset="0"/>
                <a:cs typeface="Segoe UI" panose="020B0502040204020203" pitchFamily="34" charset="0"/>
              </a:rPr>
              <a:t>in the </a:t>
            </a:r>
            <a:r>
              <a:rPr lang="en-GB" sz="900" b="1" dirty="0">
                <a:latin typeface="Segoe UI" panose="020B0502040204020203" pitchFamily="34" charset="0"/>
                <a:ea typeface="Segoe UI" panose="020B0502040204020203" pitchFamily="34" charset="0"/>
                <a:cs typeface="Segoe UI" panose="020B0502040204020203" pitchFamily="34" charset="0"/>
              </a:rPr>
              <a:t>current reporting month </a:t>
            </a:r>
            <a:r>
              <a:rPr lang="en-GB" sz="900" dirty="0">
                <a:latin typeface="Segoe UI" panose="020B0502040204020203" pitchFamily="34" charset="0"/>
                <a:ea typeface="Segoe UI" panose="020B0502040204020203" pitchFamily="34" charset="0"/>
                <a:cs typeface="Segoe UI" panose="020B0502040204020203" pitchFamily="34" charset="0"/>
              </a:rPr>
              <a:t>that has had at least one other offence in the </a:t>
            </a:r>
            <a:r>
              <a:rPr lang="en-GB" sz="900" b="1" dirty="0">
                <a:latin typeface="Segoe UI" panose="020B0502040204020203" pitchFamily="34" charset="0"/>
                <a:ea typeface="Segoe UI" panose="020B0502040204020203" pitchFamily="34" charset="0"/>
                <a:cs typeface="Segoe UI" panose="020B0502040204020203" pitchFamily="34" charset="0"/>
              </a:rPr>
              <a:t>preceding 12 months</a:t>
            </a:r>
            <a:r>
              <a:rPr lang="en-GB" sz="900" dirty="0">
                <a:latin typeface="Segoe UI" panose="020B0502040204020203" pitchFamily="34" charset="0"/>
                <a:ea typeface="Segoe UI" panose="020B0502040204020203" pitchFamily="34" charset="0"/>
                <a:cs typeface="Segoe UI" panose="020B0502040204020203" pitchFamily="34" charset="0"/>
              </a:rPr>
              <a:t>. </a:t>
            </a:r>
          </a:p>
        </p:txBody>
      </p:sp>
      <p:sp>
        <p:nvSpPr>
          <p:cNvPr id="32" name="Rectangle 31"/>
          <p:cNvSpPr/>
          <p:nvPr/>
        </p:nvSpPr>
        <p:spPr>
          <a:xfrm>
            <a:off x="464131" y="1000988"/>
            <a:ext cx="1454288" cy="2924294"/>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3" name="TextBox 32"/>
          <p:cNvSpPr txBox="1"/>
          <p:nvPr/>
        </p:nvSpPr>
        <p:spPr>
          <a:xfrm>
            <a:off x="466330" y="1145295"/>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34" name="Picture 33"/>
          <p:cNvPicPr>
            <a:picLocks noChangeAspect="1"/>
          </p:cNvPicPr>
          <p:nvPr/>
        </p:nvPicPr>
        <p:blipFill>
          <a:blip r:embed="rId3"/>
          <a:stretch>
            <a:fillRect/>
          </a:stretch>
        </p:blipFill>
        <p:spPr>
          <a:xfrm>
            <a:off x="485386" y="1084624"/>
            <a:ext cx="380585" cy="247854"/>
          </a:xfrm>
          <a:prstGeom prst="rect">
            <a:avLst/>
          </a:prstGeom>
        </p:spPr>
      </p:pic>
      <p:sp>
        <p:nvSpPr>
          <p:cNvPr id="38" name="Rectangle 37"/>
          <p:cNvSpPr/>
          <p:nvPr/>
        </p:nvSpPr>
        <p:spPr>
          <a:xfrm>
            <a:off x="425652" y="3371283"/>
            <a:ext cx="1083967" cy="553998"/>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Oct 2021</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pic>
        <p:nvPicPr>
          <p:cNvPr id="39" name="Picture 38"/>
          <p:cNvPicPr>
            <a:picLocks noChangeAspect="1"/>
          </p:cNvPicPr>
          <p:nvPr/>
        </p:nvPicPr>
        <p:blipFill>
          <a:blip r:embed="rId4"/>
          <a:stretch>
            <a:fillRect/>
          </a:stretch>
        </p:blipFill>
        <p:spPr>
          <a:xfrm>
            <a:off x="1410183" y="1055155"/>
            <a:ext cx="482251" cy="2707577"/>
          </a:xfrm>
          <a:prstGeom prst="rect">
            <a:avLst/>
          </a:prstGeom>
        </p:spPr>
      </p:pic>
      <p:sp>
        <p:nvSpPr>
          <p:cNvPr id="46" name="TextBox 45"/>
          <p:cNvSpPr txBox="1"/>
          <p:nvPr/>
        </p:nvSpPr>
        <p:spPr>
          <a:xfrm>
            <a:off x="6478155" y="5010177"/>
            <a:ext cx="5035383" cy="230832"/>
          </a:xfrm>
          <a:prstGeom prst="rect">
            <a:avLst/>
          </a:prstGeom>
          <a:noFill/>
        </p:spPr>
        <p:txBody>
          <a:bodyPr wrap="square" rtlCol="0">
            <a:spAutoFit/>
          </a:bodyPr>
          <a:lstStyle/>
          <a:p>
            <a:pPr algn="ctr"/>
            <a:r>
              <a:rPr lang="en-GB" sz="900" i="1" dirty="0">
                <a:latin typeface="Segoe UI" panose="020B0502040204020203" pitchFamily="34" charset="0"/>
                <a:ea typeface="Segoe UI" panose="020B0502040204020203" pitchFamily="34" charset="0"/>
                <a:cs typeface="Segoe UI" panose="020B0502040204020203" pitchFamily="34" charset="0"/>
              </a:rPr>
              <a:t>This </a:t>
            </a:r>
            <a:r>
              <a:rPr lang="en-GB" sz="900" i="1" dirty="0" smtClean="0">
                <a:latin typeface="Segoe UI" panose="020B0502040204020203" pitchFamily="34" charset="0"/>
                <a:ea typeface="Segoe UI" panose="020B0502040204020203" pitchFamily="34" charset="0"/>
                <a:cs typeface="Segoe UI" panose="020B0502040204020203" pitchFamily="34" charset="0"/>
              </a:rPr>
              <a:t>DA data </a:t>
            </a:r>
            <a:r>
              <a:rPr lang="en-GB" sz="900" i="1" dirty="0">
                <a:latin typeface="Segoe UI" panose="020B0502040204020203" pitchFamily="34" charset="0"/>
                <a:ea typeface="Segoe UI" panose="020B0502040204020203" pitchFamily="34" charset="0"/>
                <a:cs typeface="Segoe UI" panose="020B0502040204020203" pitchFamily="34" charset="0"/>
              </a:rPr>
              <a:t>is generated from Athena where a ‘Domestic Abuse’ crime keyword has been applied.</a:t>
            </a:r>
          </a:p>
        </p:txBody>
      </p:sp>
      <p:sp>
        <p:nvSpPr>
          <p:cNvPr id="26" name="Rectangle 25"/>
          <p:cNvSpPr/>
          <p:nvPr/>
        </p:nvSpPr>
        <p:spPr>
          <a:xfrm>
            <a:off x="457158" y="1739415"/>
            <a:ext cx="1017461" cy="1546577"/>
          </a:xfrm>
          <a:prstGeom prst="rect">
            <a:avLst/>
          </a:prstGeom>
        </p:spPr>
        <p:txBody>
          <a:bodyPr wrap="square">
            <a:spAutoFit/>
          </a:bodyPr>
          <a:lstStyle/>
          <a:p>
            <a:r>
              <a:rPr lang="en-GB" sz="1050" dirty="0">
                <a:latin typeface="Segoe UI" panose="020B0502040204020203" pitchFamily="34" charset="0"/>
                <a:ea typeface="Segoe UI" panose="020B0502040204020203" pitchFamily="34" charset="0"/>
                <a:cs typeface="Segoe UI" panose="020B0502040204020203" pitchFamily="34" charset="0"/>
              </a:rPr>
              <a:t>A reduction </a:t>
            </a:r>
            <a:r>
              <a:rPr lang="en-GB" sz="1050" dirty="0" smtClean="0">
                <a:latin typeface="Segoe UI" panose="020B0502040204020203" pitchFamily="34" charset="0"/>
                <a:ea typeface="Segoe UI" panose="020B0502040204020203" pitchFamily="34" charset="0"/>
                <a:cs typeface="Segoe UI" panose="020B0502040204020203" pitchFamily="34" charset="0"/>
              </a:rPr>
              <a:t> in </a:t>
            </a:r>
            <a:r>
              <a:rPr lang="en-GB" sz="1050" b="1" dirty="0">
                <a:latin typeface="Segoe UI" panose="020B0502040204020203" pitchFamily="34" charset="0"/>
                <a:ea typeface="Segoe UI" panose="020B0502040204020203" pitchFamily="34" charset="0"/>
                <a:cs typeface="Segoe UI" panose="020B0502040204020203" pitchFamily="34" charset="0"/>
              </a:rPr>
              <a:t>‘high frequency/ high severity’ repeat </a:t>
            </a:r>
            <a:r>
              <a:rPr lang="en-GB" sz="1050" b="1" dirty="0" smtClean="0">
                <a:latin typeface="Segoe UI" panose="020B0502040204020203" pitchFamily="34" charset="0"/>
                <a:ea typeface="Segoe UI" panose="020B0502040204020203" pitchFamily="34" charset="0"/>
                <a:cs typeface="Segoe UI" panose="020B0502040204020203" pitchFamily="34" charset="0"/>
              </a:rPr>
              <a:t>suspects </a:t>
            </a:r>
            <a:r>
              <a:rPr lang="en-GB" sz="1050" dirty="0">
                <a:latin typeface="Segoe UI" panose="020B0502040204020203" pitchFamily="34" charset="0"/>
                <a:ea typeface="Segoe UI" panose="020B0502040204020203" pitchFamily="34" charset="0"/>
                <a:cs typeface="Segoe UI" panose="020B0502040204020203" pitchFamily="34" charset="0"/>
              </a:rPr>
              <a:t>and a </a:t>
            </a:r>
            <a:r>
              <a:rPr lang="en-GB" sz="1050" b="1" dirty="0">
                <a:latin typeface="Segoe UI" panose="020B0502040204020203" pitchFamily="34" charset="0"/>
                <a:ea typeface="Segoe UI" panose="020B0502040204020203" pitchFamily="34" charset="0"/>
                <a:cs typeface="Segoe UI" panose="020B0502040204020203" pitchFamily="34" charset="0"/>
              </a:rPr>
              <a:t>decrease in repeat rates</a:t>
            </a:r>
          </a:p>
        </p:txBody>
      </p:sp>
      <p:sp>
        <p:nvSpPr>
          <p:cNvPr id="27" name="Rounded Rectangle 14"/>
          <p:cNvSpPr>
            <a:spLocks noChangeArrowheads="1"/>
          </p:cNvSpPr>
          <p:nvPr/>
        </p:nvSpPr>
        <p:spPr bwMode="auto">
          <a:xfrm>
            <a:off x="2029750" y="1000988"/>
            <a:ext cx="3873694" cy="2924294"/>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4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a:latin typeface="Segoe UI" panose="020B0502040204020203" pitchFamily="34" charset="0"/>
                <a:ea typeface="Segoe UI" panose="020B0502040204020203" pitchFamily="34" charset="0"/>
                <a:cs typeface="Segoe UI" panose="020B0502040204020203" pitchFamily="34" charset="0"/>
              </a:rPr>
              <a:t>There has been </a:t>
            </a:r>
            <a:r>
              <a:rPr lang="en-GB" sz="1050" dirty="0" smtClean="0">
                <a:latin typeface="Segoe UI" panose="020B0502040204020203" pitchFamily="34" charset="0"/>
                <a:ea typeface="Segoe UI" panose="020B0502040204020203" pitchFamily="34" charset="0"/>
                <a:cs typeface="Segoe UI" panose="020B0502040204020203" pitchFamily="34" charset="0"/>
              </a:rPr>
              <a:t>an </a:t>
            </a:r>
            <a:r>
              <a:rPr lang="en-GB" sz="1050" b="1" dirty="0" smtClean="0">
                <a:latin typeface="Segoe UI" panose="020B0502040204020203" pitchFamily="34" charset="0"/>
                <a:ea typeface="Segoe UI" panose="020B0502040204020203" pitchFamily="34" charset="0"/>
                <a:cs typeface="Segoe UI" panose="020B0502040204020203" pitchFamily="34" charset="0"/>
              </a:rPr>
              <a:t>increase </a:t>
            </a:r>
            <a:r>
              <a:rPr lang="en-GB" sz="1050" dirty="0" smtClean="0">
                <a:latin typeface="Segoe UI" panose="020B0502040204020203" pitchFamily="34" charset="0"/>
                <a:ea typeface="Segoe UI" panose="020B0502040204020203" pitchFamily="34" charset="0"/>
                <a:cs typeface="Segoe UI" panose="020B0502040204020203" pitchFamily="34" charset="0"/>
              </a:rPr>
              <a:t>in </a:t>
            </a:r>
            <a:r>
              <a:rPr lang="en-GB" sz="1050" dirty="0">
                <a:latin typeface="Segoe UI" panose="020B0502040204020203" pitchFamily="34" charset="0"/>
                <a:ea typeface="Segoe UI" panose="020B0502040204020203" pitchFamily="34" charset="0"/>
                <a:cs typeface="Segoe UI" panose="020B0502040204020203" pitchFamily="34" charset="0"/>
              </a:rPr>
              <a:t>the number of </a:t>
            </a:r>
            <a:r>
              <a:rPr lang="en-GB" sz="1050" b="1" dirty="0">
                <a:latin typeface="Segoe UI" panose="020B0502040204020203" pitchFamily="34" charset="0"/>
                <a:ea typeface="Segoe UI" panose="020B0502040204020203" pitchFamily="34" charset="0"/>
                <a:cs typeface="Segoe UI" panose="020B0502040204020203" pitchFamily="34" charset="0"/>
              </a:rPr>
              <a:t>Domestic abuse (DA) single offence </a:t>
            </a:r>
            <a:r>
              <a:rPr lang="en-GB" sz="1050" dirty="0" smtClean="0">
                <a:latin typeface="Segoe UI" panose="020B0502040204020203" pitchFamily="34" charset="0"/>
                <a:ea typeface="Segoe UI" panose="020B0502040204020203" pitchFamily="34" charset="0"/>
                <a:cs typeface="Segoe UI" panose="020B0502040204020203" pitchFamily="34" charset="0"/>
              </a:rPr>
              <a:t>suspects, </a:t>
            </a:r>
            <a:r>
              <a:rPr lang="en-GB" sz="1050" b="1" dirty="0">
                <a:latin typeface="Segoe UI" panose="020B0502040204020203" pitchFamily="34" charset="0"/>
                <a:ea typeface="Segoe UI" panose="020B0502040204020203" pitchFamily="34" charset="0"/>
                <a:cs typeface="Segoe UI" panose="020B0502040204020203" pitchFamily="34" charset="0"/>
              </a:rPr>
              <a:t>repeat DA </a:t>
            </a:r>
            <a:r>
              <a:rPr lang="en-GB" sz="1050" dirty="0" smtClean="0">
                <a:latin typeface="Segoe UI" panose="020B0502040204020203" pitchFamily="34" charset="0"/>
                <a:ea typeface="Segoe UI" panose="020B0502040204020203" pitchFamily="34" charset="0"/>
                <a:cs typeface="Segoe UI" panose="020B0502040204020203" pitchFamily="34" charset="0"/>
              </a:rPr>
              <a:t>suspects </a:t>
            </a:r>
            <a:r>
              <a:rPr lang="en-GB" sz="1050" dirty="0">
                <a:latin typeface="Segoe UI" panose="020B0502040204020203" pitchFamily="34" charset="0"/>
                <a:ea typeface="Segoe UI" panose="020B0502040204020203" pitchFamily="34" charset="0"/>
                <a:cs typeface="Segoe UI" panose="020B0502040204020203" pitchFamily="34" charset="0"/>
              </a:rPr>
              <a:t>in March 22, although the </a:t>
            </a:r>
            <a:r>
              <a:rPr lang="en-GB" sz="1050" b="1" dirty="0">
                <a:latin typeface="Segoe UI" panose="020B0502040204020203" pitchFamily="34" charset="0"/>
                <a:ea typeface="Segoe UI" panose="020B0502040204020203" pitchFamily="34" charset="0"/>
                <a:cs typeface="Segoe UI" panose="020B0502040204020203" pitchFamily="34" charset="0"/>
              </a:rPr>
              <a:t>DA repeat rate </a:t>
            </a:r>
            <a:r>
              <a:rPr lang="en-GB" sz="1050" dirty="0">
                <a:latin typeface="Segoe UI" panose="020B0502040204020203" pitchFamily="34" charset="0"/>
                <a:ea typeface="Segoe UI" panose="020B0502040204020203" pitchFamily="34" charset="0"/>
                <a:cs typeface="Segoe UI" panose="020B0502040204020203" pitchFamily="34" charset="0"/>
              </a:rPr>
              <a:t>has remained </a:t>
            </a:r>
            <a:r>
              <a:rPr lang="en-GB" sz="1050" b="1" dirty="0">
                <a:latin typeface="Segoe UI" panose="020B0502040204020203" pitchFamily="34" charset="0"/>
                <a:ea typeface="Segoe UI" panose="020B0502040204020203" pitchFamily="34" charset="0"/>
                <a:cs typeface="Segoe UI" panose="020B0502040204020203" pitchFamily="34" charset="0"/>
              </a:rPr>
              <a:t>relatively stable </a:t>
            </a:r>
            <a:r>
              <a:rPr lang="en-GB" sz="1050" dirty="0">
                <a:latin typeface="Segoe UI" panose="020B0502040204020203" pitchFamily="34" charset="0"/>
                <a:ea typeface="Segoe UI" panose="020B0502040204020203" pitchFamily="34" charset="0"/>
                <a:cs typeface="Segoe UI" panose="020B0502040204020203" pitchFamily="34" charset="0"/>
              </a:rPr>
              <a:t>compared to February 22.</a:t>
            </a:r>
            <a:endParaRPr lang="en-GB" sz="105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5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dirty="0">
                <a:latin typeface="Segoe UI" panose="020B0502040204020203" pitchFamily="34" charset="0"/>
                <a:ea typeface="Segoe UI" panose="020B0502040204020203" pitchFamily="34" charset="0"/>
                <a:cs typeface="Segoe UI" panose="020B0502040204020203" pitchFamily="34" charset="0"/>
              </a:rPr>
              <a:t>Increased numbers of DA </a:t>
            </a:r>
            <a:r>
              <a:rPr lang="en-GB" sz="1050" b="1" dirty="0" smtClean="0">
                <a:latin typeface="Segoe UI" panose="020B0502040204020203" pitchFamily="34" charset="0"/>
                <a:ea typeface="Segoe UI" panose="020B0502040204020203" pitchFamily="34" charset="0"/>
                <a:cs typeface="Segoe UI" panose="020B0502040204020203" pitchFamily="34" charset="0"/>
              </a:rPr>
              <a:t>suspects </a:t>
            </a:r>
            <a:r>
              <a:rPr lang="en-GB" sz="1050" dirty="0">
                <a:latin typeface="Segoe UI" panose="020B0502040204020203" pitchFamily="34" charset="0"/>
                <a:ea typeface="Segoe UI" panose="020B0502040204020203" pitchFamily="34" charset="0"/>
                <a:cs typeface="Segoe UI" panose="020B0502040204020203" pitchFamily="34" charset="0"/>
              </a:rPr>
              <a:t>in</a:t>
            </a:r>
            <a:r>
              <a:rPr lang="en-GB" sz="1050" b="1" dirty="0">
                <a:latin typeface="Segoe UI" panose="020B0502040204020203" pitchFamily="34" charset="0"/>
                <a:ea typeface="Segoe UI" panose="020B0502040204020203" pitchFamily="34" charset="0"/>
                <a:cs typeface="Segoe UI" panose="020B0502040204020203" pitchFamily="34" charset="0"/>
              </a:rPr>
              <a:t> March 22 </a:t>
            </a:r>
            <a:r>
              <a:rPr lang="en-GB" sz="1050" dirty="0">
                <a:latin typeface="Segoe UI" panose="020B0502040204020203" pitchFamily="34" charset="0"/>
                <a:ea typeface="Segoe UI" panose="020B0502040204020203" pitchFamily="34" charset="0"/>
                <a:cs typeface="Segoe UI" panose="020B0502040204020203" pitchFamily="34" charset="0"/>
              </a:rPr>
              <a:t>compared to the same month in the two previous </a:t>
            </a:r>
            <a:r>
              <a:rPr lang="en-GB" sz="1050" dirty="0" smtClean="0">
                <a:latin typeface="Segoe UI" panose="020B0502040204020203" pitchFamily="34" charset="0"/>
                <a:ea typeface="Segoe UI" panose="020B0502040204020203" pitchFamily="34" charset="0"/>
                <a:cs typeface="Segoe UI" panose="020B0502040204020203" pitchFamily="34" charset="0"/>
              </a:rPr>
              <a:t>years, although </a:t>
            </a:r>
            <a:r>
              <a:rPr lang="en-GB" sz="1050" b="1" dirty="0" smtClean="0">
                <a:latin typeface="Segoe UI" panose="020B0502040204020203" pitchFamily="34" charset="0"/>
                <a:ea typeface="Segoe UI" panose="020B0502040204020203" pitchFamily="34" charset="0"/>
                <a:cs typeface="Segoe UI" panose="020B0502040204020203" pitchFamily="34" charset="0"/>
              </a:rPr>
              <a:t>DA repeat rate </a:t>
            </a:r>
            <a:r>
              <a:rPr lang="en-GB" sz="1050" dirty="0" smtClean="0">
                <a:latin typeface="Segoe UI" panose="020B0502040204020203" pitchFamily="34" charset="0"/>
                <a:ea typeface="Segoe UI" panose="020B0502040204020203" pitchFamily="34" charset="0"/>
                <a:cs typeface="Segoe UI" panose="020B0502040204020203" pitchFamily="34" charset="0"/>
              </a:rPr>
              <a:t>remains the same compared to </a:t>
            </a:r>
            <a:r>
              <a:rPr lang="en-GB" sz="1050" b="1" dirty="0" smtClean="0">
                <a:latin typeface="Segoe UI" panose="020B0502040204020203" pitchFamily="34" charset="0"/>
                <a:ea typeface="Segoe UI" panose="020B0502040204020203" pitchFamily="34" charset="0"/>
                <a:cs typeface="Segoe UI" panose="020B0502040204020203" pitchFamily="34" charset="0"/>
              </a:rPr>
              <a:t>March 21</a:t>
            </a:r>
            <a:r>
              <a:rPr lang="en-GB" sz="1100"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5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dirty="0">
                <a:latin typeface="Segoe UI" panose="020B0502040204020203" pitchFamily="34" charset="0"/>
                <a:ea typeface="Segoe UI" panose="020B0502040204020203" pitchFamily="34" charset="0"/>
                <a:cs typeface="Segoe UI" panose="020B0502040204020203" pitchFamily="34" charset="0"/>
              </a:rPr>
              <a:t>Average monthly repeat rate range </a:t>
            </a:r>
            <a:r>
              <a:rPr lang="en-GB" sz="1050" dirty="0">
                <a:latin typeface="Segoe UI" panose="020B0502040204020203" pitchFamily="34" charset="0"/>
                <a:ea typeface="Segoe UI" panose="020B0502040204020203" pitchFamily="34" charset="0"/>
                <a:cs typeface="Segoe UI" panose="020B0502040204020203" pitchFamily="34" charset="0"/>
              </a:rPr>
              <a:t>for the </a:t>
            </a:r>
            <a:r>
              <a:rPr lang="en-GB" sz="1050" b="1" dirty="0">
                <a:latin typeface="Segoe UI" panose="020B0502040204020203" pitchFamily="34" charset="0"/>
                <a:ea typeface="Segoe UI" panose="020B0502040204020203" pitchFamily="34" charset="0"/>
                <a:cs typeface="Segoe UI" panose="020B0502040204020203" pitchFamily="34" charset="0"/>
              </a:rPr>
              <a:t>last </a:t>
            </a:r>
            <a:r>
              <a:rPr lang="en-GB" sz="1050" b="1" dirty="0" smtClean="0">
                <a:latin typeface="Segoe UI" panose="020B0502040204020203" pitchFamily="34" charset="0"/>
                <a:ea typeface="Segoe UI" panose="020B0502040204020203" pitchFamily="34" charset="0"/>
                <a:cs typeface="Segoe UI" panose="020B0502040204020203" pitchFamily="34" charset="0"/>
              </a:rPr>
              <a:t>5 </a:t>
            </a:r>
            <a:r>
              <a:rPr lang="en-GB" sz="1050" b="1" dirty="0">
                <a:latin typeface="Segoe UI" panose="020B0502040204020203" pitchFamily="34" charset="0"/>
                <a:ea typeface="Segoe UI" panose="020B0502040204020203" pitchFamily="34" charset="0"/>
                <a:cs typeface="Segoe UI" panose="020B0502040204020203" pitchFamily="34" charset="0"/>
              </a:rPr>
              <a:t>months </a:t>
            </a:r>
            <a:r>
              <a:rPr lang="en-GB" sz="1050" dirty="0">
                <a:latin typeface="Segoe UI" panose="020B0502040204020203" pitchFamily="34" charset="0"/>
                <a:ea typeface="Segoe UI" panose="020B0502040204020203" pitchFamily="34" charset="0"/>
                <a:cs typeface="Segoe UI" panose="020B0502040204020203" pitchFamily="34" charset="0"/>
              </a:rPr>
              <a:t>during </a:t>
            </a:r>
            <a:r>
              <a:rPr lang="en-GB" sz="1050" b="1" dirty="0">
                <a:latin typeface="Segoe UI" panose="020B0502040204020203" pitchFamily="34" charset="0"/>
                <a:ea typeface="Segoe UI" panose="020B0502040204020203" pitchFamily="34" charset="0"/>
                <a:cs typeface="Segoe UI" panose="020B0502040204020203" pitchFamily="34" charset="0"/>
              </a:rPr>
              <a:t>DA Deployment trial: </a:t>
            </a:r>
          </a:p>
          <a:p>
            <a:pPr marL="358775" lvl="1" indent="-182563">
              <a:buFont typeface="Segoe UI" panose="020B0502040204020203" pitchFamily="34" charset="0"/>
              <a:buChar char="–"/>
            </a:pPr>
            <a:r>
              <a:rPr lang="en-GB" sz="1050" dirty="0">
                <a:latin typeface="Segoe UI" panose="020B0502040204020203" pitchFamily="34" charset="0"/>
                <a:ea typeface="Segoe UI" panose="020B0502040204020203" pitchFamily="34" charset="0"/>
                <a:cs typeface="Segoe UI" panose="020B0502040204020203" pitchFamily="34" charset="0"/>
              </a:rPr>
              <a:t>DA repeat rate - </a:t>
            </a:r>
            <a:r>
              <a:rPr lang="en-GB" sz="1050" b="1" dirty="0" smtClean="0">
                <a:latin typeface="Segoe UI" panose="020B0502040204020203" pitchFamily="34" charset="0"/>
                <a:ea typeface="Segoe UI" panose="020B0502040204020203" pitchFamily="34" charset="0"/>
                <a:cs typeface="Segoe UI" panose="020B0502040204020203" pitchFamily="34" charset="0"/>
              </a:rPr>
              <a:t>44% </a:t>
            </a:r>
            <a:r>
              <a:rPr lang="en-GB" sz="1050" dirty="0">
                <a:latin typeface="Segoe UI" panose="020B0502040204020203" pitchFamily="34" charset="0"/>
                <a:ea typeface="Segoe UI" panose="020B0502040204020203" pitchFamily="34" charset="0"/>
                <a:cs typeface="Segoe UI" panose="020B0502040204020203" pitchFamily="34" charset="0"/>
              </a:rPr>
              <a:t>to</a:t>
            </a:r>
            <a:r>
              <a:rPr lang="en-GB" sz="1050" b="1" dirty="0">
                <a:latin typeface="Segoe UI" panose="020B0502040204020203" pitchFamily="34" charset="0"/>
                <a:ea typeface="Segoe UI" panose="020B0502040204020203" pitchFamily="34" charset="0"/>
                <a:cs typeface="Segoe UI" panose="020B0502040204020203" pitchFamily="34" charset="0"/>
              </a:rPr>
              <a:t> </a:t>
            </a:r>
            <a:r>
              <a:rPr lang="en-GB" sz="1050" b="1" dirty="0" smtClean="0">
                <a:latin typeface="Segoe UI" panose="020B0502040204020203" pitchFamily="34" charset="0"/>
                <a:ea typeface="Segoe UI" panose="020B0502040204020203" pitchFamily="34" charset="0"/>
                <a:cs typeface="Segoe UI" panose="020B0502040204020203" pitchFamily="34" charset="0"/>
              </a:rPr>
              <a:t>49%.</a:t>
            </a:r>
            <a:endParaRPr lang="en-GB" sz="1050" b="1" dirty="0">
              <a:latin typeface="Segoe UI" panose="020B0502040204020203" pitchFamily="34" charset="0"/>
              <a:ea typeface="Segoe UI" panose="020B0502040204020203" pitchFamily="34" charset="0"/>
              <a:cs typeface="Segoe UI" panose="020B0502040204020203" pitchFamily="34" charset="0"/>
            </a:endParaRPr>
          </a:p>
          <a:p>
            <a:pPr marL="628650" lvl="1" indent="-171450">
              <a:buFont typeface="Arial" panose="020B0604020202020204" pitchFamily="34" charset="0"/>
              <a:buChar char="•"/>
            </a:pPr>
            <a:endParaRPr lang="en-GB" sz="5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lvl="1" indent="-171450">
              <a:buFont typeface="Arial" panose="020B0604020202020204" pitchFamily="34" charset="0"/>
              <a:buChar char="•"/>
            </a:pPr>
            <a:r>
              <a:rPr lang="en-GB" sz="1050" dirty="0">
                <a:latin typeface="Segoe UI" panose="020B0502040204020203" pitchFamily="34" charset="0"/>
                <a:ea typeface="Segoe UI" panose="020B0502040204020203" pitchFamily="34" charset="0"/>
                <a:cs typeface="Segoe UI" panose="020B0502040204020203" pitchFamily="34" charset="0"/>
              </a:rPr>
              <a:t>It should be noted however that March 22 includes the </a:t>
            </a:r>
            <a:r>
              <a:rPr lang="en-GB" sz="1050" b="1" dirty="0">
                <a:latin typeface="Segoe UI" panose="020B0502040204020203" pitchFamily="34" charset="0"/>
                <a:ea typeface="Segoe UI" panose="020B0502040204020203" pitchFamily="34" charset="0"/>
                <a:cs typeface="Segoe UI" panose="020B0502040204020203" pitchFamily="34" charset="0"/>
              </a:rPr>
              <a:t>roll out </a:t>
            </a:r>
            <a:r>
              <a:rPr lang="en-GB" sz="1050" dirty="0">
                <a:latin typeface="Segoe UI" panose="020B0502040204020203" pitchFamily="34" charset="0"/>
                <a:ea typeface="Segoe UI" panose="020B0502040204020203" pitchFamily="34" charset="0"/>
                <a:cs typeface="Segoe UI" panose="020B0502040204020203" pitchFamily="34" charset="0"/>
              </a:rPr>
              <a:t>of the </a:t>
            </a:r>
            <a:r>
              <a:rPr lang="en-GB" sz="1050" b="1" dirty="0">
                <a:latin typeface="Segoe UI" panose="020B0502040204020203" pitchFamily="34" charset="0"/>
                <a:ea typeface="Segoe UI" panose="020B0502040204020203" pitchFamily="34" charset="0"/>
                <a:cs typeface="Segoe UI" panose="020B0502040204020203" pitchFamily="34" charset="0"/>
              </a:rPr>
              <a:t>DA Deployment trial </a:t>
            </a:r>
            <a:r>
              <a:rPr lang="en-GB" sz="1050" dirty="0">
                <a:latin typeface="Segoe UI" panose="020B0502040204020203" pitchFamily="34" charset="0"/>
                <a:ea typeface="Segoe UI" panose="020B0502040204020203" pitchFamily="34" charset="0"/>
                <a:cs typeface="Segoe UI" panose="020B0502040204020203" pitchFamily="34" charset="0"/>
              </a:rPr>
              <a:t>across </a:t>
            </a:r>
            <a:r>
              <a:rPr lang="en-GB" sz="1050" b="1" dirty="0">
                <a:latin typeface="Segoe UI" panose="020B0502040204020203" pitchFamily="34" charset="0"/>
                <a:ea typeface="Segoe UI" panose="020B0502040204020203" pitchFamily="34" charset="0"/>
                <a:cs typeface="Segoe UI" panose="020B0502040204020203" pitchFamily="34" charset="0"/>
              </a:rPr>
              <a:t>North Worcestershire</a:t>
            </a:r>
            <a:r>
              <a:rPr lang="en-GB" sz="1050" dirty="0">
                <a:latin typeface="Segoe UI" panose="020B0502040204020203" pitchFamily="34" charset="0"/>
                <a:ea typeface="Segoe UI" panose="020B0502040204020203" pitchFamily="34" charset="0"/>
                <a:cs typeface="Segoe UI" panose="020B0502040204020203" pitchFamily="34" charset="0"/>
              </a:rPr>
              <a:t>, </a:t>
            </a:r>
            <a:r>
              <a:rPr lang="en-GB" sz="1050" b="1" dirty="0">
                <a:latin typeface="Segoe UI" panose="020B0502040204020203" pitchFamily="34" charset="0"/>
                <a:ea typeface="Segoe UI" panose="020B0502040204020203" pitchFamily="34" charset="0"/>
                <a:cs typeface="Segoe UI" panose="020B0502040204020203" pitchFamily="34" charset="0"/>
              </a:rPr>
              <a:t>Shropshire</a:t>
            </a:r>
            <a:r>
              <a:rPr lang="en-GB" sz="1050" dirty="0">
                <a:latin typeface="Segoe UI" panose="020B0502040204020203" pitchFamily="34" charset="0"/>
                <a:ea typeface="Segoe UI" panose="020B0502040204020203" pitchFamily="34" charset="0"/>
                <a:cs typeface="Segoe UI" panose="020B0502040204020203" pitchFamily="34" charset="0"/>
              </a:rPr>
              <a:t> and </a:t>
            </a:r>
            <a:r>
              <a:rPr lang="en-GB" sz="1050" b="1" dirty="0">
                <a:latin typeface="Segoe UI" panose="020B0502040204020203" pitchFamily="34" charset="0"/>
                <a:ea typeface="Segoe UI" panose="020B0502040204020203" pitchFamily="34" charset="0"/>
                <a:cs typeface="Segoe UI" panose="020B0502040204020203" pitchFamily="34" charset="0"/>
              </a:rPr>
              <a:t>Telford &amp; Wrekin</a:t>
            </a:r>
            <a:r>
              <a:rPr lang="en-GB" sz="1050" dirty="0">
                <a:latin typeface="Segoe UI" panose="020B0502040204020203" pitchFamily="34" charset="0"/>
                <a:ea typeface="Segoe UI" panose="020B0502040204020203" pitchFamily="34" charset="0"/>
                <a:cs typeface="Segoe UI" panose="020B0502040204020203" pitchFamily="34" charset="0"/>
              </a:rPr>
              <a:t>.</a:t>
            </a:r>
            <a:endParaRPr lang="en-GB" sz="1050" b="1" dirty="0">
              <a:latin typeface="Segoe UI" panose="020B0502040204020203" pitchFamily="34" charset="0"/>
              <a:ea typeface="Segoe UI" panose="020B0502040204020203" pitchFamily="34" charset="0"/>
              <a:cs typeface="Segoe UI" panose="020B0502040204020203" pitchFamily="34" charset="0"/>
            </a:endParaRPr>
          </a:p>
        </p:txBody>
      </p:sp>
      <p:sp>
        <p:nvSpPr>
          <p:cNvPr id="28" name="Rectangle 27"/>
          <p:cNvSpPr>
            <a:spLocks noChangeArrowheads="1"/>
          </p:cNvSpPr>
          <p:nvPr/>
        </p:nvSpPr>
        <p:spPr bwMode="auto">
          <a:xfrm>
            <a:off x="464132" y="3982660"/>
            <a:ext cx="5439312" cy="2844000"/>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2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a:latin typeface="Segoe UI" panose="020B0502040204020203" pitchFamily="34" charset="0"/>
                <a:ea typeface="Segoe UI" panose="020B0502040204020203" pitchFamily="34" charset="0"/>
                <a:cs typeface="Segoe UI" panose="020B0502040204020203" pitchFamily="34" charset="0"/>
              </a:rPr>
              <a:t>Over the coming months</a:t>
            </a:r>
            <a:r>
              <a:rPr lang="en-GB" sz="1100" b="1" u="none" dirty="0">
                <a:latin typeface="Segoe UI" panose="020B0502040204020203" pitchFamily="34" charset="0"/>
                <a:ea typeface="Segoe UI" panose="020B0502040204020203" pitchFamily="34" charset="0"/>
                <a:cs typeface="Segoe UI" panose="020B0502040204020203" pitchFamily="34" charset="0"/>
              </a:rPr>
              <a:t>, increased financial pressures on households </a:t>
            </a:r>
            <a:r>
              <a:rPr lang="en-GB" sz="1100" u="none" dirty="0">
                <a:latin typeface="Segoe UI" panose="020B0502040204020203" pitchFamily="34" charset="0"/>
                <a:ea typeface="Segoe UI" panose="020B0502040204020203" pitchFamily="34" charset="0"/>
                <a:cs typeface="Segoe UI" panose="020B0502040204020203" pitchFamily="34" charset="0"/>
              </a:rPr>
              <a:t>could lead to a </a:t>
            </a:r>
            <a:r>
              <a:rPr lang="en-GB" sz="1100" b="1" u="none" dirty="0">
                <a:latin typeface="Segoe UI" panose="020B0502040204020203" pitchFamily="34" charset="0"/>
                <a:ea typeface="Segoe UI" panose="020B0502040204020203" pitchFamily="34" charset="0"/>
                <a:cs typeface="Segoe UI" panose="020B0502040204020203" pitchFamily="34" charset="0"/>
              </a:rPr>
              <a:t>rise in domestic abuse crime recording, </a:t>
            </a:r>
            <a:r>
              <a:rPr lang="en-GB" sz="1100" u="none" dirty="0">
                <a:latin typeface="Segoe UI" panose="020B0502040204020203" pitchFamily="34" charset="0"/>
                <a:ea typeface="Segoe UI" panose="020B0502040204020203" pitchFamily="34" charset="0"/>
                <a:cs typeface="Segoe UI" panose="020B0502040204020203" pitchFamily="34" charset="0"/>
              </a:rPr>
              <a:t>so it is </a:t>
            </a:r>
            <a:r>
              <a:rPr lang="en-GB" sz="1100" b="1" u="none" dirty="0">
                <a:latin typeface="Segoe UI" panose="020B0502040204020203" pitchFamily="34" charset="0"/>
                <a:ea typeface="Segoe UI" panose="020B0502040204020203" pitchFamily="34" charset="0"/>
                <a:cs typeface="Segoe UI" panose="020B0502040204020203" pitchFamily="34" charset="0"/>
              </a:rPr>
              <a:t>highly probable </a:t>
            </a:r>
            <a:r>
              <a:rPr lang="en-GB" sz="1100" u="none" dirty="0">
                <a:latin typeface="Segoe UI" panose="020B0502040204020203" pitchFamily="34" charset="0"/>
                <a:ea typeface="Segoe UI" panose="020B0502040204020203" pitchFamily="34" charset="0"/>
                <a:cs typeface="Segoe UI" panose="020B0502040204020203" pitchFamily="34" charset="0"/>
              </a:rPr>
              <a:t>that </a:t>
            </a:r>
            <a:r>
              <a:rPr lang="en-GB" sz="1100" b="1" u="none" dirty="0">
                <a:latin typeface="Segoe UI" panose="020B0502040204020203" pitchFamily="34" charset="0"/>
                <a:ea typeface="Segoe UI" panose="020B0502040204020203" pitchFamily="34" charset="0"/>
                <a:cs typeface="Segoe UI" panose="020B0502040204020203" pitchFamily="34" charset="0"/>
              </a:rPr>
              <a:t>repeat volumes </a:t>
            </a:r>
            <a:r>
              <a:rPr lang="en-GB" sz="1100" u="none" dirty="0">
                <a:latin typeface="Segoe UI" panose="020B0502040204020203" pitchFamily="34" charset="0"/>
                <a:ea typeface="Segoe UI" panose="020B0502040204020203" pitchFamily="34" charset="0"/>
                <a:cs typeface="Segoe UI" panose="020B0502040204020203" pitchFamily="34" charset="0"/>
              </a:rPr>
              <a:t>will </a:t>
            </a:r>
            <a:r>
              <a:rPr lang="en-GB" sz="1100" b="1" u="none" dirty="0">
                <a:latin typeface="Segoe UI" panose="020B0502040204020203" pitchFamily="34" charset="0"/>
                <a:ea typeface="Segoe UI" panose="020B0502040204020203" pitchFamily="34" charset="0"/>
                <a:cs typeface="Segoe UI" panose="020B0502040204020203" pitchFamily="34" charset="0"/>
              </a:rPr>
              <a:t>increase </a:t>
            </a:r>
            <a:r>
              <a:rPr lang="en-GB" sz="1100" u="none" dirty="0">
                <a:latin typeface="Segoe UI" panose="020B0502040204020203" pitchFamily="34" charset="0"/>
                <a:ea typeface="Segoe UI" panose="020B0502040204020203" pitchFamily="34" charset="0"/>
                <a:cs typeface="Segoe UI" panose="020B0502040204020203" pitchFamily="34" charset="0"/>
              </a:rPr>
              <a:t>too. </a:t>
            </a:r>
          </a:p>
          <a:p>
            <a:pPr marL="171450" indent="-171450">
              <a:buFont typeface="Arial" panose="020B0604020202020204" pitchFamily="34" charset="0"/>
              <a:buChar char="•"/>
              <a:defRPr/>
            </a:pP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a:latin typeface="Segoe UI" panose="020B0502040204020203" pitchFamily="34" charset="0"/>
                <a:ea typeface="Segoe UI" panose="020B0502040204020203" pitchFamily="34" charset="0"/>
                <a:cs typeface="Segoe UI" panose="020B0502040204020203" pitchFamily="34" charset="0"/>
              </a:rPr>
              <a:t>These pressures are linked to the </a:t>
            </a:r>
            <a:r>
              <a:rPr lang="en-GB" sz="1100" b="1" u="none" dirty="0">
                <a:latin typeface="Segoe UI" panose="020B0502040204020203" pitchFamily="34" charset="0"/>
                <a:ea typeface="Segoe UI" panose="020B0502040204020203" pitchFamily="34" charset="0"/>
                <a:cs typeface="Segoe UI" panose="020B0502040204020203" pitchFamily="34" charset="0"/>
              </a:rPr>
              <a:t>cost of living crisis </a:t>
            </a:r>
            <a:r>
              <a:rPr lang="en-GB" sz="1100" u="none" dirty="0">
                <a:latin typeface="Segoe UI" panose="020B0502040204020203" pitchFamily="34" charset="0"/>
                <a:ea typeface="Segoe UI" panose="020B0502040204020203" pitchFamily="34" charset="0"/>
                <a:cs typeface="Segoe UI" panose="020B0502040204020203" pitchFamily="34" charset="0"/>
              </a:rPr>
              <a:t>with increased household costs of food, energy and fuel despite the reduction in fuel duty. There are areas of </a:t>
            </a:r>
            <a:r>
              <a:rPr lang="en-GB" sz="1100" b="1" u="none" dirty="0">
                <a:latin typeface="Segoe UI" panose="020B0502040204020203" pitchFamily="34" charset="0"/>
                <a:ea typeface="Segoe UI" panose="020B0502040204020203" pitchFamily="34" charset="0"/>
                <a:cs typeface="Segoe UI" panose="020B0502040204020203" pitchFamily="34" charset="0"/>
              </a:rPr>
              <a:t>social deprivation </a:t>
            </a:r>
            <a:r>
              <a:rPr lang="en-GB" sz="1100" u="none" dirty="0">
                <a:latin typeface="Segoe UI" panose="020B0502040204020203" pitchFamily="34" charset="0"/>
                <a:ea typeface="Segoe UI" panose="020B0502040204020203" pitchFamily="34" charset="0"/>
                <a:cs typeface="Segoe UI" panose="020B0502040204020203" pitchFamily="34" charset="0"/>
              </a:rPr>
              <a:t>within West Mercia which are among the </a:t>
            </a:r>
            <a:r>
              <a:rPr lang="en-GB" sz="1100" b="1" u="none" dirty="0">
                <a:latin typeface="Segoe UI" panose="020B0502040204020203" pitchFamily="34" charset="0"/>
                <a:ea typeface="Segoe UI" panose="020B0502040204020203" pitchFamily="34" charset="0"/>
                <a:cs typeface="Segoe UI" panose="020B0502040204020203" pitchFamily="34" charset="0"/>
              </a:rPr>
              <a:t>10% most deprived areas nationally </a:t>
            </a:r>
            <a:r>
              <a:rPr lang="en-GB" sz="1100" u="none" dirty="0">
                <a:latin typeface="Segoe UI" panose="020B0502040204020203" pitchFamily="34" charset="0"/>
                <a:ea typeface="Segoe UI" panose="020B0502040204020203" pitchFamily="34" charset="0"/>
                <a:cs typeface="Segoe UI" panose="020B0502040204020203" pitchFamily="34" charset="0"/>
              </a:rPr>
              <a:t>(English Indices of Deprivation, 2019).</a:t>
            </a:r>
            <a:endParaRPr lang="en-GB" sz="5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1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b="1" u="none" dirty="0">
                <a:latin typeface="Segoe UI" panose="020B0502040204020203" pitchFamily="34" charset="0"/>
                <a:ea typeface="Segoe UI" panose="020B0502040204020203" pitchFamily="34" charset="0"/>
                <a:cs typeface="Segoe UI" panose="020B0502040204020203" pitchFamily="34" charset="0"/>
              </a:rPr>
              <a:t>Further in-depth analysis </a:t>
            </a:r>
            <a:r>
              <a:rPr lang="en-GB" sz="1100" u="none" dirty="0">
                <a:latin typeface="Segoe UI" panose="020B0502040204020203" pitchFamily="34" charset="0"/>
                <a:ea typeface="Segoe UI" panose="020B0502040204020203" pitchFamily="34" charset="0"/>
                <a:cs typeface="Segoe UI" panose="020B0502040204020203" pitchFamily="34" charset="0"/>
              </a:rPr>
              <a:t>is required to understand the </a:t>
            </a:r>
            <a:r>
              <a:rPr lang="en-GB" sz="1100" b="1" u="none" dirty="0">
                <a:latin typeface="Segoe UI" panose="020B0502040204020203" pitchFamily="34" charset="0"/>
                <a:ea typeface="Segoe UI" panose="020B0502040204020203" pitchFamily="34" charset="0"/>
                <a:cs typeface="Segoe UI" panose="020B0502040204020203" pitchFamily="34" charset="0"/>
              </a:rPr>
              <a:t>turnover rate </a:t>
            </a:r>
            <a:r>
              <a:rPr lang="en-GB" sz="1100" u="none" dirty="0">
                <a:latin typeface="Segoe UI" panose="020B0502040204020203" pitchFamily="34" charset="0"/>
                <a:ea typeface="Segoe UI" panose="020B0502040204020203" pitchFamily="34" charset="0"/>
                <a:cs typeface="Segoe UI" panose="020B0502040204020203" pitchFamily="34" charset="0"/>
              </a:rPr>
              <a:t>at which repeat DA </a:t>
            </a:r>
            <a:r>
              <a:rPr lang="en-GB" sz="1100" u="none" dirty="0" smtClean="0">
                <a:latin typeface="Segoe UI" panose="020B0502040204020203" pitchFamily="34" charset="0"/>
                <a:ea typeface="Segoe UI" panose="020B0502040204020203" pitchFamily="34" charset="0"/>
                <a:cs typeface="Segoe UI" panose="020B0502040204020203" pitchFamily="34" charset="0"/>
              </a:rPr>
              <a:t>suspects </a:t>
            </a:r>
            <a:r>
              <a:rPr lang="en-GB" sz="1100" u="none" dirty="0">
                <a:latin typeface="Segoe UI" panose="020B0502040204020203" pitchFamily="34" charset="0"/>
                <a:ea typeface="Segoe UI" panose="020B0502040204020203" pitchFamily="34" charset="0"/>
                <a:cs typeface="Segoe UI" panose="020B0502040204020203" pitchFamily="34" charset="0"/>
              </a:rPr>
              <a:t>leave West Mercia’s repeat DA </a:t>
            </a:r>
            <a:r>
              <a:rPr lang="en-GB" sz="1100" u="none" dirty="0" smtClean="0">
                <a:latin typeface="Segoe UI" panose="020B0502040204020203" pitchFamily="34" charset="0"/>
                <a:ea typeface="Segoe UI" panose="020B0502040204020203" pitchFamily="34" charset="0"/>
                <a:cs typeface="Segoe UI" panose="020B0502040204020203" pitchFamily="34" charset="0"/>
              </a:rPr>
              <a:t>suspect </a:t>
            </a:r>
            <a:r>
              <a:rPr lang="en-GB" sz="1100" u="none" dirty="0">
                <a:latin typeface="Segoe UI" panose="020B0502040204020203" pitchFamily="34" charset="0"/>
                <a:ea typeface="Segoe UI" panose="020B0502040204020203" pitchFamily="34" charset="0"/>
                <a:cs typeface="Segoe UI" panose="020B0502040204020203" pitchFamily="34" charset="0"/>
              </a:rPr>
              <a:t>cohort and are replaced with new repeat DA </a:t>
            </a:r>
            <a:r>
              <a:rPr lang="en-GB" sz="1100" u="none" dirty="0" smtClean="0">
                <a:latin typeface="Segoe UI" panose="020B0502040204020203" pitchFamily="34" charset="0"/>
                <a:ea typeface="Segoe UI" panose="020B0502040204020203" pitchFamily="34" charset="0"/>
                <a:cs typeface="Segoe UI" panose="020B0502040204020203" pitchFamily="34" charset="0"/>
              </a:rPr>
              <a:t>suspects. </a:t>
            </a:r>
            <a:r>
              <a:rPr lang="en-GB" sz="1100" u="none" dirty="0">
                <a:latin typeface="Segoe UI" panose="020B0502040204020203" pitchFamily="34" charset="0"/>
                <a:ea typeface="Segoe UI" panose="020B0502040204020203" pitchFamily="34" charset="0"/>
                <a:cs typeface="Segoe UI" panose="020B0502040204020203" pitchFamily="34" charset="0"/>
              </a:rPr>
              <a:t>This work will be scheduled in dependent upon existing performance work commitments and resources.</a:t>
            </a:r>
          </a:p>
        </p:txBody>
      </p:sp>
      <p:sp>
        <p:nvSpPr>
          <p:cNvPr id="23" name="Rounded Rectangle 14"/>
          <p:cNvSpPr>
            <a:spLocks noChangeArrowheads="1"/>
          </p:cNvSpPr>
          <p:nvPr/>
        </p:nvSpPr>
        <p:spPr bwMode="auto">
          <a:xfrm>
            <a:off x="6394190" y="5341298"/>
            <a:ext cx="5347968" cy="1440000"/>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ounded Rectangle 14"/>
          <p:cNvSpPr>
            <a:spLocks noChangeArrowheads="1"/>
          </p:cNvSpPr>
          <p:nvPr/>
        </p:nvSpPr>
        <p:spPr bwMode="auto">
          <a:xfrm>
            <a:off x="10640471" y="5711964"/>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30" name="Rounded Rectangle 14"/>
          <p:cNvSpPr>
            <a:spLocks noChangeArrowheads="1"/>
          </p:cNvSpPr>
          <p:nvPr/>
        </p:nvSpPr>
        <p:spPr bwMode="auto">
          <a:xfrm>
            <a:off x="10640471" y="6219453"/>
            <a:ext cx="881264" cy="261610"/>
          </a:xfrm>
          <a:prstGeom prst="rect">
            <a:avLst/>
          </a:prstGeom>
          <a:solidFill>
            <a:srgbClr val="FF000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Yes</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31" name="Picture 30"/>
          <p:cNvPicPr>
            <a:picLocks noChangeAspect="1"/>
          </p:cNvPicPr>
          <p:nvPr/>
        </p:nvPicPr>
        <p:blipFill rotWithShape="1">
          <a:blip r:embed="rId5"/>
          <a:srcRect l="-1" t="8360" r="191" b="10743"/>
          <a:stretch/>
        </p:blipFill>
        <p:spPr>
          <a:xfrm>
            <a:off x="6086400" y="1314794"/>
            <a:ext cx="5938392" cy="3156148"/>
          </a:xfrm>
          <a:prstGeom prst="rect">
            <a:avLst/>
          </a:prstGeom>
        </p:spPr>
      </p:pic>
      <p:sp>
        <p:nvSpPr>
          <p:cNvPr id="35" name="TextBox 34"/>
          <p:cNvSpPr txBox="1"/>
          <p:nvPr/>
        </p:nvSpPr>
        <p:spPr>
          <a:xfrm>
            <a:off x="6003602" y="944277"/>
            <a:ext cx="3427652" cy="261610"/>
          </a:xfrm>
          <a:prstGeom prst="rect">
            <a:avLst/>
          </a:prstGeom>
          <a:noFill/>
        </p:spPr>
        <p:txBody>
          <a:bodyPr wrap="square" rtlCol="0" anchor="ctr">
            <a:spAutoFit/>
          </a:bodyPr>
          <a:lstStyle/>
          <a:p>
            <a:r>
              <a:rPr lang="en-GB" sz="1100" b="1" u="sng" dirty="0">
                <a:latin typeface="Segoe UI" panose="020B0502040204020203" pitchFamily="34" charset="0"/>
                <a:ea typeface="Segoe UI" panose="020B0502040204020203" pitchFamily="34" charset="0"/>
                <a:cs typeface="Segoe UI" panose="020B0502040204020203" pitchFamily="34" charset="0"/>
              </a:rPr>
              <a:t>Repeat Domestic Abuse </a:t>
            </a:r>
            <a:r>
              <a:rPr lang="en-GB" sz="1100" b="1" u="sng" dirty="0" smtClean="0">
                <a:latin typeface="Segoe UI" panose="020B0502040204020203" pitchFamily="34" charset="0"/>
                <a:ea typeface="Segoe UI" panose="020B0502040204020203" pitchFamily="34" charset="0"/>
                <a:cs typeface="Segoe UI" panose="020B0502040204020203" pitchFamily="34" charset="0"/>
              </a:rPr>
              <a:t>Suspects </a:t>
            </a:r>
            <a:r>
              <a:rPr lang="en-GB" sz="1100" b="1" u="sng" dirty="0">
                <a:latin typeface="Segoe UI" panose="020B0502040204020203" pitchFamily="34" charset="0"/>
                <a:ea typeface="Segoe UI" panose="020B0502040204020203" pitchFamily="34" charset="0"/>
                <a:cs typeface="Segoe UI" panose="020B0502040204020203" pitchFamily="34" charset="0"/>
              </a:rPr>
              <a:t>per Month</a:t>
            </a:r>
          </a:p>
        </p:txBody>
      </p:sp>
      <p:pic>
        <p:nvPicPr>
          <p:cNvPr id="37" name="Picture 36"/>
          <p:cNvPicPr>
            <a:picLocks noChangeAspect="1"/>
          </p:cNvPicPr>
          <p:nvPr/>
        </p:nvPicPr>
        <p:blipFill rotWithShape="1">
          <a:blip r:embed="rId6"/>
          <a:srcRect l="8440" t="84371" r="28745" b="2906"/>
          <a:stretch/>
        </p:blipFill>
        <p:spPr>
          <a:xfrm>
            <a:off x="7114240" y="4544683"/>
            <a:ext cx="3737302" cy="496380"/>
          </a:xfrm>
          <a:prstGeom prst="rect">
            <a:avLst/>
          </a:prstGeom>
        </p:spPr>
      </p:pic>
      <p:sp>
        <p:nvSpPr>
          <p:cNvPr id="29" name="TextBox 28"/>
          <p:cNvSpPr txBox="1"/>
          <p:nvPr/>
        </p:nvSpPr>
        <p:spPr>
          <a:xfrm>
            <a:off x="6539296" y="5612905"/>
            <a:ext cx="3986401" cy="1107996"/>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100" dirty="0">
                <a:latin typeface="Segoe UI" panose="020B0502040204020203" pitchFamily="34" charset="0"/>
                <a:ea typeface="Segoe UI" panose="020B0502040204020203" pitchFamily="34" charset="0"/>
                <a:cs typeface="Segoe UI" panose="020B0502040204020203" pitchFamily="34" charset="0"/>
              </a:rPr>
              <a:t>Continue to develop analysis to support Early Intervention and Help.</a:t>
            </a:r>
          </a:p>
          <a:p>
            <a:pPr marL="171450" indent="-171450">
              <a:buFont typeface="Arial" panose="020B0604020202020204" pitchFamily="34" charset="0"/>
              <a:buChar char="•"/>
              <a:defRPr/>
            </a:pPr>
            <a:endParaRPr lang="en-GB" altLang="en-US" sz="11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100" b="1" dirty="0">
                <a:latin typeface="Segoe UI" panose="020B0502040204020203" pitchFamily="34" charset="0"/>
                <a:ea typeface="Segoe UI" panose="020B0502040204020203" pitchFamily="34" charset="0"/>
                <a:cs typeface="Segoe UI" panose="020B0502040204020203" pitchFamily="34" charset="0"/>
              </a:rPr>
              <a:t>VAWG framework </a:t>
            </a:r>
            <a:r>
              <a:rPr lang="en-GB" altLang="en-US" sz="1100" dirty="0">
                <a:latin typeface="Segoe UI" panose="020B0502040204020203" pitchFamily="34" charset="0"/>
                <a:ea typeface="Segoe UI" panose="020B0502040204020203" pitchFamily="34" charset="0"/>
                <a:cs typeface="Segoe UI" panose="020B0502040204020203" pitchFamily="34" charset="0"/>
              </a:rPr>
              <a:t>- The </a:t>
            </a:r>
            <a:r>
              <a:rPr lang="en-GB" altLang="en-US" sz="1100" b="1" dirty="0">
                <a:latin typeface="Segoe UI" panose="020B0502040204020203" pitchFamily="34" charset="0"/>
                <a:ea typeface="Segoe UI" panose="020B0502040204020203" pitchFamily="34" charset="0"/>
                <a:cs typeface="Segoe UI" panose="020B0502040204020203" pitchFamily="34" charset="0"/>
              </a:rPr>
              <a:t>performance framework </a:t>
            </a:r>
            <a:r>
              <a:rPr lang="en-GB" altLang="en-US" sz="1100" dirty="0">
                <a:latin typeface="Segoe UI" panose="020B0502040204020203" pitchFamily="34" charset="0"/>
                <a:ea typeface="Segoe UI" panose="020B0502040204020203" pitchFamily="34" charset="0"/>
                <a:cs typeface="Segoe UI" panose="020B0502040204020203" pitchFamily="34" charset="0"/>
              </a:rPr>
              <a:t>was</a:t>
            </a:r>
            <a:r>
              <a:rPr lang="en-GB" altLang="en-US" sz="1100" b="1" dirty="0">
                <a:latin typeface="Segoe UI" panose="020B0502040204020203" pitchFamily="34" charset="0"/>
                <a:ea typeface="Segoe UI" panose="020B0502040204020203" pitchFamily="34" charset="0"/>
                <a:cs typeface="Segoe UI" panose="020B0502040204020203" pitchFamily="34" charset="0"/>
              </a:rPr>
              <a:t> </a:t>
            </a:r>
            <a:r>
              <a:rPr lang="en-GB" altLang="en-US" sz="1100" dirty="0">
                <a:latin typeface="Segoe UI" panose="020B0502040204020203" pitchFamily="34" charset="0"/>
                <a:ea typeface="Segoe UI" panose="020B0502040204020203" pitchFamily="34" charset="0"/>
                <a:cs typeface="Segoe UI" panose="020B0502040204020203" pitchFamily="34" charset="0"/>
              </a:rPr>
              <a:t>published in </a:t>
            </a:r>
            <a:r>
              <a:rPr lang="en-GB" altLang="en-US" sz="1100" b="1" dirty="0">
                <a:latin typeface="Segoe UI" panose="020B0502040204020203" pitchFamily="34" charset="0"/>
                <a:ea typeface="Segoe UI" panose="020B0502040204020203" pitchFamily="34" charset="0"/>
                <a:cs typeface="Segoe UI" panose="020B0502040204020203" pitchFamily="34" charset="0"/>
              </a:rPr>
              <a:t>April 2022</a:t>
            </a:r>
            <a:r>
              <a:rPr lang="en-GB" altLang="en-US" sz="1100" dirty="0">
                <a:latin typeface="Segoe UI" panose="020B0502040204020203" pitchFamily="34" charset="0"/>
                <a:ea typeface="Segoe UI" panose="020B0502040204020203" pitchFamily="34" charset="0"/>
                <a:cs typeface="Segoe UI" panose="020B0502040204020203" pitchFamily="34" charset="0"/>
              </a:rPr>
              <a:t>. West Mercia to work towards delivery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of this </a:t>
            </a:r>
            <a:r>
              <a:rPr lang="en-GB" altLang="en-US" sz="1100" dirty="0">
                <a:latin typeface="Segoe UI" panose="020B0502040204020203" pitchFamily="34" charset="0"/>
                <a:ea typeface="Segoe UI" panose="020B0502040204020203" pitchFamily="34" charset="0"/>
                <a:cs typeface="Segoe UI" panose="020B0502040204020203" pitchFamily="34" charset="0"/>
              </a:rPr>
              <a:t>performance requirement.</a:t>
            </a:r>
            <a:endParaRPr lang="en-GB" altLang="en-US" sz="11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44411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p:cNvPicPr>
            <a:picLocks noChangeAspect="1"/>
          </p:cNvPicPr>
          <p:nvPr/>
        </p:nvPicPr>
        <p:blipFill rotWithShape="1">
          <a:blip r:embed="rId3"/>
          <a:srcRect l="1435" t="4853" r="2676" b="2831"/>
          <a:stretch/>
        </p:blipFill>
        <p:spPr>
          <a:xfrm>
            <a:off x="5674540" y="1803620"/>
            <a:ext cx="5443248" cy="3427462"/>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32</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TextBox 40"/>
          <p:cNvSpPr txBox="1"/>
          <p:nvPr/>
        </p:nvSpPr>
        <p:spPr>
          <a:xfrm>
            <a:off x="352800" y="192984"/>
            <a:ext cx="53082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effective prevention and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intervention</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How well does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West Mercia Police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bring offenders to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justice?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2" name="TextBox 41"/>
          <p:cNvSpPr txBox="1"/>
          <p:nvPr/>
        </p:nvSpPr>
        <p:spPr>
          <a:xfrm>
            <a:off x="352228" y="654649"/>
            <a:ext cx="4472023" cy="276999"/>
          </a:xfrm>
          <a:prstGeom prst="rect">
            <a:avLst/>
          </a:prstGeom>
          <a:noFill/>
        </p:spPr>
        <p:txBody>
          <a:bodyPr wrap="square" rtlCol="0">
            <a:spAutoFit/>
          </a:bodyPr>
          <a:lstStyle/>
          <a:p>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4.1.8 </a:t>
            </a:r>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Open Investigations – Caseload and OIC Crime Baskets</a:t>
            </a:r>
          </a:p>
        </p:txBody>
      </p:sp>
      <p:sp>
        <p:nvSpPr>
          <p:cNvPr id="38" name="Rounded Rectangle 14"/>
          <p:cNvSpPr>
            <a:spLocks noChangeArrowheads="1"/>
          </p:cNvSpPr>
          <p:nvPr/>
        </p:nvSpPr>
        <p:spPr bwMode="auto">
          <a:xfrm>
            <a:off x="6045200" y="5393887"/>
            <a:ext cx="5995910" cy="1422000"/>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43" name="Rounded Rectangle 14"/>
          <p:cNvSpPr>
            <a:spLocks noChangeArrowheads="1"/>
          </p:cNvSpPr>
          <p:nvPr/>
        </p:nvSpPr>
        <p:spPr bwMode="auto">
          <a:xfrm>
            <a:off x="11024325" y="5759214"/>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44" name="TextBox 43"/>
          <p:cNvSpPr txBox="1"/>
          <p:nvPr/>
        </p:nvSpPr>
        <p:spPr>
          <a:xfrm>
            <a:off x="6045200" y="5715799"/>
            <a:ext cx="4685553" cy="977191"/>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150" dirty="0">
                <a:latin typeface="Segoe UI" panose="020B0502040204020203" pitchFamily="34" charset="0"/>
                <a:ea typeface="Segoe UI" panose="020B0502040204020203" pitchFamily="34" charset="0"/>
                <a:cs typeface="Segoe UI" panose="020B0502040204020203" pitchFamily="34" charset="0"/>
              </a:rPr>
              <a:t>Continued to be </a:t>
            </a:r>
            <a:r>
              <a:rPr lang="en-GB" altLang="en-US" sz="1150" b="1" dirty="0">
                <a:latin typeface="Segoe UI" panose="020B0502040204020203" pitchFamily="34" charset="0"/>
                <a:ea typeface="Segoe UI" panose="020B0502040204020203" pitchFamily="34" charset="0"/>
                <a:cs typeface="Segoe UI" panose="020B0502040204020203" pitchFamily="34" charset="0"/>
              </a:rPr>
              <a:t>monitored </a:t>
            </a:r>
            <a:r>
              <a:rPr lang="en-GB" altLang="en-US" sz="1150" dirty="0">
                <a:latin typeface="Segoe UI" panose="020B0502040204020203" pitchFamily="34" charset="0"/>
                <a:ea typeface="Segoe UI" panose="020B0502040204020203" pitchFamily="34" charset="0"/>
                <a:cs typeface="Segoe UI" panose="020B0502040204020203" pitchFamily="34" charset="0"/>
              </a:rPr>
              <a:t>via Crime Management Board.</a:t>
            </a:r>
          </a:p>
          <a:p>
            <a:pPr marL="171450" indent="-171450">
              <a:buFont typeface="Arial" panose="020B0604020202020204" pitchFamily="34" charset="0"/>
              <a:buChar char="•"/>
              <a:defRPr/>
            </a:pPr>
            <a:endParaRPr lang="en-GB" sz="115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50" dirty="0">
                <a:latin typeface="Segoe UI" panose="020B0502040204020203" pitchFamily="34" charset="0"/>
                <a:ea typeface="Segoe UI" panose="020B0502040204020203" pitchFamily="34" charset="0"/>
                <a:cs typeface="Segoe UI" panose="020B0502040204020203" pitchFamily="34" charset="0"/>
              </a:rPr>
              <a:t>Implementation of </a:t>
            </a:r>
            <a:r>
              <a:rPr lang="en-GB" sz="1150" b="1" dirty="0">
                <a:latin typeface="Segoe UI" panose="020B0502040204020203" pitchFamily="34" charset="0"/>
                <a:ea typeface="Segoe UI" panose="020B0502040204020203" pitchFamily="34" charset="0"/>
                <a:cs typeface="Segoe UI" panose="020B0502040204020203" pitchFamily="34" charset="0"/>
              </a:rPr>
              <a:t>Op Reset </a:t>
            </a:r>
            <a:r>
              <a:rPr lang="en-GB" sz="1150" dirty="0">
                <a:latin typeface="Segoe UI" panose="020B0502040204020203" pitchFamily="34" charset="0"/>
                <a:ea typeface="Segoe UI" panose="020B0502040204020203" pitchFamily="34" charset="0"/>
                <a:cs typeface="Segoe UI" panose="020B0502040204020203" pitchFamily="34" charset="0"/>
              </a:rPr>
              <a:t>which aims to understand the full complexity of the </a:t>
            </a:r>
            <a:r>
              <a:rPr lang="en-GB" sz="1150" b="1" dirty="0">
                <a:latin typeface="Segoe UI" panose="020B0502040204020203" pitchFamily="34" charset="0"/>
                <a:ea typeface="Segoe UI" panose="020B0502040204020203" pitchFamily="34" charset="0"/>
                <a:cs typeface="Segoe UI" panose="020B0502040204020203" pitchFamily="34" charset="0"/>
              </a:rPr>
              <a:t>crime pathways </a:t>
            </a:r>
            <a:r>
              <a:rPr lang="en-GB" sz="1150" dirty="0">
                <a:latin typeface="Segoe UI" panose="020B0502040204020203" pitchFamily="34" charset="0"/>
                <a:ea typeface="Segoe UI" panose="020B0502040204020203" pitchFamily="34" charset="0"/>
                <a:cs typeface="Segoe UI" panose="020B0502040204020203" pitchFamily="34" charset="0"/>
              </a:rPr>
              <a:t>and seek out </a:t>
            </a:r>
            <a:r>
              <a:rPr lang="en-GB" sz="1150" b="1" dirty="0">
                <a:latin typeface="Segoe UI" panose="020B0502040204020203" pitchFamily="34" charset="0"/>
                <a:ea typeface="Segoe UI" panose="020B0502040204020203" pitchFamily="34" charset="0"/>
                <a:cs typeface="Segoe UI" panose="020B0502040204020203" pitchFamily="34" charset="0"/>
              </a:rPr>
              <a:t>detailed solutions </a:t>
            </a:r>
            <a:r>
              <a:rPr lang="en-GB" sz="1150" dirty="0">
                <a:latin typeface="Segoe UI" panose="020B0502040204020203" pitchFamily="34" charset="0"/>
                <a:ea typeface="Segoe UI" panose="020B0502040204020203" pitchFamily="34" charset="0"/>
                <a:cs typeface="Segoe UI" panose="020B0502040204020203" pitchFamily="34" charset="0"/>
              </a:rPr>
              <a:t>at force </a:t>
            </a:r>
            <a:r>
              <a:rPr lang="en-GB" sz="1150" dirty="0" smtClean="0">
                <a:latin typeface="Segoe UI" panose="020B0502040204020203" pitchFamily="34" charset="0"/>
                <a:ea typeface="Segoe UI" panose="020B0502040204020203" pitchFamily="34" charset="0"/>
                <a:cs typeface="Segoe UI" panose="020B0502040204020203" pitchFamily="34" charset="0"/>
              </a:rPr>
              <a:t>level.</a:t>
            </a:r>
            <a:endParaRPr lang="en-GB" sz="1150" dirty="0"/>
          </a:p>
        </p:txBody>
      </p:sp>
      <p:sp>
        <p:nvSpPr>
          <p:cNvPr id="54" name="TextBox 53"/>
          <p:cNvSpPr txBox="1"/>
          <p:nvPr/>
        </p:nvSpPr>
        <p:spPr>
          <a:xfrm>
            <a:off x="6328810" y="1264402"/>
            <a:ext cx="4134709" cy="261610"/>
          </a:xfrm>
          <a:prstGeom prst="rect">
            <a:avLst/>
          </a:prstGeom>
          <a:noFill/>
        </p:spPr>
        <p:txBody>
          <a:bodyPr wrap="square" rtlCol="0">
            <a:spAutoFit/>
          </a:bodyPr>
          <a:lstStyle>
            <a:defPPr>
              <a:defRPr lang="en-US"/>
            </a:defPPr>
            <a:lvl1pPr algn="ctr">
              <a:defRPr sz="1200" b="1" u="sng">
                <a:solidFill>
                  <a:srgbClr val="002060"/>
                </a:solidFill>
              </a:defRPr>
            </a:lvl1pPr>
          </a:lstStyle>
          <a:p>
            <a:r>
              <a:rPr lang="en-GB" sz="1100" u="none" dirty="0">
                <a:solidFill>
                  <a:schemeClr val="tx1"/>
                </a:solidFill>
                <a:latin typeface="Segoe UI" panose="020B0502040204020203" pitchFamily="34" charset="0"/>
                <a:ea typeface="Segoe UI" panose="020B0502040204020203" pitchFamily="34" charset="0"/>
                <a:cs typeface="Segoe UI" panose="020B0502040204020203" pitchFamily="34" charset="0"/>
              </a:rPr>
              <a:t>Open Investigations – Age </a:t>
            </a:r>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Profile </a:t>
            </a:r>
            <a:r>
              <a:rPr lang="en-GB" sz="900" b="0" i="1"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GB" sz="900" b="0" i="1" u="none" dirty="0">
                <a:solidFill>
                  <a:schemeClr val="tx1"/>
                </a:solidFill>
                <a:latin typeface="Segoe UI" panose="020B0502040204020203" pitchFamily="34" charset="0"/>
                <a:ea typeface="Segoe UI" panose="020B0502040204020203" pitchFamily="34" charset="0"/>
                <a:cs typeface="Segoe UI" panose="020B0502040204020203" pitchFamily="34" charset="0"/>
              </a:rPr>
              <a:t>point-in-time view)</a:t>
            </a:r>
          </a:p>
        </p:txBody>
      </p:sp>
      <p:sp>
        <p:nvSpPr>
          <p:cNvPr id="55" name="Rectangle 54"/>
          <p:cNvSpPr/>
          <p:nvPr/>
        </p:nvSpPr>
        <p:spPr>
          <a:xfrm>
            <a:off x="6975273" y="1472446"/>
            <a:ext cx="2733228" cy="246221"/>
          </a:xfrm>
          <a:prstGeom prst="rect">
            <a:avLst/>
          </a:prstGeom>
        </p:spPr>
        <p:txBody>
          <a:bodyPr wrap="square">
            <a:spAutoFit/>
          </a:bodyPr>
          <a:lstStyle/>
          <a:p>
            <a:pPr lvl="0"/>
            <a:r>
              <a:rPr lang="en-GB" sz="1000" b="1" i="1" dirty="0">
                <a:solidFill>
                  <a:prstClr val="black"/>
                </a:solidFill>
                <a:latin typeface="Segoe UI" panose="020B0502040204020203" pitchFamily="34" charset="0"/>
                <a:ea typeface="Segoe UI" panose="020B0502040204020203" pitchFamily="34" charset="0"/>
                <a:cs typeface="Segoe UI" panose="020B0502040204020203" pitchFamily="34" charset="0"/>
              </a:rPr>
              <a:t>(Point-in-time view: </a:t>
            </a:r>
            <a:r>
              <a:rPr lang="en-GB" sz="1000"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5</a:t>
            </a:r>
            <a:r>
              <a:rPr lang="en-GB" sz="1000" b="1" i="1" baseline="30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th</a:t>
            </a:r>
            <a:r>
              <a:rPr lang="en-GB" sz="1000"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April 2022)</a:t>
            </a:r>
            <a:endParaRPr lang="en-GB" sz="700" b="1"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56" name="Group 55"/>
          <p:cNvGrpSpPr/>
          <p:nvPr/>
        </p:nvGrpSpPr>
        <p:grpSpPr>
          <a:xfrm>
            <a:off x="10986190" y="2791422"/>
            <a:ext cx="1137647" cy="1570344"/>
            <a:chOff x="10979884" y="2791422"/>
            <a:chExt cx="1137647" cy="1570344"/>
          </a:xfrm>
        </p:grpSpPr>
        <p:sp>
          <p:nvSpPr>
            <p:cNvPr id="57" name="TextBox 56"/>
            <p:cNvSpPr txBox="1"/>
            <p:nvPr/>
          </p:nvSpPr>
          <p:spPr>
            <a:xfrm>
              <a:off x="11173339" y="2791422"/>
              <a:ext cx="750737" cy="338554"/>
            </a:xfrm>
            <a:prstGeom prst="rect">
              <a:avLst/>
            </a:prstGeom>
            <a:noFill/>
          </p:spPr>
          <p:txBody>
            <a:bodyPr wrap="square" rtlCol="0">
              <a:spAutoFit/>
            </a:bodyPr>
            <a:lstStyle>
              <a:defPPr>
                <a:defRPr lang="en-US"/>
              </a:defPPr>
              <a:lvl1pPr algn="ctr">
                <a:defRPr sz="1200" b="1" u="sng">
                  <a:solidFill>
                    <a:srgbClr val="002060"/>
                  </a:solidFill>
                </a:defRPr>
              </a:lvl1pPr>
            </a:lstStyle>
            <a:p>
              <a:r>
                <a:rPr lang="en-GB" sz="800" dirty="0">
                  <a:solidFill>
                    <a:schemeClr val="tx1"/>
                  </a:solidFill>
                  <a:latin typeface="Segoe UI" panose="020B0502040204020203" pitchFamily="34" charset="0"/>
                  <a:cs typeface="Segoe UI" panose="020B0502040204020203" pitchFamily="34" charset="0"/>
                </a:rPr>
                <a:t>Age Profile </a:t>
              </a:r>
            </a:p>
            <a:p>
              <a:r>
                <a:rPr lang="en-GB" sz="800" dirty="0">
                  <a:solidFill>
                    <a:schemeClr val="tx1"/>
                  </a:solidFill>
                  <a:latin typeface="Segoe UI" panose="020B0502040204020203" pitchFamily="34" charset="0"/>
                  <a:cs typeface="Segoe UI" panose="020B0502040204020203" pitchFamily="34" charset="0"/>
                </a:rPr>
                <a:t>Bandings</a:t>
              </a:r>
            </a:p>
          </p:txBody>
        </p:sp>
        <p:pic>
          <p:nvPicPr>
            <p:cNvPr id="58" name="Picture 57"/>
            <p:cNvPicPr>
              <a:picLocks noChangeAspect="1"/>
            </p:cNvPicPr>
            <p:nvPr/>
          </p:nvPicPr>
          <p:blipFill rotWithShape="1">
            <a:blip r:embed="rId4"/>
            <a:srcRect l="50429" t="33941" r="19754" b="16663"/>
            <a:stretch/>
          </p:blipFill>
          <p:spPr>
            <a:xfrm>
              <a:off x="10979884" y="3131040"/>
              <a:ext cx="1137647" cy="1230726"/>
            </a:xfrm>
            <a:prstGeom prst="rect">
              <a:avLst/>
            </a:prstGeom>
          </p:spPr>
        </p:pic>
      </p:grpSp>
      <p:sp>
        <p:nvSpPr>
          <p:cNvPr id="61" name="Rectangle 60"/>
          <p:cNvSpPr/>
          <p:nvPr/>
        </p:nvSpPr>
        <p:spPr>
          <a:xfrm>
            <a:off x="443081" y="927539"/>
            <a:ext cx="1454288" cy="3060000"/>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62" name="TextBox 61"/>
          <p:cNvSpPr txBox="1"/>
          <p:nvPr/>
        </p:nvSpPr>
        <p:spPr>
          <a:xfrm>
            <a:off x="445280" y="1071847"/>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63" name="Picture 62"/>
          <p:cNvPicPr>
            <a:picLocks noChangeAspect="1"/>
          </p:cNvPicPr>
          <p:nvPr/>
        </p:nvPicPr>
        <p:blipFill>
          <a:blip r:embed="rId5"/>
          <a:stretch>
            <a:fillRect/>
          </a:stretch>
        </p:blipFill>
        <p:spPr>
          <a:xfrm>
            <a:off x="520895" y="1072431"/>
            <a:ext cx="380585" cy="271933"/>
          </a:xfrm>
          <a:prstGeom prst="rect">
            <a:avLst/>
          </a:prstGeom>
        </p:spPr>
      </p:pic>
      <p:sp>
        <p:nvSpPr>
          <p:cNvPr id="64" name="Rounded Rectangle 14"/>
          <p:cNvSpPr>
            <a:spLocks noChangeArrowheads="1"/>
          </p:cNvSpPr>
          <p:nvPr/>
        </p:nvSpPr>
        <p:spPr bwMode="auto">
          <a:xfrm>
            <a:off x="1969643" y="927539"/>
            <a:ext cx="3633546" cy="3060000"/>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6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150" dirty="0" smtClean="0">
                <a:latin typeface="Segoe UI" panose="020B0502040204020203" pitchFamily="34" charset="0"/>
                <a:ea typeface="Segoe UI" panose="020B0502040204020203" pitchFamily="34" charset="0"/>
                <a:cs typeface="Segoe UI" panose="020B0502040204020203" pitchFamily="34" charset="0"/>
              </a:rPr>
              <a:t>There has been a </a:t>
            </a:r>
            <a:r>
              <a:rPr lang="en-GB" sz="1150" b="1" dirty="0" smtClean="0">
                <a:latin typeface="Segoe UI" panose="020B0502040204020203" pitchFamily="34" charset="0"/>
                <a:ea typeface="Segoe UI" panose="020B0502040204020203" pitchFamily="34" charset="0"/>
                <a:cs typeface="Segoe UI" panose="020B0502040204020203" pitchFamily="34" charset="0"/>
              </a:rPr>
              <a:t>20% decrease</a:t>
            </a:r>
            <a:r>
              <a:rPr lang="en-GB" sz="1150" dirty="0" smtClean="0">
                <a:latin typeface="Segoe UI" panose="020B0502040204020203" pitchFamily="34" charset="0"/>
                <a:ea typeface="Segoe UI" panose="020B0502040204020203" pitchFamily="34" charset="0"/>
                <a:cs typeface="Segoe UI" panose="020B0502040204020203" pitchFamily="34" charset="0"/>
              </a:rPr>
              <a:t> </a:t>
            </a:r>
            <a:r>
              <a:rPr lang="en-GB" sz="1150" dirty="0">
                <a:latin typeface="Segoe UI" panose="020B0502040204020203" pitchFamily="34" charset="0"/>
                <a:ea typeface="Segoe UI" panose="020B0502040204020203" pitchFamily="34" charset="0"/>
                <a:cs typeface="Segoe UI" panose="020B0502040204020203" pitchFamily="34" charset="0"/>
              </a:rPr>
              <a:t>in Open Investigations (O.I.s) </a:t>
            </a:r>
            <a:r>
              <a:rPr lang="en-GB" sz="1150" dirty="0" smtClean="0">
                <a:latin typeface="Segoe UI" panose="020B0502040204020203" pitchFamily="34" charset="0"/>
                <a:ea typeface="Segoe UI" panose="020B0502040204020203" pitchFamily="34" charset="0"/>
                <a:cs typeface="Segoe UI" panose="020B0502040204020203" pitchFamily="34" charset="0"/>
              </a:rPr>
              <a:t>since </a:t>
            </a:r>
            <a:r>
              <a:rPr lang="en-GB" sz="1150" b="1" dirty="0" smtClean="0">
                <a:latin typeface="Segoe UI" panose="020B0502040204020203" pitchFamily="34" charset="0"/>
                <a:ea typeface="Segoe UI" panose="020B0502040204020203" pitchFamily="34" charset="0"/>
                <a:cs typeface="Segoe UI" panose="020B0502040204020203" pitchFamily="34" charset="0"/>
              </a:rPr>
              <a:t>April 21 </a:t>
            </a:r>
            <a:r>
              <a:rPr lang="en-GB" sz="1150" dirty="0" smtClean="0">
                <a:latin typeface="Segoe UI" panose="020B0502040204020203" pitchFamily="34" charset="0"/>
                <a:ea typeface="Segoe UI" panose="020B0502040204020203" pitchFamily="34" charset="0"/>
                <a:cs typeface="Segoe UI" panose="020B0502040204020203" pitchFamily="34" charset="0"/>
              </a:rPr>
              <a:t>and a </a:t>
            </a:r>
            <a:r>
              <a:rPr lang="en-GB" sz="1150" b="1" dirty="0" smtClean="0">
                <a:latin typeface="Segoe UI" panose="020B0502040204020203" pitchFamily="34" charset="0"/>
                <a:ea typeface="Segoe UI" panose="020B0502040204020203" pitchFamily="34" charset="0"/>
                <a:cs typeface="Segoe UI" panose="020B0502040204020203" pitchFamily="34" charset="0"/>
              </a:rPr>
              <a:t>1.2% decrease </a:t>
            </a:r>
            <a:r>
              <a:rPr lang="en-GB" sz="1150" dirty="0">
                <a:latin typeface="Segoe UI" panose="020B0502040204020203" pitchFamily="34" charset="0"/>
                <a:ea typeface="Segoe UI" panose="020B0502040204020203" pitchFamily="34" charset="0"/>
                <a:cs typeface="Segoe UI" panose="020B0502040204020203" pitchFamily="34" charset="0"/>
              </a:rPr>
              <a:t>compared to </a:t>
            </a:r>
            <a:r>
              <a:rPr lang="en-GB" sz="1150" b="1" dirty="0" smtClean="0">
                <a:latin typeface="Segoe UI" panose="020B0502040204020203" pitchFamily="34" charset="0"/>
                <a:ea typeface="Segoe UI" panose="020B0502040204020203" pitchFamily="34" charset="0"/>
                <a:cs typeface="Segoe UI" panose="020B0502040204020203" pitchFamily="34" charset="0"/>
              </a:rPr>
              <a:t>March 22.</a:t>
            </a:r>
          </a:p>
          <a:p>
            <a:pPr marL="171450" indent="-171450">
              <a:spcBef>
                <a:spcPct val="20000"/>
              </a:spcBef>
              <a:buFont typeface="Arial" panose="020B0604020202020204" pitchFamily="34" charset="0"/>
              <a:buChar char="•"/>
            </a:pPr>
            <a:endParaRPr lang="en-GB" altLang="en-US" sz="1150" b="1"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150" b="1" dirty="0" smtClean="0">
                <a:latin typeface="Segoe UI" panose="020B0502040204020203" pitchFamily="34" charset="0"/>
                <a:ea typeface="Segoe UI" panose="020B0502040204020203" pitchFamily="34" charset="0"/>
                <a:cs typeface="Segoe UI" panose="020B0502040204020203" pitchFamily="34" charset="0"/>
              </a:rPr>
              <a:t>Overall O.I. volumes </a:t>
            </a:r>
            <a:r>
              <a:rPr lang="en-GB" altLang="en-US" sz="1150" dirty="0" smtClean="0">
                <a:latin typeface="Segoe UI" panose="020B0502040204020203" pitchFamily="34" charset="0"/>
                <a:ea typeface="Segoe UI" panose="020B0502040204020203" pitchFamily="34" charset="0"/>
                <a:cs typeface="Segoe UI" panose="020B0502040204020203" pitchFamily="34" charset="0"/>
              </a:rPr>
              <a:t>have been stabilising in recent months with </a:t>
            </a:r>
            <a:r>
              <a:rPr lang="en-GB" altLang="en-US" sz="1150" b="1" dirty="0" smtClean="0">
                <a:latin typeface="Segoe UI" panose="020B0502040204020203" pitchFamily="34" charset="0"/>
                <a:ea typeface="Segoe UI" panose="020B0502040204020203" pitchFamily="34" charset="0"/>
                <a:cs typeface="Segoe UI" panose="020B0502040204020203" pitchFamily="34" charset="0"/>
              </a:rPr>
              <a:t>no significant decreases </a:t>
            </a:r>
            <a:r>
              <a:rPr lang="en-GB" altLang="en-US" sz="1150" dirty="0" smtClean="0">
                <a:latin typeface="Segoe UI" panose="020B0502040204020203" pitchFamily="34" charset="0"/>
                <a:ea typeface="Segoe UI" panose="020B0502040204020203" pitchFamily="34" charset="0"/>
                <a:cs typeface="Segoe UI" panose="020B0502040204020203" pitchFamily="34" charset="0"/>
              </a:rPr>
              <a:t>to return to the </a:t>
            </a:r>
            <a:r>
              <a:rPr lang="en-GB" altLang="en-US" sz="1150" b="1" dirty="0" smtClean="0">
                <a:latin typeface="Segoe UI" panose="020B0502040204020203" pitchFamily="34" charset="0"/>
                <a:ea typeface="Segoe UI" panose="020B0502040204020203" pitchFamily="34" charset="0"/>
                <a:cs typeface="Segoe UI" panose="020B0502040204020203" pitchFamily="34" charset="0"/>
              </a:rPr>
              <a:t>target range</a:t>
            </a:r>
            <a:r>
              <a:rPr lang="en-GB" altLang="en-US" sz="1150" dirty="0" smtClean="0">
                <a:latin typeface="Segoe UI" panose="020B0502040204020203" pitchFamily="34" charset="0"/>
                <a:ea typeface="Segoe UI" panose="020B0502040204020203" pitchFamily="34" charset="0"/>
                <a:cs typeface="Segoe UI" panose="020B0502040204020203" pitchFamily="34" charset="0"/>
              </a:rPr>
              <a:t>.</a:t>
            </a:r>
            <a:endParaRPr lang="en-GB" altLang="en-US" sz="115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150" b="1"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15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Over the last 3 months, the proportion of </a:t>
            </a:r>
            <a:r>
              <a:rPr lang="en-GB" altLang="en-US" sz="115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‘Less than 4 weeks’ </a:t>
            </a:r>
            <a:r>
              <a:rPr lang="en-GB" altLang="en-US" sz="115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aged O.I.s has increased from </a:t>
            </a:r>
            <a:r>
              <a:rPr lang="en-GB" altLang="en-US" sz="115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29% </a:t>
            </a:r>
            <a:r>
              <a:rPr lang="en-GB" altLang="en-US" sz="115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to </a:t>
            </a:r>
            <a:r>
              <a:rPr lang="en-GB" altLang="en-US" sz="115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34%</a:t>
            </a:r>
            <a:r>
              <a:rPr lang="en-GB" altLang="en-US" sz="1150" dirty="0">
                <a:solidFill>
                  <a:srgbClr val="000000"/>
                </a:solidFill>
                <a:latin typeface="Segoe UI" panose="020B0502040204020203" pitchFamily="34" charset="0"/>
                <a:ea typeface="Segoe UI" panose="020B0502040204020203" pitchFamily="34" charset="0"/>
                <a:cs typeface="Segoe UI" panose="020B0502040204020203" pitchFamily="34" charset="0"/>
              </a:rPr>
              <a:t>, driven by an </a:t>
            </a:r>
            <a:r>
              <a:rPr lang="en-GB" altLang="en-US" sz="1150" b="1" dirty="0">
                <a:solidFill>
                  <a:srgbClr val="000000"/>
                </a:solidFill>
                <a:latin typeface="Segoe UI" panose="020B0502040204020203" pitchFamily="34" charset="0"/>
                <a:ea typeface="Segoe UI" panose="020B0502040204020203" pitchFamily="34" charset="0"/>
                <a:cs typeface="Segoe UI" panose="020B0502040204020203" pitchFamily="34" charset="0"/>
              </a:rPr>
              <a:t>uplift </a:t>
            </a:r>
            <a:r>
              <a:rPr lang="en-GB" altLang="en-US" sz="1150" dirty="0">
                <a:solidFill>
                  <a:srgbClr val="000000"/>
                </a:solidFill>
                <a:latin typeface="Segoe UI" panose="020B0502040204020203" pitchFamily="34" charset="0"/>
                <a:ea typeface="Segoe UI" panose="020B0502040204020203" pitchFamily="34" charset="0"/>
                <a:cs typeface="Segoe UI" panose="020B0502040204020203" pitchFamily="34" charset="0"/>
              </a:rPr>
              <a:t>in </a:t>
            </a:r>
            <a:r>
              <a:rPr lang="en-GB" altLang="en-US" sz="1150" b="1" dirty="0">
                <a:solidFill>
                  <a:srgbClr val="000000"/>
                </a:solidFill>
                <a:latin typeface="Segoe UI" panose="020B0502040204020203" pitchFamily="34" charset="0"/>
                <a:ea typeface="Segoe UI" panose="020B0502040204020203" pitchFamily="34" charset="0"/>
                <a:cs typeface="Segoe UI" panose="020B0502040204020203" pitchFamily="34" charset="0"/>
              </a:rPr>
              <a:t>crimes</a:t>
            </a:r>
            <a:r>
              <a:rPr lang="en-GB" altLang="en-US" sz="1150" dirty="0">
                <a:solidFill>
                  <a:srgbClr val="000000"/>
                </a:solidFill>
                <a:latin typeface="Segoe UI" panose="020B0502040204020203" pitchFamily="34" charset="0"/>
                <a:ea typeface="Segoe UI" panose="020B0502040204020203" pitchFamily="34" charset="0"/>
                <a:cs typeface="Segoe UI" panose="020B0502040204020203" pitchFamily="34" charset="0"/>
              </a:rPr>
              <a:t> being recorded </a:t>
            </a:r>
            <a:r>
              <a:rPr lang="en-GB" altLang="en-US" sz="115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t>
            </a:r>
          </a:p>
        </p:txBody>
      </p:sp>
      <p:sp>
        <p:nvSpPr>
          <p:cNvPr id="65" name="Rectangle 64"/>
          <p:cNvSpPr/>
          <p:nvPr/>
        </p:nvSpPr>
        <p:spPr>
          <a:xfrm>
            <a:off x="476238" y="1650198"/>
            <a:ext cx="1017461" cy="1546577"/>
          </a:xfrm>
          <a:prstGeom prst="rect">
            <a:avLst/>
          </a:prstGeom>
        </p:spPr>
        <p:txBody>
          <a:bodyPr wrap="square">
            <a:spAutoFit/>
          </a:bodyPr>
          <a:lstStyle/>
          <a:p>
            <a:r>
              <a:rPr lang="en-GB" sz="1050" dirty="0" smtClean="0">
                <a:latin typeface="Segoe UI" panose="020B0502040204020203" pitchFamily="34" charset="0"/>
                <a:ea typeface="Segoe UI" panose="020B0502040204020203" pitchFamily="34" charset="0"/>
                <a:cs typeface="Segoe UI" panose="020B0502040204020203" pitchFamily="34" charset="0"/>
              </a:rPr>
              <a:t>A target </a:t>
            </a:r>
            <a:r>
              <a:rPr lang="en-GB" sz="1050" dirty="0">
                <a:latin typeface="Segoe UI" panose="020B0502040204020203" pitchFamily="34" charset="0"/>
                <a:ea typeface="Segoe UI" panose="020B0502040204020203" pitchFamily="34" charset="0"/>
                <a:cs typeface="Segoe UI" panose="020B0502040204020203" pitchFamily="34" charset="0"/>
              </a:rPr>
              <a:t>band is thought to be around </a:t>
            </a:r>
            <a:r>
              <a:rPr lang="en-GB" sz="1050" b="1" dirty="0">
                <a:latin typeface="Segoe UI" panose="020B0502040204020203" pitchFamily="34" charset="0"/>
                <a:ea typeface="Segoe UI" panose="020B0502040204020203" pitchFamily="34" charset="0"/>
                <a:cs typeface="Segoe UI" panose="020B0502040204020203" pitchFamily="34" charset="0"/>
              </a:rPr>
              <a:t>8,000-10,000</a:t>
            </a:r>
            <a:r>
              <a:rPr lang="en-GB" sz="1050" dirty="0">
                <a:latin typeface="Segoe UI" panose="020B0502040204020203" pitchFamily="34" charset="0"/>
                <a:ea typeface="Segoe UI" panose="020B0502040204020203" pitchFamily="34" charset="0"/>
                <a:cs typeface="Segoe UI" panose="020B0502040204020203" pitchFamily="34" charset="0"/>
              </a:rPr>
              <a:t> open investigations at current recording volumes</a:t>
            </a:r>
          </a:p>
        </p:txBody>
      </p:sp>
      <p:sp>
        <p:nvSpPr>
          <p:cNvPr id="66" name="Rectangle 65"/>
          <p:cNvSpPr/>
          <p:nvPr/>
        </p:nvSpPr>
        <p:spPr>
          <a:xfrm>
            <a:off x="443081" y="3300749"/>
            <a:ext cx="946052" cy="707886"/>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Oct 2021</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pic>
        <p:nvPicPr>
          <p:cNvPr id="67" name="Picture 66"/>
          <p:cNvPicPr>
            <a:picLocks noChangeAspect="1"/>
          </p:cNvPicPr>
          <p:nvPr/>
        </p:nvPicPr>
        <p:blipFill>
          <a:blip r:embed="rId6"/>
          <a:stretch>
            <a:fillRect/>
          </a:stretch>
        </p:blipFill>
        <p:spPr>
          <a:xfrm>
            <a:off x="1389133" y="981706"/>
            <a:ext cx="482251" cy="2970619"/>
          </a:xfrm>
          <a:prstGeom prst="rect">
            <a:avLst/>
          </a:prstGeom>
        </p:spPr>
      </p:pic>
      <p:sp>
        <p:nvSpPr>
          <p:cNvPr id="68" name="Rectangle 67"/>
          <p:cNvSpPr>
            <a:spLocks noChangeArrowheads="1"/>
          </p:cNvSpPr>
          <p:nvPr/>
        </p:nvSpPr>
        <p:spPr bwMode="auto">
          <a:xfrm>
            <a:off x="443081" y="4033506"/>
            <a:ext cx="5160108" cy="2782381"/>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marL="180975" lvl="1" indent="0"/>
            <a:endParaRPr lang="en-GB" altLang="en-US" sz="100" b="1"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6213" indent="-176213">
              <a:buFont typeface="Arial" panose="020B0604020202020204" pitchFamily="34" charset="0"/>
              <a:buChar char="•"/>
            </a:pPr>
            <a:r>
              <a:rPr lang="en-GB" altLang="en-US" sz="1000"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The </a:t>
            </a:r>
            <a:r>
              <a:rPr lang="en-GB" altLang="en-US" sz="1000" b="1"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Op Reset team </a:t>
            </a:r>
            <a:r>
              <a:rPr lang="en-GB" altLang="en-US" sz="1000"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has been </a:t>
            </a:r>
            <a:r>
              <a:rPr lang="en-GB" altLang="en-US" sz="1000" u="none" dirty="0">
                <a:solidFill>
                  <a:srgbClr val="000000"/>
                </a:solidFill>
                <a:latin typeface="Segoe UI" panose="020B0502040204020203" pitchFamily="34" charset="0"/>
                <a:ea typeface="Segoe UI" panose="020B0502040204020203" pitchFamily="34" charset="0"/>
                <a:cs typeface="Segoe UI" panose="020B0502040204020203" pitchFamily="34" charset="0"/>
              </a:rPr>
              <a:t>set </a:t>
            </a:r>
            <a:r>
              <a:rPr lang="en-GB" altLang="en-US" sz="1000"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up to </a:t>
            </a:r>
            <a:r>
              <a:rPr lang="en-GB" altLang="en-US" sz="1000" u="none" dirty="0">
                <a:solidFill>
                  <a:srgbClr val="000000"/>
                </a:solidFill>
                <a:latin typeface="Segoe UI" panose="020B0502040204020203" pitchFamily="34" charset="0"/>
                <a:ea typeface="Segoe UI" panose="020B0502040204020203" pitchFamily="34" charset="0"/>
                <a:cs typeface="Segoe UI" panose="020B0502040204020203" pitchFamily="34" charset="0"/>
              </a:rPr>
              <a:t>understand some of the broader </a:t>
            </a:r>
            <a:r>
              <a:rPr lang="en-GB" altLang="en-US" sz="1000" b="1"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investigative issues </a:t>
            </a:r>
            <a:r>
              <a:rPr lang="en-GB" altLang="en-US" sz="1000" u="none" dirty="0">
                <a:solidFill>
                  <a:srgbClr val="000000"/>
                </a:solidFill>
                <a:latin typeface="Segoe UI" panose="020B0502040204020203" pitchFamily="34" charset="0"/>
                <a:ea typeface="Segoe UI" panose="020B0502040204020203" pitchFamily="34" charset="0"/>
                <a:cs typeface="Segoe UI" panose="020B0502040204020203" pitchFamily="34" charset="0"/>
              </a:rPr>
              <a:t>at </a:t>
            </a:r>
            <a:r>
              <a:rPr lang="en-GB" altLang="en-US" sz="1000" b="1" u="none" dirty="0">
                <a:solidFill>
                  <a:srgbClr val="000000"/>
                </a:solidFill>
                <a:latin typeface="Segoe UI" panose="020B0502040204020203" pitchFamily="34" charset="0"/>
                <a:ea typeface="Segoe UI" panose="020B0502040204020203" pitchFamily="34" charset="0"/>
                <a:cs typeface="Segoe UI" panose="020B0502040204020203" pitchFamily="34" charset="0"/>
              </a:rPr>
              <a:t>force </a:t>
            </a:r>
            <a:r>
              <a:rPr lang="en-GB" altLang="en-US" sz="1000" b="1"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level</a:t>
            </a:r>
            <a:r>
              <a:rPr lang="en-GB" altLang="en-US" sz="1000"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At this stage, it is too early to determine the impact upon open investigation volumes.</a:t>
            </a:r>
          </a:p>
          <a:p>
            <a:pPr marL="176213" indent="-176213">
              <a:buFont typeface="Arial" panose="020B0604020202020204" pitchFamily="34" charset="0"/>
              <a:buChar char="•"/>
            </a:pPr>
            <a:endParaRPr lang="en-GB" sz="400" u="none"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6213" indent="-176213">
              <a:buFont typeface="Arial" panose="020B0604020202020204" pitchFamily="34" charset="0"/>
              <a:buChar char="•"/>
            </a:pPr>
            <a:r>
              <a:rPr lang="en-GB" sz="1000" u="none" dirty="0" smtClean="0">
                <a:latin typeface="Segoe UI" panose="020B0502040204020203" pitchFamily="34" charset="0"/>
                <a:ea typeface="Segoe UI" panose="020B0502040204020203" pitchFamily="34" charset="0"/>
                <a:cs typeface="Segoe UI" panose="020B0502040204020203" pitchFamily="34" charset="0"/>
              </a:rPr>
              <a:t>Policing </a:t>
            </a:r>
            <a:r>
              <a:rPr lang="en-GB" sz="1000" u="none" dirty="0">
                <a:latin typeface="Segoe UI" panose="020B0502040204020203" pitchFamily="34" charset="0"/>
                <a:ea typeface="Segoe UI" panose="020B0502040204020203" pitchFamily="34" charset="0"/>
                <a:cs typeface="Segoe UI" panose="020B0502040204020203" pitchFamily="34" charset="0"/>
              </a:rPr>
              <a:t>area initiatives, e.g. </a:t>
            </a:r>
            <a:r>
              <a:rPr lang="en-GB" sz="1000" b="1" u="none" dirty="0">
                <a:latin typeface="Segoe UI" panose="020B0502040204020203" pitchFamily="34" charset="0"/>
                <a:ea typeface="Segoe UI" panose="020B0502040204020203" pitchFamily="34" charset="0"/>
                <a:cs typeface="Segoe UI" panose="020B0502040204020203" pitchFamily="34" charset="0"/>
              </a:rPr>
              <a:t>Op Riverport</a:t>
            </a:r>
            <a:r>
              <a:rPr lang="en-GB" sz="1000" b="1" u="none" dirty="0" smtClean="0">
                <a:latin typeface="Segoe UI" panose="020B0502040204020203" pitchFamily="34" charset="0"/>
                <a:ea typeface="Segoe UI" panose="020B0502040204020203" pitchFamily="34" charset="0"/>
                <a:cs typeface="Segoe UI" panose="020B0502040204020203" pitchFamily="34" charset="0"/>
              </a:rPr>
              <a:t>, </a:t>
            </a:r>
            <a:r>
              <a:rPr lang="en-GB" sz="1000" u="none" dirty="0" smtClean="0">
                <a:latin typeface="Segoe UI" panose="020B0502040204020203" pitchFamily="34" charset="0"/>
                <a:ea typeface="Segoe UI" panose="020B0502040204020203" pitchFamily="34" charset="0"/>
                <a:cs typeface="Segoe UI" panose="020B0502040204020203" pitchFamily="34" charset="0"/>
              </a:rPr>
              <a:t>are in place and is stating to influence different areas of the process including </a:t>
            </a:r>
            <a:r>
              <a:rPr lang="en-GB" sz="1000" b="1" u="none" dirty="0" smtClean="0">
                <a:latin typeface="Segoe UI" panose="020B0502040204020203" pitchFamily="34" charset="0"/>
                <a:ea typeface="Segoe UI" panose="020B0502040204020203" pitchFamily="34" charset="0"/>
                <a:cs typeface="Segoe UI" panose="020B0502040204020203" pitchFamily="34" charset="0"/>
              </a:rPr>
              <a:t>reducing O.I. volumes</a:t>
            </a:r>
            <a:r>
              <a:rPr lang="en-GB" sz="1000" u="none" dirty="0" smtClean="0">
                <a:latin typeface="Segoe UI" panose="020B0502040204020203" pitchFamily="34" charset="0"/>
                <a:ea typeface="Segoe UI" panose="020B0502040204020203" pitchFamily="34" charset="0"/>
                <a:cs typeface="Segoe UI" panose="020B0502040204020203" pitchFamily="34" charset="0"/>
              </a:rPr>
              <a:t>.</a:t>
            </a:r>
          </a:p>
          <a:p>
            <a:pPr marL="176213" indent="-176213">
              <a:buFont typeface="Arial" panose="020B0604020202020204" pitchFamily="34" charset="0"/>
              <a:buChar char="•"/>
            </a:pPr>
            <a:endParaRPr lang="en-GB" sz="5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altLang="en-US" sz="1050" b="1" u="none" dirty="0">
                <a:solidFill>
                  <a:srgbClr val="000000"/>
                </a:solidFill>
                <a:latin typeface="Segoe UI" panose="020B0502040204020203" pitchFamily="34" charset="0"/>
                <a:ea typeface="Segoe UI" panose="020B0502040204020203" pitchFamily="34" charset="0"/>
                <a:cs typeface="Segoe UI" panose="020B0502040204020203" pitchFamily="34" charset="0"/>
              </a:rPr>
              <a:t>Probable factors behind </a:t>
            </a:r>
            <a:r>
              <a:rPr lang="en-GB" altLang="en-US" sz="1050" b="1"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O.I.s remaining above target range:</a:t>
            </a:r>
            <a:endParaRPr lang="en-GB" altLang="en-US" sz="1050" b="1" u="none"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447675" lvl="1" indent="-266700">
              <a:buFont typeface="Segoe UI" panose="020B0502040204020203" pitchFamily="34" charset="0"/>
              <a:buChar char="‒"/>
            </a:pPr>
            <a:r>
              <a:rPr lang="en-GB" sz="1000" u="none" dirty="0" smtClean="0">
                <a:latin typeface="Segoe UI" panose="020B0502040204020203" pitchFamily="34" charset="0"/>
                <a:ea typeface="Segoe UI" panose="020B0502040204020203" pitchFamily="34" charset="0"/>
                <a:cs typeface="Segoe UI" panose="020B0502040204020203" pitchFamily="34" charset="0"/>
              </a:rPr>
              <a:t>A</a:t>
            </a:r>
            <a:r>
              <a:rPr lang="en-GB" sz="1000" b="1" u="none" dirty="0" smtClean="0">
                <a:latin typeface="Segoe UI" panose="020B0502040204020203" pitchFamily="34" charset="0"/>
                <a:ea typeface="Segoe UI" panose="020B0502040204020203" pitchFamily="34" charset="0"/>
                <a:cs typeface="Segoe UI" panose="020B0502040204020203" pitchFamily="34" charset="0"/>
              </a:rPr>
              <a:t> change in recording practices </a:t>
            </a:r>
            <a:r>
              <a:rPr lang="en-GB" altLang="en-US" sz="1000" u="none" dirty="0" smtClean="0">
                <a:latin typeface="Segoe UI" panose="020B0502040204020203" pitchFamily="34" charset="0"/>
                <a:ea typeface="Segoe UI" panose="020B0502040204020203" pitchFamily="34" charset="0"/>
                <a:cs typeface="Segoe UI" panose="020B0502040204020203" pitchFamily="34" charset="0"/>
              </a:rPr>
              <a:t>around </a:t>
            </a:r>
            <a:r>
              <a:rPr lang="en-GB" altLang="en-US" sz="1000" b="1" u="none" dirty="0" smtClean="0">
                <a:latin typeface="Segoe UI" panose="020B0502040204020203" pitchFamily="34" charset="0"/>
                <a:ea typeface="Segoe UI" panose="020B0502040204020203" pitchFamily="34" charset="0"/>
                <a:cs typeface="Segoe UI" panose="020B0502040204020203" pitchFamily="34" charset="0"/>
              </a:rPr>
              <a:t>Public Order Offences </a:t>
            </a:r>
            <a:r>
              <a:rPr lang="en-GB" altLang="en-US" sz="1000" u="none" dirty="0">
                <a:latin typeface="Segoe UI" panose="020B0502040204020203" pitchFamily="34" charset="0"/>
                <a:ea typeface="Segoe UI" panose="020B0502040204020203" pitchFamily="34" charset="0"/>
                <a:cs typeface="Segoe UI" panose="020B0502040204020203" pitchFamily="34" charset="0"/>
              </a:rPr>
              <a:t>and</a:t>
            </a:r>
            <a:r>
              <a:rPr lang="en-GB" altLang="en-US" sz="1000" b="1" u="none" dirty="0">
                <a:latin typeface="Segoe UI" panose="020B0502040204020203" pitchFamily="34" charset="0"/>
                <a:ea typeface="Segoe UI" panose="020B0502040204020203" pitchFamily="34" charset="0"/>
                <a:cs typeface="Segoe UI" panose="020B0502040204020203" pitchFamily="34" charset="0"/>
              </a:rPr>
              <a:t>  Malicious </a:t>
            </a:r>
            <a:r>
              <a:rPr lang="en-GB" altLang="en-US" sz="1000" b="1" u="none" dirty="0" smtClean="0">
                <a:latin typeface="Segoe UI" panose="020B0502040204020203" pitchFamily="34" charset="0"/>
                <a:ea typeface="Segoe UI" panose="020B0502040204020203" pitchFamily="34" charset="0"/>
                <a:cs typeface="Segoe UI" panose="020B0502040204020203" pitchFamily="34" charset="0"/>
              </a:rPr>
              <a:t>Communications offences </a:t>
            </a:r>
            <a:r>
              <a:rPr lang="en-GB" altLang="en-US" sz="1000" u="none" dirty="0" smtClean="0">
                <a:latin typeface="Segoe UI" panose="020B0502040204020203" pitchFamily="34" charset="0"/>
                <a:ea typeface="Segoe UI" panose="020B0502040204020203" pitchFamily="34" charset="0"/>
                <a:cs typeface="Segoe UI" panose="020B0502040204020203" pitchFamily="34" charset="0"/>
              </a:rPr>
              <a:t>following improvements to </a:t>
            </a:r>
            <a:r>
              <a:rPr lang="en-GB" altLang="en-US" sz="1000" b="1" u="none" dirty="0" smtClean="0">
                <a:latin typeface="Segoe UI" panose="020B0502040204020203" pitchFamily="34" charset="0"/>
                <a:ea typeface="Segoe UI" panose="020B0502040204020203" pitchFamily="34" charset="0"/>
                <a:cs typeface="Segoe UI" panose="020B0502040204020203" pitchFamily="34" charset="0"/>
              </a:rPr>
              <a:t>SAAB ASB incident recording</a:t>
            </a:r>
            <a:r>
              <a:rPr lang="en-GB" altLang="en-US" sz="1000" u="none" dirty="0" smtClean="0">
                <a:latin typeface="Segoe UI" panose="020B0502040204020203" pitchFamily="34" charset="0"/>
                <a:ea typeface="Segoe UI" panose="020B0502040204020203" pitchFamily="34" charset="0"/>
                <a:cs typeface="Segoe UI" panose="020B0502040204020203" pitchFamily="34" charset="0"/>
              </a:rPr>
              <a:t>, has led to </a:t>
            </a:r>
            <a:r>
              <a:rPr lang="en-GB" altLang="en-US" sz="1000" b="1" u="none" dirty="0" smtClean="0">
                <a:latin typeface="Segoe UI" panose="020B0502040204020203" pitchFamily="34" charset="0"/>
                <a:ea typeface="Segoe UI" panose="020B0502040204020203" pitchFamily="34" charset="0"/>
                <a:cs typeface="Segoe UI" panose="020B0502040204020203" pitchFamily="34" charset="0"/>
              </a:rPr>
              <a:t>substantial growth </a:t>
            </a:r>
            <a:r>
              <a:rPr lang="en-GB" altLang="en-US" sz="1000" u="none" dirty="0" smtClean="0">
                <a:latin typeface="Segoe UI" panose="020B0502040204020203" pitchFamily="34" charset="0"/>
                <a:ea typeface="Segoe UI" panose="020B0502040204020203" pitchFamily="34" charset="0"/>
                <a:cs typeface="Segoe UI" panose="020B0502040204020203" pitchFamily="34" charset="0"/>
              </a:rPr>
              <a:t>in </a:t>
            </a:r>
            <a:r>
              <a:rPr lang="en-GB" altLang="en-US" sz="1000" b="1" u="none" dirty="0" smtClean="0">
                <a:latin typeface="Segoe UI" panose="020B0502040204020203" pitchFamily="34" charset="0"/>
                <a:ea typeface="Segoe UI" panose="020B0502040204020203" pitchFamily="34" charset="0"/>
                <a:cs typeface="Segoe UI" panose="020B0502040204020203" pitchFamily="34" charset="0"/>
              </a:rPr>
              <a:t>Public Order offences </a:t>
            </a:r>
            <a:r>
              <a:rPr lang="en-GB" altLang="en-US" sz="1000" u="none" dirty="0" smtClean="0">
                <a:latin typeface="Segoe UI" panose="020B0502040204020203" pitchFamily="34" charset="0"/>
                <a:ea typeface="Segoe UI" panose="020B0502040204020203" pitchFamily="34" charset="0"/>
                <a:cs typeface="Segoe UI" panose="020B0502040204020203" pitchFamily="34" charset="0"/>
              </a:rPr>
              <a:t>and </a:t>
            </a:r>
            <a:r>
              <a:rPr lang="en-GB" altLang="en-US" sz="1000" b="1" u="none" dirty="0" smtClean="0">
                <a:latin typeface="Segoe UI" panose="020B0502040204020203" pitchFamily="34" charset="0"/>
                <a:ea typeface="Segoe UI" panose="020B0502040204020203" pitchFamily="34" charset="0"/>
                <a:cs typeface="Segoe UI" panose="020B0502040204020203" pitchFamily="34" charset="0"/>
              </a:rPr>
              <a:t>Malicious communications/ Harassment offences </a:t>
            </a:r>
            <a:r>
              <a:rPr lang="en-GB" altLang="en-US" sz="1000" u="none" dirty="0" smtClean="0">
                <a:latin typeface="Segoe UI" panose="020B0502040204020203" pitchFamily="34" charset="0"/>
                <a:ea typeface="Segoe UI" panose="020B0502040204020203" pitchFamily="34" charset="0"/>
                <a:cs typeface="Segoe UI" panose="020B0502040204020203" pitchFamily="34" charset="0"/>
              </a:rPr>
              <a:t>as opposed to an organic growth happening within our communities.</a:t>
            </a:r>
            <a:endParaRPr lang="en-GB" sz="1000" u="none" dirty="0" smtClean="0">
              <a:latin typeface="Segoe UI" panose="020B0502040204020203" pitchFamily="34" charset="0"/>
              <a:ea typeface="Segoe UI" panose="020B0502040204020203" pitchFamily="34" charset="0"/>
              <a:cs typeface="Segoe UI" panose="020B0502040204020203" pitchFamily="34" charset="0"/>
            </a:endParaRPr>
          </a:p>
          <a:p>
            <a:pPr marL="447675" lvl="1" indent="-266700">
              <a:buFont typeface="Segoe UI" panose="020B0502040204020203" pitchFamily="34" charset="0"/>
              <a:buChar char="‒"/>
            </a:pPr>
            <a:r>
              <a:rPr lang="en-GB" sz="1000" b="1" u="none" dirty="0" smtClean="0">
                <a:latin typeface="Segoe UI" panose="020B0502040204020203" pitchFamily="34" charset="0"/>
                <a:ea typeface="Segoe UI" panose="020B0502040204020203" pitchFamily="34" charset="0"/>
                <a:cs typeface="Segoe UI" panose="020B0502040204020203" pitchFamily="34" charset="0"/>
              </a:rPr>
              <a:t>Overall Staff </a:t>
            </a:r>
            <a:r>
              <a:rPr lang="en-GB" sz="1000" b="1" u="none" dirty="0">
                <a:latin typeface="Segoe UI" panose="020B0502040204020203" pitchFamily="34" charset="0"/>
                <a:ea typeface="Segoe UI" panose="020B0502040204020203" pitchFamily="34" charset="0"/>
                <a:cs typeface="Segoe UI" panose="020B0502040204020203" pitchFamily="34" charset="0"/>
              </a:rPr>
              <a:t>abstraction remains high </a:t>
            </a:r>
            <a:r>
              <a:rPr lang="en-GB" sz="1000" u="none" dirty="0" smtClean="0">
                <a:latin typeface="Segoe UI" panose="020B0502040204020203" pitchFamily="34" charset="0"/>
                <a:ea typeface="Segoe UI" panose="020B0502040204020203" pitchFamily="34" charset="0"/>
                <a:cs typeface="Segoe UI" panose="020B0502040204020203" pitchFamily="34" charset="0"/>
              </a:rPr>
              <a:t>from Covid</a:t>
            </a:r>
            <a:r>
              <a:rPr lang="en-GB" sz="1000" u="none" dirty="0">
                <a:latin typeface="Segoe UI" panose="020B0502040204020203" pitchFamily="34" charset="0"/>
                <a:ea typeface="Segoe UI" panose="020B0502040204020203" pitchFamily="34" charset="0"/>
                <a:cs typeface="Segoe UI" panose="020B0502040204020203" pitchFamily="34" charset="0"/>
              </a:rPr>
              <a:t>/ Respiratory sickness or self isolation.</a:t>
            </a:r>
          </a:p>
          <a:p>
            <a:pPr marL="447675" lvl="1" indent="-266700">
              <a:buFont typeface="Segoe UI" panose="020B0502040204020203" pitchFamily="34" charset="0"/>
              <a:buChar char="‒"/>
            </a:pPr>
            <a:endParaRPr lang="en-GB" sz="3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000" u="none" dirty="0" smtClean="0">
                <a:latin typeface="Segoe UI" panose="020B0502040204020203" pitchFamily="34" charset="0"/>
                <a:ea typeface="Segoe UI" panose="020B0502040204020203" pitchFamily="34" charset="0"/>
                <a:cs typeface="Segoe UI" panose="020B0502040204020203" pitchFamily="34" charset="0"/>
              </a:rPr>
              <a:t>It </a:t>
            </a:r>
            <a:r>
              <a:rPr lang="en-GB" sz="1000" u="none" dirty="0">
                <a:latin typeface="Segoe UI" panose="020B0502040204020203" pitchFamily="34" charset="0"/>
                <a:ea typeface="Segoe UI" panose="020B0502040204020203" pitchFamily="34" charset="0"/>
                <a:cs typeface="Segoe UI" panose="020B0502040204020203" pitchFamily="34" charset="0"/>
              </a:rPr>
              <a:t>is </a:t>
            </a:r>
            <a:r>
              <a:rPr lang="en-GB" sz="1000" b="1" u="none" dirty="0">
                <a:latin typeface="Segoe UI" panose="020B0502040204020203" pitchFamily="34" charset="0"/>
                <a:ea typeface="Segoe UI" panose="020B0502040204020203" pitchFamily="34" charset="0"/>
                <a:cs typeface="Segoe UI" panose="020B0502040204020203" pitchFamily="34" charset="0"/>
              </a:rPr>
              <a:t>probable</a:t>
            </a:r>
            <a:r>
              <a:rPr lang="en-GB" sz="1000" u="none" dirty="0">
                <a:latin typeface="Segoe UI" panose="020B0502040204020203" pitchFamily="34" charset="0"/>
                <a:ea typeface="Segoe UI" panose="020B0502040204020203" pitchFamily="34" charset="0"/>
                <a:cs typeface="Segoe UI" panose="020B0502040204020203" pitchFamily="34" charset="0"/>
              </a:rPr>
              <a:t> that </a:t>
            </a:r>
            <a:r>
              <a:rPr lang="en-GB" sz="1000" b="1" u="none" dirty="0">
                <a:latin typeface="Segoe UI" panose="020B0502040204020203" pitchFamily="34" charset="0"/>
                <a:ea typeface="Segoe UI" panose="020B0502040204020203" pitchFamily="34" charset="0"/>
                <a:cs typeface="Segoe UI" panose="020B0502040204020203" pitchFamily="34" charset="0"/>
              </a:rPr>
              <a:t>O.I.s </a:t>
            </a:r>
            <a:r>
              <a:rPr lang="en-GB" sz="1000" u="none" dirty="0">
                <a:latin typeface="Segoe UI" panose="020B0502040204020203" pitchFamily="34" charset="0"/>
                <a:ea typeface="Segoe UI" panose="020B0502040204020203" pitchFamily="34" charset="0"/>
                <a:cs typeface="Segoe UI" panose="020B0502040204020203" pitchFamily="34" charset="0"/>
              </a:rPr>
              <a:t>will </a:t>
            </a:r>
            <a:r>
              <a:rPr lang="en-GB" sz="1000" b="1" u="none" dirty="0" smtClean="0">
                <a:latin typeface="Segoe UI" panose="020B0502040204020203" pitchFamily="34" charset="0"/>
                <a:ea typeface="Segoe UI" panose="020B0502040204020203" pitchFamily="34" charset="0"/>
                <a:cs typeface="Segoe UI" panose="020B0502040204020203" pitchFamily="34" charset="0"/>
              </a:rPr>
              <a:t>remain at this level in the short term, </a:t>
            </a:r>
            <a:r>
              <a:rPr lang="en-GB" sz="1000" u="none" dirty="0" smtClean="0">
                <a:latin typeface="Segoe UI" panose="020B0502040204020203" pitchFamily="34" charset="0"/>
                <a:ea typeface="Segoe UI" panose="020B0502040204020203" pitchFamily="34" charset="0"/>
                <a:cs typeface="Segoe UI" panose="020B0502040204020203" pitchFamily="34" charset="0"/>
              </a:rPr>
              <a:t>despite the new </a:t>
            </a:r>
            <a:r>
              <a:rPr lang="en-GB" sz="1000" u="none" dirty="0">
                <a:latin typeface="Segoe UI" panose="020B0502040204020203" pitchFamily="34" charset="0"/>
                <a:ea typeface="Segoe UI" panose="020B0502040204020203" pitchFamily="34" charset="0"/>
                <a:cs typeface="Segoe UI" panose="020B0502040204020203" pitchFamily="34" charset="0"/>
              </a:rPr>
              <a:t>policing area </a:t>
            </a:r>
            <a:r>
              <a:rPr lang="en-GB" sz="1000" u="none" dirty="0" smtClean="0">
                <a:latin typeface="Segoe UI" panose="020B0502040204020203" pitchFamily="34" charset="0"/>
                <a:ea typeface="Segoe UI" panose="020B0502040204020203" pitchFamily="34" charset="0"/>
                <a:cs typeface="Segoe UI" panose="020B0502040204020203" pitchFamily="34" charset="0"/>
              </a:rPr>
              <a:t>initiatives, </a:t>
            </a:r>
            <a:r>
              <a:rPr lang="en-GB" sz="1000" b="1" u="none" dirty="0" smtClean="0">
                <a:latin typeface="Segoe UI" panose="020B0502040204020203" pitchFamily="34" charset="0"/>
                <a:ea typeface="Segoe UI" panose="020B0502040204020203" pitchFamily="34" charset="0"/>
                <a:cs typeface="Segoe UI" panose="020B0502040204020203" pitchFamily="34" charset="0"/>
              </a:rPr>
              <a:t>until staff abstraction improves</a:t>
            </a:r>
            <a:r>
              <a:rPr lang="en-GB" sz="1000" u="none" dirty="0" smtClean="0">
                <a:latin typeface="Segoe UI" panose="020B0502040204020203" pitchFamily="34" charset="0"/>
                <a:ea typeface="Segoe UI" panose="020B0502040204020203" pitchFamily="34" charset="0"/>
                <a:cs typeface="Segoe UI" panose="020B0502040204020203" pitchFamily="34" charset="0"/>
              </a:rPr>
              <a:t>.</a:t>
            </a:r>
            <a:endParaRPr lang="en-GB" sz="10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69" name="TextBox 68"/>
          <p:cNvSpPr txBox="1"/>
          <p:nvPr/>
        </p:nvSpPr>
        <p:spPr>
          <a:xfrm>
            <a:off x="11033588" y="4347371"/>
            <a:ext cx="1158412" cy="738664"/>
          </a:xfrm>
          <a:prstGeom prst="rect">
            <a:avLst/>
          </a:prstGeom>
          <a:noFill/>
        </p:spPr>
        <p:txBody>
          <a:bodyPr wrap="square" rtlCol="0">
            <a:spAutoFit/>
          </a:bodyPr>
          <a:lstStyle/>
          <a:p>
            <a:r>
              <a:rPr lang="en-GB" sz="600" b="1"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rPr>
              <a:t>The percentages represent the proportion of total O.I.s relating to each ‘age of investigation’ banding. The figures will amount to 100% for each ‘point-in-time’ month.</a:t>
            </a:r>
            <a:endParaRPr lang="en-GB" sz="600" b="1" dirty="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0" name="Oval 69"/>
          <p:cNvSpPr>
            <a:spLocks/>
          </p:cNvSpPr>
          <p:nvPr/>
        </p:nvSpPr>
        <p:spPr>
          <a:xfrm>
            <a:off x="10541807" y="146023"/>
            <a:ext cx="576000" cy="576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latin typeface="Segoe UI" panose="020B0502040204020203" pitchFamily="34" charset="0"/>
              <a:ea typeface="Segoe UI" panose="020B0502040204020203" pitchFamily="34" charset="0"/>
              <a:cs typeface="Segoe UI" panose="020B0502040204020203" pitchFamily="34" charset="0"/>
            </a:endParaRPr>
          </a:p>
        </p:txBody>
      </p:sp>
      <p:sp>
        <p:nvSpPr>
          <p:cNvPr id="71" name="TextBox 139"/>
          <p:cNvSpPr txBox="1">
            <a:spLocks noChangeArrowheads="1"/>
          </p:cNvSpPr>
          <p:nvPr/>
        </p:nvSpPr>
        <p:spPr bwMode="auto">
          <a:xfrm>
            <a:off x="10322406" y="255517"/>
            <a:ext cx="1026319" cy="338554"/>
          </a:xfrm>
          <a:prstGeom prst="rect">
            <a:avLst/>
          </a:prstGeom>
          <a:noFill/>
          <a:ln w="9525">
            <a:noFill/>
            <a:miter lim="800000"/>
            <a:headEnd/>
            <a:tailEnd/>
          </a:ln>
        </p:spPr>
        <p:txBody>
          <a:bodyPr>
            <a:spAutoFit/>
          </a:bodyPr>
          <a:lstStyle/>
          <a:p>
            <a:pPr algn="ctr"/>
            <a:r>
              <a:rPr lang="en-GB"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20%</a:t>
            </a:r>
            <a:endParaRPr lang="en-GB"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2" name="Down Arrow 71"/>
          <p:cNvSpPr/>
          <p:nvPr/>
        </p:nvSpPr>
        <p:spPr>
          <a:xfrm flipV="1">
            <a:off x="10423841" y="410953"/>
            <a:ext cx="133891" cy="20074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Oval 72"/>
          <p:cNvSpPr>
            <a:spLocks/>
          </p:cNvSpPr>
          <p:nvPr/>
        </p:nvSpPr>
        <p:spPr>
          <a:xfrm>
            <a:off x="10541807" y="685089"/>
            <a:ext cx="576000" cy="576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47" dirty="0">
              <a:latin typeface="Segoe UI" panose="020B0502040204020203" pitchFamily="34" charset="0"/>
              <a:ea typeface="Segoe UI" panose="020B0502040204020203" pitchFamily="34" charset="0"/>
              <a:cs typeface="Segoe UI" panose="020B0502040204020203" pitchFamily="34" charset="0"/>
            </a:endParaRPr>
          </a:p>
        </p:txBody>
      </p:sp>
      <p:sp>
        <p:nvSpPr>
          <p:cNvPr id="74" name="TextBox 139"/>
          <p:cNvSpPr txBox="1">
            <a:spLocks noChangeArrowheads="1"/>
          </p:cNvSpPr>
          <p:nvPr/>
        </p:nvSpPr>
        <p:spPr bwMode="auto">
          <a:xfrm>
            <a:off x="10333169" y="809376"/>
            <a:ext cx="1026319" cy="338554"/>
          </a:xfrm>
          <a:prstGeom prst="rect">
            <a:avLst/>
          </a:prstGeom>
          <a:noFill/>
          <a:ln w="9525">
            <a:noFill/>
            <a:miter lim="800000"/>
            <a:headEnd/>
            <a:tailEnd/>
          </a:ln>
        </p:spPr>
        <p:txBody>
          <a:bodyPr>
            <a:spAutoFit/>
          </a:bodyPr>
          <a:lstStyle/>
          <a:p>
            <a:pPr algn="ctr"/>
            <a:r>
              <a:rPr lang="en-GB" sz="16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1.2%</a:t>
            </a:r>
            <a:endParaRPr lang="en-GB" sz="16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5" name="TextBox 74"/>
          <p:cNvSpPr txBox="1"/>
          <p:nvPr/>
        </p:nvSpPr>
        <p:spPr>
          <a:xfrm>
            <a:off x="10989922" y="484616"/>
            <a:ext cx="983746" cy="246221"/>
          </a:xfrm>
          <a:prstGeom prst="rect">
            <a:avLst/>
          </a:prstGeom>
          <a:noFill/>
        </p:spPr>
        <p:txBody>
          <a:bodyPr wrap="square" rtlCol="0">
            <a:spAutoFit/>
          </a:bodyPr>
          <a:lstStyle/>
          <a:p>
            <a:r>
              <a:rPr lang="en-GB" sz="1000" b="1" dirty="0" smtClean="0">
                <a:latin typeface="Segoe UI" panose="020B0502040204020203" pitchFamily="34" charset="0"/>
                <a:ea typeface="Segoe UI" panose="020B0502040204020203" pitchFamily="34" charset="0"/>
                <a:cs typeface="Segoe UI" panose="020B0502040204020203" pitchFamily="34" charset="0"/>
              </a:rPr>
              <a:t>Since Apr 21</a:t>
            </a:r>
            <a:endParaRPr lang="en-GB" sz="1000" b="1" dirty="0">
              <a:latin typeface="Segoe UI" panose="020B0502040204020203" pitchFamily="34" charset="0"/>
              <a:ea typeface="Segoe UI" panose="020B0502040204020203" pitchFamily="34" charset="0"/>
              <a:cs typeface="Segoe UI" panose="020B0502040204020203" pitchFamily="34" charset="0"/>
            </a:endParaRPr>
          </a:p>
        </p:txBody>
      </p:sp>
      <p:sp>
        <p:nvSpPr>
          <p:cNvPr id="76" name="TextBox 75"/>
          <p:cNvSpPr txBox="1"/>
          <p:nvPr/>
        </p:nvSpPr>
        <p:spPr>
          <a:xfrm>
            <a:off x="10985963" y="1045653"/>
            <a:ext cx="965612" cy="245910"/>
          </a:xfrm>
          <a:prstGeom prst="rect">
            <a:avLst/>
          </a:prstGeom>
          <a:noFill/>
        </p:spPr>
        <p:txBody>
          <a:bodyPr wrap="square" rtlCol="0">
            <a:spAutoFit/>
          </a:bodyPr>
          <a:lstStyle/>
          <a:p>
            <a:r>
              <a:rPr lang="en-GB" sz="1000" b="1" dirty="0" smtClean="0">
                <a:latin typeface="Segoe UI" panose="020B0502040204020203" pitchFamily="34" charset="0"/>
                <a:ea typeface="Segoe UI" panose="020B0502040204020203" pitchFamily="34" charset="0"/>
                <a:cs typeface="Segoe UI" panose="020B0502040204020203" pitchFamily="34" charset="0"/>
              </a:rPr>
              <a:t>Since Mar 22</a:t>
            </a:r>
            <a:endParaRPr lang="en-GB" sz="1000" b="1" dirty="0">
              <a:latin typeface="Segoe UI" panose="020B0502040204020203" pitchFamily="34" charset="0"/>
              <a:ea typeface="Segoe UI" panose="020B0502040204020203" pitchFamily="34" charset="0"/>
              <a:cs typeface="Segoe UI" panose="020B0502040204020203" pitchFamily="34" charset="0"/>
            </a:endParaRPr>
          </a:p>
        </p:txBody>
      </p:sp>
      <p:sp>
        <p:nvSpPr>
          <p:cNvPr id="77" name="Down Arrow 76"/>
          <p:cNvSpPr/>
          <p:nvPr/>
        </p:nvSpPr>
        <p:spPr>
          <a:xfrm>
            <a:off x="10423841" y="782027"/>
            <a:ext cx="133891" cy="20074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ounded Rectangle 14"/>
          <p:cNvSpPr>
            <a:spLocks noChangeArrowheads="1"/>
          </p:cNvSpPr>
          <p:nvPr/>
        </p:nvSpPr>
        <p:spPr bwMode="auto">
          <a:xfrm>
            <a:off x="11024325" y="6293818"/>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23866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14"/>
          <p:cNvSpPr>
            <a:spLocks noChangeArrowheads="1"/>
          </p:cNvSpPr>
          <p:nvPr/>
        </p:nvSpPr>
        <p:spPr bwMode="auto">
          <a:xfrm>
            <a:off x="416210" y="4302000"/>
            <a:ext cx="5671577" cy="2502000"/>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58"/>
          <p:cNvSpPr txBox="1"/>
          <p:nvPr/>
        </p:nvSpPr>
        <p:spPr>
          <a:xfrm>
            <a:off x="429135" y="4608000"/>
            <a:ext cx="5607183" cy="2123658"/>
          </a:xfrm>
          <a:prstGeom prst="rect">
            <a:avLst/>
          </a:prstGeom>
          <a:noFill/>
        </p:spPr>
        <p:txBody>
          <a:bodyPr wrap="square" rtlCol="0">
            <a:spAutoFit/>
          </a:bodyPr>
          <a:lstStyle/>
          <a:p>
            <a:pPr marL="171450" indent="-171450">
              <a:buFont typeface="Arial" panose="020B0604020202020204" pitchFamily="34" charset="0"/>
              <a:buChar char="•"/>
            </a:pPr>
            <a:r>
              <a:rPr lang="en-GB" sz="1000" b="1" dirty="0" smtClean="0">
                <a:latin typeface="Segoe UI" panose="020B0502040204020203" pitchFamily="34" charset="0"/>
                <a:ea typeface="Segoe UI" panose="020B0502040204020203" pitchFamily="34" charset="0"/>
                <a:cs typeface="Segoe UI" panose="020B0502040204020203" pitchFamily="34" charset="0"/>
              </a:rPr>
              <a:t>South Worcestershire </a:t>
            </a:r>
            <a:r>
              <a:rPr lang="en-GB" sz="1000" dirty="0" smtClean="0">
                <a:latin typeface="Segoe UI" panose="020B0502040204020203" pitchFamily="34" charset="0"/>
                <a:ea typeface="Segoe UI" panose="020B0502040204020203" pitchFamily="34" charset="0"/>
                <a:cs typeface="Segoe UI" panose="020B0502040204020203" pitchFamily="34" charset="0"/>
              </a:rPr>
              <a:t>and </a:t>
            </a:r>
            <a:r>
              <a:rPr lang="en-GB" sz="1000" b="1" dirty="0" smtClean="0">
                <a:latin typeface="Segoe UI" panose="020B0502040204020203" pitchFamily="34" charset="0"/>
                <a:ea typeface="Segoe UI" panose="020B0502040204020203" pitchFamily="34" charset="0"/>
                <a:cs typeface="Segoe UI" panose="020B0502040204020203" pitchFamily="34" charset="0"/>
              </a:rPr>
              <a:t>Shropshire</a:t>
            </a:r>
            <a:r>
              <a:rPr lang="en-GB" sz="1000" dirty="0" smtClean="0">
                <a:latin typeface="Segoe UI" panose="020B0502040204020203" pitchFamily="34" charset="0"/>
                <a:ea typeface="Segoe UI" panose="020B0502040204020203" pitchFamily="34" charset="0"/>
                <a:cs typeface="Segoe UI" panose="020B0502040204020203" pitchFamily="34" charset="0"/>
              </a:rPr>
              <a:t> have seen a </a:t>
            </a:r>
            <a:r>
              <a:rPr lang="en-GB" sz="1000" b="1" dirty="0" smtClean="0">
                <a:latin typeface="Segoe UI" panose="020B0502040204020203" pitchFamily="34" charset="0"/>
                <a:ea typeface="Segoe UI" panose="020B0502040204020203" pitchFamily="34" charset="0"/>
                <a:cs typeface="Segoe UI" panose="020B0502040204020203" pitchFamily="34" charset="0"/>
              </a:rPr>
              <a:t>6% to 7% increase </a:t>
            </a:r>
            <a:r>
              <a:rPr lang="en-GB" sz="1000" dirty="0" smtClean="0">
                <a:latin typeface="Segoe UI" panose="020B0502040204020203" pitchFamily="34" charset="0"/>
                <a:ea typeface="Segoe UI" panose="020B0502040204020203" pitchFamily="34" charset="0"/>
                <a:cs typeface="Segoe UI" panose="020B0502040204020203" pitchFamily="34" charset="0"/>
              </a:rPr>
              <a:t>in their number of </a:t>
            </a:r>
            <a:r>
              <a:rPr lang="en-GB" sz="1000" b="1" dirty="0" smtClean="0">
                <a:latin typeface="Segoe UI" panose="020B0502040204020203" pitchFamily="34" charset="0"/>
                <a:ea typeface="Segoe UI" panose="020B0502040204020203" pitchFamily="34" charset="0"/>
                <a:cs typeface="Segoe UI" panose="020B0502040204020203" pitchFamily="34" charset="0"/>
              </a:rPr>
              <a:t>O.I.s </a:t>
            </a:r>
            <a:r>
              <a:rPr lang="en-GB" sz="1000" dirty="0" smtClean="0">
                <a:latin typeface="Segoe UI" panose="020B0502040204020203" pitchFamily="34" charset="0"/>
                <a:ea typeface="Segoe UI" panose="020B0502040204020203" pitchFamily="34" charset="0"/>
                <a:cs typeface="Segoe UI" panose="020B0502040204020203" pitchFamily="34" charset="0"/>
              </a:rPr>
              <a:t>compared to the </a:t>
            </a:r>
            <a:r>
              <a:rPr lang="en-GB" sz="1000" b="1" dirty="0" smtClean="0">
                <a:latin typeface="Segoe UI" panose="020B0502040204020203" pitchFamily="34" charset="0"/>
                <a:ea typeface="Segoe UI" panose="020B0502040204020203" pitchFamily="34" charset="0"/>
                <a:cs typeface="Segoe UI" panose="020B0502040204020203" pitchFamily="34" charset="0"/>
              </a:rPr>
              <a:t>other policing areas </a:t>
            </a:r>
            <a:r>
              <a:rPr lang="en-GB" sz="1000" dirty="0" smtClean="0">
                <a:latin typeface="Segoe UI" panose="020B0502040204020203" pitchFamily="34" charset="0"/>
                <a:ea typeface="Segoe UI" panose="020B0502040204020203" pitchFamily="34" charset="0"/>
                <a:cs typeface="Segoe UI" panose="020B0502040204020203" pitchFamily="34" charset="0"/>
              </a:rPr>
              <a:t>which have seen a </a:t>
            </a:r>
            <a:r>
              <a:rPr lang="en-GB" sz="1000" b="1" dirty="0" smtClean="0">
                <a:latin typeface="Segoe UI" panose="020B0502040204020203" pitchFamily="34" charset="0"/>
                <a:ea typeface="Segoe UI" panose="020B0502040204020203" pitchFamily="34" charset="0"/>
                <a:cs typeface="Segoe UI" panose="020B0502040204020203" pitchFamily="34" charset="0"/>
              </a:rPr>
              <a:t>reduction </a:t>
            </a:r>
            <a:r>
              <a:rPr lang="en-GB" sz="1000" dirty="0" smtClean="0">
                <a:latin typeface="Segoe UI" panose="020B0502040204020203" pitchFamily="34" charset="0"/>
                <a:ea typeface="Segoe UI" panose="020B0502040204020203" pitchFamily="34" charset="0"/>
                <a:cs typeface="Segoe UI" panose="020B0502040204020203" pitchFamily="34" charset="0"/>
              </a:rPr>
              <a:t>since </a:t>
            </a:r>
            <a:r>
              <a:rPr lang="en-GB" sz="1000" b="1" dirty="0" smtClean="0">
                <a:latin typeface="Segoe UI" panose="020B0502040204020203" pitchFamily="34" charset="0"/>
                <a:ea typeface="Segoe UI" panose="020B0502040204020203" pitchFamily="34" charset="0"/>
                <a:cs typeface="Segoe UI" panose="020B0502040204020203" pitchFamily="34" charset="0"/>
              </a:rPr>
              <a:t>March 22</a:t>
            </a:r>
            <a:r>
              <a:rPr lang="en-GB" sz="1000"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4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00" dirty="0" smtClean="0">
                <a:latin typeface="Segoe UI" panose="020B0502040204020203" pitchFamily="34" charset="0"/>
                <a:ea typeface="Segoe UI" panose="020B0502040204020203" pitchFamily="34" charset="0"/>
                <a:cs typeface="Segoe UI" panose="020B0502040204020203" pitchFamily="34" charset="0"/>
              </a:rPr>
              <a:t>There has been a </a:t>
            </a:r>
            <a:r>
              <a:rPr lang="en-GB" sz="1000" b="1" dirty="0" smtClean="0">
                <a:latin typeface="Segoe UI" panose="020B0502040204020203" pitchFamily="34" charset="0"/>
                <a:ea typeface="Segoe UI" panose="020B0502040204020203" pitchFamily="34" charset="0"/>
                <a:cs typeface="Segoe UI" panose="020B0502040204020203" pitchFamily="34" charset="0"/>
              </a:rPr>
              <a:t>42</a:t>
            </a:r>
            <a:r>
              <a:rPr lang="en-GB" sz="1000" b="1" dirty="0">
                <a:latin typeface="Segoe UI" panose="020B0502040204020203" pitchFamily="34" charset="0"/>
                <a:ea typeface="Segoe UI" panose="020B0502040204020203" pitchFamily="34" charset="0"/>
                <a:cs typeface="Segoe UI" panose="020B0502040204020203" pitchFamily="34" charset="0"/>
              </a:rPr>
              <a:t>% reduction </a:t>
            </a:r>
            <a:r>
              <a:rPr lang="en-GB" sz="1000" dirty="0">
                <a:latin typeface="Segoe UI" panose="020B0502040204020203" pitchFamily="34" charset="0"/>
                <a:ea typeface="Segoe UI" panose="020B0502040204020203" pitchFamily="34" charset="0"/>
                <a:cs typeface="Segoe UI" panose="020B0502040204020203" pitchFamily="34" charset="0"/>
              </a:rPr>
              <a:t>in the number of </a:t>
            </a:r>
            <a:r>
              <a:rPr lang="en-GB" sz="1000" b="1" dirty="0">
                <a:latin typeface="Segoe UI" panose="020B0502040204020203" pitchFamily="34" charset="0"/>
                <a:ea typeface="Segoe UI" panose="020B0502040204020203" pitchFamily="34" charset="0"/>
                <a:cs typeface="Segoe UI" panose="020B0502040204020203" pitchFamily="34" charset="0"/>
              </a:rPr>
              <a:t>OICs with multiple workflows </a:t>
            </a:r>
            <a:r>
              <a:rPr lang="en-GB" sz="1000" dirty="0">
                <a:latin typeface="Segoe UI" panose="020B0502040204020203" pitchFamily="34" charset="0"/>
                <a:ea typeface="Segoe UI" panose="020B0502040204020203" pitchFamily="34" charset="0"/>
                <a:cs typeface="Segoe UI" panose="020B0502040204020203" pitchFamily="34" charset="0"/>
              </a:rPr>
              <a:t>from</a:t>
            </a:r>
            <a:r>
              <a:rPr lang="en-GB" sz="1000" b="1" dirty="0">
                <a:latin typeface="Segoe UI" panose="020B0502040204020203" pitchFamily="34" charset="0"/>
                <a:ea typeface="Segoe UI" panose="020B0502040204020203" pitchFamily="34" charset="0"/>
                <a:cs typeface="Segoe UI" panose="020B0502040204020203" pitchFamily="34" charset="0"/>
              </a:rPr>
              <a:t> </a:t>
            </a:r>
            <a:r>
              <a:rPr lang="en-GB" sz="1000" b="1" dirty="0" smtClean="0">
                <a:latin typeface="Segoe UI" panose="020B0502040204020203" pitchFamily="34" charset="0"/>
                <a:ea typeface="Segoe UI" panose="020B0502040204020203" pitchFamily="34" charset="0"/>
                <a:cs typeface="Segoe UI" panose="020B0502040204020203" pitchFamily="34" charset="0"/>
              </a:rPr>
              <a:t>     </a:t>
            </a:r>
            <a:r>
              <a:rPr lang="en-GB" sz="1000" dirty="0" smtClean="0">
                <a:latin typeface="Segoe UI" panose="020B0502040204020203" pitchFamily="34" charset="0"/>
                <a:ea typeface="Segoe UI" panose="020B0502040204020203" pitchFamily="34" charset="0"/>
                <a:cs typeface="Segoe UI" panose="020B0502040204020203" pitchFamily="34" charset="0"/>
              </a:rPr>
              <a:t>01 </a:t>
            </a:r>
            <a:r>
              <a:rPr lang="en-GB" sz="1000" dirty="0">
                <a:latin typeface="Segoe UI" panose="020B0502040204020203" pitchFamily="34" charset="0"/>
                <a:ea typeface="Segoe UI" panose="020B0502040204020203" pitchFamily="34" charset="0"/>
                <a:cs typeface="Segoe UI" panose="020B0502040204020203" pitchFamily="34" charset="0"/>
              </a:rPr>
              <a:t>Mar 22 (</a:t>
            </a:r>
            <a:r>
              <a:rPr lang="en-GB" sz="1000" b="1" dirty="0">
                <a:latin typeface="Segoe UI" panose="020B0502040204020203" pitchFamily="34" charset="0"/>
                <a:ea typeface="Segoe UI" panose="020B0502040204020203" pitchFamily="34" charset="0"/>
                <a:cs typeface="Segoe UI" panose="020B0502040204020203" pitchFamily="34" charset="0"/>
              </a:rPr>
              <a:t>117</a:t>
            </a:r>
            <a:r>
              <a:rPr lang="en-GB" sz="1000" dirty="0">
                <a:latin typeface="Segoe UI" panose="020B0502040204020203" pitchFamily="34" charset="0"/>
                <a:ea typeface="Segoe UI" panose="020B0502040204020203" pitchFamily="34" charset="0"/>
                <a:cs typeface="Segoe UI" panose="020B0502040204020203" pitchFamily="34" charset="0"/>
              </a:rPr>
              <a:t>) to 05 Apr 22 (</a:t>
            </a:r>
            <a:r>
              <a:rPr lang="en-GB" sz="1000" b="1" dirty="0">
                <a:latin typeface="Segoe UI" panose="020B0502040204020203" pitchFamily="34" charset="0"/>
                <a:ea typeface="Segoe UI" panose="020B0502040204020203" pitchFamily="34" charset="0"/>
                <a:cs typeface="Segoe UI" panose="020B0502040204020203" pitchFamily="34" charset="0"/>
              </a:rPr>
              <a:t>68</a:t>
            </a:r>
            <a:r>
              <a:rPr lang="en-GB" sz="1000" dirty="0">
                <a:latin typeface="Segoe UI" panose="020B0502040204020203" pitchFamily="34" charset="0"/>
                <a:ea typeface="Segoe UI" panose="020B0502040204020203" pitchFamily="34" charset="0"/>
                <a:cs typeface="Segoe UI" panose="020B0502040204020203" pitchFamily="34" charset="0"/>
              </a:rPr>
              <a:t>).  </a:t>
            </a:r>
            <a:endParaRPr lang="en-GB" sz="10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4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00" b="1" dirty="0" smtClean="0">
                <a:latin typeface="Segoe UI" panose="020B0502040204020203" pitchFamily="34" charset="0"/>
                <a:ea typeface="Segoe UI" panose="020B0502040204020203" pitchFamily="34" charset="0"/>
                <a:cs typeface="Segoe UI" panose="020B0502040204020203" pitchFamily="34" charset="0"/>
              </a:rPr>
              <a:t>25% increase (7) </a:t>
            </a:r>
            <a:r>
              <a:rPr lang="en-GB" sz="1000" dirty="0">
                <a:latin typeface="Segoe UI" panose="020B0502040204020203" pitchFamily="34" charset="0"/>
                <a:ea typeface="Segoe UI" panose="020B0502040204020203" pitchFamily="34" charset="0"/>
                <a:cs typeface="Segoe UI" panose="020B0502040204020203" pitchFamily="34" charset="0"/>
              </a:rPr>
              <a:t>in the number of </a:t>
            </a:r>
            <a:r>
              <a:rPr lang="en-GB" sz="1000" b="1" dirty="0">
                <a:latin typeface="Segoe UI" panose="020B0502040204020203" pitchFamily="34" charset="0"/>
                <a:ea typeface="Segoe UI" panose="020B0502040204020203" pitchFamily="34" charset="0"/>
                <a:cs typeface="Segoe UI" panose="020B0502040204020203" pitchFamily="34" charset="0"/>
              </a:rPr>
              <a:t>OICs with </a:t>
            </a:r>
            <a:r>
              <a:rPr lang="en-GB" sz="1000" b="1" dirty="0" smtClean="0">
                <a:latin typeface="Segoe UI" panose="020B0502040204020203" pitchFamily="34" charset="0"/>
                <a:ea typeface="Segoe UI" panose="020B0502040204020203" pitchFamily="34" charset="0"/>
                <a:cs typeface="Segoe UI" panose="020B0502040204020203" pitchFamily="34" charset="0"/>
              </a:rPr>
              <a:t>20+O.I.s</a:t>
            </a:r>
            <a:r>
              <a:rPr lang="en-GB" sz="1000" b="1" dirty="0">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between 01 </a:t>
            </a:r>
            <a:r>
              <a:rPr lang="en-GB" sz="1000" dirty="0" smtClean="0">
                <a:latin typeface="Segoe UI" panose="020B0502040204020203" pitchFamily="34" charset="0"/>
                <a:ea typeface="Segoe UI" panose="020B0502040204020203" pitchFamily="34" charset="0"/>
                <a:cs typeface="Segoe UI" panose="020B0502040204020203" pitchFamily="34" charset="0"/>
              </a:rPr>
              <a:t>Mar </a:t>
            </a:r>
            <a:r>
              <a:rPr lang="en-GB" sz="1000" dirty="0">
                <a:latin typeface="Segoe UI" panose="020B0502040204020203" pitchFamily="34" charset="0"/>
                <a:ea typeface="Segoe UI" panose="020B0502040204020203" pitchFamily="34" charset="0"/>
                <a:cs typeface="Segoe UI" panose="020B0502040204020203" pitchFamily="34" charset="0"/>
              </a:rPr>
              <a:t>22 </a:t>
            </a:r>
            <a:r>
              <a:rPr lang="en-GB" sz="1000" dirty="0" smtClean="0">
                <a:latin typeface="Segoe UI" panose="020B0502040204020203" pitchFamily="34" charset="0"/>
                <a:ea typeface="Segoe UI" panose="020B0502040204020203" pitchFamily="34" charset="0"/>
                <a:cs typeface="Segoe UI" panose="020B0502040204020203" pitchFamily="34" charset="0"/>
              </a:rPr>
              <a:t>(</a:t>
            </a:r>
            <a:r>
              <a:rPr lang="en-GB" sz="1000" b="1" dirty="0" smtClean="0">
                <a:latin typeface="Segoe UI" panose="020B0502040204020203" pitchFamily="34" charset="0"/>
                <a:ea typeface="Segoe UI" panose="020B0502040204020203" pitchFamily="34" charset="0"/>
                <a:cs typeface="Segoe UI" panose="020B0502040204020203" pitchFamily="34" charset="0"/>
              </a:rPr>
              <a:t>28</a:t>
            </a:r>
            <a:r>
              <a:rPr lang="en-GB" sz="1000" dirty="0" smtClean="0">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to </a:t>
            </a:r>
            <a:r>
              <a:rPr lang="en-GB" sz="1000" dirty="0" smtClean="0">
                <a:latin typeface="Segoe UI" panose="020B0502040204020203" pitchFamily="34" charset="0"/>
                <a:ea typeface="Segoe UI" panose="020B0502040204020203" pitchFamily="34" charset="0"/>
                <a:cs typeface="Segoe UI" panose="020B0502040204020203" pitchFamily="34" charset="0"/>
              </a:rPr>
              <a:t>05 Apr </a:t>
            </a:r>
            <a:r>
              <a:rPr lang="en-GB" sz="1000" dirty="0">
                <a:latin typeface="Segoe UI" panose="020B0502040204020203" pitchFamily="34" charset="0"/>
                <a:ea typeface="Segoe UI" panose="020B0502040204020203" pitchFamily="34" charset="0"/>
                <a:cs typeface="Segoe UI" panose="020B0502040204020203" pitchFamily="34" charset="0"/>
              </a:rPr>
              <a:t>22 </a:t>
            </a:r>
            <a:r>
              <a:rPr lang="en-GB" sz="1000" dirty="0" smtClean="0">
                <a:latin typeface="Segoe UI" panose="020B0502040204020203" pitchFamily="34" charset="0"/>
                <a:ea typeface="Segoe UI" panose="020B0502040204020203" pitchFamily="34" charset="0"/>
                <a:cs typeface="Segoe UI" panose="020B0502040204020203" pitchFamily="34" charset="0"/>
              </a:rPr>
              <a:t>(</a:t>
            </a:r>
            <a:r>
              <a:rPr lang="en-GB" sz="1000" b="1" dirty="0" smtClean="0">
                <a:latin typeface="Segoe UI" panose="020B0502040204020203" pitchFamily="34" charset="0"/>
                <a:ea typeface="Segoe UI" panose="020B0502040204020203" pitchFamily="34" charset="0"/>
                <a:cs typeface="Segoe UI" panose="020B0502040204020203" pitchFamily="34" charset="0"/>
              </a:rPr>
              <a:t>35</a:t>
            </a:r>
            <a:r>
              <a:rPr lang="en-GB" sz="1000" dirty="0" smtClean="0">
                <a:latin typeface="Segoe UI" panose="020B0502040204020203" pitchFamily="34" charset="0"/>
                <a:ea typeface="Segoe UI" panose="020B0502040204020203" pitchFamily="34" charset="0"/>
                <a:cs typeface="Segoe UI" panose="020B0502040204020203" pitchFamily="34" charset="0"/>
              </a:rPr>
              <a:t>) </a:t>
            </a:r>
            <a:r>
              <a:rPr lang="en-GB" sz="1000" dirty="0">
                <a:latin typeface="Segoe UI" panose="020B0502040204020203" pitchFamily="34" charset="0"/>
                <a:ea typeface="Segoe UI" panose="020B0502040204020203" pitchFamily="34" charset="0"/>
                <a:cs typeface="Segoe UI" panose="020B0502040204020203" pitchFamily="34" charset="0"/>
              </a:rPr>
              <a:t>with </a:t>
            </a:r>
            <a:r>
              <a:rPr lang="en-GB" sz="1000" b="1" dirty="0" smtClean="0">
                <a:latin typeface="Segoe UI" panose="020B0502040204020203" pitchFamily="34" charset="0"/>
                <a:ea typeface="Segoe UI" panose="020B0502040204020203" pitchFamily="34" charset="0"/>
                <a:cs typeface="Segoe UI" panose="020B0502040204020203" pitchFamily="34" charset="0"/>
              </a:rPr>
              <a:t>813 (8%) </a:t>
            </a:r>
            <a:r>
              <a:rPr lang="en-GB" sz="1000" dirty="0">
                <a:latin typeface="Segoe UI" panose="020B0502040204020203" pitchFamily="34" charset="0"/>
                <a:ea typeface="Segoe UI" panose="020B0502040204020203" pitchFamily="34" charset="0"/>
                <a:cs typeface="Segoe UI" panose="020B0502040204020203" pitchFamily="34" charset="0"/>
              </a:rPr>
              <a:t>of all O.I.s in their crime baskets. </a:t>
            </a:r>
            <a:r>
              <a:rPr lang="en-GB" sz="1000" dirty="0" smtClean="0">
                <a:latin typeface="Segoe UI" panose="020B0502040204020203" pitchFamily="34" charset="0"/>
                <a:ea typeface="Segoe UI" panose="020B0502040204020203" pitchFamily="34" charset="0"/>
                <a:cs typeface="Segoe UI" panose="020B0502040204020203" pitchFamily="34" charset="0"/>
              </a:rPr>
              <a:t>This increase was driven by Shropshire with a </a:t>
            </a:r>
            <a:r>
              <a:rPr lang="en-GB" sz="1000" b="1" dirty="0" smtClean="0">
                <a:latin typeface="Segoe UI" panose="020B0502040204020203" pitchFamily="34" charset="0"/>
                <a:ea typeface="Segoe UI" panose="020B0502040204020203" pitchFamily="34" charset="0"/>
                <a:cs typeface="Segoe UI" panose="020B0502040204020203" pitchFamily="34" charset="0"/>
              </a:rPr>
              <a:t>substantial increase </a:t>
            </a:r>
            <a:r>
              <a:rPr lang="en-GB" sz="1000" dirty="0" smtClean="0">
                <a:latin typeface="Segoe UI" panose="020B0502040204020203" pitchFamily="34" charset="0"/>
                <a:ea typeface="Segoe UI" panose="020B0502040204020203" pitchFamily="34" charset="0"/>
                <a:cs typeface="Segoe UI" panose="020B0502040204020203" pitchFamily="34" charset="0"/>
              </a:rPr>
              <a:t>from </a:t>
            </a:r>
            <a:r>
              <a:rPr lang="en-GB" sz="1000" b="1" dirty="0" smtClean="0">
                <a:latin typeface="Segoe UI" panose="020B0502040204020203" pitchFamily="34" charset="0"/>
                <a:ea typeface="Segoe UI" panose="020B0502040204020203" pitchFamily="34" charset="0"/>
                <a:cs typeface="Segoe UI" panose="020B0502040204020203" pitchFamily="34" charset="0"/>
              </a:rPr>
              <a:t>9 </a:t>
            </a:r>
            <a:r>
              <a:rPr lang="en-GB" sz="1000" dirty="0">
                <a:latin typeface="Segoe UI" panose="020B0502040204020203" pitchFamily="34" charset="0"/>
                <a:ea typeface="Segoe UI" panose="020B0502040204020203" pitchFamily="34" charset="0"/>
                <a:cs typeface="Segoe UI" panose="020B0502040204020203" pitchFamily="34" charset="0"/>
              </a:rPr>
              <a:t>to</a:t>
            </a:r>
            <a:r>
              <a:rPr lang="en-GB" sz="1000" b="1" dirty="0">
                <a:latin typeface="Segoe UI" panose="020B0502040204020203" pitchFamily="34" charset="0"/>
                <a:ea typeface="Segoe UI" panose="020B0502040204020203" pitchFamily="34" charset="0"/>
                <a:cs typeface="Segoe UI" panose="020B0502040204020203" pitchFamily="34" charset="0"/>
              </a:rPr>
              <a:t> </a:t>
            </a:r>
            <a:r>
              <a:rPr lang="en-GB" sz="1000" b="1" dirty="0" smtClean="0">
                <a:latin typeface="Segoe UI" panose="020B0502040204020203" pitchFamily="34" charset="0"/>
                <a:ea typeface="Segoe UI" panose="020B0502040204020203" pitchFamily="34" charset="0"/>
                <a:cs typeface="Segoe UI" panose="020B0502040204020203" pitchFamily="34" charset="0"/>
              </a:rPr>
              <a:t>19 </a:t>
            </a:r>
            <a:r>
              <a:rPr lang="en-GB" sz="1000" b="1" dirty="0">
                <a:latin typeface="Segoe UI" panose="020B0502040204020203" pitchFamily="34" charset="0"/>
                <a:ea typeface="Segoe UI" panose="020B0502040204020203" pitchFamily="34" charset="0"/>
                <a:cs typeface="Segoe UI" panose="020B0502040204020203" pitchFamily="34" charset="0"/>
              </a:rPr>
              <a:t>OICs </a:t>
            </a:r>
            <a:r>
              <a:rPr lang="en-GB" sz="1000" dirty="0">
                <a:latin typeface="Segoe UI" panose="020B0502040204020203" pitchFamily="34" charset="0"/>
                <a:ea typeface="Segoe UI" panose="020B0502040204020203" pitchFamily="34" charset="0"/>
                <a:cs typeface="Segoe UI" panose="020B0502040204020203" pitchFamily="34" charset="0"/>
              </a:rPr>
              <a:t>with </a:t>
            </a:r>
            <a:r>
              <a:rPr lang="en-GB" sz="1000" b="1" dirty="0">
                <a:latin typeface="Segoe UI" panose="020B0502040204020203" pitchFamily="34" charset="0"/>
                <a:ea typeface="Segoe UI" panose="020B0502040204020203" pitchFamily="34" charset="0"/>
                <a:cs typeface="Segoe UI" panose="020B0502040204020203" pitchFamily="34" charset="0"/>
              </a:rPr>
              <a:t>20+O.Is </a:t>
            </a:r>
            <a:r>
              <a:rPr lang="en-GB" sz="1000" dirty="0" smtClean="0">
                <a:latin typeface="Segoe UI" panose="020B0502040204020203" pitchFamily="34" charset="0"/>
                <a:ea typeface="Segoe UI" panose="020B0502040204020203" pitchFamily="34" charset="0"/>
                <a:cs typeface="Segoe UI" panose="020B0502040204020203" pitchFamily="34" charset="0"/>
              </a:rPr>
              <a:t>representing </a:t>
            </a:r>
            <a:r>
              <a:rPr lang="en-GB" sz="1000" b="1" dirty="0" smtClean="0">
                <a:latin typeface="Segoe UI" panose="020B0502040204020203" pitchFamily="34" charset="0"/>
                <a:ea typeface="Segoe UI" panose="020B0502040204020203" pitchFamily="34" charset="0"/>
                <a:cs typeface="Segoe UI" panose="020B0502040204020203" pitchFamily="34" charset="0"/>
              </a:rPr>
              <a:t>437</a:t>
            </a:r>
            <a:r>
              <a:rPr lang="en-GB" sz="1000" dirty="0" smtClean="0">
                <a:latin typeface="Segoe UI" panose="020B0502040204020203" pitchFamily="34" charset="0"/>
                <a:ea typeface="Segoe UI" panose="020B0502040204020203" pitchFamily="34" charset="0"/>
                <a:cs typeface="Segoe UI" panose="020B0502040204020203" pitchFamily="34" charset="0"/>
              </a:rPr>
              <a:t> </a:t>
            </a:r>
            <a:r>
              <a:rPr lang="en-GB" sz="1000" b="1" dirty="0" smtClean="0">
                <a:latin typeface="Segoe UI" panose="020B0502040204020203" pitchFamily="34" charset="0"/>
                <a:ea typeface="Segoe UI" panose="020B0502040204020203" pitchFamily="34" charset="0"/>
                <a:cs typeface="Segoe UI" panose="020B0502040204020203" pitchFamily="34" charset="0"/>
              </a:rPr>
              <a:t>O.I.s</a:t>
            </a:r>
            <a:r>
              <a:rPr lang="en-GB" sz="1000" b="1" dirty="0">
                <a:latin typeface="Segoe UI" panose="020B0502040204020203" pitchFamily="34" charset="0"/>
                <a:ea typeface="Segoe UI" panose="020B0502040204020203" pitchFamily="34" charset="0"/>
                <a:cs typeface="Segoe UI" panose="020B0502040204020203" pitchFamily="34" charset="0"/>
              </a:rPr>
              <a:t>.</a:t>
            </a:r>
          </a:p>
          <a:p>
            <a:pPr marL="360363" lvl="1" indent="-184150">
              <a:buFont typeface="Segoe UI" panose="020B0502040204020203" pitchFamily="34" charset="0"/>
              <a:buChar char="‒"/>
            </a:pPr>
            <a:r>
              <a:rPr lang="en-GB" sz="1000" b="1" dirty="0" smtClean="0">
                <a:latin typeface="Segoe UI" panose="020B0502040204020203" pitchFamily="34" charset="0"/>
                <a:ea typeface="Segoe UI" panose="020B0502040204020203" pitchFamily="34" charset="0"/>
                <a:cs typeface="Segoe UI" panose="020B0502040204020203" pitchFamily="34" charset="0"/>
              </a:rPr>
              <a:t>Student </a:t>
            </a:r>
            <a:r>
              <a:rPr lang="en-GB" sz="1000" b="1" dirty="0">
                <a:latin typeface="Segoe UI" panose="020B0502040204020203" pitchFamily="34" charset="0"/>
                <a:ea typeface="Segoe UI" panose="020B0502040204020203" pitchFamily="34" charset="0"/>
                <a:cs typeface="Segoe UI" panose="020B0502040204020203" pitchFamily="34" charset="0"/>
              </a:rPr>
              <a:t>Officers </a:t>
            </a:r>
            <a:r>
              <a:rPr lang="en-GB" sz="1000" dirty="0">
                <a:latin typeface="Segoe UI" panose="020B0502040204020203" pitchFamily="34" charset="0"/>
                <a:ea typeface="Segoe UI" panose="020B0502040204020203" pitchFamily="34" charset="0"/>
                <a:cs typeface="Segoe UI" panose="020B0502040204020203" pitchFamily="34" charset="0"/>
              </a:rPr>
              <a:t>with less than 2 yrs service represent </a:t>
            </a:r>
            <a:r>
              <a:rPr lang="en-GB" sz="1000" b="1" dirty="0" smtClean="0">
                <a:latin typeface="Segoe UI" panose="020B0502040204020203" pitchFamily="34" charset="0"/>
                <a:ea typeface="Segoe UI" panose="020B0502040204020203" pitchFamily="34" charset="0"/>
                <a:cs typeface="Segoe UI" panose="020B0502040204020203" pitchFamily="34" charset="0"/>
              </a:rPr>
              <a:t>16% (3) of Shropshire’s 19 OICs</a:t>
            </a:r>
            <a:r>
              <a:rPr lang="en-GB" sz="1000" dirty="0">
                <a:latin typeface="Segoe UI" panose="020B0502040204020203" pitchFamily="34" charset="0"/>
                <a:ea typeface="Segoe UI" panose="020B0502040204020203" pitchFamily="34" charset="0"/>
                <a:cs typeface="Segoe UI" panose="020B0502040204020203" pitchFamily="34" charset="0"/>
              </a:rPr>
              <a:t> with </a:t>
            </a:r>
            <a:r>
              <a:rPr lang="en-GB" sz="1000" b="1" dirty="0" smtClean="0">
                <a:latin typeface="Segoe UI" panose="020B0502040204020203" pitchFamily="34" charset="0"/>
                <a:ea typeface="Segoe UI" panose="020B0502040204020203" pitchFamily="34" charset="0"/>
                <a:cs typeface="Segoe UI" panose="020B0502040204020203" pitchFamily="34" charset="0"/>
              </a:rPr>
              <a:t>20+O.I.s </a:t>
            </a:r>
            <a:r>
              <a:rPr lang="en-GB" sz="1000" dirty="0" smtClean="0">
                <a:latin typeface="Segoe UI" panose="020B0502040204020203" pitchFamily="34" charset="0"/>
                <a:ea typeface="Segoe UI" panose="020B0502040204020203" pitchFamily="34" charset="0"/>
                <a:cs typeface="Segoe UI" panose="020B0502040204020203" pitchFamily="34" charset="0"/>
              </a:rPr>
              <a:t>handling </a:t>
            </a:r>
            <a:r>
              <a:rPr lang="en-GB" sz="1000" b="1" dirty="0" smtClean="0">
                <a:latin typeface="Segoe UI" panose="020B0502040204020203" pitchFamily="34" charset="0"/>
                <a:ea typeface="Segoe UI" panose="020B0502040204020203" pitchFamily="34" charset="0"/>
                <a:cs typeface="Segoe UI" panose="020B0502040204020203" pitchFamily="34" charset="0"/>
              </a:rPr>
              <a:t>71</a:t>
            </a:r>
            <a:r>
              <a:rPr lang="en-GB" sz="1000" dirty="0" smtClean="0">
                <a:latin typeface="Segoe UI" panose="020B0502040204020203" pitchFamily="34" charset="0"/>
                <a:ea typeface="Segoe UI" panose="020B0502040204020203" pitchFamily="34" charset="0"/>
                <a:cs typeface="Segoe UI" panose="020B0502040204020203" pitchFamily="34" charset="0"/>
              </a:rPr>
              <a:t> </a:t>
            </a:r>
            <a:r>
              <a:rPr lang="en-GB" sz="1000" b="1" dirty="0">
                <a:latin typeface="Segoe UI" panose="020B0502040204020203" pitchFamily="34" charset="0"/>
                <a:ea typeface="Segoe UI" panose="020B0502040204020203" pitchFamily="34" charset="0"/>
                <a:cs typeface="Segoe UI" panose="020B0502040204020203" pitchFamily="34" charset="0"/>
              </a:rPr>
              <a:t>O.I.s</a:t>
            </a:r>
            <a:r>
              <a:rPr lang="en-GB" sz="1000" b="1" dirty="0" smtClean="0">
                <a:latin typeface="Segoe UI" panose="020B0502040204020203" pitchFamily="34" charset="0"/>
                <a:ea typeface="Segoe UI" panose="020B0502040204020203" pitchFamily="34" charset="0"/>
                <a:cs typeface="Segoe UI" panose="020B0502040204020203" pitchFamily="34" charset="0"/>
              </a:rPr>
              <a:t>.</a:t>
            </a:r>
          </a:p>
          <a:p>
            <a:pPr marL="360363" lvl="1" indent="-184150">
              <a:buFont typeface="Segoe UI" panose="020B0502040204020203" pitchFamily="34" charset="0"/>
              <a:buChar char="‒"/>
            </a:pPr>
            <a:r>
              <a:rPr lang="en-GB" sz="1000" b="1" dirty="0">
                <a:latin typeface="Segoe UI" panose="020B0502040204020203" pitchFamily="34" charset="0"/>
                <a:ea typeface="Segoe UI" panose="020B0502040204020203" pitchFamily="34" charset="0"/>
                <a:cs typeface="Segoe UI" panose="020B0502040204020203" pitchFamily="34" charset="0"/>
              </a:rPr>
              <a:t>North Team </a:t>
            </a:r>
            <a:r>
              <a:rPr lang="en-GB" sz="1000" dirty="0">
                <a:latin typeface="Segoe UI" panose="020B0502040204020203" pitchFamily="34" charset="0"/>
                <a:ea typeface="Segoe UI" panose="020B0502040204020203" pitchFamily="34" charset="0"/>
                <a:cs typeface="Segoe UI" panose="020B0502040204020203" pitchFamily="34" charset="0"/>
              </a:rPr>
              <a:t>has maintained </a:t>
            </a:r>
            <a:r>
              <a:rPr lang="en-GB" sz="1000" b="1" dirty="0">
                <a:latin typeface="Segoe UI" panose="020B0502040204020203" pitchFamily="34" charset="0"/>
                <a:ea typeface="Segoe UI" panose="020B0502040204020203" pitchFamily="34" charset="0"/>
                <a:cs typeface="Segoe UI" panose="020B0502040204020203" pitchFamily="34" charset="0"/>
              </a:rPr>
              <a:t>4 OICs </a:t>
            </a:r>
            <a:r>
              <a:rPr lang="en-GB" sz="1000" dirty="0">
                <a:latin typeface="Segoe UI" panose="020B0502040204020203" pitchFamily="34" charset="0"/>
                <a:ea typeface="Segoe UI" panose="020B0502040204020203" pitchFamily="34" charset="0"/>
                <a:cs typeface="Segoe UI" panose="020B0502040204020203" pitchFamily="34" charset="0"/>
              </a:rPr>
              <a:t>with </a:t>
            </a:r>
            <a:r>
              <a:rPr lang="en-GB" sz="1000" b="1" dirty="0" smtClean="0">
                <a:latin typeface="Segoe UI" panose="020B0502040204020203" pitchFamily="34" charset="0"/>
                <a:ea typeface="Segoe UI" panose="020B0502040204020203" pitchFamily="34" charset="0"/>
                <a:cs typeface="Segoe UI" panose="020B0502040204020203" pitchFamily="34" charset="0"/>
              </a:rPr>
              <a:t>20+O.I.s </a:t>
            </a:r>
            <a:r>
              <a:rPr lang="en-GB" sz="1000" dirty="0">
                <a:latin typeface="Segoe UI" panose="020B0502040204020203" pitchFamily="34" charset="0"/>
                <a:ea typeface="Segoe UI" panose="020B0502040204020203" pitchFamily="34" charset="0"/>
                <a:cs typeface="Segoe UI" panose="020B0502040204020203" pitchFamily="34" charset="0"/>
              </a:rPr>
              <a:t>since </a:t>
            </a:r>
            <a:r>
              <a:rPr lang="en-GB" sz="1000" b="1" dirty="0">
                <a:latin typeface="Segoe UI" panose="020B0502040204020203" pitchFamily="34" charset="0"/>
                <a:ea typeface="Segoe UI" panose="020B0502040204020203" pitchFamily="34" charset="0"/>
                <a:cs typeface="Segoe UI" panose="020B0502040204020203" pitchFamily="34" charset="0"/>
              </a:rPr>
              <a:t>last month </a:t>
            </a:r>
            <a:r>
              <a:rPr lang="en-GB" sz="1000" dirty="0">
                <a:latin typeface="Segoe UI" panose="020B0502040204020203" pitchFamily="34" charset="0"/>
                <a:ea typeface="Segoe UI" panose="020B0502040204020203" pitchFamily="34" charset="0"/>
                <a:cs typeface="Segoe UI" panose="020B0502040204020203" pitchFamily="34" charset="0"/>
              </a:rPr>
              <a:t>representing </a:t>
            </a:r>
            <a:r>
              <a:rPr lang="en-GB" sz="1000" b="1" dirty="0" smtClean="0">
                <a:latin typeface="Segoe UI" panose="020B0502040204020203" pitchFamily="34" charset="0"/>
                <a:ea typeface="Segoe UI" panose="020B0502040204020203" pitchFamily="34" charset="0"/>
                <a:cs typeface="Segoe UI" panose="020B0502040204020203" pitchFamily="34" charset="0"/>
              </a:rPr>
              <a:t>102</a:t>
            </a:r>
            <a:r>
              <a:rPr lang="en-GB" sz="1000" dirty="0">
                <a:latin typeface="Segoe UI" panose="020B0502040204020203" pitchFamily="34" charset="0"/>
                <a:ea typeface="Segoe UI" panose="020B0502040204020203" pitchFamily="34" charset="0"/>
                <a:cs typeface="Segoe UI" panose="020B0502040204020203" pitchFamily="34" charset="0"/>
              </a:rPr>
              <a:t> </a:t>
            </a:r>
            <a:r>
              <a:rPr lang="en-GB" sz="1000" b="1" dirty="0" smtClean="0">
                <a:latin typeface="Segoe UI" panose="020B0502040204020203" pitchFamily="34" charset="0"/>
                <a:ea typeface="Segoe UI" panose="020B0502040204020203" pitchFamily="34" charset="0"/>
                <a:cs typeface="Segoe UI" panose="020B0502040204020203" pitchFamily="34" charset="0"/>
              </a:rPr>
              <a:t>O.I.s.</a:t>
            </a:r>
            <a:endParaRPr lang="en-GB" sz="1000" b="1" dirty="0">
              <a:latin typeface="Segoe UI" panose="020B0502040204020203" pitchFamily="34" charset="0"/>
              <a:ea typeface="Segoe UI" panose="020B0502040204020203" pitchFamily="34" charset="0"/>
              <a:cs typeface="Segoe UI" panose="020B0502040204020203" pitchFamily="34" charset="0"/>
            </a:endParaRPr>
          </a:p>
          <a:p>
            <a:pPr marL="360363" lvl="1" indent="-184150">
              <a:buFont typeface="Segoe UI" panose="020B0502040204020203" pitchFamily="34" charset="0"/>
              <a:buChar char="‒"/>
            </a:pPr>
            <a:endParaRPr lang="en-GB" sz="400" b="1" dirty="0" smtClean="0">
              <a:latin typeface="Segoe UI" panose="020B0502040204020203" pitchFamily="34" charset="0"/>
              <a:ea typeface="Segoe UI" panose="020B0502040204020203" pitchFamily="34" charset="0"/>
              <a:cs typeface="Segoe UI" panose="020B0502040204020203" pitchFamily="34" charset="0"/>
            </a:endParaRPr>
          </a:p>
          <a:p>
            <a:pPr marL="176213" indent="-176213">
              <a:buFont typeface="Arial" panose="020B0604020202020204" pitchFamily="34" charset="0"/>
              <a:buChar char="•"/>
            </a:pPr>
            <a:r>
              <a:rPr lang="en-GB" sz="1000" b="1" dirty="0" smtClean="0">
                <a:latin typeface="Segoe UI" panose="020B0502040204020203" pitchFamily="34" charset="0"/>
                <a:ea typeface="Segoe UI" panose="020B0502040204020203" pitchFamily="34" charset="0"/>
                <a:cs typeface="Segoe UI" panose="020B0502040204020203" pitchFamily="34" charset="0"/>
              </a:rPr>
              <a:t>Shropshire has the highest ‘O.I. to OIC Workflow’ ratio (8.0) </a:t>
            </a:r>
            <a:r>
              <a:rPr lang="en-GB" sz="1000" dirty="0" smtClean="0">
                <a:latin typeface="Segoe UI" panose="020B0502040204020203" pitchFamily="34" charset="0"/>
                <a:ea typeface="Segoe UI" panose="020B0502040204020203" pitchFamily="34" charset="0"/>
                <a:cs typeface="Segoe UI" panose="020B0502040204020203" pitchFamily="34" charset="0"/>
              </a:rPr>
              <a:t>out of the OIC Commands.</a:t>
            </a:r>
            <a:endParaRPr lang="en-GB" sz="1000" dirty="0">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p:nvPicPr>
        <p:blipFill rotWithShape="1">
          <a:blip r:embed="rId3"/>
          <a:srcRect l="4139" t="3213" r="741" b="3434"/>
          <a:stretch/>
        </p:blipFill>
        <p:spPr>
          <a:xfrm>
            <a:off x="2556246" y="1161587"/>
            <a:ext cx="8885862" cy="3063428"/>
          </a:xfrm>
          <a:prstGeom prst="rect">
            <a:avLst/>
          </a:prstGeom>
        </p:spPr>
      </p:pic>
      <p:sp>
        <p:nvSpPr>
          <p:cNvPr id="61" name="Oval 60"/>
          <p:cNvSpPr>
            <a:spLocks/>
          </p:cNvSpPr>
          <p:nvPr/>
        </p:nvSpPr>
        <p:spPr>
          <a:xfrm>
            <a:off x="10526388" y="138505"/>
            <a:ext cx="1476000" cy="1080000"/>
          </a:xfrm>
          <a:prstGeom prst="ellipse">
            <a:avLst/>
          </a:prstGeom>
          <a:solidFill>
            <a:srgbClr val="005B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One</a:t>
            </a:r>
          </a:p>
          <a:p>
            <a:pPr algn="ctr">
              <a:defRPr/>
            </a:pPr>
            <a:r>
              <a:rPr lang="en-GB" sz="8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Shropshire DC</a:t>
            </a:r>
          </a:p>
          <a:p>
            <a:pPr algn="ctr">
              <a:defRPr/>
            </a:pPr>
            <a:r>
              <a:rPr lang="en-GB" sz="8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Vulnerability Shift C</a:t>
            </a:r>
          </a:p>
          <a:p>
            <a:pPr algn="ctr">
              <a:defRPr/>
            </a:pPr>
            <a:r>
              <a:rPr lang="en-GB" sz="14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31 O.I.s</a:t>
            </a:r>
            <a:endParaRPr lang="en-GB" sz="1400" b="1"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33</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extBox 18"/>
          <p:cNvSpPr txBox="1"/>
          <p:nvPr/>
        </p:nvSpPr>
        <p:spPr>
          <a:xfrm>
            <a:off x="352800" y="192984"/>
            <a:ext cx="53082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effective prevention and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intervention</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How well does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West Mercia Police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bring offenders to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justice?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Rectangle 34"/>
          <p:cNvSpPr/>
          <p:nvPr/>
        </p:nvSpPr>
        <p:spPr>
          <a:xfrm>
            <a:off x="753128" y="911124"/>
            <a:ext cx="2733228" cy="246221"/>
          </a:xfrm>
          <a:prstGeom prst="rect">
            <a:avLst/>
          </a:prstGeom>
        </p:spPr>
        <p:txBody>
          <a:bodyPr wrap="square">
            <a:spAutoFit/>
          </a:bodyPr>
          <a:lstStyle/>
          <a:p>
            <a:pPr lvl="0"/>
            <a:r>
              <a:rPr lang="en-GB" sz="1000" b="1" i="1" dirty="0">
                <a:solidFill>
                  <a:prstClr val="black"/>
                </a:solidFill>
                <a:latin typeface="Segoe UI" panose="020B0502040204020203" pitchFamily="34" charset="0"/>
                <a:ea typeface="Segoe UI" panose="020B0502040204020203" pitchFamily="34" charset="0"/>
                <a:cs typeface="Segoe UI" panose="020B0502040204020203" pitchFamily="34" charset="0"/>
              </a:rPr>
              <a:t>(Point-in-time view: </a:t>
            </a:r>
            <a:r>
              <a:rPr lang="en-GB" sz="1000"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5</a:t>
            </a:r>
            <a:r>
              <a:rPr lang="en-GB" sz="1000" b="1" i="1" baseline="30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th</a:t>
            </a:r>
            <a:r>
              <a:rPr lang="en-GB" sz="1000"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April 2022)</a:t>
            </a:r>
            <a:endParaRPr lang="en-GB" sz="700" b="1"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29"/>
          <p:cNvSpPr txBox="1"/>
          <p:nvPr/>
        </p:nvSpPr>
        <p:spPr>
          <a:xfrm>
            <a:off x="352228" y="654649"/>
            <a:ext cx="4472023" cy="276999"/>
          </a:xfrm>
          <a:prstGeom prst="rect">
            <a:avLst/>
          </a:prstGeom>
          <a:noFill/>
        </p:spPr>
        <p:txBody>
          <a:bodyPr wrap="square" rtlCol="0">
            <a:spAutoFit/>
          </a:bodyPr>
          <a:lstStyle/>
          <a:p>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4.1.8 </a:t>
            </a:r>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Open Investigations – Caseload and OIC Crime Baskets</a:t>
            </a:r>
          </a:p>
        </p:txBody>
      </p:sp>
      <p:sp>
        <p:nvSpPr>
          <p:cNvPr id="46" name="Rounded Rectangle 14"/>
          <p:cNvSpPr>
            <a:spLocks noChangeArrowheads="1"/>
          </p:cNvSpPr>
          <p:nvPr/>
        </p:nvSpPr>
        <p:spPr bwMode="auto">
          <a:xfrm>
            <a:off x="6175425" y="4301385"/>
            <a:ext cx="2505229" cy="2502000"/>
          </a:xfrm>
          <a:prstGeom prst="rect">
            <a:avLst/>
          </a:prstGeom>
          <a:solidFill>
            <a:schemeClr val="bg1"/>
          </a:solidFill>
          <a:ln w="28575">
            <a:solidFill>
              <a:srgbClr val="EE855E"/>
            </a:solidFill>
          </a:ln>
        </p:spPr>
        <p:txBody>
          <a:bodyPr/>
          <a:lstStyle/>
          <a:p>
            <a:pPr>
              <a:defRPr/>
            </a:pPr>
            <a:r>
              <a:rPr lang="en-GB" altLang="en-US" sz="1400" b="1" dirty="0">
                <a:latin typeface="Segoe UI" panose="020B0502040204020203" pitchFamily="34" charset="0"/>
                <a:ea typeface="Segoe UI" panose="020B0502040204020203" pitchFamily="34" charset="0"/>
                <a:cs typeface="Segoe UI" panose="020B0502040204020203" pitchFamily="34" charset="0"/>
              </a:rPr>
              <a:t>What does this mean?</a:t>
            </a:r>
          </a:p>
          <a:p>
            <a:endParaRPr lang="en-GB" altLang="en-US" sz="1400" b="1" dirty="0">
              <a:latin typeface="Segoe UI" panose="020B0502040204020203" pitchFamily="34" charset="0"/>
              <a:ea typeface="Segoe UI" panose="020B0502040204020203" pitchFamily="34" charset="0"/>
              <a:cs typeface="Segoe UI" panose="020B0502040204020203" pitchFamily="34" charset="0"/>
            </a:endParaRPr>
          </a:p>
          <a:p>
            <a:endParaRPr lang="en-GB" altLang="en-US" sz="1400" b="1" dirty="0">
              <a:latin typeface="Segoe UI" panose="020B0502040204020203" pitchFamily="34" charset="0"/>
              <a:ea typeface="Segoe UI" panose="020B0502040204020203" pitchFamily="34" charset="0"/>
              <a:cs typeface="Segoe UI" panose="020B0502040204020203" pitchFamily="34" charset="0"/>
            </a:endParaRPr>
          </a:p>
          <a:p>
            <a:endParaRPr lang="en-GB" altLang="en-US" sz="1400" b="1" dirty="0">
              <a:latin typeface="Segoe UI" panose="020B0502040204020203" pitchFamily="34" charset="0"/>
              <a:ea typeface="Segoe UI" panose="020B0502040204020203" pitchFamily="34" charset="0"/>
              <a:cs typeface="Segoe UI" panose="020B0502040204020203" pitchFamily="34" charset="0"/>
            </a:endParaRPr>
          </a:p>
        </p:txBody>
      </p:sp>
      <p:sp>
        <p:nvSpPr>
          <p:cNvPr id="50" name="Rectangle 49"/>
          <p:cNvSpPr>
            <a:spLocks noChangeArrowheads="1"/>
          </p:cNvSpPr>
          <p:nvPr/>
        </p:nvSpPr>
        <p:spPr bwMode="auto">
          <a:xfrm>
            <a:off x="8768292" y="4301386"/>
            <a:ext cx="3317419" cy="2502802"/>
          </a:xfrm>
          <a:prstGeom prst="rect">
            <a:avLst/>
          </a:prstGeom>
          <a:solidFill>
            <a:schemeClr val="bg1"/>
          </a:solidFill>
          <a:ln w="28575">
            <a:solidFill>
              <a:srgbClr val="78787B"/>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500" b="1"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51" name="TextBox 50"/>
          <p:cNvSpPr txBox="1"/>
          <p:nvPr/>
        </p:nvSpPr>
        <p:spPr>
          <a:xfrm>
            <a:off x="6260115" y="4608000"/>
            <a:ext cx="2423487" cy="2200602"/>
          </a:xfrm>
          <a:prstGeom prst="rect">
            <a:avLst/>
          </a:prstGeom>
          <a:noFill/>
        </p:spPr>
        <p:txBody>
          <a:bodyPr wrap="square" rtlCol="0">
            <a:spAutoFit/>
          </a:bodyPr>
          <a:lstStyle/>
          <a:p>
            <a:pPr marL="171450" indent="-171450">
              <a:buFont typeface="Arial" panose="020B0604020202020204" pitchFamily="34" charset="0"/>
              <a:buChar char="•"/>
              <a:defRPr/>
            </a:pPr>
            <a:r>
              <a:rPr lang="en-GB" sz="1000" dirty="0" smtClean="0">
                <a:latin typeface="Segoe UI" panose="020B0502040204020203" pitchFamily="34" charset="0"/>
                <a:ea typeface="Segoe UI" panose="020B0502040204020203" pitchFamily="34" charset="0"/>
                <a:cs typeface="Segoe UI" panose="020B0502040204020203" pitchFamily="34" charset="0"/>
              </a:rPr>
              <a:t>The implementation of Athena Crime Management team’s new procedures for </a:t>
            </a:r>
            <a:r>
              <a:rPr lang="en-GB" sz="1000" b="1" dirty="0" smtClean="0">
                <a:latin typeface="Segoe UI" panose="020B0502040204020203" pitchFamily="34" charset="0"/>
                <a:ea typeface="Segoe UI" panose="020B0502040204020203" pitchFamily="34" charset="0"/>
                <a:cs typeface="Segoe UI" panose="020B0502040204020203" pitchFamily="34" charset="0"/>
              </a:rPr>
              <a:t>updating Athena investigations with new OIC or OIC unit </a:t>
            </a:r>
            <a:r>
              <a:rPr lang="en-GB" sz="1000" dirty="0" smtClean="0">
                <a:latin typeface="Segoe UI" panose="020B0502040204020203" pitchFamily="34" charset="0"/>
                <a:ea typeface="Segoe UI" panose="020B0502040204020203" pitchFamily="34" charset="0"/>
                <a:cs typeface="Segoe UI" panose="020B0502040204020203" pitchFamily="34" charset="0"/>
              </a:rPr>
              <a:t>has led to a </a:t>
            </a:r>
            <a:r>
              <a:rPr lang="en-GB" sz="1000" b="1" dirty="0" smtClean="0">
                <a:latin typeface="Segoe UI" panose="020B0502040204020203" pitchFamily="34" charset="0"/>
                <a:ea typeface="Segoe UI" panose="020B0502040204020203" pitchFamily="34" charset="0"/>
                <a:cs typeface="Segoe UI" panose="020B0502040204020203" pitchFamily="34" charset="0"/>
              </a:rPr>
              <a:t>reduction </a:t>
            </a:r>
            <a:r>
              <a:rPr lang="en-GB" sz="1000" dirty="0" smtClean="0">
                <a:latin typeface="Segoe UI" panose="020B0502040204020203" pitchFamily="34" charset="0"/>
                <a:ea typeface="Segoe UI" panose="020B0502040204020203" pitchFamily="34" charset="0"/>
                <a:cs typeface="Segoe UI" panose="020B0502040204020203" pitchFamily="34" charset="0"/>
              </a:rPr>
              <a:t>of </a:t>
            </a:r>
            <a:r>
              <a:rPr lang="en-GB" sz="1000" b="1" dirty="0" smtClean="0">
                <a:latin typeface="Segoe UI" panose="020B0502040204020203" pitchFamily="34" charset="0"/>
                <a:ea typeface="Segoe UI" panose="020B0502040204020203" pitchFamily="34" charset="0"/>
                <a:cs typeface="Segoe UI" panose="020B0502040204020203" pitchFamily="34" charset="0"/>
              </a:rPr>
              <a:t>OICs with multiple workflows within their crime basket.</a:t>
            </a:r>
          </a:p>
          <a:p>
            <a:pPr marL="171450" indent="-171450">
              <a:buFont typeface="Arial" panose="020B0604020202020204" pitchFamily="34" charset="0"/>
              <a:buChar char="•"/>
              <a:defRPr/>
            </a:pPr>
            <a:endParaRPr lang="en-GB" sz="3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4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000" dirty="0" smtClean="0">
                <a:latin typeface="Segoe UI" panose="020B0502040204020203" pitchFamily="34" charset="0"/>
                <a:ea typeface="Segoe UI" panose="020B0502040204020203" pitchFamily="34" charset="0"/>
                <a:cs typeface="Segoe UI" panose="020B0502040204020203" pitchFamily="34" charset="0"/>
              </a:rPr>
              <a:t>It </a:t>
            </a:r>
            <a:r>
              <a:rPr lang="en-GB" sz="1000" dirty="0">
                <a:latin typeface="Segoe UI" panose="020B0502040204020203" pitchFamily="34" charset="0"/>
                <a:ea typeface="Segoe UI" panose="020B0502040204020203" pitchFamily="34" charset="0"/>
                <a:cs typeface="Segoe UI" panose="020B0502040204020203" pitchFamily="34" charset="0"/>
              </a:rPr>
              <a:t>is </a:t>
            </a:r>
            <a:r>
              <a:rPr lang="en-GB" sz="1000" b="1" dirty="0">
                <a:latin typeface="Segoe UI" panose="020B0502040204020203" pitchFamily="34" charset="0"/>
                <a:ea typeface="Segoe UI" panose="020B0502040204020203" pitchFamily="34" charset="0"/>
                <a:cs typeface="Segoe UI" panose="020B0502040204020203" pitchFamily="34" charset="0"/>
              </a:rPr>
              <a:t>highly probable </a:t>
            </a:r>
            <a:r>
              <a:rPr lang="en-GB" sz="1000" dirty="0">
                <a:latin typeface="Segoe UI" panose="020B0502040204020203" pitchFamily="34" charset="0"/>
                <a:ea typeface="Segoe UI" panose="020B0502040204020203" pitchFamily="34" charset="0"/>
                <a:cs typeface="Segoe UI" panose="020B0502040204020203" pitchFamily="34" charset="0"/>
              </a:rPr>
              <a:t>that Open Investigations volumes will </a:t>
            </a:r>
            <a:r>
              <a:rPr lang="en-GB" sz="1000" b="1" dirty="0">
                <a:latin typeface="Segoe UI" panose="020B0502040204020203" pitchFamily="34" charset="0"/>
                <a:ea typeface="Segoe UI" panose="020B0502040204020203" pitchFamily="34" charset="0"/>
                <a:cs typeface="Segoe UI" panose="020B0502040204020203" pitchFamily="34" charset="0"/>
              </a:rPr>
              <a:t>remain above the upper threshold </a:t>
            </a:r>
            <a:r>
              <a:rPr lang="en-GB" sz="1000" dirty="0">
                <a:latin typeface="Segoe UI" panose="020B0502040204020203" pitchFamily="34" charset="0"/>
                <a:ea typeface="Segoe UI" panose="020B0502040204020203" pitchFamily="34" charset="0"/>
                <a:cs typeface="Segoe UI" panose="020B0502040204020203" pitchFamily="34" charset="0"/>
              </a:rPr>
              <a:t>whilst staff abstraction remains high from Covid/ Respiratory sickness or self isolation.</a:t>
            </a:r>
          </a:p>
        </p:txBody>
      </p:sp>
      <p:sp>
        <p:nvSpPr>
          <p:cNvPr id="52" name="TextBox 51"/>
          <p:cNvSpPr txBox="1"/>
          <p:nvPr/>
        </p:nvSpPr>
        <p:spPr>
          <a:xfrm>
            <a:off x="4600635" y="925365"/>
            <a:ext cx="3331567" cy="261610"/>
          </a:xfrm>
          <a:prstGeom prst="rect">
            <a:avLst/>
          </a:prstGeom>
          <a:noFill/>
        </p:spPr>
        <p:txBody>
          <a:bodyPr wrap="square" rtlCol="0">
            <a:spAutoFit/>
          </a:bodyPr>
          <a:lstStyle>
            <a:defPPr>
              <a:defRPr lang="en-US"/>
            </a:defPPr>
            <a:lvl1pPr algn="ctr">
              <a:defRPr sz="1200" b="1" u="sng">
                <a:solidFill>
                  <a:srgbClr val="002060"/>
                </a:solidFill>
              </a:defRPr>
            </a:lvl1pPr>
          </a:lstStyle>
          <a:p>
            <a:r>
              <a:rPr lang="en-GB" sz="1100" u="none" dirty="0">
                <a:solidFill>
                  <a:schemeClr val="tx1"/>
                </a:solidFill>
                <a:latin typeface="Segoe UI" panose="020B0502040204020203" pitchFamily="34" charset="0"/>
                <a:ea typeface="Segoe UI" panose="020B0502040204020203" pitchFamily="34" charset="0"/>
                <a:cs typeface="Segoe UI" panose="020B0502040204020203" pitchFamily="34" charset="0"/>
              </a:rPr>
              <a:t>Open </a:t>
            </a:r>
            <a:r>
              <a:rPr lang="en-GB" sz="1100" u="none"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Investigation Crime Baskets by Command </a:t>
            </a:r>
          </a:p>
        </p:txBody>
      </p:sp>
      <p:sp>
        <p:nvSpPr>
          <p:cNvPr id="54" name="TextBox 53"/>
          <p:cNvSpPr txBox="1"/>
          <p:nvPr/>
        </p:nvSpPr>
        <p:spPr>
          <a:xfrm>
            <a:off x="8768292" y="4608000"/>
            <a:ext cx="2401474" cy="2300630"/>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050" dirty="0" smtClean="0">
                <a:latin typeface="Segoe UI" panose="020B0502040204020203" pitchFamily="34" charset="0"/>
                <a:ea typeface="Segoe UI" panose="020B0502040204020203" pitchFamily="34" charset="0"/>
                <a:cs typeface="Segoe UI" panose="020B0502040204020203" pitchFamily="34" charset="0"/>
              </a:rPr>
              <a:t>Continued to be </a:t>
            </a:r>
            <a:r>
              <a:rPr lang="en-GB" altLang="en-US" sz="1050" b="1" dirty="0" smtClean="0">
                <a:latin typeface="Segoe UI" panose="020B0502040204020203" pitchFamily="34" charset="0"/>
                <a:ea typeface="Segoe UI" panose="020B0502040204020203" pitchFamily="34" charset="0"/>
                <a:cs typeface="Segoe UI" panose="020B0502040204020203" pitchFamily="34" charset="0"/>
              </a:rPr>
              <a:t>monitored </a:t>
            </a:r>
            <a:r>
              <a:rPr lang="en-GB" altLang="en-US" sz="1050" dirty="0" smtClean="0">
                <a:latin typeface="Segoe UI" panose="020B0502040204020203" pitchFamily="34" charset="0"/>
                <a:ea typeface="Segoe UI" panose="020B0502040204020203" pitchFamily="34" charset="0"/>
                <a:cs typeface="Segoe UI" panose="020B0502040204020203" pitchFamily="34" charset="0"/>
              </a:rPr>
              <a:t>via Crime Management Board.</a:t>
            </a:r>
          </a:p>
          <a:p>
            <a:pPr>
              <a:defRPr/>
            </a:pPr>
            <a:endParaRPr lang="en-GB" sz="105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050" dirty="0" smtClean="0">
                <a:latin typeface="Segoe UI" panose="020B0502040204020203" pitchFamily="34" charset="0"/>
                <a:ea typeface="Segoe UI" panose="020B0502040204020203" pitchFamily="34" charset="0"/>
                <a:cs typeface="Segoe UI" panose="020B0502040204020203" pitchFamily="34" charset="0"/>
              </a:rPr>
              <a:t>Monitor the progress of local initiatives to improve standards of investigation, e.g. </a:t>
            </a:r>
            <a:r>
              <a:rPr lang="en-GB" sz="1050" b="1" dirty="0" smtClean="0">
                <a:latin typeface="Segoe UI" panose="020B0502040204020203" pitchFamily="34" charset="0"/>
                <a:ea typeface="Segoe UI" panose="020B0502040204020203" pitchFamily="34" charset="0"/>
                <a:cs typeface="Segoe UI" panose="020B0502040204020203" pitchFamily="34" charset="0"/>
              </a:rPr>
              <a:t>Op Riverport.</a:t>
            </a:r>
          </a:p>
          <a:p>
            <a:pPr marL="171450" indent="-171450">
              <a:buFont typeface="Arial" panose="020B0604020202020204" pitchFamily="34" charset="0"/>
              <a:buChar char="•"/>
              <a:defRPr/>
            </a:pPr>
            <a:endParaRPr lang="en-GB" sz="105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050" b="1" dirty="0" smtClean="0">
                <a:latin typeface="Segoe UI" panose="020B0502040204020203" pitchFamily="34" charset="0"/>
                <a:ea typeface="Segoe UI" panose="020B0502040204020203" pitchFamily="34" charset="0"/>
                <a:cs typeface="Segoe UI" panose="020B0502040204020203" pitchFamily="34" charset="0"/>
              </a:rPr>
              <a:t>Support </a:t>
            </a:r>
            <a:r>
              <a:rPr lang="en-GB" sz="1050" dirty="0" smtClean="0">
                <a:latin typeface="Segoe UI" panose="020B0502040204020203" pitchFamily="34" charset="0"/>
                <a:ea typeface="Segoe UI" panose="020B0502040204020203" pitchFamily="34" charset="0"/>
                <a:cs typeface="Segoe UI" panose="020B0502040204020203" pitchFamily="34" charset="0"/>
              </a:rPr>
              <a:t>to be given to </a:t>
            </a:r>
            <a:r>
              <a:rPr lang="en-GB" sz="1050" b="1" dirty="0" smtClean="0">
                <a:latin typeface="Segoe UI" panose="020B0502040204020203" pitchFamily="34" charset="0"/>
                <a:ea typeface="Segoe UI" panose="020B0502040204020203" pitchFamily="34" charset="0"/>
                <a:cs typeface="Segoe UI" panose="020B0502040204020203" pitchFamily="34" charset="0"/>
              </a:rPr>
              <a:t>Shropshire Command </a:t>
            </a:r>
            <a:r>
              <a:rPr lang="en-GB" sz="1050" dirty="0" smtClean="0">
                <a:latin typeface="Segoe UI" panose="020B0502040204020203" pitchFamily="34" charset="0"/>
                <a:ea typeface="Segoe UI" panose="020B0502040204020203" pitchFamily="34" charset="0"/>
                <a:cs typeface="Segoe UI" panose="020B0502040204020203" pitchFamily="34" charset="0"/>
              </a:rPr>
              <a:t>in order to </a:t>
            </a:r>
            <a:r>
              <a:rPr lang="en-GB" sz="1050" b="1" dirty="0" smtClean="0">
                <a:latin typeface="Segoe UI" panose="020B0502040204020203" pitchFamily="34" charset="0"/>
                <a:ea typeface="Segoe UI" panose="020B0502040204020203" pitchFamily="34" charset="0"/>
                <a:cs typeface="Segoe UI" panose="020B0502040204020203" pitchFamily="34" charset="0"/>
              </a:rPr>
              <a:t>focus attention </a:t>
            </a:r>
            <a:r>
              <a:rPr lang="en-GB" sz="1050" dirty="0" smtClean="0">
                <a:latin typeface="Segoe UI" panose="020B0502040204020203" pitchFamily="34" charset="0"/>
                <a:ea typeface="Segoe UI" panose="020B0502040204020203" pitchFamily="34" charset="0"/>
                <a:cs typeface="Segoe UI" panose="020B0502040204020203" pitchFamily="34" charset="0"/>
              </a:rPr>
              <a:t>on the </a:t>
            </a:r>
            <a:r>
              <a:rPr lang="en-GB" sz="1050" b="1" dirty="0" smtClean="0">
                <a:latin typeface="Segoe UI" panose="020B0502040204020203" pitchFamily="34" charset="0"/>
                <a:ea typeface="Segoe UI" panose="020B0502040204020203" pitchFamily="34" charset="0"/>
                <a:cs typeface="Segoe UI" panose="020B0502040204020203" pitchFamily="34" charset="0"/>
              </a:rPr>
              <a:t>increase </a:t>
            </a:r>
            <a:r>
              <a:rPr lang="en-GB" sz="1050" dirty="0" smtClean="0">
                <a:latin typeface="Segoe UI" panose="020B0502040204020203" pitchFamily="34" charset="0"/>
                <a:ea typeface="Segoe UI" panose="020B0502040204020203" pitchFamily="34" charset="0"/>
                <a:cs typeface="Segoe UI" panose="020B0502040204020203" pitchFamily="34" charset="0"/>
              </a:rPr>
              <a:t>in</a:t>
            </a:r>
            <a:r>
              <a:rPr lang="en-GB" sz="1050" b="1" dirty="0" smtClean="0">
                <a:latin typeface="Segoe UI" panose="020B0502040204020203" pitchFamily="34" charset="0"/>
                <a:ea typeface="Segoe UI" panose="020B0502040204020203" pitchFamily="34" charset="0"/>
                <a:cs typeface="Segoe UI" panose="020B0502040204020203" pitchFamily="34" charset="0"/>
              </a:rPr>
              <a:t> officers with 20+ O.I.s</a:t>
            </a:r>
          </a:p>
          <a:p>
            <a:pPr marL="171450" indent="-171450">
              <a:buFont typeface="Arial" panose="020B0604020202020204" pitchFamily="34" charset="0"/>
              <a:buChar char="•"/>
              <a:defRPr/>
            </a:pPr>
            <a:endParaRPr lang="en-GB" sz="105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050" b="1"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sz="7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55" name="Rounded Rectangle 14"/>
          <p:cNvSpPr>
            <a:spLocks noChangeArrowheads="1"/>
          </p:cNvSpPr>
          <p:nvPr/>
        </p:nvSpPr>
        <p:spPr bwMode="auto">
          <a:xfrm>
            <a:off x="11125623" y="5116048"/>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56" name="Rounded Rectangle 14"/>
          <p:cNvSpPr>
            <a:spLocks noChangeArrowheads="1"/>
          </p:cNvSpPr>
          <p:nvPr/>
        </p:nvSpPr>
        <p:spPr bwMode="auto">
          <a:xfrm>
            <a:off x="11125623" y="5594232"/>
            <a:ext cx="881264" cy="261610"/>
          </a:xfrm>
          <a:prstGeom prst="rect">
            <a:avLst/>
          </a:prstGeom>
          <a:solidFill>
            <a:srgbClr val="FF000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Yes</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0" name="Oval 59"/>
          <p:cNvSpPr>
            <a:spLocks/>
          </p:cNvSpPr>
          <p:nvPr/>
        </p:nvSpPr>
        <p:spPr>
          <a:xfrm>
            <a:off x="9362687" y="158900"/>
            <a:ext cx="1476000" cy="1080000"/>
          </a:xfrm>
          <a:prstGeom prst="ellipse">
            <a:avLst/>
          </a:prstGeom>
          <a:solidFill>
            <a:srgbClr val="005B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One</a:t>
            </a:r>
            <a:r>
              <a:rPr lang="en-GB" sz="8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 </a:t>
            </a:r>
          </a:p>
          <a:p>
            <a:pPr algn="ctr">
              <a:defRPr/>
            </a:pPr>
            <a:r>
              <a:rPr lang="en-GB" sz="8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North Team DC Online CSE North </a:t>
            </a:r>
            <a:r>
              <a:rPr lang="en-GB" sz="14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34 O.I.s</a:t>
            </a:r>
            <a:endParaRPr lang="en-GB" sz="800" b="1"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62" name="Oval 61"/>
          <p:cNvSpPr>
            <a:spLocks/>
          </p:cNvSpPr>
          <p:nvPr/>
        </p:nvSpPr>
        <p:spPr>
          <a:xfrm>
            <a:off x="8179888" y="115284"/>
            <a:ext cx="1476000" cy="1080000"/>
          </a:xfrm>
          <a:prstGeom prst="ellipse">
            <a:avLst/>
          </a:prstGeom>
          <a:solidFill>
            <a:srgbClr val="005B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25% </a:t>
            </a:r>
            <a:r>
              <a:rPr lang="en-GB" sz="12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increase</a:t>
            </a:r>
            <a:r>
              <a:rPr lang="en-GB" sz="105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 </a:t>
            </a:r>
            <a:r>
              <a:rPr lang="en-GB" sz="10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in OICs with 20+O.I.s</a:t>
            </a:r>
          </a:p>
          <a:p>
            <a:pPr algn="ctr">
              <a:defRPr/>
            </a:pPr>
            <a:r>
              <a:rPr lang="en-GB" sz="8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(1</a:t>
            </a:r>
            <a:r>
              <a:rPr lang="en-GB" sz="800" b="1" baseline="30000"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st</a:t>
            </a:r>
            <a:r>
              <a:rPr lang="en-GB" sz="8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 Mar 22 to </a:t>
            </a:r>
          </a:p>
          <a:p>
            <a:pPr algn="ctr">
              <a:defRPr/>
            </a:pPr>
            <a:r>
              <a:rPr lang="en-GB" sz="8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5</a:t>
            </a:r>
            <a:r>
              <a:rPr lang="en-GB" sz="800" b="1" baseline="30000"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th</a:t>
            </a:r>
            <a:r>
              <a:rPr lang="en-GB" sz="8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 Apr 22)</a:t>
            </a:r>
          </a:p>
        </p:txBody>
      </p:sp>
      <p:sp>
        <p:nvSpPr>
          <p:cNvPr id="66" name="Rounded Rectangle 14"/>
          <p:cNvSpPr>
            <a:spLocks noChangeArrowheads="1"/>
          </p:cNvSpPr>
          <p:nvPr/>
        </p:nvSpPr>
        <p:spPr bwMode="auto">
          <a:xfrm>
            <a:off x="416210" y="1393313"/>
            <a:ext cx="1966493" cy="2820956"/>
          </a:xfrm>
          <a:prstGeom prst="rect">
            <a:avLst/>
          </a:prstGeom>
          <a:solidFill>
            <a:schemeClr val="bg1"/>
          </a:solidFill>
          <a:ln w="28575" algn="ctr">
            <a:solidFill>
              <a:srgbClr val="EE855E"/>
            </a:solidFill>
            <a:round/>
            <a:headEnd/>
            <a:tailEnd/>
          </a:ln>
        </p:spPr>
        <p:txBody>
          <a:bodyPr/>
          <a:lstStyle/>
          <a:p>
            <a:pPr algn="ctr"/>
            <a:r>
              <a:rPr lang="en-GB" sz="900" b="1" dirty="0" smtClean="0">
                <a:latin typeface="Segoe UI" panose="020B0502040204020203" pitchFamily="34" charset="0"/>
                <a:ea typeface="Segoe UI" panose="020B0502040204020203" pitchFamily="34" charset="0"/>
                <a:cs typeface="Segoe UI" panose="020B0502040204020203" pitchFamily="34" charset="0"/>
              </a:rPr>
              <a:t>Internal change </a:t>
            </a:r>
            <a:r>
              <a:rPr lang="en-GB" sz="900" dirty="0" smtClean="0">
                <a:latin typeface="Segoe UI" panose="020B0502040204020203" pitchFamily="34" charset="0"/>
                <a:ea typeface="Segoe UI" panose="020B0502040204020203" pitchFamily="34" charset="0"/>
                <a:cs typeface="Segoe UI" panose="020B0502040204020203" pitchFamily="34" charset="0"/>
              </a:rPr>
              <a:t>in </a:t>
            </a:r>
            <a:r>
              <a:rPr lang="en-GB" sz="900" b="1" dirty="0" smtClean="0">
                <a:latin typeface="Segoe UI" panose="020B0502040204020203" pitchFamily="34" charset="0"/>
                <a:ea typeface="Segoe UI" panose="020B0502040204020203" pitchFamily="34" charset="0"/>
                <a:cs typeface="Segoe UI" panose="020B0502040204020203" pitchFamily="34" charset="0"/>
              </a:rPr>
              <a:t>reporting terminology </a:t>
            </a:r>
            <a:r>
              <a:rPr lang="en-GB" sz="900" dirty="0" smtClean="0">
                <a:latin typeface="Segoe UI" panose="020B0502040204020203" pitchFamily="34" charset="0"/>
                <a:ea typeface="Segoe UI" panose="020B0502040204020203" pitchFamily="34" charset="0"/>
                <a:cs typeface="Segoe UI" panose="020B0502040204020203" pitchFamily="34" charset="0"/>
              </a:rPr>
              <a:t>where </a:t>
            </a:r>
            <a:r>
              <a:rPr lang="en-GB" sz="900" b="1" dirty="0">
                <a:latin typeface="Segoe UI" panose="020B0502040204020203" pitchFamily="34" charset="0"/>
                <a:ea typeface="Segoe UI" panose="020B0502040204020203" pitchFamily="34" charset="0"/>
                <a:cs typeface="Segoe UI" panose="020B0502040204020203" pitchFamily="34" charset="0"/>
              </a:rPr>
              <a:t>‘workflows’ </a:t>
            </a:r>
            <a:r>
              <a:rPr lang="en-GB" sz="900" dirty="0">
                <a:latin typeface="Segoe UI" panose="020B0502040204020203" pitchFamily="34" charset="0"/>
                <a:ea typeface="Segoe UI" panose="020B0502040204020203" pitchFamily="34" charset="0"/>
                <a:cs typeface="Segoe UI" panose="020B0502040204020203" pitchFamily="34" charset="0"/>
              </a:rPr>
              <a:t>are </a:t>
            </a:r>
            <a:r>
              <a:rPr lang="en-GB" sz="900" dirty="0" smtClean="0">
                <a:latin typeface="Segoe UI" panose="020B0502040204020203" pitchFamily="34" charset="0"/>
                <a:ea typeface="Segoe UI" panose="020B0502040204020203" pitchFamily="34" charset="0"/>
                <a:cs typeface="Segoe UI" panose="020B0502040204020203" pitchFamily="34" charset="0"/>
              </a:rPr>
              <a:t>now used </a:t>
            </a:r>
            <a:r>
              <a:rPr lang="en-GB" sz="900" dirty="0">
                <a:latin typeface="Segoe UI" panose="020B0502040204020203" pitchFamily="34" charset="0"/>
                <a:ea typeface="Segoe UI" panose="020B0502040204020203" pitchFamily="34" charset="0"/>
                <a:cs typeface="Segoe UI" panose="020B0502040204020203" pitchFamily="34" charset="0"/>
              </a:rPr>
              <a:t>to represent the </a:t>
            </a:r>
            <a:r>
              <a:rPr lang="en-GB" sz="900" b="1" dirty="0">
                <a:latin typeface="Segoe UI" panose="020B0502040204020203" pitchFamily="34" charset="0"/>
                <a:ea typeface="Segoe UI" panose="020B0502040204020203" pitchFamily="34" charset="0"/>
                <a:cs typeface="Segoe UI" panose="020B0502040204020203" pitchFamily="34" charset="0"/>
              </a:rPr>
              <a:t>number of unit/s </a:t>
            </a:r>
            <a:r>
              <a:rPr lang="en-GB" sz="900" dirty="0">
                <a:latin typeface="Segoe UI" panose="020B0502040204020203" pitchFamily="34" charset="0"/>
                <a:ea typeface="Segoe UI" panose="020B0502040204020203" pitchFamily="34" charset="0"/>
                <a:cs typeface="Segoe UI" panose="020B0502040204020203" pitchFamily="34" charset="0"/>
              </a:rPr>
              <a:t>linked </a:t>
            </a:r>
            <a:r>
              <a:rPr lang="en-GB" sz="900" dirty="0" smtClean="0">
                <a:latin typeface="Segoe UI" panose="020B0502040204020203" pitchFamily="34" charset="0"/>
                <a:ea typeface="Segoe UI" panose="020B0502040204020203" pitchFamily="34" charset="0"/>
                <a:cs typeface="Segoe UI" panose="020B0502040204020203" pitchFamily="34" charset="0"/>
              </a:rPr>
              <a:t>an </a:t>
            </a:r>
            <a:r>
              <a:rPr lang="en-GB" sz="900" b="1" dirty="0" smtClean="0">
                <a:latin typeface="Segoe UI" panose="020B0502040204020203" pitchFamily="34" charset="0"/>
                <a:ea typeface="Segoe UI" panose="020B0502040204020203" pitchFamily="34" charset="0"/>
                <a:cs typeface="Segoe UI" panose="020B0502040204020203" pitchFamily="34" charset="0"/>
              </a:rPr>
              <a:t>OIC’s Open Investigation </a:t>
            </a:r>
            <a:r>
              <a:rPr lang="en-GB" sz="900" b="1" dirty="0">
                <a:latin typeface="Segoe UI" panose="020B0502040204020203" pitchFamily="34" charset="0"/>
                <a:ea typeface="Segoe UI" panose="020B0502040204020203" pitchFamily="34" charset="0"/>
                <a:cs typeface="Segoe UI" panose="020B0502040204020203" pitchFamily="34" charset="0"/>
              </a:rPr>
              <a:t>crime </a:t>
            </a:r>
            <a:r>
              <a:rPr lang="en-GB" sz="900" b="1" dirty="0" smtClean="0">
                <a:latin typeface="Segoe UI" panose="020B0502040204020203" pitchFamily="34" charset="0"/>
                <a:ea typeface="Segoe UI" panose="020B0502040204020203" pitchFamily="34" charset="0"/>
                <a:cs typeface="Segoe UI" panose="020B0502040204020203" pitchFamily="34" charset="0"/>
              </a:rPr>
              <a:t>basket</a:t>
            </a:r>
            <a:r>
              <a:rPr lang="en-GB" sz="900" dirty="0" smtClean="0">
                <a:latin typeface="Segoe UI" panose="020B0502040204020203" pitchFamily="34" charset="0"/>
                <a:ea typeface="Segoe UI" panose="020B0502040204020203" pitchFamily="34" charset="0"/>
                <a:cs typeface="Segoe UI" panose="020B0502040204020203" pitchFamily="34" charset="0"/>
              </a:rPr>
              <a:t>, instead of the previous </a:t>
            </a:r>
            <a:r>
              <a:rPr lang="en-GB" sz="900" b="1" i="1" dirty="0" smtClean="0">
                <a:latin typeface="Segoe UI" panose="020B0502040204020203" pitchFamily="34" charset="0"/>
                <a:ea typeface="Segoe UI" panose="020B0502040204020203" pitchFamily="34" charset="0"/>
                <a:cs typeface="Segoe UI" panose="020B0502040204020203" pitchFamily="34" charset="0"/>
              </a:rPr>
              <a:t>‘multiple crime basket</a:t>
            </a:r>
            <a:r>
              <a:rPr lang="en-GB" sz="900" dirty="0" smtClean="0">
                <a:latin typeface="Segoe UI" panose="020B0502040204020203" pitchFamily="34" charset="0"/>
                <a:ea typeface="Segoe UI" panose="020B0502040204020203" pitchFamily="34" charset="0"/>
                <a:cs typeface="Segoe UI" panose="020B0502040204020203" pitchFamily="34" charset="0"/>
              </a:rPr>
              <a:t>’ term.</a:t>
            </a:r>
          </a:p>
          <a:p>
            <a:pPr algn="ctr"/>
            <a:endParaRPr lang="en-GB" sz="500" dirty="0">
              <a:latin typeface="Segoe UI" panose="020B0502040204020203" pitchFamily="34" charset="0"/>
              <a:ea typeface="Segoe UI" panose="020B0502040204020203" pitchFamily="34" charset="0"/>
              <a:cs typeface="Segoe UI" panose="020B0502040204020203" pitchFamily="34" charset="0"/>
            </a:endParaRPr>
          </a:p>
          <a:p>
            <a:pPr algn="ctr"/>
            <a:r>
              <a:rPr lang="en-GB" sz="900" dirty="0" smtClean="0">
                <a:latin typeface="Segoe UI" panose="020B0502040204020203" pitchFamily="34" charset="0"/>
                <a:ea typeface="Segoe UI" panose="020B0502040204020203" pitchFamily="34" charset="0"/>
                <a:cs typeface="Segoe UI" panose="020B0502040204020203" pitchFamily="34" charset="0"/>
              </a:rPr>
              <a:t>It </a:t>
            </a:r>
            <a:r>
              <a:rPr lang="en-GB" sz="900" dirty="0">
                <a:latin typeface="Segoe UI" panose="020B0502040204020203" pitchFamily="34" charset="0"/>
                <a:ea typeface="Segoe UI" panose="020B0502040204020203" pitchFamily="34" charset="0"/>
                <a:cs typeface="Segoe UI" panose="020B0502040204020203" pitchFamily="34" charset="0"/>
              </a:rPr>
              <a:t>is possible that an OIC is linked to open investigations </a:t>
            </a:r>
            <a:r>
              <a:rPr lang="en-GB" sz="900" b="1" dirty="0">
                <a:latin typeface="Segoe UI" panose="020B0502040204020203" pitchFamily="34" charset="0"/>
                <a:ea typeface="Segoe UI" panose="020B0502040204020203" pitchFamily="34" charset="0"/>
                <a:cs typeface="Segoe UI" panose="020B0502040204020203" pitchFamily="34" charset="0"/>
              </a:rPr>
              <a:t>spanning multiple units </a:t>
            </a:r>
            <a:r>
              <a:rPr lang="en-GB" sz="900" dirty="0">
                <a:latin typeface="Segoe UI" panose="020B0502040204020203" pitchFamily="34" charset="0"/>
                <a:ea typeface="Segoe UI" panose="020B0502040204020203" pitchFamily="34" charset="0"/>
                <a:cs typeface="Segoe UI" panose="020B0502040204020203" pitchFamily="34" charset="0"/>
              </a:rPr>
              <a:t>across </a:t>
            </a:r>
            <a:r>
              <a:rPr lang="en-GB" sz="900" b="1" dirty="0">
                <a:latin typeface="Segoe UI" panose="020B0502040204020203" pitchFamily="34" charset="0"/>
                <a:ea typeface="Segoe UI" panose="020B0502040204020203" pitchFamily="34" charset="0"/>
                <a:cs typeface="Segoe UI" panose="020B0502040204020203" pitchFamily="34" charset="0"/>
              </a:rPr>
              <a:t>different police functions</a:t>
            </a:r>
            <a:r>
              <a:rPr lang="en-GB" sz="900" dirty="0">
                <a:latin typeface="Segoe UI" panose="020B0502040204020203" pitchFamily="34" charset="0"/>
                <a:ea typeface="Segoe UI" panose="020B0502040204020203" pitchFamily="34" charset="0"/>
                <a:cs typeface="Segoe UI" panose="020B0502040204020203" pitchFamily="34" charset="0"/>
              </a:rPr>
              <a:t>. </a:t>
            </a:r>
            <a:endParaRPr lang="en-GB" sz="900"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GB" sz="500" dirty="0">
              <a:latin typeface="Segoe UI" panose="020B0502040204020203" pitchFamily="34" charset="0"/>
              <a:ea typeface="Segoe UI" panose="020B0502040204020203" pitchFamily="34" charset="0"/>
              <a:cs typeface="Segoe UI" panose="020B0502040204020203" pitchFamily="34" charset="0"/>
            </a:endParaRPr>
          </a:p>
          <a:p>
            <a:pPr algn="ctr"/>
            <a:r>
              <a:rPr lang="en-GB" sz="900" dirty="0" smtClean="0">
                <a:latin typeface="Segoe UI" panose="020B0502040204020203" pitchFamily="34" charset="0"/>
                <a:ea typeface="Segoe UI" panose="020B0502040204020203" pitchFamily="34" charset="0"/>
                <a:cs typeface="Segoe UI" panose="020B0502040204020203" pitchFamily="34" charset="0"/>
              </a:rPr>
              <a:t>This situation is </a:t>
            </a:r>
            <a:r>
              <a:rPr lang="en-GB" sz="900" b="1" dirty="0" smtClean="0">
                <a:latin typeface="Segoe UI" panose="020B0502040204020203" pitchFamily="34" charset="0"/>
                <a:ea typeface="Segoe UI" panose="020B0502040204020203" pitchFamily="34" charset="0"/>
                <a:cs typeface="Segoe UI" panose="020B0502040204020203" pitchFamily="34" charset="0"/>
              </a:rPr>
              <a:t>justifiable</a:t>
            </a:r>
            <a:r>
              <a:rPr lang="en-GB" sz="900" dirty="0" smtClean="0">
                <a:latin typeface="Segoe UI" panose="020B0502040204020203" pitchFamily="34" charset="0"/>
                <a:ea typeface="Segoe UI" panose="020B0502040204020203" pitchFamily="34" charset="0"/>
                <a:cs typeface="Segoe UI" panose="020B0502040204020203" pitchFamily="34" charset="0"/>
              </a:rPr>
              <a:t> due to the long investigative process associated with complex crimes. </a:t>
            </a:r>
          </a:p>
          <a:p>
            <a:pPr algn="ctr"/>
            <a:endParaRPr lang="en-GB" sz="500" dirty="0">
              <a:latin typeface="Segoe UI" panose="020B0502040204020203" pitchFamily="34" charset="0"/>
              <a:ea typeface="Segoe UI" panose="020B0502040204020203" pitchFamily="34" charset="0"/>
              <a:cs typeface="Segoe UI" panose="020B0502040204020203" pitchFamily="34" charset="0"/>
            </a:endParaRPr>
          </a:p>
          <a:p>
            <a:pPr algn="ctr"/>
            <a:r>
              <a:rPr lang="en-GB" sz="900" dirty="0" smtClean="0">
                <a:latin typeface="Segoe UI" panose="020B0502040204020203" pitchFamily="34" charset="0"/>
                <a:ea typeface="Segoe UI" panose="020B0502040204020203" pitchFamily="34" charset="0"/>
                <a:cs typeface="Segoe UI" panose="020B0502040204020203" pitchFamily="34" charset="0"/>
              </a:rPr>
              <a:t>Continual monitoring is required of </a:t>
            </a:r>
            <a:r>
              <a:rPr lang="en-GB" sz="900" b="1" dirty="0" smtClean="0">
                <a:latin typeface="Segoe UI" panose="020B0502040204020203" pitchFamily="34" charset="0"/>
                <a:ea typeface="Segoe UI" panose="020B0502040204020203" pitchFamily="34" charset="0"/>
                <a:cs typeface="Segoe UI" panose="020B0502040204020203" pitchFamily="34" charset="0"/>
              </a:rPr>
              <a:t>multi OIC workflows</a:t>
            </a:r>
            <a:r>
              <a:rPr lang="en-GB" sz="900" dirty="0" smtClean="0">
                <a:latin typeface="Segoe UI" panose="020B0502040204020203" pitchFamily="34" charset="0"/>
                <a:ea typeface="Segoe UI" panose="020B0502040204020203" pitchFamily="34" charset="0"/>
                <a:cs typeface="Segoe UI" panose="020B0502040204020203" pitchFamily="34" charset="0"/>
              </a:rPr>
              <a:t> when linked to the</a:t>
            </a:r>
            <a:r>
              <a:rPr lang="en-GB" sz="900" b="1" dirty="0" smtClean="0">
                <a:latin typeface="Segoe UI" panose="020B0502040204020203" pitchFamily="34" charset="0"/>
                <a:ea typeface="Segoe UI" panose="020B0502040204020203" pitchFamily="34" charset="0"/>
                <a:cs typeface="Segoe UI" panose="020B0502040204020203" pitchFamily="34" charset="0"/>
              </a:rPr>
              <a:t> rotation </a:t>
            </a:r>
            <a:r>
              <a:rPr lang="en-GB" sz="900" dirty="0" smtClean="0">
                <a:latin typeface="Segoe UI" panose="020B0502040204020203" pitchFamily="34" charset="0"/>
                <a:ea typeface="Segoe UI" panose="020B0502040204020203" pitchFamily="34" charset="0"/>
                <a:cs typeface="Segoe UI" panose="020B0502040204020203" pitchFamily="34" charset="0"/>
              </a:rPr>
              <a:t>of </a:t>
            </a:r>
            <a:r>
              <a:rPr lang="en-GB" sz="900" b="1" dirty="0" smtClean="0">
                <a:latin typeface="Segoe UI" panose="020B0502040204020203" pitchFamily="34" charset="0"/>
                <a:ea typeface="Segoe UI" panose="020B0502040204020203" pitchFamily="34" charset="0"/>
                <a:cs typeface="Segoe UI" panose="020B0502040204020203" pitchFamily="34" charset="0"/>
              </a:rPr>
              <a:t>student officers </a:t>
            </a:r>
            <a:r>
              <a:rPr lang="en-GB" sz="900" dirty="0" smtClean="0">
                <a:latin typeface="Segoe UI" panose="020B0502040204020203" pitchFamily="34" charset="0"/>
                <a:ea typeface="Segoe UI" panose="020B0502040204020203" pitchFamily="34" charset="0"/>
                <a:cs typeface="Segoe UI" panose="020B0502040204020203" pitchFamily="34" charset="0"/>
              </a:rPr>
              <a:t>around </a:t>
            </a:r>
            <a:r>
              <a:rPr lang="en-GB" sz="900" b="1" dirty="0" smtClean="0">
                <a:latin typeface="Segoe UI" panose="020B0502040204020203" pitchFamily="34" charset="0"/>
                <a:ea typeface="Segoe UI" panose="020B0502040204020203" pitchFamily="34" charset="0"/>
                <a:cs typeface="Segoe UI" panose="020B0502040204020203" pitchFamily="34" charset="0"/>
              </a:rPr>
              <a:t>different units.</a:t>
            </a:r>
            <a:endParaRPr lang="en-GB" sz="9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8513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34</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352800" y="192984"/>
            <a:ext cx="53082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effective prevention and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intervention</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How well does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West Mercia Police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bring offenders to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justice?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Rectangle 34"/>
          <p:cNvSpPr/>
          <p:nvPr/>
        </p:nvSpPr>
        <p:spPr>
          <a:xfrm>
            <a:off x="753128" y="911124"/>
            <a:ext cx="2733228" cy="246221"/>
          </a:xfrm>
          <a:prstGeom prst="rect">
            <a:avLst/>
          </a:prstGeom>
        </p:spPr>
        <p:txBody>
          <a:bodyPr wrap="square">
            <a:spAutoFit/>
          </a:bodyPr>
          <a:lstStyle/>
          <a:p>
            <a:pPr lvl="0"/>
            <a:r>
              <a:rPr lang="en-GB" sz="1000" b="1" i="1" dirty="0">
                <a:solidFill>
                  <a:prstClr val="black"/>
                </a:solidFill>
                <a:latin typeface="Segoe UI" panose="020B0502040204020203" pitchFamily="34" charset="0"/>
                <a:ea typeface="Segoe UI" panose="020B0502040204020203" pitchFamily="34" charset="0"/>
                <a:cs typeface="Segoe UI" panose="020B0502040204020203" pitchFamily="34" charset="0"/>
              </a:rPr>
              <a:t>(Point-in-time view: </a:t>
            </a:r>
            <a:r>
              <a:rPr lang="en-GB" sz="1000"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5</a:t>
            </a:r>
            <a:r>
              <a:rPr lang="en-GB" sz="1000" b="1" i="1" baseline="30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th</a:t>
            </a:r>
            <a:r>
              <a:rPr lang="en-GB" sz="1000"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April 2022)</a:t>
            </a:r>
            <a:endParaRPr lang="en-GB" sz="700" b="1"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29"/>
          <p:cNvSpPr txBox="1"/>
          <p:nvPr/>
        </p:nvSpPr>
        <p:spPr>
          <a:xfrm>
            <a:off x="352228" y="654649"/>
            <a:ext cx="6293016" cy="276999"/>
          </a:xfrm>
          <a:prstGeom prst="rect">
            <a:avLst/>
          </a:prstGeom>
          <a:noFill/>
        </p:spPr>
        <p:txBody>
          <a:bodyPr wrap="square" rtlCol="0">
            <a:spAutoFit/>
          </a:bodyPr>
          <a:lstStyle/>
          <a:p>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4.1.8 </a:t>
            </a:r>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Open Investigations – ‘Age of Investigation’ Vs Crime Categories</a:t>
            </a:r>
          </a:p>
        </p:txBody>
      </p:sp>
      <p:sp>
        <p:nvSpPr>
          <p:cNvPr id="25" name="Rectangle 24"/>
          <p:cNvSpPr/>
          <p:nvPr/>
        </p:nvSpPr>
        <p:spPr>
          <a:xfrm>
            <a:off x="10500072" y="1668123"/>
            <a:ext cx="1511928" cy="3935971"/>
          </a:xfrm>
          <a:prstGeom prst="rect">
            <a:avLst/>
          </a:prstGeom>
          <a:noFill/>
          <a:ln w="38100">
            <a:solidFill>
              <a:srgbClr val="005E9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a:t>
            </a:r>
            <a:r>
              <a:rPr lang="en-GB" sz="14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Points</a:t>
            </a:r>
          </a:p>
          <a:p>
            <a:endParaRPr lang="en-GB"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25%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all O.I.s relate to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violence without injury offences. 44%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these offences are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‘less than 4 weeks’</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old.</a:t>
            </a:r>
          </a:p>
          <a:p>
            <a:pPr marL="171450" indent="-1714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Rape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and</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Other Sexual offences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have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high proportion rates</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for offences that are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over 1 year old’</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19% to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23%</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This is as would be expected due to complexity.</a:t>
            </a:r>
          </a:p>
          <a:p>
            <a:pPr lvl="1"/>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25"/>
          <p:cNvPicPr>
            <a:picLocks noChangeAspect="1"/>
          </p:cNvPicPr>
          <p:nvPr/>
        </p:nvPicPr>
        <p:blipFill rotWithShape="1">
          <a:blip r:embed="rId3"/>
          <a:srcRect l="3053" t="90782" r="2208" b="3984"/>
          <a:stretch/>
        </p:blipFill>
        <p:spPr>
          <a:xfrm>
            <a:off x="370335" y="6204886"/>
            <a:ext cx="8825434" cy="318565"/>
          </a:xfrm>
          <a:prstGeom prst="rect">
            <a:avLst/>
          </a:prstGeom>
        </p:spPr>
      </p:pic>
      <p:sp>
        <p:nvSpPr>
          <p:cNvPr id="27" name="TextBox 26"/>
          <p:cNvSpPr txBox="1"/>
          <p:nvPr/>
        </p:nvSpPr>
        <p:spPr>
          <a:xfrm>
            <a:off x="9041860" y="1257330"/>
            <a:ext cx="910827" cy="230832"/>
          </a:xfrm>
          <a:prstGeom prst="rect">
            <a:avLst/>
          </a:prstGeom>
          <a:noFill/>
        </p:spPr>
        <p:txBody>
          <a:bodyPr wrap="none" rtlCol="0">
            <a:spAutoFit/>
          </a:bodyPr>
          <a:lstStyle/>
          <a:p>
            <a:r>
              <a:rPr lang="en-GB" sz="900" b="1" u="sng" dirty="0" smtClean="0">
                <a:latin typeface="Segoe UI" panose="020B0502040204020203" pitchFamily="34" charset="0"/>
                <a:ea typeface="Segoe UI" panose="020B0502040204020203" pitchFamily="34" charset="0"/>
                <a:cs typeface="Segoe UI" panose="020B0502040204020203" pitchFamily="34" charset="0"/>
              </a:rPr>
              <a:t>% Proportion</a:t>
            </a:r>
            <a:endParaRPr lang="en-GB" sz="900" b="1" u="sng" dirty="0">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11"/>
          <p:cNvPicPr>
            <a:picLocks noChangeAspect="1"/>
          </p:cNvPicPr>
          <p:nvPr/>
        </p:nvPicPr>
        <p:blipFill rotWithShape="1">
          <a:blip r:embed="rId4"/>
          <a:srcRect l="266" t="294" r="1033" b="12975"/>
          <a:stretch/>
        </p:blipFill>
        <p:spPr>
          <a:xfrm>
            <a:off x="573793" y="1295432"/>
            <a:ext cx="8550831" cy="4909361"/>
          </a:xfrm>
          <a:prstGeom prst="rect">
            <a:avLst/>
          </a:prstGeom>
        </p:spPr>
      </p:pic>
      <p:pic>
        <p:nvPicPr>
          <p:cNvPr id="3" name="Picture 2"/>
          <p:cNvPicPr>
            <a:picLocks noChangeAspect="1"/>
          </p:cNvPicPr>
          <p:nvPr/>
        </p:nvPicPr>
        <p:blipFill>
          <a:blip r:embed="rId5"/>
          <a:stretch>
            <a:fillRect/>
          </a:stretch>
        </p:blipFill>
        <p:spPr>
          <a:xfrm>
            <a:off x="9133596" y="1569804"/>
            <a:ext cx="600251" cy="304200"/>
          </a:xfrm>
          <a:prstGeom prst="rect">
            <a:avLst/>
          </a:prstGeom>
        </p:spPr>
      </p:pic>
      <p:pic>
        <p:nvPicPr>
          <p:cNvPr id="5" name="Picture 4"/>
          <p:cNvPicPr>
            <a:picLocks noChangeAspect="1"/>
          </p:cNvPicPr>
          <p:nvPr/>
        </p:nvPicPr>
        <p:blipFill>
          <a:blip r:embed="rId6"/>
          <a:stretch>
            <a:fillRect/>
          </a:stretch>
        </p:blipFill>
        <p:spPr>
          <a:xfrm>
            <a:off x="9138671" y="2160630"/>
            <a:ext cx="1161525" cy="304200"/>
          </a:xfrm>
          <a:prstGeom prst="rect">
            <a:avLst/>
          </a:prstGeom>
        </p:spPr>
      </p:pic>
      <p:pic>
        <p:nvPicPr>
          <p:cNvPr id="6" name="Picture 5"/>
          <p:cNvPicPr>
            <a:picLocks noChangeAspect="1"/>
          </p:cNvPicPr>
          <p:nvPr/>
        </p:nvPicPr>
        <p:blipFill>
          <a:blip r:embed="rId7"/>
          <a:stretch>
            <a:fillRect/>
          </a:stretch>
        </p:blipFill>
        <p:spPr>
          <a:xfrm>
            <a:off x="9138671" y="2773926"/>
            <a:ext cx="1161525" cy="304200"/>
          </a:xfrm>
          <a:prstGeom prst="rect">
            <a:avLst/>
          </a:prstGeom>
        </p:spPr>
      </p:pic>
      <p:pic>
        <p:nvPicPr>
          <p:cNvPr id="7" name="Picture 6"/>
          <p:cNvPicPr>
            <a:picLocks noChangeAspect="1"/>
          </p:cNvPicPr>
          <p:nvPr/>
        </p:nvPicPr>
        <p:blipFill>
          <a:blip r:embed="rId8"/>
          <a:stretch>
            <a:fillRect/>
          </a:stretch>
        </p:blipFill>
        <p:spPr>
          <a:xfrm>
            <a:off x="9138671" y="3366632"/>
            <a:ext cx="1161525" cy="304200"/>
          </a:xfrm>
          <a:prstGeom prst="rect">
            <a:avLst/>
          </a:prstGeom>
        </p:spPr>
      </p:pic>
      <p:pic>
        <p:nvPicPr>
          <p:cNvPr id="8" name="Picture 7"/>
          <p:cNvPicPr>
            <a:picLocks noChangeAspect="1"/>
          </p:cNvPicPr>
          <p:nvPr/>
        </p:nvPicPr>
        <p:blipFill>
          <a:blip r:embed="rId9"/>
          <a:stretch>
            <a:fillRect/>
          </a:stretch>
        </p:blipFill>
        <p:spPr>
          <a:xfrm>
            <a:off x="9138671" y="3971367"/>
            <a:ext cx="1161525" cy="304200"/>
          </a:xfrm>
          <a:prstGeom prst="rect">
            <a:avLst/>
          </a:prstGeom>
        </p:spPr>
      </p:pic>
      <p:pic>
        <p:nvPicPr>
          <p:cNvPr id="10" name="Picture 9"/>
          <p:cNvPicPr>
            <a:picLocks noChangeAspect="1"/>
          </p:cNvPicPr>
          <p:nvPr/>
        </p:nvPicPr>
        <p:blipFill>
          <a:blip r:embed="rId10"/>
          <a:stretch>
            <a:fillRect/>
          </a:stretch>
        </p:blipFill>
        <p:spPr>
          <a:xfrm>
            <a:off x="9138671" y="4557476"/>
            <a:ext cx="1161525" cy="304200"/>
          </a:xfrm>
          <a:prstGeom prst="rect">
            <a:avLst/>
          </a:prstGeom>
        </p:spPr>
      </p:pic>
      <p:pic>
        <p:nvPicPr>
          <p:cNvPr id="11" name="Picture 10"/>
          <p:cNvPicPr>
            <a:picLocks noChangeAspect="1"/>
          </p:cNvPicPr>
          <p:nvPr/>
        </p:nvPicPr>
        <p:blipFill>
          <a:blip r:embed="rId11"/>
          <a:stretch>
            <a:fillRect/>
          </a:stretch>
        </p:blipFill>
        <p:spPr>
          <a:xfrm>
            <a:off x="9138671" y="5153571"/>
            <a:ext cx="1161525" cy="304200"/>
          </a:xfrm>
          <a:prstGeom prst="rect">
            <a:avLst/>
          </a:prstGeom>
        </p:spPr>
      </p:pic>
      <p:pic>
        <p:nvPicPr>
          <p:cNvPr id="13" name="Picture 12"/>
          <p:cNvPicPr>
            <a:picLocks noChangeAspect="1"/>
          </p:cNvPicPr>
          <p:nvPr/>
        </p:nvPicPr>
        <p:blipFill>
          <a:blip r:embed="rId12"/>
          <a:stretch>
            <a:fillRect/>
          </a:stretch>
        </p:blipFill>
        <p:spPr>
          <a:xfrm>
            <a:off x="9138671" y="5746277"/>
            <a:ext cx="1161525" cy="304200"/>
          </a:xfrm>
          <a:prstGeom prst="rect">
            <a:avLst/>
          </a:prstGeom>
        </p:spPr>
      </p:pic>
    </p:spTree>
    <p:extLst>
      <p:ext uri="{BB962C8B-B14F-4D97-AF65-F5344CB8AC3E}">
        <p14:creationId xmlns:p14="http://schemas.microsoft.com/office/powerpoint/2010/main" val="3690288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l="741" r="965" b="13710"/>
          <a:stretch/>
        </p:blipFill>
        <p:spPr>
          <a:xfrm>
            <a:off x="436285" y="1195176"/>
            <a:ext cx="8515571" cy="4884378"/>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35</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352800" y="192984"/>
            <a:ext cx="53082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effective prevention and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intervention</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4.1 How well does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West Mercia Police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bring offenders to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justice?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Rectangle 34"/>
          <p:cNvSpPr/>
          <p:nvPr/>
        </p:nvSpPr>
        <p:spPr>
          <a:xfrm>
            <a:off x="753128" y="911124"/>
            <a:ext cx="2733228" cy="246221"/>
          </a:xfrm>
          <a:prstGeom prst="rect">
            <a:avLst/>
          </a:prstGeom>
        </p:spPr>
        <p:txBody>
          <a:bodyPr wrap="square">
            <a:spAutoFit/>
          </a:bodyPr>
          <a:lstStyle/>
          <a:p>
            <a:pPr lvl="0"/>
            <a:r>
              <a:rPr lang="en-GB" sz="1000" b="1" i="1" dirty="0">
                <a:solidFill>
                  <a:prstClr val="black"/>
                </a:solidFill>
                <a:latin typeface="Segoe UI" panose="020B0502040204020203" pitchFamily="34" charset="0"/>
                <a:ea typeface="Segoe UI" panose="020B0502040204020203" pitchFamily="34" charset="0"/>
                <a:cs typeface="Segoe UI" panose="020B0502040204020203" pitchFamily="34" charset="0"/>
              </a:rPr>
              <a:t>(Point-in-time view: </a:t>
            </a:r>
            <a:r>
              <a:rPr lang="en-GB" sz="1000"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5</a:t>
            </a:r>
            <a:r>
              <a:rPr lang="en-GB" sz="1000" b="1" i="1" baseline="30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th</a:t>
            </a:r>
            <a:r>
              <a:rPr lang="en-GB" sz="1000" b="1"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April 2022)</a:t>
            </a:r>
            <a:endParaRPr lang="en-GB" sz="700" b="1"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29"/>
          <p:cNvSpPr txBox="1"/>
          <p:nvPr/>
        </p:nvSpPr>
        <p:spPr>
          <a:xfrm>
            <a:off x="352228" y="654649"/>
            <a:ext cx="6293016" cy="276999"/>
          </a:xfrm>
          <a:prstGeom prst="rect">
            <a:avLst/>
          </a:prstGeom>
          <a:noFill/>
        </p:spPr>
        <p:txBody>
          <a:bodyPr wrap="square" rtlCol="0">
            <a:spAutoFit/>
          </a:bodyPr>
          <a:lstStyle/>
          <a:p>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4.1.8 </a:t>
            </a:r>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Open Investigations – ‘Age of Investigation’ Vs Crime Categories</a:t>
            </a:r>
          </a:p>
        </p:txBody>
      </p:sp>
      <p:pic>
        <p:nvPicPr>
          <p:cNvPr id="26" name="Picture 25"/>
          <p:cNvPicPr>
            <a:picLocks noChangeAspect="1"/>
          </p:cNvPicPr>
          <p:nvPr/>
        </p:nvPicPr>
        <p:blipFill rotWithShape="1">
          <a:blip r:embed="rId4"/>
          <a:srcRect l="3053" t="90782" r="2208" b="3984"/>
          <a:stretch/>
        </p:blipFill>
        <p:spPr>
          <a:xfrm>
            <a:off x="400099" y="6259215"/>
            <a:ext cx="8825434" cy="318565"/>
          </a:xfrm>
          <a:prstGeom prst="rect">
            <a:avLst/>
          </a:prstGeom>
        </p:spPr>
      </p:pic>
      <p:sp>
        <p:nvSpPr>
          <p:cNvPr id="11" name="Rectangle 10"/>
          <p:cNvSpPr/>
          <p:nvPr/>
        </p:nvSpPr>
        <p:spPr>
          <a:xfrm>
            <a:off x="10058966" y="323275"/>
            <a:ext cx="2039153" cy="6465452"/>
          </a:xfrm>
          <a:prstGeom prst="rect">
            <a:avLst/>
          </a:prstGeom>
          <a:noFill/>
          <a:ln w="38100">
            <a:solidFill>
              <a:srgbClr val="005E9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Key </a:t>
            </a:r>
            <a:r>
              <a:rPr lang="en-GB" sz="14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Points</a:t>
            </a:r>
          </a:p>
          <a:p>
            <a:endParaRPr lang="en-GB"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9%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 all O.I.s relate to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non-crime investigations (6%) and NFIB fraud offences (3%).</a:t>
            </a:r>
            <a:endPar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Drug offences and miscellaneous crimes against society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have higher proportions of offences that are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over 1 year old’</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24%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to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29%).</a:t>
            </a:r>
          </a:p>
          <a:p>
            <a:pPr marL="171450" indent="-171450">
              <a:buFont typeface="Arial" panose="020B0604020202020204" pitchFamily="34" charset="0"/>
              <a:buChar char="•"/>
            </a:pPr>
            <a:endParaRPr lang="en-GB" sz="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Between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42% - 49%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criminal damage and arson, theft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and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public orders offences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are</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‘less than 4 weeks’ old.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 return to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traditional crime reporting pre-pandemic </a:t>
            </a: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is being seen.</a:t>
            </a:r>
          </a:p>
          <a:p>
            <a:pPr marL="171450" indent="-171450">
              <a:buFont typeface="Arial" panose="020B0604020202020204" pitchFamily="34" charset="0"/>
              <a:buChar char="•"/>
            </a:pPr>
            <a:endParaRPr lang="en-GB" sz="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1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There has been a in </a:t>
            </a:r>
            <a:r>
              <a:rPr lang="en-GB"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change </a:t>
            </a:r>
            <a:r>
              <a:rPr lang="en-GB"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in recording practices </a:t>
            </a:r>
            <a:r>
              <a:rPr lang="en-GB" altLang="en-US"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around Public Order Offences </a:t>
            </a:r>
            <a:r>
              <a:rPr lang="en-GB" altLang="en-US" sz="1100" dirty="0">
                <a:solidFill>
                  <a:schemeClr val="tx1"/>
                </a:solidFill>
                <a:latin typeface="Segoe UI" panose="020B0502040204020203" pitchFamily="34" charset="0"/>
                <a:ea typeface="Segoe UI" panose="020B0502040204020203" pitchFamily="34" charset="0"/>
                <a:cs typeface="Segoe UI" panose="020B0502040204020203" pitchFamily="34" charset="0"/>
              </a:rPr>
              <a:t>following improvements to </a:t>
            </a:r>
            <a:r>
              <a:rPr lang="en-GB" altLang="en-US"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SAAB ASB incident </a:t>
            </a:r>
            <a:r>
              <a:rPr lang="en-GB" altLang="en-US"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recording</a:t>
            </a:r>
            <a:r>
              <a:rPr lang="en-GB" alt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This has led to </a:t>
            </a:r>
            <a:r>
              <a:rPr lang="en-GB" altLang="en-US"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substantial </a:t>
            </a:r>
            <a:r>
              <a:rPr lang="en-GB" altLang="en-US"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growth </a:t>
            </a:r>
            <a:r>
              <a:rPr lang="en-GB" alt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 the recording of </a:t>
            </a:r>
            <a:r>
              <a:rPr lang="en-GB" altLang="en-US" sz="1100" b="1" dirty="0">
                <a:solidFill>
                  <a:schemeClr val="tx1"/>
                </a:solidFill>
                <a:latin typeface="Segoe UI" panose="020B0502040204020203" pitchFamily="34" charset="0"/>
                <a:ea typeface="Segoe UI" panose="020B0502040204020203" pitchFamily="34" charset="0"/>
                <a:cs typeface="Segoe UI" panose="020B0502040204020203" pitchFamily="34" charset="0"/>
              </a:rPr>
              <a:t>Public Order </a:t>
            </a:r>
            <a:r>
              <a:rPr lang="en-GB" altLang="en-US"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offences </a:t>
            </a:r>
            <a:r>
              <a:rPr lang="en-GB" alt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a:t>
            </a:r>
            <a:r>
              <a:rPr lang="en-GB" altLang="en-US"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the last 2 months </a:t>
            </a:r>
            <a:r>
              <a:rPr lang="en-GB" altLang="en-US" sz="1100" dirty="0">
                <a:solidFill>
                  <a:schemeClr val="tx1"/>
                </a:solidFill>
                <a:latin typeface="Segoe UI" panose="020B0502040204020203" pitchFamily="34" charset="0"/>
                <a:ea typeface="Segoe UI" panose="020B0502040204020203" pitchFamily="34" charset="0"/>
                <a:cs typeface="Segoe UI" panose="020B0502040204020203" pitchFamily="34" charset="0"/>
              </a:rPr>
              <a:t>as opposed to an organic growth happening within our communities</a:t>
            </a:r>
            <a:r>
              <a:rPr lang="en-GB" alt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As a result, </a:t>
            </a:r>
            <a:r>
              <a:rPr lang="en-GB" altLang="en-US"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64% of undetected Public Order offences </a:t>
            </a:r>
            <a:r>
              <a:rPr lang="en-GB" alt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are </a:t>
            </a:r>
            <a:r>
              <a:rPr lang="en-GB" altLang="en-US" sz="11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less than 8 weeks old</a:t>
            </a:r>
            <a:r>
              <a:rPr lang="en-GB" altLang="en-US" sz="11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9148139" y="1215393"/>
            <a:ext cx="910827" cy="230832"/>
          </a:xfrm>
          <a:prstGeom prst="rect">
            <a:avLst/>
          </a:prstGeom>
          <a:noFill/>
        </p:spPr>
        <p:txBody>
          <a:bodyPr wrap="none" rtlCol="0">
            <a:spAutoFit/>
          </a:bodyPr>
          <a:lstStyle/>
          <a:p>
            <a:r>
              <a:rPr lang="en-GB" sz="900" b="1" u="sng" dirty="0" smtClean="0">
                <a:latin typeface="Segoe UI" panose="020B0502040204020203" pitchFamily="34" charset="0"/>
                <a:ea typeface="Segoe UI" panose="020B0502040204020203" pitchFamily="34" charset="0"/>
                <a:cs typeface="Segoe UI" panose="020B0502040204020203" pitchFamily="34" charset="0"/>
              </a:rPr>
              <a:t>% Proportion</a:t>
            </a:r>
            <a:endParaRPr lang="en-GB" sz="900" b="1" u="sng" dirty="0">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5"/>
          <a:stretch>
            <a:fillRect/>
          </a:stretch>
        </p:blipFill>
        <p:spPr>
          <a:xfrm>
            <a:off x="8827660" y="1490367"/>
            <a:ext cx="1138138" cy="304200"/>
          </a:xfrm>
          <a:prstGeom prst="rect">
            <a:avLst/>
          </a:prstGeom>
        </p:spPr>
      </p:pic>
      <p:pic>
        <p:nvPicPr>
          <p:cNvPr id="3" name="Picture 2"/>
          <p:cNvPicPr>
            <a:picLocks noChangeAspect="1"/>
          </p:cNvPicPr>
          <p:nvPr/>
        </p:nvPicPr>
        <p:blipFill>
          <a:blip r:embed="rId6"/>
          <a:stretch>
            <a:fillRect/>
          </a:stretch>
        </p:blipFill>
        <p:spPr>
          <a:xfrm>
            <a:off x="8827660" y="2089943"/>
            <a:ext cx="1138138" cy="304200"/>
          </a:xfrm>
          <a:prstGeom prst="rect">
            <a:avLst/>
          </a:prstGeom>
        </p:spPr>
      </p:pic>
      <p:pic>
        <p:nvPicPr>
          <p:cNvPr id="4" name="Picture 3"/>
          <p:cNvPicPr>
            <a:picLocks noChangeAspect="1"/>
          </p:cNvPicPr>
          <p:nvPr/>
        </p:nvPicPr>
        <p:blipFill>
          <a:blip r:embed="rId7"/>
          <a:stretch>
            <a:fillRect/>
          </a:stretch>
        </p:blipFill>
        <p:spPr>
          <a:xfrm>
            <a:off x="8827660" y="2688316"/>
            <a:ext cx="1138138" cy="304200"/>
          </a:xfrm>
          <a:prstGeom prst="rect">
            <a:avLst/>
          </a:prstGeom>
        </p:spPr>
      </p:pic>
      <p:pic>
        <p:nvPicPr>
          <p:cNvPr id="5" name="Picture 4"/>
          <p:cNvPicPr>
            <a:picLocks noChangeAspect="1"/>
          </p:cNvPicPr>
          <p:nvPr/>
        </p:nvPicPr>
        <p:blipFill>
          <a:blip r:embed="rId8"/>
          <a:stretch>
            <a:fillRect/>
          </a:stretch>
        </p:blipFill>
        <p:spPr>
          <a:xfrm>
            <a:off x="8827660" y="3281261"/>
            <a:ext cx="1138138" cy="304200"/>
          </a:xfrm>
          <a:prstGeom prst="rect">
            <a:avLst/>
          </a:prstGeom>
        </p:spPr>
      </p:pic>
      <p:pic>
        <p:nvPicPr>
          <p:cNvPr id="6" name="Picture 5"/>
          <p:cNvPicPr>
            <a:picLocks noChangeAspect="1"/>
          </p:cNvPicPr>
          <p:nvPr/>
        </p:nvPicPr>
        <p:blipFill>
          <a:blip r:embed="rId9"/>
          <a:stretch>
            <a:fillRect/>
          </a:stretch>
        </p:blipFill>
        <p:spPr>
          <a:xfrm>
            <a:off x="8827660" y="3891885"/>
            <a:ext cx="1138138" cy="304200"/>
          </a:xfrm>
          <a:prstGeom prst="rect">
            <a:avLst/>
          </a:prstGeom>
        </p:spPr>
      </p:pic>
      <p:pic>
        <p:nvPicPr>
          <p:cNvPr id="7" name="Picture 6"/>
          <p:cNvPicPr>
            <a:picLocks noChangeAspect="1"/>
          </p:cNvPicPr>
          <p:nvPr/>
        </p:nvPicPr>
        <p:blipFill>
          <a:blip r:embed="rId10"/>
          <a:stretch>
            <a:fillRect/>
          </a:stretch>
        </p:blipFill>
        <p:spPr>
          <a:xfrm>
            <a:off x="8827660" y="4486716"/>
            <a:ext cx="1138138" cy="304200"/>
          </a:xfrm>
          <a:prstGeom prst="rect">
            <a:avLst/>
          </a:prstGeom>
        </p:spPr>
      </p:pic>
      <p:pic>
        <p:nvPicPr>
          <p:cNvPr id="8" name="Picture 7"/>
          <p:cNvPicPr>
            <a:picLocks noChangeAspect="1"/>
          </p:cNvPicPr>
          <p:nvPr/>
        </p:nvPicPr>
        <p:blipFill>
          <a:blip r:embed="rId11"/>
          <a:stretch>
            <a:fillRect/>
          </a:stretch>
        </p:blipFill>
        <p:spPr>
          <a:xfrm>
            <a:off x="8827660" y="5081058"/>
            <a:ext cx="1138138" cy="304200"/>
          </a:xfrm>
          <a:prstGeom prst="rect">
            <a:avLst/>
          </a:prstGeom>
        </p:spPr>
      </p:pic>
      <p:pic>
        <p:nvPicPr>
          <p:cNvPr id="9" name="Picture 8"/>
          <p:cNvPicPr>
            <a:picLocks noChangeAspect="1"/>
          </p:cNvPicPr>
          <p:nvPr/>
        </p:nvPicPr>
        <p:blipFill>
          <a:blip r:embed="rId12"/>
          <a:stretch>
            <a:fillRect/>
          </a:stretch>
        </p:blipFill>
        <p:spPr>
          <a:xfrm>
            <a:off x="8827660" y="5672871"/>
            <a:ext cx="1138138" cy="304200"/>
          </a:xfrm>
          <a:prstGeom prst="rect">
            <a:avLst/>
          </a:prstGeom>
        </p:spPr>
      </p:pic>
    </p:spTree>
    <p:extLst>
      <p:ext uri="{BB962C8B-B14F-4D97-AF65-F5344CB8AC3E}">
        <p14:creationId xmlns:p14="http://schemas.microsoft.com/office/powerpoint/2010/main" val="1600115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1482" y="618023"/>
            <a:ext cx="4871126" cy="2908044"/>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36</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Rectangle 28"/>
          <p:cNvSpPr/>
          <p:nvPr/>
        </p:nvSpPr>
        <p:spPr>
          <a:xfrm>
            <a:off x="4781139" y="3562217"/>
            <a:ext cx="1454288" cy="3275513"/>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0" name="TextBox 29"/>
          <p:cNvSpPr txBox="1"/>
          <p:nvPr/>
        </p:nvSpPr>
        <p:spPr>
          <a:xfrm>
            <a:off x="4760267" y="3665812"/>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31" name="Picture 30"/>
          <p:cNvPicPr>
            <a:picLocks noChangeAspect="1"/>
          </p:cNvPicPr>
          <p:nvPr/>
        </p:nvPicPr>
        <p:blipFill>
          <a:blip r:embed="rId4"/>
          <a:stretch>
            <a:fillRect/>
          </a:stretch>
        </p:blipFill>
        <p:spPr>
          <a:xfrm>
            <a:off x="4807765" y="3604850"/>
            <a:ext cx="380585" cy="247854"/>
          </a:xfrm>
          <a:prstGeom prst="rect">
            <a:avLst/>
          </a:prstGeom>
        </p:spPr>
      </p:pic>
      <p:sp>
        <p:nvSpPr>
          <p:cNvPr id="34" name="Rectangle 33"/>
          <p:cNvSpPr/>
          <p:nvPr/>
        </p:nvSpPr>
        <p:spPr>
          <a:xfrm>
            <a:off x="4829892" y="4178820"/>
            <a:ext cx="1017461" cy="900246"/>
          </a:xfrm>
          <a:prstGeom prst="rect">
            <a:avLst/>
          </a:prstGeom>
        </p:spPr>
        <p:txBody>
          <a:bodyPr wrap="square">
            <a:spAutoFit/>
          </a:bodyPr>
          <a:lstStyle/>
          <a:p>
            <a:r>
              <a:rPr lang="en-GB" sz="1050" b="1" dirty="0" smtClean="0">
                <a:latin typeface="Segoe UI" panose="020B0502040204020203" pitchFamily="34" charset="0"/>
                <a:ea typeface="Segoe UI" panose="020B0502040204020203" pitchFamily="34" charset="0"/>
                <a:cs typeface="Segoe UI" panose="020B0502040204020203" pitchFamily="34" charset="0"/>
              </a:rPr>
              <a:t>999 calls:</a:t>
            </a: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b="1" i="1" dirty="0">
                <a:latin typeface="Segoe UI" panose="020B0502040204020203" pitchFamily="34" charset="0"/>
                <a:ea typeface="Segoe UI" panose="020B0502040204020203" pitchFamily="34" charset="0"/>
                <a:cs typeface="Segoe UI" panose="020B0502040204020203" pitchFamily="34" charset="0"/>
              </a:rPr>
              <a:t>90% answered within 10 seconds</a:t>
            </a:r>
          </a:p>
        </p:txBody>
      </p:sp>
      <p:sp>
        <p:nvSpPr>
          <p:cNvPr id="36" name="Rectangle 35"/>
          <p:cNvSpPr/>
          <p:nvPr/>
        </p:nvSpPr>
        <p:spPr>
          <a:xfrm>
            <a:off x="4750046" y="5199973"/>
            <a:ext cx="1013656" cy="553998"/>
          </a:xfrm>
          <a:prstGeom prst="rect">
            <a:avLst/>
          </a:prstGeom>
          <a:noFill/>
        </p:spPr>
        <p:txBody>
          <a:bodyPr wrap="square" rtlCol="0">
            <a:spAutoFit/>
          </a:bodyPr>
          <a:lstStyle/>
          <a:p>
            <a:r>
              <a:rPr lang="en-GB" sz="100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Jan 2022</a:t>
            </a:r>
            <a:endParaRPr lang="en-GB" sz="1000"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a:spLocks noChangeArrowheads="1"/>
          </p:cNvSpPr>
          <p:nvPr/>
        </p:nvSpPr>
        <p:spPr bwMode="auto">
          <a:xfrm>
            <a:off x="764989" y="3562217"/>
            <a:ext cx="3965555" cy="3275513"/>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12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u="none" dirty="0">
                <a:latin typeface="Segoe UI" panose="020B0502040204020203" pitchFamily="34" charset="0"/>
                <a:ea typeface="Segoe UI" panose="020B0502040204020203" pitchFamily="34" charset="0"/>
                <a:cs typeface="Segoe UI" panose="020B0502040204020203" pitchFamily="34" charset="0"/>
              </a:rPr>
              <a:t>999 </a:t>
            </a:r>
            <a:r>
              <a:rPr lang="en-GB" sz="1200" b="1" u="none" dirty="0">
                <a:latin typeface="Segoe UI" panose="020B0502040204020203" pitchFamily="34" charset="0"/>
                <a:ea typeface="Segoe UI" panose="020B0502040204020203" pitchFamily="34" charset="0"/>
                <a:cs typeface="Segoe UI" panose="020B0502040204020203" pitchFamily="34" charset="0"/>
              </a:rPr>
              <a:t>demand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increases</a:t>
            </a:r>
            <a:r>
              <a:rPr lang="en-GB" sz="1200" u="none" dirty="0" smtClean="0">
                <a:latin typeface="Segoe UI" panose="020B0502040204020203" pitchFamily="34" charset="0"/>
                <a:ea typeface="Segoe UI" panose="020B0502040204020203" pitchFamily="34" charset="0"/>
                <a:cs typeface="Segoe UI" panose="020B0502040204020203" pitchFamily="34" charset="0"/>
              </a:rPr>
              <a:t> </a:t>
            </a:r>
            <a:r>
              <a:rPr lang="en-GB" sz="1200" b="1" u="none" dirty="0">
                <a:latin typeface="Segoe UI" panose="020B0502040204020203" pitchFamily="34" charset="0"/>
                <a:ea typeface="Segoe UI" panose="020B0502040204020203" pitchFamily="34" charset="0"/>
                <a:cs typeface="Segoe UI" panose="020B0502040204020203" pitchFamily="34" charset="0"/>
              </a:rPr>
              <a:t>by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15%</a:t>
            </a:r>
            <a:r>
              <a:rPr lang="en-GB" sz="1200" b="1" u="none" dirty="0">
                <a:latin typeface="Segoe UI" panose="020B0502040204020203" pitchFamily="34" charset="0"/>
                <a:ea typeface="Segoe UI" panose="020B0502040204020203" pitchFamily="34" charset="0"/>
                <a:cs typeface="Segoe UI" panose="020B0502040204020203" pitchFamily="34" charset="0"/>
              </a:rPr>
              <a:t>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(1842) </a:t>
            </a:r>
            <a:r>
              <a:rPr lang="en-GB" sz="1200" u="none" dirty="0">
                <a:latin typeface="Segoe UI" panose="020B0502040204020203" pitchFamily="34" charset="0"/>
                <a:ea typeface="Segoe UI" panose="020B0502040204020203" pitchFamily="34" charset="0"/>
                <a:cs typeface="Segoe UI" panose="020B0502040204020203" pitchFamily="34" charset="0"/>
              </a:rPr>
              <a:t>between </a:t>
            </a:r>
            <a:r>
              <a:rPr lang="en-GB" sz="1200" u="none" dirty="0" smtClean="0">
                <a:latin typeface="Segoe UI" panose="020B0502040204020203" pitchFamily="34" charset="0"/>
                <a:ea typeface="Segoe UI" panose="020B0502040204020203" pitchFamily="34" charset="0"/>
                <a:cs typeface="Segoe UI" panose="020B0502040204020203" pitchFamily="34" charset="0"/>
              </a:rPr>
              <a:t>February and March. This a </a:t>
            </a:r>
            <a:r>
              <a:rPr lang="en-GB" sz="1200" u="none" dirty="0">
                <a:latin typeface="Segoe UI" panose="020B0502040204020203" pitchFamily="34" charset="0"/>
                <a:ea typeface="Segoe UI" panose="020B0502040204020203" pitchFamily="34" charset="0"/>
                <a:cs typeface="Segoe UI" panose="020B0502040204020203" pitchFamily="34" charset="0"/>
              </a:rPr>
              <a:t>was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28% (3147) increase </a:t>
            </a:r>
            <a:r>
              <a:rPr lang="en-GB" sz="1200" u="none" dirty="0" smtClean="0">
                <a:latin typeface="Segoe UI" panose="020B0502040204020203" pitchFamily="34" charset="0"/>
                <a:ea typeface="Segoe UI" panose="020B0502040204020203" pitchFamily="34" charset="0"/>
                <a:cs typeface="Segoe UI" panose="020B0502040204020203" pitchFamily="34" charset="0"/>
              </a:rPr>
              <a:t>on March 2020/21.</a:t>
            </a:r>
          </a:p>
          <a:p>
            <a:pPr marL="171450" indent="-171450">
              <a:buFont typeface="Arial" panose="020B0604020202020204" pitchFamily="34" charset="0"/>
              <a:buChar char="•"/>
            </a:pP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u="none" dirty="0" smtClean="0">
                <a:latin typeface="Segoe UI" panose="020B0502040204020203" pitchFamily="34" charset="0"/>
                <a:ea typeface="Segoe UI" panose="020B0502040204020203" pitchFamily="34" charset="0"/>
                <a:cs typeface="Segoe UI" panose="020B0502040204020203" pitchFamily="34" charset="0"/>
              </a:rPr>
              <a:t>Demand</a:t>
            </a:r>
            <a:r>
              <a:rPr lang="en-GB" sz="1200" u="none" dirty="0" smtClean="0">
                <a:latin typeface="Segoe UI" panose="020B0502040204020203" pitchFamily="34" charset="0"/>
                <a:ea typeface="Segoe UI" panose="020B0502040204020203" pitchFamily="34" charset="0"/>
                <a:cs typeface="Segoe UI" panose="020B0502040204020203" pitchFamily="34" charset="0"/>
              </a:rPr>
              <a:t> is the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highest since August 2021</a:t>
            </a:r>
            <a:r>
              <a:rPr lang="en-GB" sz="1200" u="none"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u="none" dirty="0" smtClean="0">
                <a:latin typeface="Segoe UI" panose="020B0502040204020203" pitchFamily="34" charset="0"/>
                <a:ea typeface="Segoe UI" panose="020B0502040204020203" pitchFamily="34" charset="0"/>
                <a:cs typeface="Segoe UI" panose="020B0502040204020203" pitchFamily="34" charset="0"/>
              </a:rPr>
              <a:t>Performance decreased by 2 percentage points</a:t>
            </a:r>
            <a:r>
              <a:rPr lang="en-GB" sz="1200" u="none" dirty="0" smtClean="0">
                <a:latin typeface="Segoe UI" panose="020B0502040204020203" pitchFamily="34" charset="0"/>
                <a:ea typeface="Segoe UI" panose="020B0502040204020203" pitchFamily="34" charset="0"/>
                <a:cs typeface="Segoe UI" panose="020B0502040204020203" pitchFamily="34" charset="0"/>
              </a:rPr>
              <a:t>, the second month of decrease, though still above what Good Looks Like. </a:t>
            </a:r>
          </a:p>
          <a:p>
            <a:pPr marL="171450" indent="-171450">
              <a:buFont typeface="Arial" panose="020B0604020202020204" pitchFamily="34" charset="0"/>
              <a:buChar char="•"/>
            </a:pP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u="none" dirty="0" smtClean="0">
                <a:latin typeface="Segoe UI" panose="020B0502040204020203" pitchFamily="34" charset="0"/>
                <a:ea typeface="Segoe UI" panose="020B0502040204020203" pitchFamily="34" charset="0"/>
                <a:cs typeface="Segoe UI" panose="020B0502040204020203" pitchFamily="34" charset="0"/>
              </a:rPr>
              <a:t>The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abandonment rate increased by 0.1 percentage points to 1.7%, </a:t>
            </a:r>
            <a:r>
              <a:rPr lang="en-GB" sz="1200" u="none" dirty="0" smtClean="0">
                <a:latin typeface="Segoe UI" panose="020B0502040204020203" pitchFamily="34" charset="0"/>
                <a:ea typeface="Segoe UI" panose="020B0502040204020203" pitchFamily="34" charset="0"/>
                <a:cs typeface="Segoe UI" panose="020B0502040204020203" pitchFamily="34" charset="0"/>
              </a:rPr>
              <a:t>driven by increased demand.</a:t>
            </a: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32" name="Rounded Rectangle 14"/>
          <p:cNvSpPr>
            <a:spLocks noChangeArrowheads="1"/>
          </p:cNvSpPr>
          <p:nvPr/>
        </p:nvSpPr>
        <p:spPr bwMode="auto">
          <a:xfrm>
            <a:off x="4824673" y="5975623"/>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17" name="Rounded Rectangle 14"/>
          <p:cNvSpPr>
            <a:spLocks noChangeArrowheads="1"/>
          </p:cNvSpPr>
          <p:nvPr/>
        </p:nvSpPr>
        <p:spPr bwMode="auto">
          <a:xfrm>
            <a:off x="4824673" y="6453807"/>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37" name="Picture 36"/>
          <p:cNvPicPr>
            <a:picLocks noChangeAspect="1"/>
          </p:cNvPicPr>
          <p:nvPr/>
        </p:nvPicPr>
        <p:blipFill>
          <a:blip r:embed="rId5"/>
          <a:stretch>
            <a:fillRect/>
          </a:stretch>
        </p:blipFill>
        <p:spPr>
          <a:xfrm>
            <a:off x="11644132" y="3654636"/>
            <a:ext cx="439200" cy="2700000"/>
          </a:xfrm>
          <a:prstGeom prst="rect">
            <a:avLst/>
          </a:prstGeom>
        </p:spPr>
      </p:pic>
      <p:pic>
        <p:nvPicPr>
          <p:cNvPr id="38" name="Picture 37"/>
          <p:cNvPicPr>
            <a:picLocks noChangeAspect="1"/>
          </p:cNvPicPr>
          <p:nvPr/>
        </p:nvPicPr>
        <p:blipFill>
          <a:blip r:embed="rId6"/>
          <a:stretch>
            <a:fillRect/>
          </a:stretch>
        </p:blipFill>
        <p:spPr>
          <a:xfrm>
            <a:off x="5725439" y="3588356"/>
            <a:ext cx="458355" cy="2700000"/>
          </a:xfrm>
          <a:prstGeom prst="rect">
            <a:avLst/>
          </a:prstGeom>
        </p:spPr>
      </p:pic>
      <p:sp>
        <p:nvSpPr>
          <p:cNvPr id="40" name="Rectangle 39"/>
          <p:cNvSpPr/>
          <p:nvPr/>
        </p:nvSpPr>
        <p:spPr>
          <a:xfrm>
            <a:off x="10668498" y="3541059"/>
            <a:ext cx="1454288" cy="3296671"/>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41" name="TextBox 40"/>
          <p:cNvSpPr txBox="1"/>
          <p:nvPr/>
        </p:nvSpPr>
        <p:spPr>
          <a:xfrm>
            <a:off x="10630476" y="3665812"/>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42" name="Picture 41"/>
          <p:cNvPicPr>
            <a:picLocks noChangeAspect="1"/>
          </p:cNvPicPr>
          <p:nvPr/>
        </p:nvPicPr>
        <p:blipFill>
          <a:blip r:embed="rId4"/>
          <a:stretch>
            <a:fillRect/>
          </a:stretch>
        </p:blipFill>
        <p:spPr>
          <a:xfrm>
            <a:off x="10677974" y="3604850"/>
            <a:ext cx="380585" cy="247854"/>
          </a:xfrm>
          <a:prstGeom prst="rect">
            <a:avLst/>
          </a:prstGeom>
        </p:spPr>
      </p:pic>
      <p:sp>
        <p:nvSpPr>
          <p:cNvPr id="43" name="Rectangle 42"/>
          <p:cNvSpPr/>
          <p:nvPr/>
        </p:nvSpPr>
        <p:spPr>
          <a:xfrm>
            <a:off x="10677974" y="4189032"/>
            <a:ext cx="1017461" cy="1061829"/>
          </a:xfrm>
          <a:prstGeom prst="rect">
            <a:avLst/>
          </a:prstGeom>
        </p:spPr>
        <p:txBody>
          <a:bodyPr wrap="square">
            <a:spAutoFit/>
          </a:bodyPr>
          <a:lstStyle/>
          <a:p>
            <a:r>
              <a:rPr lang="en-GB" sz="1050" b="1" i="1" dirty="0" smtClean="0">
                <a:latin typeface="Segoe UI" panose="020B0502040204020203" pitchFamily="34" charset="0"/>
                <a:ea typeface="Segoe UI" panose="020B0502040204020203" pitchFamily="34" charset="0"/>
                <a:cs typeface="Segoe UI" panose="020B0502040204020203" pitchFamily="34" charset="0"/>
              </a:rPr>
              <a:t>101 calls: 80</a:t>
            </a:r>
            <a:r>
              <a:rPr lang="en-GB" sz="1050" b="1" i="1" dirty="0">
                <a:latin typeface="Segoe UI" panose="020B0502040204020203" pitchFamily="34" charset="0"/>
                <a:ea typeface="Segoe UI" panose="020B0502040204020203" pitchFamily="34" charset="0"/>
                <a:cs typeface="Segoe UI" panose="020B0502040204020203" pitchFamily="34" charset="0"/>
              </a:rPr>
              <a:t>% answered within 30 seconds by June 2022</a:t>
            </a:r>
          </a:p>
        </p:txBody>
      </p:sp>
      <p:sp>
        <p:nvSpPr>
          <p:cNvPr id="44" name="Rectangle 43"/>
          <p:cNvSpPr/>
          <p:nvPr/>
        </p:nvSpPr>
        <p:spPr>
          <a:xfrm>
            <a:off x="10659026" y="5236382"/>
            <a:ext cx="1013656" cy="553998"/>
          </a:xfrm>
          <a:prstGeom prst="rect">
            <a:avLst/>
          </a:prstGeom>
          <a:noFill/>
        </p:spPr>
        <p:txBody>
          <a:bodyPr wrap="square" rtlCol="0">
            <a:spAutoFit/>
          </a:bodyPr>
          <a:lstStyle/>
          <a:p>
            <a:r>
              <a:rPr lang="en-GB" sz="100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Jan 2022</a:t>
            </a:r>
            <a:endParaRPr lang="en-GB" sz="1000"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45" name="Rectangle 44"/>
          <p:cNvSpPr>
            <a:spLocks noChangeArrowheads="1"/>
          </p:cNvSpPr>
          <p:nvPr/>
        </p:nvSpPr>
        <p:spPr bwMode="auto">
          <a:xfrm>
            <a:off x="6652348" y="3541059"/>
            <a:ext cx="3965555" cy="3296671"/>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12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u="none" dirty="0">
                <a:latin typeface="Segoe UI" panose="020B0502040204020203" pitchFamily="34" charset="0"/>
                <a:ea typeface="Segoe UI" panose="020B0502040204020203" pitchFamily="34" charset="0"/>
                <a:cs typeface="Segoe UI" panose="020B0502040204020203" pitchFamily="34" charset="0"/>
              </a:rPr>
              <a:t>In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March </a:t>
            </a:r>
            <a:r>
              <a:rPr lang="en-GB" sz="1200" u="none" dirty="0">
                <a:latin typeface="Segoe UI" panose="020B0502040204020203" pitchFamily="34" charset="0"/>
                <a:ea typeface="Segoe UI" panose="020B0502040204020203" pitchFamily="34" charset="0"/>
                <a:cs typeface="Segoe UI" panose="020B0502040204020203" pitchFamily="34" charset="0"/>
              </a:rPr>
              <a:t>there has been a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13% (3036)</a:t>
            </a:r>
            <a:r>
              <a:rPr lang="en-GB" sz="1200" u="none" dirty="0" smtClean="0">
                <a:latin typeface="Segoe UI" panose="020B0502040204020203" pitchFamily="34" charset="0"/>
                <a:ea typeface="Segoe UI" panose="020B0502040204020203" pitchFamily="34" charset="0"/>
                <a:cs typeface="Segoe UI" panose="020B0502040204020203" pitchFamily="34" charset="0"/>
              </a:rPr>
              <a:t>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increase </a:t>
            </a:r>
            <a:r>
              <a:rPr lang="en-GB" sz="1200" u="none" dirty="0" smtClean="0">
                <a:latin typeface="Segoe UI" panose="020B0502040204020203" pitchFamily="34" charset="0"/>
                <a:ea typeface="Segoe UI" panose="020B0502040204020203" pitchFamily="34" charset="0"/>
                <a:cs typeface="Segoe UI" panose="020B0502040204020203" pitchFamily="34" charset="0"/>
              </a:rPr>
              <a:t>in </a:t>
            </a:r>
            <a:r>
              <a:rPr lang="en-GB" sz="1200" b="1" u="none" dirty="0">
                <a:latin typeface="Segoe UI" panose="020B0502040204020203" pitchFamily="34" charset="0"/>
                <a:ea typeface="Segoe UI" panose="020B0502040204020203" pitchFamily="34" charset="0"/>
                <a:cs typeface="Segoe UI" panose="020B0502040204020203" pitchFamily="34" charset="0"/>
              </a:rPr>
              <a:t>demand </a:t>
            </a:r>
            <a:r>
              <a:rPr lang="en-GB" sz="1200" u="none" dirty="0">
                <a:latin typeface="Segoe UI" panose="020B0502040204020203" pitchFamily="34" charset="0"/>
                <a:ea typeface="Segoe UI" panose="020B0502040204020203" pitchFamily="34" charset="0"/>
                <a:cs typeface="Segoe UI" panose="020B0502040204020203" pitchFamily="34" charset="0"/>
              </a:rPr>
              <a:t>from </a:t>
            </a:r>
            <a:r>
              <a:rPr lang="en-GB" sz="1200" u="none" dirty="0" smtClean="0">
                <a:latin typeface="Segoe UI" panose="020B0502040204020203" pitchFamily="34" charset="0"/>
                <a:ea typeface="Segoe UI" panose="020B0502040204020203" pitchFamily="34" charset="0"/>
                <a:cs typeface="Segoe UI" panose="020B0502040204020203" pitchFamily="34" charset="0"/>
              </a:rPr>
              <a:t>February and </a:t>
            </a:r>
            <a:r>
              <a:rPr lang="en-GB" sz="1200" u="none" dirty="0">
                <a:latin typeface="Segoe UI" panose="020B0502040204020203" pitchFamily="34" charset="0"/>
                <a:ea typeface="Segoe UI" panose="020B0502040204020203" pitchFamily="34" charset="0"/>
                <a:cs typeface="Segoe UI" panose="020B0502040204020203" pitchFamily="34" charset="0"/>
              </a:rPr>
              <a:t>an</a:t>
            </a:r>
            <a:r>
              <a:rPr lang="en-GB" sz="1200" b="1" u="none" dirty="0">
                <a:latin typeface="Segoe UI" panose="020B0502040204020203" pitchFamily="34" charset="0"/>
                <a:ea typeface="Segoe UI" panose="020B0502040204020203" pitchFamily="34" charset="0"/>
                <a:cs typeface="Segoe UI" panose="020B0502040204020203" pitchFamily="34" charset="0"/>
              </a:rPr>
              <a:t>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13% (3902) </a:t>
            </a:r>
            <a:r>
              <a:rPr lang="en-GB" sz="1200" b="1" u="none" dirty="0">
                <a:latin typeface="Segoe UI" panose="020B0502040204020203" pitchFamily="34" charset="0"/>
                <a:ea typeface="Segoe UI" panose="020B0502040204020203" pitchFamily="34" charset="0"/>
                <a:cs typeface="Segoe UI" panose="020B0502040204020203" pitchFamily="34" charset="0"/>
              </a:rPr>
              <a:t>reduction from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March 2020/21</a:t>
            </a:r>
            <a:r>
              <a:rPr lang="en-GB" sz="1200" b="1" u="none" dirty="0">
                <a:latin typeface="Segoe UI" panose="020B0502040204020203" pitchFamily="34" charset="0"/>
                <a:ea typeface="Segoe UI" panose="020B0502040204020203" pitchFamily="34" charset="0"/>
                <a:cs typeface="Segoe UI" panose="020B0502040204020203" pitchFamily="34" charset="0"/>
              </a:rPr>
              <a:t>.</a:t>
            </a:r>
            <a:r>
              <a:rPr lang="en-GB" sz="1200" u="none" dirty="0">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pPr>
            <a:endParaRPr lang="en-GB" sz="10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u="none" dirty="0" smtClean="0">
                <a:latin typeface="Segoe UI" panose="020B0502040204020203" pitchFamily="34" charset="0"/>
                <a:ea typeface="Segoe UI" panose="020B0502040204020203" pitchFamily="34" charset="0"/>
                <a:cs typeface="Segoe UI" panose="020B0502040204020203" pitchFamily="34" charset="0"/>
              </a:rPr>
              <a:t>Demand</a:t>
            </a:r>
            <a:r>
              <a:rPr lang="en-GB" sz="1200" u="none" dirty="0" smtClean="0">
                <a:latin typeface="Segoe UI" panose="020B0502040204020203" pitchFamily="34" charset="0"/>
                <a:ea typeface="Segoe UI" panose="020B0502040204020203" pitchFamily="34" charset="0"/>
                <a:cs typeface="Segoe UI" panose="020B0502040204020203" pitchFamily="34" charset="0"/>
              </a:rPr>
              <a:t> is the highest since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November 2021</a:t>
            </a:r>
            <a:r>
              <a:rPr lang="en-GB" sz="1200" u="none" dirty="0" smtClean="0">
                <a:latin typeface="Segoe UI" panose="020B0502040204020203" pitchFamily="34" charset="0"/>
                <a:ea typeface="Segoe UI" panose="020B0502040204020203" pitchFamily="34" charset="0"/>
                <a:cs typeface="Segoe UI" panose="020B0502040204020203" pitchFamily="34" charset="0"/>
              </a:rPr>
              <a:t>.</a:t>
            </a: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0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u="none" dirty="0" smtClean="0">
                <a:latin typeface="Segoe UI" panose="020B0502040204020203" pitchFamily="34" charset="0"/>
                <a:ea typeface="Segoe UI" panose="020B0502040204020203" pitchFamily="34" charset="0"/>
                <a:cs typeface="Segoe UI" panose="020B0502040204020203" pitchFamily="34" charset="0"/>
              </a:rPr>
              <a:t>Performance decreased by 6 percentage points</a:t>
            </a:r>
            <a:r>
              <a:rPr lang="en-GB" sz="1200" u="none" dirty="0" smtClean="0">
                <a:latin typeface="Segoe UI" panose="020B0502040204020203" pitchFamily="34" charset="0"/>
                <a:ea typeface="Segoe UI" panose="020B0502040204020203" pitchFamily="34" charset="0"/>
                <a:cs typeface="Segoe UI" panose="020B0502040204020203" pitchFamily="34" charset="0"/>
              </a:rPr>
              <a:t>, the second month of decrease. </a:t>
            </a: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0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u="none" dirty="0">
                <a:latin typeface="Segoe UI" panose="020B0502040204020203" pitchFamily="34" charset="0"/>
                <a:ea typeface="Segoe UI" panose="020B0502040204020203" pitchFamily="34" charset="0"/>
                <a:cs typeface="Segoe UI" panose="020B0502040204020203" pitchFamily="34" charset="0"/>
              </a:rPr>
              <a:t>101 abandonment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increased by 4 percentage points to 21.1%.</a:t>
            </a:r>
          </a:p>
          <a:p>
            <a:pPr marL="171450" indent="-171450">
              <a:buFont typeface="Arial" panose="020B0604020202020204" pitchFamily="34" charset="0"/>
              <a:buChar char="•"/>
            </a:pPr>
            <a:endParaRPr lang="en-GB" altLang="en-US" sz="10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Reduction in performance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has been driven by levels of</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 sickness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and an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increase in demand</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 </a:t>
            </a: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46" name="Rounded Rectangle 14"/>
          <p:cNvSpPr>
            <a:spLocks noChangeArrowheads="1"/>
          </p:cNvSpPr>
          <p:nvPr/>
        </p:nvSpPr>
        <p:spPr bwMode="auto">
          <a:xfrm>
            <a:off x="10712032" y="5975623"/>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48" name="Rounded Rectangle 14"/>
          <p:cNvSpPr>
            <a:spLocks noChangeArrowheads="1"/>
          </p:cNvSpPr>
          <p:nvPr/>
        </p:nvSpPr>
        <p:spPr bwMode="auto">
          <a:xfrm>
            <a:off x="10712032" y="6453807"/>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0" name="TextBox 49"/>
          <p:cNvSpPr txBox="1"/>
          <p:nvPr/>
        </p:nvSpPr>
        <p:spPr>
          <a:xfrm>
            <a:off x="352800" y="181836"/>
            <a:ext cx="576701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4.2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How does West Mercia ensure that public contact is managed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effectively?</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7"/>
          <a:stretch>
            <a:fillRect/>
          </a:stretch>
        </p:blipFill>
        <p:spPr>
          <a:xfrm>
            <a:off x="6798795" y="618023"/>
            <a:ext cx="4877223" cy="2908044"/>
          </a:xfrm>
          <a:prstGeom prst="rect">
            <a:avLst/>
          </a:prstGeom>
        </p:spPr>
      </p:pic>
    </p:spTree>
    <p:extLst>
      <p:ext uri="{BB962C8B-B14F-4D97-AF65-F5344CB8AC3E}">
        <p14:creationId xmlns:p14="http://schemas.microsoft.com/office/powerpoint/2010/main" val="25555834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37</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Box 6"/>
          <p:cNvSpPr txBox="1"/>
          <p:nvPr/>
        </p:nvSpPr>
        <p:spPr>
          <a:xfrm>
            <a:off x="352800" y="192984"/>
            <a:ext cx="572485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does West Mercia ensure that public contact is managed effectively?</a:t>
            </a:r>
          </a:p>
        </p:txBody>
      </p:sp>
      <p:sp>
        <p:nvSpPr>
          <p:cNvPr id="8" name="TextBox 7"/>
          <p:cNvSpPr txBox="1"/>
          <p:nvPr/>
        </p:nvSpPr>
        <p:spPr>
          <a:xfrm>
            <a:off x="352800" y="654649"/>
            <a:ext cx="5308296" cy="276999"/>
          </a:xfrm>
          <a:prstGeom prst="rect">
            <a:avLst/>
          </a:prstGeom>
          <a:noFill/>
        </p:spPr>
        <p:txBody>
          <a:bodyPr wrap="squar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4.2.7 Public demand via new platforms and technology</a:t>
            </a:r>
          </a:p>
        </p:txBody>
      </p:sp>
      <p:sp>
        <p:nvSpPr>
          <p:cNvPr id="10" name="Rounded Rectangle 14"/>
          <p:cNvSpPr>
            <a:spLocks noChangeArrowheads="1"/>
          </p:cNvSpPr>
          <p:nvPr/>
        </p:nvSpPr>
        <p:spPr bwMode="auto">
          <a:xfrm>
            <a:off x="791059" y="4838401"/>
            <a:ext cx="3226627" cy="1962131"/>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200" dirty="0">
                <a:latin typeface="Segoe UI" panose="020B0502040204020203" pitchFamily="34" charset="0"/>
                <a:ea typeface="Segoe UI" panose="020B0502040204020203" pitchFamily="34" charset="0"/>
                <a:cs typeface="Segoe UI" panose="020B0502040204020203" pitchFamily="34" charset="0"/>
              </a:rPr>
              <a:t>Digital contact via SOH saw a </a:t>
            </a:r>
            <a:r>
              <a:rPr lang="en-GB" sz="1200" b="1" dirty="0" smtClean="0">
                <a:latin typeface="Segoe UI" panose="020B0502040204020203" pitchFamily="34" charset="0"/>
                <a:ea typeface="Segoe UI" panose="020B0502040204020203" pitchFamily="34" charset="0"/>
                <a:cs typeface="Segoe UI" panose="020B0502040204020203" pitchFamily="34" charset="0"/>
              </a:rPr>
              <a:t>19% (352) </a:t>
            </a:r>
            <a:r>
              <a:rPr lang="en-GB" sz="1200" b="1" dirty="0">
                <a:latin typeface="Segoe UI" panose="020B0502040204020203" pitchFamily="34" charset="0"/>
                <a:ea typeface="Segoe UI" panose="020B0502040204020203" pitchFamily="34" charset="0"/>
                <a:cs typeface="Segoe UI" panose="020B0502040204020203" pitchFamily="34" charset="0"/>
              </a:rPr>
              <a:t>increase</a:t>
            </a:r>
            <a:r>
              <a:rPr lang="en-GB" sz="1200" dirty="0">
                <a:latin typeface="Segoe UI" panose="020B0502040204020203" pitchFamily="34" charset="0"/>
                <a:ea typeface="Segoe UI" panose="020B0502040204020203" pitchFamily="34" charset="0"/>
                <a:cs typeface="Segoe UI" panose="020B0502040204020203" pitchFamily="34" charset="0"/>
              </a:rPr>
              <a:t> </a:t>
            </a:r>
            <a:r>
              <a:rPr lang="en-GB" sz="1200" b="1" dirty="0">
                <a:latin typeface="Segoe UI" panose="020B0502040204020203" pitchFamily="34" charset="0"/>
                <a:ea typeface="Segoe UI" panose="020B0502040204020203" pitchFamily="34" charset="0"/>
                <a:cs typeface="Segoe UI" panose="020B0502040204020203" pitchFamily="34" charset="0"/>
              </a:rPr>
              <a:t>in </a:t>
            </a:r>
            <a:r>
              <a:rPr lang="en-GB" sz="1200" b="1" dirty="0" smtClean="0">
                <a:latin typeface="Segoe UI" panose="020B0502040204020203" pitchFamily="34" charset="0"/>
                <a:ea typeface="Segoe UI" panose="020B0502040204020203" pitchFamily="34" charset="0"/>
                <a:cs typeface="Segoe UI" panose="020B0502040204020203" pitchFamily="34" charset="0"/>
              </a:rPr>
              <a:t>March </a:t>
            </a:r>
            <a:r>
              <a:rPr lang="en-GB" sz="1200" dirty="0" smtClean="0">
                <a:latin typeface="Segoe UI" panose="020B0502040204020203" pitchFamily="34" charset="0"/>
                <a:ea typeface="Segoe UI" panose="020B0502040204020203" pitchFamily="34" charset="0"/>
                <a:cs typeface="Segoe UI" panose="020B0502040204020203" pitchFamily="34" charset="0"/>
              </a:rPr>
              <a:t>compared to February to the </a:t>
            </a:r>
            <a:r>
              <a:rPr lang="en-GB" sz="1200" b="1" dirty="0" smtClean="0">
                <a:latin typeface="Segoe UI" panose="020B0502040204020203" pitchFamily="34" charset="0"/>
                <a:ea typeface="Segoe UI" panose="020B0502040204020203" pitchFamily="34" charset="0"/>
                <a:cs typeface="Segoe UI" panose="020B0502040204020203" pitchFamily="34" charset="0"/>
              </a:rPr>
              <a:t>highest figure since launch</a:t>
            </a:r>
            <a:r>
              <a:rPr lang="en-GB" sz="1200" dirty="0" smtClean="0">
                <a:latin typeface="Segoe UI" panose="020B0502040204020203" pitchFamily="34" charset="0"/>
                <a:ea typeface="Segoe UI" panose="020B0502040204020203" pitchFamily="34" charset="0"/>
                <a:cs typeface="Segoe UI" panose="020B0502040204020203" pitchFamily="34" charset="0"/>
              </a:rPr>
              <a:t>.</a:t>
            </a:r>
            <a:endParaRPr lang="en-GB"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200" b="1" dirty="0">
                <a:latin typeface="Segoe UI" panose="020B0502040204020203" pitchFamily="34" charset="0"/>
                <a:ea typeface="Segoe UI" panose="020B0502040204020203" pitchFamily="34" charset="0"/>
                <a:cs typeface="Segoe UI" panose="020B0502040204020203" pitchFamily="34" charset="0"/>
              </a:rPr>
              <a:t>Overall</a:t>
            </a:r>
            <a:r>
              <a:rPr lang="en-GB" sz="1200" dirty="0">
                <a:latin typeface="Segoe UI" panose="020B0502040204020203" pitchFamily="34" charset="0"/>
                <a:ea typeface="Segoe UI" panose="020B0502040204020203" pitchFamily="34" charset="0"/>
                <a:cs typeface="Segoe UI" panose="020B0502040204020203" pitchFamily="34" charset="0"/>
              </a:rPr>
              <a:t> </a:t>
            </a:r>
            <a:r>
              <a:rPr lang="en-GB" sz="1200" b="1" dirty="0">
                <a:latin typeface="Segoe UI" panose="020B0502040204020203" pitchFamily="34" charset="0"/>
                <a:ea typeface="Segoe UI" panose="020B0502040204020203" pitchFamily="34" charset="0"/>
                <a:cs typeface="Segoe UI" panose="020B0502040204020203" pitchFamily="34" charset="0"/>
              </a:rPr>
              <a:t>growth </a:t>
            </a:r>
            <a:r>
              <a:rPr lang="en-GB" sz="1200" dirty="0" smtClean="0">
                <a:latin typeface="Segoe UI" panose="020B0502040204020203" pitchFamily="34" charset="0"/>
                <a:ea typeface="Segoe UI" panose="020B0502040204020203" pitchFamily="34" charset="0"/>
                <a:cs typeface="Segoe UI" panose="020B0502040204020203" pitchFamily="34" charset="0"/>
              </a:rPr>
              <a:t>likely </a:t>
            </a:r>
            <a:r>
              <a:rPr lang="en-GB" sz="1200" dirty="0">
                <a:latin typeface="Segoe UI" panose="020B0502040204020203" pitchFamily="34" charset="0"/>
                <a:ea typeface="Segoe UI" panose="020B0502040204020203" pitchFamily="34" charset="0"/>
                <a:cs typeface="Segoe UI" panose="020B0502040204020203" pitchFamily="34" charset="0"/>
              </a:rPr>
              <a:t>represents SOH as a regular contact channel of choice. </a:t>
            </a: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a:spLocks noChangeArrowheads="1"/>
          </p:cNvSpPr>
          <p:nvPr/>
        </p:nvSpPr>
        <p:spPr bwMode="auto">
          <a:xfrm>
            <a:off x="4146948" y="4838400"/>
            <a:ext cx="4340683" cy="1968139"/>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12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u="none" dirty="0">
                <a:latin typeface="Segoe UI" panose="020B0502040204020203" pitchFamily="34" charset="0"/>
                <a:ea typeface="Segoe UI" panose="020B0502040204020203" pitchFamily="34" charset="0"/>
                <a:cs typeface="Segoe UI" panose="020B0502040204020203" pitchFamily="34" charset="0"/>
              </a:rPr>
              <a:t>The </a:t>
            </a:r>
            <a:r>
              <a:rPr lang="en-GB" sz="1200" b="1" u="none" dirty="0">
                <a:latin typeface="Segoe UI" panose="020B0502040204020203" pitchFamily="34" charset="0"/>
                <a:ea typeface="Segoe UI" panose="020B0502040204020203" pitchFamily="34" charset="0"/>
                <a:cs typeface="Segoe UI" panose="020B0502040204020203" pitchFamily="34" charset="0"/>
              </a:rPr>
              <a:t>growth in digital demand </a:t>
            </a:r>
            <a:r>
              <a:rPr lang="en-GB" sz="1200" u="none" dirty="0">
                <a:latin typeface="Segoe UI" panose="020B0502040204020203" pitchFamily="34" charset="0"/>
                <a:ea typeface="Segoe UI" panose="020B0502040204020203" pitchFamily="34" charset="0"/>
                <a:cs typeface="Segoe UI" panose="020B0502040204020203" pitchFamily="34" charset="0"/>
              </a:rPr>
              <a:t>is </a:t>
            </a:r>
            <a:r>
              <a:rPr lang="en-GB" sz="1200" b="1" u="none" dirty="0">
                <a:latin typeface="Segoe UI" panose="020B0502040204020203" pitchFamily="34" charset="0"/>
                <a:ea typeface="Segoe UI" panose="020B0502040204020203" pitchFamily="34" charset="0"/>
                <a:cs typeface="Segoe UI" panose="020B0502040204020203" pitchFamily="34" charset="0"/>
              </a:rPr>
              <a:t>expected to continue </a:t>
            </a:r>
            <a:r>
              <a:rPr lang="en-GB" sz="1200" u="none" dirty="0">
                <a:latin typeface="Segoe UI" panose="020B0502040204020203" pitchFamily="34" charset="0"/>
                <a:ea typeface="Segoe UI" panose="020B0502040204020203" pitchFamily="34" charset="0"/>
                <a:cs typeface="Segoe UI" panose="020B0502040204020203" pitchFamily="34" charset="0"/>
              </a:rPr>
              <a:t>as Public Contact explores greater accessibility and social media reporting channels. </a:t>
            </a:r>
          </a:p>
          <a:p>
            <a:pPr marL="171450" indent="-171450">
              <a:buFont typeface="Arial" panose="020B0604020202020204" pitchFamily="34" charset="0"/>
              <a:buChar char="•"/>
            </a:pP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u="none" dirty="0">
                <a:latin typeface="Segoe UI" panose="020B0502040204020203" pitchFamily="34" charset="0"/>
                <a:ea typeface="Segoe UI" panose="020B0502040204020203" pitchFamily="34" charset="0"/>
                <a:cs typeface="Segoe UI" panose="020B0502040204020203" pitchFamily="34" charset="0"/>
              </a:rPr>
              <a:t>Increase </a:t>
            </a:r>
            <a:r>
              <a:rPr lang="en-GB" sz="1200" u="none" dirty="0" smtClean="0">
                <a:latin typeface="Segoe UI" panose="020B0502040204020203" pitchFamily="34" charset="0"/>
                <a:ea typeface="Segoe UI" panose="020B0502040204020203" pitchFamily="34" charset="0"/>
                <a:cs typeface="Segoe UI" panose="020B0502040204020203" pitchFamily="34" charset="0"/>
              </a:rPr>
              <a:t>in March </a:t>
            </a:r>
            <a:r>
              <a:rPr lang="en-GB" sz="1200" b="1" u="none" dirty="0">
                <a:latin typeface="Segoe UI" panose="020B0502040204020203" pitchFamily="34" charset="0"/>
                <a:ea typeface="Segoe UI" panose="020B0502040204020203" pitchFamily="34" charset="0"/>
                <a:cs typeface="Segoe UI" panose="020B0502040204020203" pitchFamily="34" charset="0"/>
              </a:rPr>
              <a:t>mirrors growth found in 999 and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101</a:t>
            </a:r>
            <a:r>
              <a:rPr lang="en-GB" sz="1200" b="1" u="none" dirty="0">
                <a:latin typeface="Segoe UI" panose="020B0502040204020203" pitchFamily="34" charset="0"/>
                <a:ea typeface="Segoe UI" panose="020B0502040204020203" pitchFamily="34" charset="0"/>
                <a:cs typeface="Segoe UI" panose="020B0502040204020203" pitchFamily="34" charset="0"/>
              </a:rPr>
              <a:t>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calls</a:t>
            </a:r>
            <a:r>
              <a:rPr lang="en-GB" sz="1200" u="none" dirty="0" smtClean="0">
                <a:latin typeface="Segoe UI" panose="020B0502040204020203" pitchFamily="34" charset="0"/>
                <a:ea typeface="Segoe UI" panose="020B0502040204020203" pitchFamily="34" charset="0"/>
                <a:cs typeface="Segoe UI" panose="020B0502040204020203" pitchFamily="34" charset="0"/>
              </a:rPr>
              <a:t> for service to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highest demand for several months</a:t>
            </a:r>
            <a:r>
              <a:rPr lang="en-GB" sz="1200" u="none" dirty="0" smtClean="0">
                <a:latin typeface="Segoe UI" panose="020B0502040204020203" pitchFamily="34" charset="0"/>
                <a:ea typeface="Segoe UI" panose="020B0502040204020203" pitchFamily="34" charset="0"/>
                <a:cs typeface="Segoe UI" panose="020B0502040204020203" pitchFamily="34" charset="0"/>
              </a:rPr>
              <a:t>.</a:t>
            </a: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23" name="Rounded Rectangle 14"/>
          <p:cNvSpPr>
            <a:spLocks noChangeArrowheads="1"/>
          </p:cNvSpPr>
          <p:nvPr/>
        </p:nvSpPr>
        <p:spPr bwMode="auto">
          <a:xfrm>
            <a:off x="8695349" y="4838332"/>
            <a:ext cx="1990493" cy="1969200"/>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10893560" y="5029590"/>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25" name="Picture 24"/>
          <p:cNvPicPr>
            <a:picLocks noChangeAspect="1"/>
          </p:cNvPicPr>
          <p:nvPr/>
        </p:nvPicPr>
        <p:blipFill>
          <a:blip r:embed="rId3"/>
          <a:stretch>
            <a:fillRect/>
          </a:stretch>
        </p:blipFill>
        <p:spPr>
          <a:xfrm>
            <a:off x="10941058" y="4968628"/>
            <a:ext cx="380585" cy="247854"/>
          </a:xfrm>
          <a:prstGeom prst="rect">
            <a:avLst/>
          </a:prstGeom>
        </p:spPr>
      </p:pic>
      <p:sp>
        <p:nvSpPr>
          <p:cNvPr id="27" name="Rectangle 26"/>
          <p:cNvSpPr/>
          <p:nvPr/>
        </p:nvSpPr>
        <p:spPr>
          <a:xfrm>
            <a:off x="10941058" y="5605667"/>
            <a:ext cx="1013656" cy="553998"/>
          </a:xfrm>
          <a:prstGeom prst="rect">
            <a:avLst/>
          </a:prstGeom>
          <a:noFill/>
        </p:spPr>
        <p:txBody>
          <a:bodyPr wrap="square" rtlCol="0">
            <a:spAutoFit/>
          </a:bodyPr>
          <a:lstStyle/>
          <a:p>
            <a:r>
              <a:rPr lang="en-GB" sz="100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To be reviewed by subject lead</a:t>
            </a:r>
            <a:endParaRPr lang="en-GB" sz="1000"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Rounded Rectangle 14"/>
          <p:cNvSpPr>
            <a:spLocks noChangeArrowheads="1"/>
          </p:cNvSpPr>
          <p:nvPr/>
        </p:nvSpPr>
        <p:spPr bwMode="auto">
          <a:xfrm>
            <a:off x="9294549" y="5999477"/>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30" name="TextBox 29"/>
          <p:cNvSpPr txBox="1"/>
          <p:nvPr/>
        </p:nvSpPr>
        <p:spPr>
          <a:xfrm>
            <a:off x="8703815" y="5329497"/>
            <a:ext cx="1870584" cy="646331"/>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What Good Looks Like needs to be determined. </a:t>
            </a:r>
            <a:endParaRPr lang="en-GB" sz="1200" dirty="0"/>
          </a:p>
        </p:txBody>
      </p:sp>
      <p:sp>
        <p:nvSpPr>
          <p:cNvPr id="31" name="Rounded Rectangle 14"/>
          <p:cNvSpPr>
            <a:spLocks noChangeArrowheads="1"/>
          </p:cNvSpPr>
          <p:nvPr/>
        </p:nvSpPr>
        <p:spPr bwMode="auto">
          <a:xfrm>
            <a:off x="9294549" y="6477661"/>
            <a:ext cx="881264" cy="261610"/>
          </a:xfrm>
          <a:prstGeom prst="rect">
            <a:avLst/>
          </a:prstGeom>
          <a:solidFill>
            <a:srgbClr val="FF000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Yes</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Rectangle 31"/>
          <p:cNvSpPr/>
          <p:nvPr/>
        </p:nvSpPr>
        <p:spPr>
          <a:xfrm>
            <a:off x="10858727" y="4838400"/>
            <a:ext cx="1190416" cy="1969200"/>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pic>
        <p:nvPicPr>
          <p:cNvPr id="18" name="Picture 17"/>
          <p:cNvPicPr>
            <a:picLocks noChangeAspect="1"/>
          </p:cNvPicPr>
          <p:nvPr/>
        </p:nvPicPr>
        <p:blipFill>
          <a:blip r:embed="rId4"/>
          <a:stretch>
            <a:fillRect/>
          </a:stretch>
        </p:blipFill>
        <p:spPr>
          <a:xfrm>
            <a:off x="2352675" y="1157721"/>
            <a:ext cx="7791450" cy="3295650"/>
          </a:xfrm>
          <a:prstGeom prst="rect">
            <a:avLst/>
          </a:prstGeom>
        </p:spPr>
      </p:pic>
    </p:spTree>
    <p:extLst>
      <p:ext uri="{BB962C8B-B14F-4D97-AF65-F5344CB8AC3E}">
        <p14:creationId xmlns:p14="http://schemas.microsoft.com/office/powerpoint/2010/main" val="35238387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93189" y="707608"/>
            <a:ext cx="5114925" cy="3105150"/>
          </a:xfrm>
          <a:prstGeom prst="rect">
            <a:avLst/>
          </a:prstGeom>
        </p:spPr>
      </p:pic>
      <p:sp>
        <p:nvSpPr>
          <p:cNvPr id="28" name="Rectangle 27"/>
          <p:cNvSpPr>
            <a:spLocks noChangeArrowheads="1"/>
          </p:cNvSpPr>
          <p:nvPr/>
        </p:nvSpPr>
        <p:spPr bwMode="auto">
          <a:xfrm>
            <a:off x="6203999" y="3835502"/>
            <a:ext cx="4572964" cy="2000819"/>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endParaRPr lang="en-GB" altLang="en-US" sz="12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Force wide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unresourced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fluctuated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throughout March but saw an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overall increase on February</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defRPr/>
            </a:pPr>
            <a:endParaRPr lang="en-GB" altLang="en-US" sz="6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Daily </a:t>
            </a:r>
            <a:r>
              <a:rPr lang="en-GB" altLang="en-US" sz="1200" u="none" dirty="0">
                <a:latin typeface="Segoe UI" panose="020B0502040204020203" pitchFamily="34" charset="0"/>
                <a:ea typeface="Segoe UI" panose="020B0502040204020203" pitchFamily="34" charset="0"/>
                <a:cs typeface="Segoe UI" panose="020B0502040204020203" pitchFamily="34" charset="0"/>
              </a:rPr>
              <a:t>scrutiny and use of available resources has kept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unresourced below 200 incidents</a:t>
            </a:r>
            <a:r>
              <a:rPr lang="en-GB" altLang="en-US" sz="1200" u="none" dirty="0">
                <a:latin typeface="Segoe UI" panose="020B0502040204020203" pitchFamily="34" charset="0"/>
                <a:ea typeface="Segoe UI" panose="020B0502040204020203" pitchFamily="34" charset="0"/>
                <a:cs typeface="Segoe UI" panose="020B0502040204020203" pitchFamily="34" charset="0"/>
              </a:rPr>
              <a:t>. </a:t>
            </a: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6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Demand</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u="none" dirty="0">
                <a:latin typeface="Segoe UI" panose="020B0502040204020203" pitchFamily="34" charset="0"/>
                <a:ea typeface="Segoe UI" panose="020B0502040204020203" pitchFamily="34" charset="0"/>
                <a:cs typeface="Segoe UI" panose="020B0502040204020203" pitchFamily="34" charset="0"/>
              </a:rPr>
              <a:t>is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expected to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increase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in coming months due to likely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seasonal trends.</a:t>
            </a: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6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There will be a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recruitment drive in August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to resolve staffing issues.</a:t>
            </a:r>
          </a:p>
          <a:p>
            <a:pPr marL="171450" indent="-171450">
              <a:buFont typeface="Arial" panose="020B0604020202020204" pitchFamily="34" charset="0"/>
              <a:buChar cha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38</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Box 6"/>
          <p:cNvSpPr txBox="1"/>
          <p:nvPr/>
        </p:nvSpPr>
        <p:spPr>
          <a:xfrm>
            <a:off x="352800" y="192984"/>
            <a:ext cx="572485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does West Mercia ensure that public contact is managed effectively?</a:t>
            </a:r>
          </a:p>
        </p:txBody>
      </p:sp>
      <p:sp>
        <p:nvSpPr>
          <p:cNvPr id="6" name="TextBox 5"/>
          <p:cNvSpPr txBox="1"/>
          <p:nvPr/>
        </p:nvSpPr>
        <p:spPr>
          <a:xfrm>
            <a:off x="5797385" y="675638"/>
            <a:ext cx="5308296" cy="276999"/>
          </a:xfrm>
          <a:prstGeom prst="rect">
            <a:avLst/>
          </a:prstGeom>
          <a:noFill/>
        </p:spPr>
        <p:txBody>
          <a:bodyPr wrap="square" rtlCol="0">
            <a:spAutoFit/>
          </a:bodyPr>
          <a:lstStyle/>
          <a:p>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4.2.9 Unresourced</a:t>
            </a:r>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352800" y="654649"/>
            <a:ext cx="5308296" cy="276999"/>
          </a:xfrm>
          <a:prstGeom prst="rect">
            <a:avLst/>
          </a:prstGeom>
          <a:noFill/>
        </p:spPr>
        <p:txBody>
          <a:bodyPr wrap="squar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4.2.8 Response times by grade</a:t>
            </a:r>
          </a:p>
        </p:txBody>
      </p:sp>
      <p:sp>
        <p:nvSpPr>
          <p:cNvPr id="9" name="Rounded Rectangle 14"/>
          <p:cNvSpPr>
            <a:spLocks noChangeArrowheads="1"/>
          </p:cNvSpPr>
          <p:nvPr/>
        </p:nvSpPr>
        <p:spPr bwMode="auto">
          <a:xfrm>
            <a:off x="566964" y="4911765"/>
            <a:ext cx="4340352" cy="1600438"/>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Issues identified since testing that time </a:t>
            </a:r>
          </a:p>
          <a:p>
            <a:pPr>
              <a:defRPr/>
            </a:pPr>
            <a:r>
              <a:rPr lang="en-GB" altLang="en-US" sz="1200" dirty="0">
                <a:latin typeface="Segoe UI" panose="020B0502040204020203" pitchFamily="34" charset="0"/>
                <a:ea typeface="Segoe UI" panose="020B0502040204020203" pitchFamily="34" charset="0"/>
                <a:cs typeface="Segoe UI" panose="020B0502040204020203" pitchFamily="34" charset="0"/>
              </a:rPr>
              <a:t>c</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locks do not adjust is to be rectified.</a:t>
            </a:r>
          </a:p>
          <a:p>
            <a:pPr>
              <a:defRPr/>
            </a:pP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Data are rules to be agreed.</a:t>
            </a:r>
          </a:p>
          <a:p>
            <a:pPr marL="171450" indent="-171450">
              <a:buFont typeface="Arial" panose="020B0604020202020204" pitchFamily="34" charset="0"/>
              <a:buChar char="•"/>
              <a:defRPr/>
            </a:pP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A dashboard is in development.  </a:t>
            </a:r>
          </a:p>
        </p:txBody>
      </p:sp>
      <p:sp>
        <p:nvSpPr>
          <p:cNvPr id="10" name="Rounded Rectangle 14"/>
          <p:cNvSpPr>
            <a:spLocks noChangeArrowheads="1"/>
          </p:cNvSpPr>
          <p:nvPr/>
        </p:nvSpPr>
        <p:spPr bwMode="auto">
          <a:xfrm>
            <a:off x="566965" y="1063703"/>
            <a:ext cx="4340683" cy="1041670"/>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6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Successful testing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following two new dimensions being added to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SAAB Safe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took place in March. </a:t>
            </a:r>
          </a:p>
        </p:txBody>
      </p:sp>
      <p:sp>
        <p:nvSpPr>
          <p:cNvPr id="11" name="Rectangle 10"/>
          <p:cNvSpPr>
            <a:spLocks noChangeArrowheads="1"/>
          </p:cNvSpPr>
          <p:nvPr/>
        </p:nvSpPr>
        <p:spPr bwMode="auto">
          <a:xfrm>
            <a:off x="566964" y="2237428"/>
            <a:ext cx="4340683" cy="2542282"/>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12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There </a:t>
            </a:r>
            <a:r>
              <a:rPr lang="en-GB" altLang="en-US" sz="1200" u="none" dirty="0">
                <a:latin typeface="Segoe UI" panose="020B0502040204020203" pitchFamily="34" charset="0"/>
                <a:ea typeface="Segoe UI" panose="020B0502040204020203" pitchFamily="34" charset="0"/>
                <a:cs typeface="Segoe UI" panose="020B0502040204020203" pitchFamily="34" charset="0"/>
              </a:rPr>
              <a:t>are still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technical issues </a:t>
            </a:r>
            <a:r>
              <a:rPr lang="en-GB" altLang="en-US" sz="1200" u="none" dirty="0">
                <a:latin typeface="Segoe UI" panose="020B0502040204020203" pitchFamily="34" charset="0"/>
                <a:ea typeface="Segoe UI" panose="020B0502040204020203" pitchFamily="34" charset="0"/>
                <a:cs typeface="Segoe UI" panose="020B0502040204020203" pitchFamily="34" charset="0"/>
              </a:rPr>
              <a:t>that need to be resolved due to the limitations of the system, but data is expected to be available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for reporting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from</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Q1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22/23</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However</a:t>
            </a:r>
            <a:r>
              <a:rPr lang="en-GB" altLang="en-US" sz="1200" u="none" dirty="0">
                <a:latin typeface="Segoe UI" panose="020B0502040204020203" pitchFamily="34" charset="0"/>
                <a:ea typeface="Segoe UI" panose="020B0502040204020203" pitchFamily="34" charset="0"/>
                <a:cs typeface="Segoe UI" panose="020B0502040204020203" pitchFamily="34" charset="0"/>
              </a:rPr>
              <a:t>, due to SAAB being unable to back record convert data, meaningful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analysis and insight </a:t>
            </a:r>
            <a:r>
              <a:rPr lang="en-GB" altLang="en-US" sz="1200" u="none" dirty="0">
                <a:latin typeface="Segoe UI" panose="020B0502040204020203" pitchFamily="34" charset="0"/>
                <a:ea typeface="Segoe UI" panose="020B0502040204020203" pitchFamily="34" charset="0"/>
                <a:cs typeface="Segoe UI" panose="020B0502040204020203" pitchFamily="34" charset="0"/>
              </a:rPr>
              <a:t>will only be available from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May 2022 onwards</a:t>
            </a:r>
            <a:r>
              <a:rPr lang="en-GB" altLang="en-US" sz="1200" u="none" dirty="0">
                <a:latin typeface="Segoe UI" panose="020B0502040204020203" pitchFamily="34" charset="0"/>
                <a:ea typeface="Segoe UI" panose="020B0502040204020203" pitchFamily="34" charset="0"/>
                <a:cs typeface="Segoe UI" panose="020B0502040204020203" pitchFamily="34" charset="0"/>
              </a:rPr>
              <a:t>.</a:t>
            </a: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ounded Rectangle 14"/>
          <p:cNvSpPr>
            <a:spLocks noChangeArrowheads="1"/>
          </p:cNvSpPr>
          <p:nvPr/>
        </p:nvSpPr>
        <p:spPr bwMode="auto">
          <a:xfrm>
            <a:off x="3798765" y="5345788"/>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13" name="Rounded Rectangle 14"/>
          <p:cNvSpPr>
            <a:spLocks noChangeArrowheads="1"/>
          </p:cNvSpPr>
          <p:nvPr/>
        </p:nvSpPr>
        <p:spPr bwMode="auto">
          <a:xfrm>
            <a:off x="3798765" y="5814875"/>
            <a:ext cx="881264" cy="261610"/>
          </a:xfrm>
          <a:prstGeom prst="rect">
            <a:avLst/>
          </a:prstGeom>
          <a:solidFill>
            <a:srgbClr val="009B3A"/>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Rounded Rectangle 14"/>
          <p:cNvSpPr>
            <a:spLocks noChangeArrowheads="1"/>
          </p:cNvSpPr>
          <p:nvPr/>
        </p:nvSpPr>
        <p:spPr bwMode="auto">
          <a:xfrm>
            <a:off x="6203999" y="5899861"/>
            <a:ext cx="4572964"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r>
              <a:rPr lang="en-GB" altLang="en-US" sz="1200" dirty="0">
                <a:latin typeface="Segoe UI" panose="020B0502040204020203" pitchFamily="34" charset="0"/>
                <a:ea typeface="Segoe UI" panose="020B0502040204020203" pitchFamily="34" charset="0"/>
                <a:cs typeface="Segoe UI" panose="020B0502040204020203" pitchFamily="34" charset="0"/>
              </a:rPr>
              <a:t>What Good Looks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Like to </a:t>
            </a:r>
            <a:r>
              <a:rPr lang="en-GB" altLang="en-US" sz="1200" dirty="0">
                <a:latin typeface="Segoe UI" panose="020B0502040204020203" pitchFamily="34" charset="0"/>
                <a:ea typeface="Segoe UI" panose="020B0502040204020203" pitchFamily="34" charset="0"/>
                <a:cs typeface="Segoe UI" panose="020B0502040204020203" pitchFamily="34" charset="0"/>
              </a:rPr>
              <a:t>be reviewed in line </a:t>
            </a:r>
            <a:endParaRPr lang="en-GB" altLang="en-US" sz="1200" dirty="0" smtClean="0">
              <a:latin typeface="Segoe UI" panose="020B0502040204020203" pitchFamily="34" charset="0"/>
              <a:ea typeface="Segoe UI" panose="020B0502040204020203" pitchFamily="34" charset="0"/>
              <a:cs typeface="Segoe UI" panose="020B0502040204020203" pitchFamily="34" charset="0"/>
            </a:endParaRPr>
          </a:p>
          <a:p>
            <a:pP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with </a:t>
            </a:r>
            <a:r>
              <a:rPr lang="en-GB" altLang="en-US" sz="1200" dirty="0">
                <a:latin typeface="Segoe UI" panose="020B0502040204020203" pitchFamily="34" charset="0"/>
                <a:ea typeface="Segoe UI" panose="020B0502040204020203" pitchFamily="34" charset="0"/>
                <a:cs typeface="Segoe UI" panose="020B0502040204020203" pitchFamily="34" charset="0"/>
              </a:rPr>
              <a:t>data changes. </a:t>
            </a:r>
            <a:endParaRPr lang="en-GB" altLang="en-US" sz="9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10858727" y="4105968"/>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25" name="Picture 24"/>
          <p:cNvPicPr>
            <a:picLocks noChangeAspect="1"/>
          </p:cNvPicPr>
          <p:nvPr/>
        </p:nvPicPr>
        <p:blipFill>
          <a:blip r:embed="rId4"/>
          <a:stretch>
            <a:fillRect/>
          </a:stretch>
        </p:blipFill>
        <p:spPr>
          <a:xfrm>
            <a:off x="10906225" y="4045006"/>
            <a:ext cx="380585" cy="247854"/>
          </a:xfrm>
          <a:prstGeom prst="rect">
            <a:avLst/>
          </a:prstGeom>
        </p:spPr>
      </p:pic>
      <p:sp>
        <p:nvSpPr>
          <p:cNvPr id="27" name="Rectangle 26"/>
          <p:cNvSpPr/>
          <p:nvPr/>
        </p:nvSpPr>
        <p:spPr>
          <a:xfrm>
            <a:off x="10906225" y="4682045"/>
            <a:ext cx="1013656" cy="646331"/>
          </a:xfrm>
          <a:prstGeom prst="rect">
            <a:avLst/>
          </a:prstGeom>
          <a:noFill/>
        </p:spPr>
        <p:txBody>
          <a:bodyPr wrap="square" rtlCol="0">
            <a:spAutoFit/>
          </a:bodyPr>
          <a:lstStyle/>
          <a:p>
            <a:r>
              <a:rPr lang="en-GB" sz="90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Meeting in place to discuss with subject lead.</a:t>
            </a:r>
            <a:endParaRPr lang="en-GB" sz="900"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Rounded Rectangle 14"/>
          <p:cNvSpPr>
            <a:spLocks noChangeArrowheads="1"/>
          </p:cNvSpPr>
          <p:nvPr/>
        </p:nvSpPr>
        <p:spPr bwMode="auto">
          <a:xfrm>
            <a:off x="9812909" y="5998473"/>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31" name="Rounded Rectangle 14"/>
          <p:cNvSpPr>
            <a:spLocks noChangeArrowheads="1"/>
          </p:cNvSpPr>
          <p:nvPr/>
        </p:nvSpPr>
        <p:spPr bwMode="auto">
          <a:xfrm>
            <a:off x="9812909" y="6476657"/>
            <a:ext cx="881264" cy="261610"/>
          </a:xfrm>
          <a:prstGeom prst="rect">
            <a:avLst/>
          </a:prstGeom>
          <a:solidFill>
            <a:srgbClr val="009B3A"/>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Rectangle 31"/>
          <p:cNvSpPr/>
          <p:nvPr/>
        </p:nvSpPr>
        <p:spPr>
          <a:xfrm>
            <a:off x="10847225" y="3844727"/>
            <a:ext cx="1190416" cy="2947685"/>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Tree>
    <p:extLst>
      <p:ext uri="{BB962C8B-B14F-4D97-AF65-F5344CB8AC3E}">
        <p14:creationId xmlns:p14="http://schemas.microsoft.com/office/powerpoint/2010/main" val="704374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4487" y="845832"/>
            <a:ext cx="11388437" cy="4151792"/>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39</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55163" y="192984"/>
            <a:ext cx="56257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well does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West Mercia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manage crime?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Rounded Rectangle 14"/>
          <p:cNvSpPr>
            <a:spLocks noChangeArrowheads="1"/>
          </p:cNvSpPr>
          <p:nvPr/>
        </p:nvSpPr>
        <p:spPr bwMode="auto">
          <a:xfrm>
            <a:off x="387153" y="5932986"/>
            <a:ext cx="5647672"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ounded Rectangle 14"/>
          <p:cNvSpPr>
            <a:spLocks noChangeArrowheads="1"/>
          </p:cNvSpPr>
          <p:nvPr/>
        </p:nvSpPr>
        <p:spPr bwMode="auto">
          <a:xfrm>
            <a:off x="5094770" y="6014063"/>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8" name="TextBox 7"/>
          <p:cNvSpPr txBox="1"/>
          <p:nvPr/>
        </p:nvSpPr>
        <p:spPr>
          <a:xfrm>
            <a:off x="371387" y="6225372"/>
            <a:ext cx="4680358" cy="461665"/>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Continued strategic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monitoring </a:t>
            </a:r>
            <a:r>
              <a:rPr lang="en-GB" altLang="en-US" sz="1200" dirty="0">
                <a:latin typeface="Segoe UI" panose="020B0502040204020203" pitchFamily="34" charset="0"/>
                <a:ea typeface="Segoe UI" panose="020B0502040204020203" pitchFamily="34" charset="0"/>
                <a:cs typeface="Segoe UI" panose="020B0502040204020203" pitchFamily="34" charset="0"/>
              </a:rPr>
              <a:t>by performance</a:t>
            </a:r>
            <a:r>
              <a:rPr lang="en-GB" altLang="en-US" sz="1200" b="1" dirty="0">
                <a:latin typeface="Segoe UI" panose="020B0502040204020203" pitchFamily="34" charset="0"/>
                <a:ea typeface="Segoe UI" panose="020B0502040204020203" pitchFamily="34" charset="0"/>
                <a:cs typeface="Segoe UI" panose="020B0502040204020203" pitchFamily="34" charset="0"/>
              </a:rPr>
              <a:t>.</a:t>
            </a:r>
          </a:p>
          <a:p>
            <a:endParaRPr lang="en-GB" sz="1200" dirty="0"/>
          </a:p>
        </p:txBody>
      </p:sp>
      <p:sp>
        <p:nvSpPr>
          <p:cNvPr id="9" name="Rounded Rectangle 14"/>
          <p:cNvSpPr>
            <a:spLocks noChangeArrowheads="1"/>
          </p:cNvSpPr>
          <p:nvPr/>
        </p:nvSpPr>
        <p:spPr bwMode="auto">
          <a:xfrm>
            <a:off x="5094770" y="6492247"/>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ounded Rectangle 14"/>
          <p:cNvSpPr>
            <a:spLocks noChangeArrowheads="1"/>
          </p:cNvSpPr>
          <p:nvPr/>
        </p:nvSpPr>
        <p:spPr bwMode="auto">
          <a:xfrm>
            <a:off x="6088846" y="5932986"/>
            <a:ext cx="5743153" cy="892552"/>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p:txBody>
      </p:sp>
      <p:sp>
        <p:nvSpPr>
          <p:cNvPr id="11" name="TextBox 10"/>
          <p:cNvSpPr txBox="1"/>
          <p:nvPr/>
        </p:nvSpPr>
        <p:spPr>
          <a:xfrm>
            <a:off x="443562" y="5113677"/>
            <a:ext cx="11660921" cy="769441"/>
          </a:xfrm>
          <a:prstGeom prst="rect">
            <a:avLst/>
          </a:prstGeom>
          <a:noFill/>
        </p:spPr>
        <p:txBody>
          <a:bodyPr wrap="square" rtlCol="0">
            <a:spAutoFit/>
          </a:bodyPr>
          <a:lstStyle/>
          <a:p>
            <a:pPr>
              <a:defRPr/>
            </a:pPr>
            <a:r>
              <a:rPr lang="en-GB" altLang="en-US" sz="1100" b="1" i="1" dirty="0" smtClean="0">
                <a:latin typeface="Segoe UI" panose="020B0502040204020203" pitchFamily="34" charset="0"/>
                <a:ea typeface="Segoe UI" panose="020B0502040204020203" pitchFamily="34" charset="0"/>
                <a:cs typeface="Segoe UI" panose="020B0502040204020203" pitchFamily="34" charset="0"/>
              </a:rPr>
              <a:t>The </a:t>
            </a:r>
            <a:r>
              <a:rPr lang="en-GB" altLang="en-US" sz="1100" b="1" i="1" dirty="0">
                <a:latin typeface="Segoe UI" panose="020B0502040204020203" pitchFamily="34" charset="0"/>
                <a:ea typeface="Segoe UI" panose="020B0502040204020203" pitchFamily="34" charset="0"/>
                <a:cs typeface="Segoe UI" panose="020B0502040204020203" pitchFamily="34" charset="0"/>
              </a:rPr>
              <a:t>upper and lower control limits are derived by calculating 2 points of Standard Deviation from the mean. </a:t>
            </a:r>
            <a:r>
              <a:rPr lang="en-GB" altLang="en-US" sz="1100" b="1" i="1" dirty="0" smtClean="0">
                <a:latin typeface="Segoe UI" panose="020B0502040204020203" pitchFamily="34" charset="0"/>
                <a:ea typeface="Segoe UI" panose="020B0502040204020203" pitchFamily="34" charset="0"/>
                <a:cs typeface="Segoe UI" panose="020B0502040204020203" pitchFamily="34" charset="0"/>
              </a:rPr>
              <a:t>The </a:t>
            </a:r>
            <a:r>
              <a:rPr lang="en-GB" altLang="en-US" sz="1100" b="1" i="1" dirty="0">
                <a:latin typeface="Segoe UI" panose="020B0502040204020203" pitchFamily="34" charset="0"/>
                <a:ea typeface="Segoe UI" panose="020B0502040204020203" pitchFamily="34" charset="0"/>
                <a:cs typeface="Segoe UI" panose="020B0502040204020203" pitchFamily="34" charset="0"/>
              </a:rPr>
              <a:t>mean is fixed for the year and is based on volumes recorded in </a:t>
            </a:r>
            <a:r>
              <a:rPr lang="en-GB" altLang="en-US" sz="1100" b="1" i="1" dirty="0" smtClean="0">
                <a:latin typeface="Segoe UI" panose="020B0502040204020203" pitchFamily="34" charset="0"/>
                <a:ea typeface="Segoe UI" panose="020B0502040204020203" pitchFamily="34" charset="0"/>
                <a:cs typeface="Segoe UI" panose="020B0502040204020203" pitchFamily="34" charset="0"/>
              </a:rPr>
              <a:t>2019/20 </a:t>
            </a:r>
            <a:r>
              <a:rPr lang="en-GB" altLang="en-US" sz="1100" b="1" i="1" dirty="0">
                <a:latin typeface="Segoe UI" panose="020B0502040204020203" pitchFamily="34" charset="0"/>
                <a:ea typeface="Segoe UI" panose="020B0502040204020203" pitchFamily="34" charset="0"/>
                <a:cs typeface="Segoe UI" panose="020B0502040204020203" pitchFamily="34" charset="0"/>
              </a:rPr>
              <a:t>so that </a:t>
            </a:r>
            <a:r>
              <a:rPr lang="en-GB" altLang="en-US" sz="1100" b="1" i="1" dirty="0" smtClean="0">
                <a:latin typeface="Segoe UI" panose="020B0502040204020203" pitchFamily="34" charset="0"/>
                <a:ea typeface="Segoe UI" panose="020B0502040204020203" pitchFamily="34" charset="0"/>
                <a:cs typeface="Segoe UI" panose="020B0502040204020203" pitchFamily="34" charset="0"/>
              </a:rPr>
              <a:t>control limits are not influenced by the effects of Covid restrictions. This will change in reporting moving forward to being based on 21/22 volumes.</a:t>
            </a:r>
          </a:p>
          <a:p>
            <a:pPr>
              <a:defRPr/>
            </a:pPr>
            <a:r>
              <a:rPr lang="en-GB" altLang="en-US" sz="1100" b="1" i="1" dirty="0">
                <a:latin typeface="Segoe UI" panose="020B0502040204020203" pitchFamily="34" charset="0"/>
                <a:ea typeface="Segoe UI" panose="020B0502040204020203" pitchFamily="34" charset="0"/>
                <a:cs typeface="Segoe UI" panose="020B0502040204020203" pitchFamily="34" charset="0"/>
              </a:rPr>
              <a:t>NB. It is possible for the previous month to be coloured differently from the month in 2019/20 even if volumes are similar.  This is due to </a:t>
            </a:r>
            <a:r>
              <a:rPr lang="en-GB" altLang="en-US" sz="1100" b="1" i="1" dirty="0" smtClean="0">
                <a:latin typeface="Segoe UI" panose="020B0502040204020203" pitchFamily="34" charset="0"/>
                <a:ea typeface="Segoe UI" panose="020B0502040204020203" pitchFamily="34" charset="0"/>
                <a:cs typeface="Segoe UI" panose="020B0502040204020203" pitchFamily="34" charset="0"/>
              </a:rPr>
              <a:t>the </a:t>
            </a:r>
            <a:r>
              <a:rPr lang="en-GB" altLang="en-US" sz="1100" b="1" i="1" dirty="0">
                <a:latin typeface="Segoe UI" panose="020B0502040204020203" pitchFamily="34" charset="0"/>
                <a:ea typeface="Segoe UI" panose="020B0502040204020203" pitchFamily="34" charset="0"/>
                <a:cs typeface="Segoe UI" panose="020B0502040204020203" pitchFamily="34" charset="0"/>
              </a:rPr>
              <a:t>upper and lower control limits changing annually </a:t>
            </a:r>
            <a:r>
              <a:rPr lang="en-GB" altLang="en-US" sz="1100" b="1" i="1" dirty="0" smtClean="0">
                <a:latin typeface="Segoe UI" panose="020B0502040204020203" pitchFamily="34" charset="0"/>
                <a:ea typeface="Segoe UI" panose="020B0502040204020203" pitchFamily="34" charset="0"/>
                <a:cs typeface="Segoe UI" panose="020B0502040204020203" pitchFamily="34" charset="0"/>
              </a:rPr>
              <a:t>based on volumes in the previous year. </a:t>
            </a:r>
            <a:endParaRPr lang="en-GB" sz="1100" dirty="0"/>
          </a:p>
        </p:txBody>
      </p:sp>
      <p:sp>
        <p:nvSpPr>
          <p:cNvPr id="13" name="TextBox 12"/>
          <p:cNvSpPr txBox="1"/>
          <p:nvPr/>
        </p:nvSpPr>
        <p:spPr>
          <a:xfrm>
            <a:off x="6098705" y="6206962"/>
            <a:ext cx="5574268" cy="830997"/>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Volumes of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Violence Without Injury, Rape and Other Sexual Offences</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 and </a:t>
            </a:r>
            <a:r>
              <a:rPr lang="en-GB" altLang="en-US" sz="1200" b="1" dirty="0">
                <a:latin typeface="Segoe UI" panose="020B0502040204020203" pitchFamily="34" charset="0"/>
                <a:ea typeface="Segoe UI" panose="020B0502040204020203" pitchFamily="34" charset="0"/>
                <a:cs typeface="Segoe UI" panose="020B0502040204020203" pitchFamily="34" charset="0"/>
              </a:rPr>
              <a:t>Public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Order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are exceptional</a:t>
            </a:r>
            <a:r>
              <a:rPr lang="en-GB" altLang="en-US" sz="1200" dirty="0">
                <a:latin typeface="Segoe UI" panose="020B0502040204020203" pitchFamily="34" charset="0"/>
                <a:ea typeface="Segoe UI" panose="020B0502040204020203" pitchFamily="34" charset="0"/>
                <a:cs typeface="Segoe UI" panose="020B0502040204020203" pitchFamily="34" charset="0"/>
              </a:rPr>
              <a:t>.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Further analysis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is included on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pages 40 to 44.</a:t>
            </a:r>
            <a:endParaRPr lang="en-GB" altLang="en-US" sz="1200" b="1" dirty="0">
              <a:latin typeface="Segoe UI" panose="020B0502040204020203" pitchFamily="34" charset="0"/>
              <a:ea typeface="Segoe UI" panose="020B0502040204020203" pitchFamily="34" charset="0"/>
              <a:cs typeface="Segoe UI" panose="020B0502040204020203" pitchFamily="34" charset="0"/>
            </a:endParaRPr>
          </a:p>
          <a:p>
            <a:endParaRPr lang="en-GB" sz="1200" dirty="0"/>
          </a:p>
        </p:txBody>
      </p:sp>
    </p:spTree>
    <p:extLst>
      <p:ext uri="{BB962C8B-B14F-4D97-AF65-F5344CB8AC3E}">
        <p14:creationId xmlns:p14="http://schemas.microsoft.com/office/powerpoint/2010/main" val="1882664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10" name="TextBox 9"/>
          <p:cNvSpPr txBox="1"/>
          <p:nvPr/>
        </p:nvSpPr>
        <p:spPr>
          <a:xfrm>
            <a:off x="308095" y="-95488"/>
            <a:ext cx="10289701" cy="738664"/>
          </a:xfrm>
          <a:prstGeom prst="rect">
            <a:avLst/>
          </a:prstGeom>
          <a:noFill/>
        </p:spPr>
        <p:txBody>
          <a:bodyPr wrap="square" rtlCol="0">
            <a:spAutoFit/>
          </a:bodyPr>
          <a:lstStyle/>
          <a:p>
            <a:pPr algn="just"/>
            <a:endParaRPr lang="en-GB" sz="800"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r>
              <a:rPr lang="en-GB" b="1" dirty="0" smtClean="0">
                <a:solidFill>
                  <a:srgbClr val="BF9000"/>
                </a:solidFill>
                <a:latin typeface="Segoe UI" panose="020B0502040204020203" pitchFamily="34" charset="0"/>
                <a:ea typeface="Segoe UI" panose="020B0502040204020203" pitchFamily="34" charset="0"/>
                <a:cs typeface="Segoe UI" panose="020B0502040204020203" pitchFamily="34" charset="0"/>
              </a:rPr>
              <a:t>Summary</a:t>
            </a:r>
            <a:endParaRPr lang="en-GB"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921739" y="0"/>
            <a:ext cx="2781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54424221"/>
              </p:ext>
            </p:extLst>
          </p:nvPr>
        </p:nvGraphicFramePr>
        <p:xfrm>
          <a:off x="495036" y="510660"/>
          <a:ext cx="11539943" cy="5196840"/>
        </p:xfrm>
        <a:graphic>
          <a:graphicData uri="http://schemas.openxmlformats.org/drawingml/2006/table">
            <a:tbl>
              <a:tblPr/>
              <a:tblGrid>
                <a:gridCol w="1083227"/>
                <a:gridCol w="518392"/>
                <a:gridCol w="1163781"/>
                <a:gridCol w="822037"/>
                <a:gridCol w="1071418"/>
                <a:gridCol w="914400"/>
                <a:gridCol w="369454"/>
                <a:gridCol w="1773382"/>
                <a:gridCol w="2059709"/>
                <a:gridCol w="1209964"/>
                <a:gridCol w="554179"/>
              </a:tblGrid>
              <a:tr h="106659">
                <a:tc>
                  <a:txBody>
                    <a:bodyPr/>
                    <a:lstStyle/>
                    <a:p>
                      <a:pPr algn="ctr" rtl="0" fontAlgn="ctr"/>
                      <a:r>
                        <a:rPr lang="en-GB" sz="1100" b="1" i="0" u="none" strike="noStrike" dirty="0">
                          <a:solidFill>
                            <a:srgbClr val="FFFFFF"/>
                          </a:solidFill>
                          <a:effectLst/>
                          <a:latin typeface="Segoe UI" panose="020B0502040204020203" pitchFamily="34" charset="0"/>
                        </a:rPr>
                        <a:t>Strategic Objective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l" rtl="0" fontAlgn="ctr"/>
                      <a:r>
                        <a:rPr lang="en-GB" sz="1100" b="1" i="0" u="none" strike="noStrike" dirty="0">
                          <a:solidFill>
                            <a:srgbClr val="FFFFFF"/>
                          </a:solidFill>
                          <a:effectLst/>
                          <a:latin typeface="Segoe UI" panose="020B0502040204020203" pitchFamily="34" charset="0"/>
                        </a:rPr>
                        <a:t>Key Performance Question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KPI Ref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Key Performance Indicator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gridSpan="2">
                  <a:txBody>
                    <a:bodyPr/>
                    <a:lstStyle/>
                    <a:p>
                      <a:pPr algn="ctr" rtl="0" fontAlgn="ctr"/>
                      <a:r>
                        <a:rPr lang="en-GB" sz="1100" b="1" i="0" u="none" strike="noStrike" dirty="0">
                          <a:solidFill>
                            <a:srgbClr val="FFFFFF"/>
                          </a:solidFill>
                          <a:effectLst/>
                          <a:latin typeface="Segoe UI" panose="020B0502040204020203" pitchFamily="34" charset="0"/>
                        </a:rPr>
                        <a:t>Police and Crime 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hMerge="1">
                  <a:txBody>
                    <a:bodyPr/>
                    <a:lstStyle/>
                    <a:p>
                      <a:endParaRPr lang="en-GB"/>
                    </a:p>
                  </a:txBody>
                  <a:tcPr/>
                </a:tc>
                <a:tc>
                  <a:txBody>
                    <a:bodyPr/>
                    <a:lstStyle/>
                    <a:p>
                      <a:pPr algn="ctr" fontAlgn="ctr"/>
                      <a:r>
                        <a:rPr lang="en-GB" sz="1100" b="1" i="0" u="none" strike="noStrike" dirty="0">
                          <a:solidFill>
                            <a:srgbClr val="FFFFFF"/>
                          </a:solidFill>
                          <a:effectLst/>
                          <a:latin typeface="Segoe UI" panose="020B0502040204020203" pitchFamily="34" charset="0"/>
                        </a:rPr>
                        <a:t>WDGLL for that section (made up of subsections)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Update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Likelihood of achieving What Good Looks Like by intended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Page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r>
              <a:tr h="162951">
                <a:tc rowSpan="5">
                  <a:txBody>
                    <a:bodyPr/>
                    <a:lstStyle/>
                    <a:p>
                      <a:pPr algn="ctr" fontAlgn="ctr"/>
                      <a:r>
                        <a:rPr lang="en-GB" sz="1100" b="1" i="0" u="none" strike="noStrike" dirty="0">
                          <a:solidFill>
                            <a:srgbClr val="000000"/>
                          </a:solidFill>
                          <a:effectLst/>
                          <a:latin typeface="Segoe UI" panose="020B0502040204020203" pitchFamily="34" charset="0"/>
                        </a:rPr>
                        <a:t>Delivering a high quality, consistent service to the public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To what extent are we delivering victim satisfaction?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 of victims satisfied with service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Putting victims and survivors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3D6DD"/>
                    </a:solidFill>
                  </a:tcPr>
                </a:tc>
                <a:tc>
                  <a:txBody>
                    <a:bodyPr/>
                    <a:lstStyle/>
                    <a:p>
                      <a:pPr algn="ctr" fontAlgn="ctr"/>
                      <a:r>
                        <a:rPr lang="en-GB" sz="1100" b="1" i="0" u="none" strike="noStrike" dirty="0">
                          <a:solidFill>
                            <a:srgbClr val="000000"/>
                          </a:solidFill>
                          <a:effectLst/>
                          <a:latin typeface="Segoe UI" panose="020B0502040204020203"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3D6DD"/>
                    </a:solidFill>
                  </a:tcPr>
                </a:tc>
                <a:tc>
                  <a:txBody>
                    <a:bodyPr/>
                    <a:lstStyle/>
                    <a:p>
                      <a:pPr algn="l" fontAlgn="ctr"/>
                      <a:r>
                        <a:rPr lang="en-GB" sz="1100" b="0" i="0" u="none" strike="noStrike" dirty="0">
                          <a:solidFill>
                            <a:srgbClr val="000000"/>
                          </a:solidFill>
                          <a:effectLst/>
                          <a:latin typeface="Segoe UI" panose="020B0502040204020203" pitchFamily="34" charset="0"/>
                        </a:rPr>
                        <a:t>Victims Completely / Very Satisfied</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DA - 80% </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Burglary - 80%</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Violent Crime - 70%</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Hate Crime - 70%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Rolling 12 months</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DA - 74%  - 1% increase on previous </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Burglary - 71% - 1% decrease on previous</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Violent Crime - 60% - same as previous </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Hate Crime - 65% - 1% increase on previous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25% - 35% Unlikely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11</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105">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To what extent are we creating public confidence?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 of respondents that agree or strongly agree they have confidence in local policing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Reassuring West Mercia’s Communities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100" b="1" i="0" u="none" strike="noStrike" dirty="0">
                          <a:solidFill>
                            <a:srgbClr val="000000"/>
                          </a:solidFill>
                          <a:effectLst/>
                          <a:latin typeface="Segoe UI" panose="020B0502040204020203"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100" b="0" i="0" u="none" strike="noStrike" dirty="0">
                          <a:solidFill>
                            <a:srgbClr val="000000"/>
                          </a:solidFill>
                          <a:effectLst/>
                          <a:latin typeface="Segoe UI" panose="020B0502040204020203" pitchFamily="34" charset="0"/>
                        </a:rPr>
                        <a:t>Public Confidence at 88% or over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Rolling 12 months</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82% - 2% decrease on previous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25% - 35% Unlikely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14</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882">
                <a:tc vMerge="1">
                  <a:txBody>
                    <a:bodyPr/>
                    <a:lstStyle/>
                    <a:p>
                      <a:endParaRPr lang="en-GB"/>
                    </a:p>
                  </a:txBody>
                  <a:tcPr/>
                </a:tc>
                <a:tc rowSpan="2">
                  <a:txBody>
                    <a:bodyPr/>
                    <a:lstStyle/>
                    <a:p>
                      <a:pPr algn="ctr" fontAlgn="ctr"/>
                      <a:r>
                        <a:rPr lang="en-GB" sz="1100" b="1" i="0" u="none" strike="noStrike" dirty="0">
                          <a:solidFill>
                            <a:srgbClr val="000000"/>
                          </a:solidFill>
                          <a:effectLst/>
                          <a:latin typeface="Segoe UI" panose="020B0502040204020203"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GB" sz="1100" b="0" i="0" u="none" strike="noStrike" dirty="0">
                          <a:solidFill>
                            <a:srgbClr val="000000"/>
                          </a:solidFill>
                          <a:effectLst/>
                          <a:latin typeface="Segoe UI" panose="020B0502040204020203" pitchFamily="34" charset="0"/>
                        </a:rPr>
                        <a:t>How well are we handling complaints effectively and efficiently?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 of complaints from the public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GB" sz="1100" b="0" i="0" u="none" strike="noStrike" dirty="0">
                          <a:solidFill>
                            <a:srgbClr val="000000"/>
                          </a:solidFill>
                          <a:effectLst/>
                          <a:latin typeface="Segoe UI" panose="020B0502040204020203" pitchFamily="34" charset="0"/>
                        </a:rPr>
                        <a:t>Consistent progress towards aspirational target of 75% Outside Schedule 3</a:t>
                      </a:r>
                      <a:br>
                        <a:rPr lang="en-GB" sz="1100" b="0" i="0" u="none" strike="noStrike" dirty="0">
                          <a:solidFill>
                            <a:srgbClr val="000000"/>
                          </a:solidFill>
                          <a:effectLst/>
                          <a:latin typeface="Segoe UI" panose="020B0502040204020203" pitchFamily="34" charset="0"/>
                        </a:rPr>
                      </a:b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Month on month, the number of recorded complaints continues to </a:t>
                      </a:r>
                      <a:r>
                        <a:rPr lang="en-GB" sz="1100" b="0" i="0" u="none" strike="noStrike" dirty="0" smtClean="0">
                          <a:solidFill>
                            <a:srgbClr val="000000"/>
                          </a:solidFill>
                          <a:effectLst/>
                          <a:latin typeface="Segoe UI" panose="020B0502040204020203" pitchFamily="34" charset="0"/>
                        </a:rPr>
                        <a:t>remain stable.</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100" b="1" i="0" u="none" strike="noStrike" dirty="0">
                          <a:solidFill>
                            <a:srgbClr val="FFFFFF"/>
                          </a:solidFill>
                          <a:effectLst/>
                          <a:latin typeface="Segoe UI" panose="020B0502040204020203" pitchFamily="34" charset="0"/>
                        </a:rPr>
                        <a:t>95%-100% Almost certain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rowSpan="2">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15</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 of complaints upheld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fontAlgn="ctr"/>
                      <a:r>
                        <a:rPr lang="en-GB" sz="1100" b="0" i="0" u="none" strike="noStrike" dirty="0">
                          <a:solidFill>
                            <a:srgbClr val="000000"/>
                          </a:solidFill>
                          <a:effectLst/>
                          <a:latin typeface="Segoe UI" panose="020B0502040204020203" pitchFamily="34" charset="0"/>
                        </a:rPr>
                        <a:t>Consistently exceeded  ‘What Good Looks Like’ over the previous six months.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r>
              <a:tr h="90734">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How well do we meet The Victims Code?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Compliance with the Victims’ code </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(Inc. timeliness of updates etc.)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Putting victims and survivors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3D6DD"/>
                    </a:solidFill>
                  </a:tcPr>
                </a:tc>
                <a:tc>
                  <a:txBody>
                    <a:bodyPr/>
                    <a:lstStyle/>
                    <a:p>
                      <a:pPr algn="ctr" fontAlgn="ctr"/>
                      <a:r>
                        <a:rPr lang="en-GB" sz="1100" b="1" i="0" u="none" strike="noStrike" dirty="0">
                          <a:solidFill>
                            <a:srgbClr val="000000"/>
                          </a:solidFill>
                          <a:effectLst/>
                          <a:latin typeface="Segoe UI" panose="020B0502040204020203"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3D6DD"/>
                    </a:solidFill>
                  </a:tcPr>
                </a:tc>
                <a:tc>
                  <a:txBody>
                    <a:bodyPr/>
                    <a:lstStyle/>
                    <a:p>
                      <a:pPr algn="l" fontAlgn="ctr"/>
                      <a:r>
                        <a:rPr lang="en-GB" sz="1100" b="0" i="0" u="none" strike="noStrike" dirty="0">
                          <a:solidFill>
                            <a:srgbClr val="000000"/>
                          </a:solidFill>
                          <a:effectLst/>
                          <a:latin typeface="Segoe UI" panose="020B0502040204020203" pitchFamily="34" charset="0"/>
                        </a:rPr>
                        <a:t>Increase referrals to 25% of victim-based crime by April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Year end - 24.7%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40% - 50% Realistic possibility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16</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2794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1628"/>
          <a:stretch/>
        </p:blipFill>
        <p:spPr>
          <a:xfrm>
            <a:off x="6381309" y="3846810"/>
            <a:ext cx="5096326" cy="2941595"/>
          </a:xfrm>
          <a:prstGeom prst="rect">
            <a:avLst/>
          </a:prstGeom>
        </p:spPr>
      </p:pic>
      <p:pic>
        <p:nvPicPr>
          <p:cNvPr id="3" name="Picture 2"/>
          <p:cNvPicPr>
            <a:picLocks noChangeAspect="1"/>
          </p:cNvPicPr>
          <p:nvPr/>
        </p:nvPicPr>
        <p:blipFill>
          <a:blip r:embed="rId4"/>
          <a:stretch>
            <a:fillRect/>
          </a:stretch>
        </p:blipFill>
        <p:spPr>
          <a:xfrm>
            <a:off x="6381309" y="286358"/>
            <a:ext cx="5096326" cy="3328621"/>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40</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Box 6"/>
          <p:cNvSpPr txBox="1"/>
          <p:nvPr/>
        </p:nvSpPr>
        <p:spPr>
          <a:xfrm>
            <a:off x="355156" y="192984"/>
            <a:ext cx="5290038"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well does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West Mercia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manage crime? – Exceptional Volumes</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ounded Rectangle 14"/>
          <p:cNvSpPr>
            <a:spLocks noChangeArrowheads="1"/>
          </p:cNvSpPr>
          <p:nvPr/>
        </p:nvSpPr>
        <p:spPr bwMode="auto">
          <a:xfrm>
            <a:off x="428256" y="5945178"/>
            <a:ext cx="5208060"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ounded Rectangle 14"/>
          <p:cNvSpPr>
            <a:spLocks noChangeArrowheads="1"/>
          </p:cNvSpPr>
          <p:nvPr/>
        </p:nvSpPr>
        <p:spPr bwMode="auto">
          <a:xfrm>
            <a:off x="428256" y="697556"/>
            <a:ext cx="5208060" cy="2812560"/>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endParaRPr lang="en-GB" altLang="en-US"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dirty="0">
                <a:latin typeface="Segoe UI" panose="020B0502040204020203" pitchFamily="34" charset="0"/>
                <a:ea typeface="Segoe UI" panose="020B0502040204020203" pitchFamily="34" charset="0"/>
                <a:cs typeface="Segoe UI" panose="020B0502040204020203" pitchFamily="34" charset="0"/>
              </a:rPr>
              <a:t>Volumes of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Violence Without Injury exceeded </a:t>
            </a:r>
            <a:r>
              <a:rPr lang="en-GB" altLang="en-US" sz="1200" b="1" dirty="0">
                <a:latin typeface="Segoe UI" panose="020B0502040204020203" pitchFamily="34" charset="0"/>
                <a:ea typeface="Segoe UI" panose="020B0502040204020203" pitchFamily="34" charset="0"/>
                <a:cs typeface="Segoe UI" panose="020B0502040204020203" pitchFamily="34" charset="0"/>
              </a:rPr>
              <a:t>the upper control limit</a:t>
            </a:r>
            <a:r>
              <a:rPr lang="en-GB" altLang="en-US" sz="1200" dirty="0">
                <a:latin typeface="Segoe UI" panose="020B0502040204020203" pitchFamily="34" charset="0"/>
                <a:ea typeface="Segoe UI" panose="020B0502040204020203" pitchFamily="34" charset="0"/>
                <a:cs typeface="Segoe UI" panose="020B0502040204020203" pitchFamily="34" charset="0"/>
              </a:rPr>
              <a:t> in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March with </a:t>
            </a:r>
            <a:r>
              <a:rPr lang="en-GB" altLang="en-US" sz="1200" dirty="0">
                <a:latin typeface="Segoe UI" panose="020B0502040204020203" pitchFamily="34" charset="0"/>
                <a:ea typeface="Segoe UI" panose="020B0502040204020203" pitchFamily="34" charset="0"/>
                <a:cs typeface="Segoe UI" panose="020B0502040204020203" pitchFamily="34" charset="0"/>
              </a:rPr>
              <a:t>an </a:t>
            </a:r>
            <a:r>
              <a:rPr lang="en-GB" altLang="en-US" sz="1200" b="1" dirty="0">
                <a:latin typeface="Segoe UI" panose="020B0502040204020203" pitchFamily="34" charset="0"/>
                <a:ea typeface="Segoe UI" panose="020B0502040204020203" pitchFamily="34" charset="0"/>
                <a:cs typeface="Segoe UI" panose="020B0502040204020203" pitchFamily="34" charset="0"/>
              </a:rPr>
              <a:t>increase of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11% (254) </a:t>
            </a:r>
            <a:r>
              <a:rPr lang="en-GB" altLang="en-US" sz="1200" dirty="0">
                <a:latin typeface="Segoe UI" panose="020B0502040204020203" pitchFamily="34" charset="0"/>
                <a:ea typeface="Segoe UI" panose="020B0502040204020203" pitchFamily="34" charset="0"/>
                <a:cs typeface="Segoe UI" panose="020B0502040204020203" pitchFamily="34" charset="0"/>
              </a:rPr>
              <a:t>from </a:t>
            </a:r>
            <a:r>
              <a:rPr lang="en-GB" altLang="en-US" sz="1200" b="1" dirty="0">
                <a:latin typeface="Segoe UI" panose="020B0502040204020203" pitchFamily="34" charset="0"/>
                <a:ea typeface="Segoe UI" panose="020B0502040204020203" pitchFamily="34" charset="0"/>
                <a:cs typeface="Segoe UI" panose="020B0502040204020203" pitchFamily="34" charset="0"/>
              </a:rPr>
              <a:t>February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2020/21</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 This is the third month above the upper control limit.</a:t>
            </a:r>
            <a:endParaRPr lang="en-GB" altLang="en-US" sz="1200" b="1"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b="1" dirty="0">
                <a:latin typeface="Segoe UI" panose="020B0502040204020203" pitchFamily="34" charset="0"/>
                <a:ea typeface="Segoe UI" panose="020B0502040204020203" pitchFamily="34" charset="0"/>
                <a:cs typeface="Segoe UI" panose="020B0502040204020203" pitchFamily="34" charset="0"/>
              </a:rPr>
              <a:t>12 month rolling average </a:t>
            </a:r>
            <a:r>
              <a:rPr lang="en-GB" altLang="en-US" sz="1200" dirty="0">
                <a:latin typeface="Segoe UI" panose="020B0502040204020203" pitchFamily="34" charset="0"/>
                <a:ea typeface="Segoe UI" panose="020B0502040204020203" pitchFamily="34" charset="0"/>
                <a:cs typeface="Segoe UI" panose="020B0502040204020203" pitchFamily="34" charset="0"/>
              </a:rPr>
              <a:t>has </a:t>
            </a:r>
            <a:r>
              <a:rPr lang="en-GB" altLang="en-US" sz="1200" b="1" dirty="0">
                <a:latin typeface="Segoe UI" panose="020B0502040204020203" pitchFamily="34" charset="0"/>
                <a:ea typeface="Segoe UI" panose="020B0502040204020203" pitchFamily="34" charset="0"/>
                <a:cs typeface="Segoe UI" panose="020B0502040204020203" pitchFamily="34" charset="0"/>
              </a:rPr>
              <a:t>remained steady </a:t>
            </a:r>
            <a:r>
              <a:rPr lang="en-GB" altLang="en-US" sz="1200" dirty="0">
                <a:latin typeface="Segoe UI" panose="020B0502040204020203" pitchFamily="34" charset="0"/>
                <a:ea typeface="Segoe UI" panose="020B0502040204020203" pitchFamily="34" charset="0"/>
                <a:cs typeface="Segoe UI" panose="020B0502040204020203" pitchFamily="34" charset="0"/>
              </a:rPr>
              <a:t>since an increase in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October</a:t>
            </a:r>
            <a:r>
              <a:rPr lang="en-GB" altLang="en-US" sz="1200" dirty="0">
                <a:latin typeface="Segoe UI" panose="020B0502040204020203" pitchFamily="34" charset="0"/>
                <a:ea typeface="Segoe UI" panose="020B0502040204020203" pitchFamily="34" charset="0"/>
                <a:cs typeface="Segoe UI" panose="020B0502040204020203" pitchFamily="34" charset="0"/>
              </a:rPr>
              <a:t>. </a:t>
            </a:r>
          </a:p>
          <a:p>
            <a:pPr marL="171450" indent="-171450">
              <a:spcBef>
                <a:spcPct val="20000"/>
              </a:spcBef>
              <a:buFont typeface="Arial" panose="020B0604020202020204" pitchFamily="34" charset="0"/>
              <a:buChar char="•"/>
            </a:pPr>
            <a:endParaRPr lang="en-GB" altLang="en-US" sz="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dirty="0">
                <a:latin typeface="Segoe UI" panose="020B0502040204020203" pitchFamily="34" charset="0"/>
                <a:ea typeface="Segoe UI" panose="020B0502040204020203" pitchFamily="34" charset="0"/>
                <a:cs typeface="Segoe UI" panose="020B0502040204020203" pitchFamily="34" charset="0"/>
              </a:rPr>
              <a:t>Year to Date </a:t>
            </a:r>
            <a:r>
              <a:rPr lang="en-GB" altLang="en-US" sz="1200" b="1" dirty="0">
                <a:latin typeface="Segoe UI" panose="020B0502040204020203" pitchFamily="34" charset="0"/>
                <a:ea typeface="Segoe UI" panose="020B0502040204020203" pitchFamily="34" charset="0"/>
                <a:cs typeface="Segoe UI" panose="020B0502040204020203" pitchFamily="34" charset="0"/>
              </a:rPr>
              <a:t>increase of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20% (4605) </a:t>
            </a:r>
            <a:r>
              <a:rPr lang="en-GB" altLang="en-US" sz="1200" dirty="0">
                <a:latin typeface="Segoe UI" panose="020B0502040204020203" pitchFamily="34" charset="0"/>
                <a:ea typeface="Segoe UI" panose="020B0502040204020203" pitchFamily="34" charset="0"/>
                <a:cs typeface="Segoe UI" panose="020B0502040204020203" pitchFamily="34" charset="0"/>
              </a:rPr>
              <a:t>compared to 2020/21, and </a:t>
            </a:r>
            <a:r>
              <a:rPr lang="en-GB" altLang="en-US" sz="1200" b="1" dirty="0">
                <a:latin typeface="Segoe UI" panose="020B0502040204020203" pitchFamily="34" charset="0"/>
                <a:ea typeface="Segoe UI" panose="020B0502040204020203" pitchFamily="34" charset="0"/>
                <a:cs typeface="Segoe UI" panose="020B0502040204020203" pitchFamily="34" charset="0"/>
              </a:rPr>
              <a:t>increase of 19%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(4359)</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dirty="0">
                <a:latin typeface="Segoe UI" panose="020B0502040204020203" pitchFamily="34" charset="0"/>
                <a:ea typeface="Segoe UI" panose="020B0502040204020203" pitchFamily="34" charset="0"/>
                <a:cs typeface="Segoe UI" panose="020B0502040204020203" pitchFamily="34" charset="0"/>
              </a:rPr>
              <a:t>compared to 2019/20</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a:t>
            </a:r>
          </a:p>
          <a:p>
            <a:pPr>
              <a:spcBef>
                <a:spcPct val="20000"/>
              </a:spcBef>
            </a:pP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dirty="0">
                <a:latin typeface="Segoe UI" panose="020B0502040204020203" pitchFamily="34" charset="0"/>
                <a:ea typeface="Segoe UI" panose="020B0502040204020203" pitchFamily="34" charset="0"/>
                <a:cs typeface="Segoe UI" panose="020B0502040204020203" pitchFamily="34" charset="0"/>
              </a:rPr>
              <a:t>West Mercia sits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5</a:t>
            </a:r>
            <a:r>
              <a:rPr lang="en-GB" altLang="en-US" sz="1200" b="1" baseline="30000" dirty="0" smtClean="0">
                <a:latin typeface="Segoe UI" panose="020B0502040204020203" pitchFamily="34" charset="0"/>
                <a:ea typeface="Segoe UI" panose="020B0502040204020203" pitchFamily="34" charset="0"/>
                <a:cs typeface="Segoe UI" panose="020B0502040204020203" pitchFamily="34" charset="0"/>
              </a:rPr>
              <a:t>th</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out </a:t>
            </a:r>
            <a:r>
              <a:rPr lang="en-GB" altLang="en-US" sz="1200" dirty="0">
                <a:latin typeface="Segoe UI" panose="020B0502040204020203" pitchFamily="34" charset="0"/>
                <a:ea typeface="Segoe UI" panose="020B0502040204020203" pitchFamily="34" charset="0"/>
                <a:cs typeface="Segoe UI" panose="020B0502040204020203" pitchFamily="34" charset="0"/>
              </a:rPr>
              <a:t>of </a:t>
            </a:r>
            <a:r>
              <a:rPr lang="en-GB" altLang="en-US" sz="1200" b="1" dirty="0">
                <a:latin typeface="Segoe UI" panose="020B0502040204020203" pitchFamily="34" charset="0"/>
                <a:ea typeface="Segoe UI" panose="020B0502040204020203" pitchFamily="34" charset="0"/>
                <a:cs typeface="Segoe UI" panose="020B0502040204020203" pitchFamily="34" charset="0"/>
              </a:rPr>
              <a:t>8</a:t>
            </a:r>
            <a:r>
              <a:rPr lang="en-GB" altLang="en-US" sz="1200" dirty="0">
                <a:latin typeface="Segoe UI" panose="020B0502040204020203" pitchFamily="34" charset="0"/>
                <a:ea typeface="Segoe UI" panose="020B0502040204020203" pitchFamily="34" charset="0"/>
                <a:cs typeface="Segoe UI" panose="020B0502040204020203" pitchFamily="34" charset="0"/>
              </a:rPr>
              <a:t> in its Most Similar Group.</a:t>
            </a:r>
          </a:p>
          <a:p>
            <a:pPr marL="171450" indent="-171450">
              <a:spcBef>
                <a:spcPct val="20000"/>
              </a:spcBef>
              <a:buFont typeface="Arial" panose="020B0604020202020204" pitchFamily="34" charset="0"/>
              <a:buChar char="•"/>
            </a:pP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15"/>
          <p:cNvSpPr>
            <a:spLocks noChangeArrowheads="1"/>
          </p:cNvSpPr>
          <p:nvPr/>
        </p:nvSpPr>
        <p:spPr bwMode="auto">
          <a:xfrm>
            <a:off x="428256" y="3583858"/>
            <a:ext cx="5208060" cy="2310377"/>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11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a:latin typeface="Segoe UI" panose="020B0502040204020203" pitchFamily="34" charset="0"/>
                <a:ea typeface="Segoe UI" panose="020B0502040204020203" pitchFamily="34" charset="0"/>
                <a:cs typeface="Segoe UI" panose="020B0502040204020203" pitchFamily="34" charset="0"/>
              </a:rPr>
              <a:t>The most frequent offence description at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40%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1028)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is</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 “Assault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W</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ithout Injury”, </a:t>
            </a:r>
            <a:r>
              <a:rPr lang="en-GB" altLang="en-US" sz="1200" u="none" dirty="0">
                <a:latin typeface="Segoe UI" panose="020B0502040204020203" pitchFamily="34" charset="0"/>
                <a:ea typeface="Segoe UI" panose="020B0502040204020203" pitchFamily="34" charset="0"/>
                <a:cs typeface="Segoe UI" panose="020B0502040204020203" pitchFamily="34" charset="0"/>
              </a:rPr>
              <a:t>followed by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“Malicious Communications” </a:t>
            </a:r>
            <a:r>
              <a:rPr lang="en-GB" altLang="en-US" sz="1200" u="none" dirty="0">
                <a:latin typeface="Segoe UI" panose="020B0502040204020203" pitchFamily="34" charset="0"/>
                <a:ea typeface="Segoe UI" panose="020B0502040204020203" pitchFamily="34" charset="0"/>
                <a:cs typeface="Segoe UI" panose="020B0502040204020203" pitchFamily="34" charset="0"/>
              </a:rPr>
              <a:t>at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21% (539).</a:t>
            </a:r>
          </a:p>
          <a:p>
            <a:pPr marL="171450" indent="-171450">
              <a:buFont typeface="Arial" panose="020B0604020202020204" pitchFamily="34" charset="0"/>
              <a:buChar char="•"/>
              <a:defRPr/>
            </a:pPr>
            <a:endParaRPr lang="en-GB" altLang="en-US" sz="12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The</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 largest increase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compared to the previous month was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Threats to Kill 51% (25)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with an increase of repeat addresses; one being a prison.</a:t>
            </a:r>
            <a:endParaRPr lang="en-GB" altLang="en-US" sz="12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17% (425) of addresses were repeats</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 the largest repeat being 6. These refer to an incident in a primary school with six victims and the other being a repeat victim of DA and course of conduct offences.</a:t>
            </a:r>
          </a:p>
          <a:p>
            <a:pPr marL="171450" indent="-171450">
              <a:buFont typeface="Arial" panose="020B0604020202020204" pitchFamily="34" charset="0"/>
              <a:buChar char="•"/>
              <a:defRPr/>
            </a:pPr>
            <a:endParaRPr lang="en-GB" sz="1200" b="1"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ounded Rectangle 14"/>
          <p:cNvSpPr>
            <a:spLocks noChangeArrowheads="1"/>
          </p:cNvSpPr>
          <p:nvPr/>
        </p:nvSpPr>
        <p:spPr bwMode="auto">
          <a:xfrm>
            <a:off x="4669637" y="5993581"/>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18" name="Rounded Rectangle 14"/>
          <p:cNvSpPr>
            <a:spLocks noChangeArrowheads="1"/>
          </p:cNvSpPr>
          <p:nvPr/>
        </p:nvSpPr>
        <p:spPr bwMode="auto">
          <a:xfrm>
            <a:off x="4669637" y="6471765"/>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428256" y="6225372"/>
            <a:ext cx="4045726" cy="461665"/>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Continued </a:t>
            </a:r>
            <a:r>
              <a:rPr lang="en-GB" altLang="en-US" sz="1200" dirty="0">
                <a:latin typeface="Segoe UI" panose="020B0502040204020203" pitchFamily="34" charset="0"/>
                <a:ea typeface="Segoe UI" panose="020B0502040204020203" pitchFamily="34" charset="0"/>
                <a:cs typeface="Segoe UI" panose="020B0502040204020203" pitchFamily="34" charset="0"/>
              </a:rPr>
              <a:t>strategic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monitoring </a:t>
            </a:r>
            <a:r>
              <a:rPr lang="en-GB" altLang="en-US" sz="1200" dirty="0">
                <a:latin typeface="Segoe UI" panose="020B0502040204020203" pitchFamily="34" charset="0"/>
                <a:ea typeface="Segoe UI" panose="020B0502040204020203" pitchFamily="34" charset="0"/>
                <a:cs typeface="Segoe UI" panose="020B0502040204020203" pitchFamily="34" charset="0"/>
              </a:rPr>
              <a:t>by performance</a:t>
            </a:r>
            <a:r>
              <a:rPr lang="en-GB" altLang="en-US" sz="1200" b="1" dirty="0">
                <a:latin typeface="Segoe UI" panose="020B0502040204020203" pitchFamily="34" charset="0"/>
                <a:ea typeface="Segoe UI" panose="020B0502040204020203" pitchFamily="34" charset="0"/>
                <a:cs typeface="Segoe UI" panose="020B0502040204020203" pitchFamily="34" charset="0"/>
              </a:rPr>
              <a:t>.</a:t>
            </a:r>
          </a:p>
          <a:p>
            <a:endParaRPr lang="en-GB" sz="1200" dirty="0"/>
          </a:p>
        </p:txBody>
      </p:sp>
    </p:spTree>
    <p:extLst>
      <p:ext uri="{BB962C8B-B14F-4D97-AF65-F5344CB8AC3E}">
        <p14:creationId xmlns:p14="http://schemas.microsoft.com/office/powerpoint/2010/main" val="2184622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81309" y="286358"/>
            <a:ext cx="5096326" cy="3328621"/>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41</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Box 6"/>
          <p:cNvSpPr txBox="1"/>
          <p:nvPr/>
        </p:nvSpPr>
        <p:spPr>
          <a:xfrm>
            <a:off x="355156" y="192984"/>
            <a:ext cx="5565292"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well does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West Mercia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manage crime? – Exceptional Volumes</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ounded Rectangle 14"/>
          <p:cNvSpPr>
            <a:spLocks noChangeArrowheads="1"/>
          </p:cNvSpPr>
          <p:nvPr/>
        </p:nvSpPr>
        <p:spPr bwMode="auto">
          <a:xfrm>
            <a:off x="428255" y="5799692"/>
            <a:ext cx="5492193" cy="972000"/>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ounded Rectangle 14"/>
          <p:cNvSpPr>
            <a:spLocks noChangeArrowheads="1"/>
          </p:cNvSpPr>
          <p:nvPr/>
        </p:nvSpPr>
        <p:spPr bwMode="auto">
          <a:xfrm>
            <a:off x="428256" y="697556"/>
            <a:ext cx="5492192" cy="2753567"/>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endParaRPr lang="en-GB" altLang="en-US"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Volumes of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Rape</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Offences exceeded the upper control limit</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 in March with an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increase of 10% (13)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from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February 2020/21</a:t>
            </a:r>
            <a:r>
              <a:rPr lang="en-GB" altLang="en-US" sz="1200" dirty="0">
                <a:latin typeface="Segoe UI" panose="020B0502040204020203" pitchFamily="34" charset="0"/>
                <a:ea typeface="Segoe UI" panose="020B0502040204020203" pitchFamily="34" charset="0"/>
                <a:cs typeface="Segoe UI" panose="020B0502040204020203" pitchFamily="34" charset="0"/>
              </a:rPr>
              <a:t>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the third consecutive month of increases.</a:t>
            </a:r>
            <a:endParaRPr lang="en-GB" altLang="en-US" sz="1200" b="1" dirty="0">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200"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12 month rolling average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has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remained stable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since an increase in September and October. </a:t>
            </a:r>
          </a:p>
          <a:p>
            <a:pPr marL="171450" indent="-171450">
              <a:spcBef>
                <a:spcPct val="20000"/>
              </a:spcBef>
              <a:buFont typeface="Arial" panose="020B0604020202020204" pitchFamily="34" charset="0"/>
              <a:buChar char="•"/>
            </a:pPr>
            <a:endParaRPr lang="en-GB" altLang="en-US" sz="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dirty="0">
                <a:latin typeface="Segoe UI" panose="020B0502040204020203" pitchFamily="34" charset="0"/>
                <a:ea typeface="Segoe UI" panose="020B0502040204020203" pitchFamily="34" charset="0"/>
                <a:cs typeface="Segoe UI" panose="020B0502040204020203" pitchFamily="34" charset="0"/>
              </a:rPr>
              <a:t>Year to Date </a:t>
            </a:r>
            <a:r>
              <a:rPr lang="en-GB" altLang="en-US" sz="1200" b="1" dirty="0">
                <a:latin typeface="Segoe UI" panose="020B0502040204020203" pitchFamily="34" charset="0"/>
                <a:ea typeface="Segoe UI" panose="020B0502040204020203" pitchFamily="34" charset="0"/>
                <a:cs typeface="Segoe UI" panose="020B0502040204020203" pitchFamily="34" charset="0"/>
              </a:rPr>
              <a:t>increase of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25% (297) </a:t>
            </a:r>
            <a:r>
              <a:rPr lang="en-GB" altLang="en-US" sz="1200" dirty="0">
                <a:latin typeface="Segoe UI" panose="020B0502040204020203" pitchFamily="34" charset="0"/>
                <a:ea typeface="Segoe UI" panose="020B0502040204020203" pitchFamily="34" charset="0"/>
                <a:cs typeface="Segoe UI" panose="020B0502040204020203" pitchFamily="34" charset="0"/>
              </a:rPr>
              <a:t>compared to 2020/21, and </a:t>
            </a:r>
            <a:r>
              <a:rPr lang="en-GB" altLang="en-US" sz="1200" b="1" dirty="0">
                <a:latin typeface="Segoe UI" panose="020B0502040204020203" pitchFamily="34" charset="0"/>
                <a:ea typeface="Segoe UI" panose="020B0502040204020203" pitchFamily="34" charset="0"/>
                <a:cs typeface="Segoe UI" panose="020B0502040204020203" pitchFamily="34" charset="0"/>
              </a:rPr>
              <a:t>increase of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19% (237)</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dirty="0">
                <a:latin typeface="Segoe UI" panose="020B0502040204020203" pitchFamily="34" charset="0"/>
                <a:ea typeface="Segoe UI" panose="020B0502040204020203" pitchFamily="34" charset="0"/>
                <a:cs typeface="Segoe UI" panose="020B0502040204020203" pitchFamily="34" charset="0"/>
              </a:rPr>
              <a:t>compared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to </a:t>
            </a:r>
            <a:r>
              <a:rPr lang="en-GB" altLang="en-US" sz="1200" dirty="0">
                <a:latin typeface="Segoe UI" panose="020B0502040204020203" pitchFamily="34" charset="0"/>
                <a:ea typeface="Segoe UI" panose="020B0502040204020203" pitchFamily="34" charset="0"/>
                <a:cs typeface="Segoe UI" panose="020B0502040204020203" pitchFamily="34" charset="0"/>
              </a:rPr>
              <a:t>2019/20</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spcBef>
                <a:spcPct val="20000"/>
              </a:spcBef>
              <a:buFont typeface="Arial" panose="020B0604020202020204" pitchFamily="34" charset="0"/>
              <a:buChar char="•"/>
            </a:pP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dirty="0">
                <a:latin typeface="Segoe UI" panose="020B0502040204020203" pitchFamily="34" charset="0"/>
                <a:ea typeface="Segoe UI" panose="020B0502040204020203" pitchFamily="34" charset="0"/>
                <a:cs typeface="Segoe UI" panose="020B0502040204020203" pitchFamily="34" charset="0"/>
              </a:rPr>
              <a:t>West Mercia sits </a:t>
            </a:r>
            <a:r>
              <a:rPr lang="en-GB" altLang="en-US" sz="1200" b="1" dirty="0">
                <a:latin typeface="Segoe UI" panose="020B0502040204020203" pitchFamily="34" charset="0"/>
                <a:ea typeface="Segoe UI" panose="020B0502040204020203" pitchFamily="34" charset="0"/>
                <a:cs typeface="Segoe UI" panose="020B0502040204020203" pitchFamily="34" charset="0"/>
              </a:rPr>
              <a:t>3</a:t>
            </a:r>
            <a:r>
              <a:rPr lang="en-GB" altLang="en-US" sz="1200" b="1" baseline="30000" dirty="0">
                <a:latin typeface="Segoe UI" panose="020B0502040204020203" pitchFamily="34" charset="0"/>
                <a:ea typeface="Segoe UI" panose="020B0502040204020203" pitchFamily="34" charset="0"/>
                <a:cs typeface="Segoe UI" panose="020B0502040204020203" pitchFamily="34" charset="0"/>
              </a:rPr>
              <a:t>rd</a:t>
            </a:r>
            <a:r>
              <a:rPr lang="en-GB" altLang="en-US" sz="1200" b="1" dirty="0">
                <a:latin typeface="Segoe UI" panose="020B0502040204020203" pitchFamily="34" charset="0"/>
                <a:ea typeface="Segoe UI" panose="020B0502040204020203" pitchFamily="34" charset="0"/>
                <a:cs typeface="Segoe UI" panose="020B0502040204020203" pitchFamily="34" charset="0"/>
              </a:rPr>
              <a:t> </a:t>
            </a:r>
            <a:r>
              <a:rPr lang="en-GB" altLang="en-US" sz="1200" dirty="0">
                <a:latin typeface="Segoe UI" panose="020B0502040204020203" pitchFamily="34" charset="0"/>
                <a:ea typeface="Segoe UI" panose="020B0502040204020203" pitchFamily="34" charset="0"/>
                <a:cs typeface="Segoe UI" panose="020B0502040204020203" pitchFamily="34" charset="0"/>
              </a:rPr>
              <a:t>out of </a:t>
            </a:r>
            <a:r>
              <a:rPr lang="en-GB" altLang="en-US" sz="1200" b="1" dirty="0">
                <a:latin typeface="Segoe UI" panose="020B0502040204020203" pitchFamily="34" charset="0"/>
                <a:ea typeface="Segoe UI" panose="020B0502040204020203" pitchFamily="34" charset="0"/>
                <a:cs typeface="Segoe UI" panose="020B0502040204020203" pitchFamily="34" charset="0"/>
              </a:rPr>
              <a:t>8</a:t>
            </a:r>
            <a:r>
              <a:rPr lang="en-GB" altLang="en-US" sz="1200" dirty="0">
                <a:latin typeface="Segoe UI" panose="020B0502040204020203" pitchFamily="34" charset="0"/>
                <a:ea typeface="Segoe UI" panose="020B0502040204020203" pitchFamily="34" charset="0"/>
                <a:cs typeface="Segoe UI" panose="020B0502040204020203" pitchFamily="34" charset="0"/>
              </a:rPr>
              <a:t> in its Most Similar Group.</a:t>
            </a:r>
          </a:p>
          <a:p>
            <a:pPr marL="171450" indent="-171450">
              <a:spcBef>
                <a:spcPct val="20000"/>
              </a:spcBef>
              <a:buFont typeface="Arial" panose="020B0604020202020204" pitchFamily="34" charset="0"/>
              <a:buChar char="•"/>
            </a:pP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15"/>
          <p:cNvSpPr>
            <a:spLocks noChangeArrowheads="1"/>
          </p:cNvSpPr>
          <p:nvPr/>
        </p:nvSpPr>
        <p:spPr bwMode="auto">
          <a:xfrm>
            <a:off x="428256" y="3495369"/>
            <a:ext cx="5492192" cy="2240414"/>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11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200" u="none" dirty="0" smtClean="0">
                <a:latin typeface="Segoe UI" panose="020B0502040204020203" pitchFamily="34" charset="0"/>
                <a:ea typeface="Segoe UI" panose="020B0502040204020203" pitchFamily="34" charset="0"/>
                <a:cs typeface="Segoe UI" panose="020B0502040204020203" pitchFamily="34" charset="0"/>
              </a:rPr>
              <a:t>Overall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62% (85) </a:t>
            </a:r>
            <a:r>
              <a:rPr lang="en-GB" sz="1200" u="none" dirty="0" smtClean="0">
                <a:latin typeface="Segoe UI" panose="020B0502040204020203" pitchFamily="34" charset="0"/>
                <a:ea typeface="Segoe UI" panose="020B0502040204020203" pitchFamily="34" charset="0"/>
                <a:cs typeface="Segoe UI" panose="020B0502040204020203" pitchFamily="34" charset="0"/>
              </a:rPr>
              <a:t>relate to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non </a:t>
            </a:r>
            <a:r>
              <a:rPr lang="en-GB" sz="1200" b="1" u="none" dirty="0">
                <a:latin typeface="Segoe UI" panose="020B0502040204020203" pitchFamily="34" charset="0"/>
                <a:ea typeface="Segoe UI" panose="020B0502040204020203" pitchFamily="34" charset="0"/>
                <a:cs typeface="Segoe UI" panose="020B0502040204020203" pitchFamily="34" charset="0"/>
              </a:rPr>
              <a:t>recent offences </a:t>
            </a:r>
            <a:r>
              <a:rPr lang="en-GB" sz="1200" u="none" dirty="0">
                <a:latin typeface="Segoe UI" panose="020B0502040204020203" pitchFamily="34" charset="0"/>
                <a:ea typeface="Segoe UI" panose="020B0502040204020203" pitchFamily="34" charset="0"/>
                <a:cs typeface="Segoe UI" panose="020B0502040204020203" pitchFamily="34" charset="0"/>
              </a:rPr>
              <a:t>meaning the offence was committed over 28 days previous to reported </a:t>
            </a:r>
            <a:r>
              <a:rPr lang="en-GB" sz="1200" u="none" dirty="0" smtClean="0">
                <a:latin typeface="Segoe UI" panose="020B0502040204020203" pitchFamily="34" charset="0"/>
                <a:ea typeface="Segoe UI" panose="020B0502040204020203" pitchFamily="34" charset="0"/>
                <a:cs typeface="Segoe UI" panose="020B0502040204020203" pitchFamily="34" charset="0"/>
              </a:rPr>
              <a:t>date.</a:t>
            </a:r>
          </a:p>
          <a:p>
            <a:pPr marL="171450" indent="-171450">
              <a:buFont typeface="Arial" panose="020B0604020202020204" pitchFamily="34" charset="0"/>
              <a:buChar char="•"/>
              <a:defRPr/>
            </a:pPr>
            <a:endParaRPr lang="en-GB" sz="600" b="1"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200" u="none" dirty="0" smtClean="0">
                <a:latin typeface="Segoe UI" panose="020B0502040204020203" pitchFamily="34" charset="0"/>
                <a:ea typeface="Segoe UI" panose="020B0502040204020203" pitchFamily="34" charset="0"/>
                <a:cs typeface="Segoe UI" panose="020B0502040204020203" pitchFamily="34" charset="0"/>
              </a:rPr>
              <a:t>Approximately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12% </a:t>
            </a:r>
            <a:r>
              <a:rPr lang="en-GB" sz="1200" u="none" dirty="0" smtClean="0">
                <a:latin typeface="Segoe UI" panose="020B0502040204020203" pitchFamily="34" charset="0"/>
                <a:ea typeface="Segoe UI" panose="020B0502040204020203" pitchFamily="34" charset="0"/>
                <a:cs typeface="Segoe UI" panose="020B0502040204020203" pitchFamily="34" charset="0"/>
              </a:rPr>
              <a:t>may relate to the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Night Time Economy</a:t>
            </a:r>
            <a:r>
              <a:rPr lang="en-GB" sz="1200" u="none" dirty="0" smtClean="0">
                <a:latin typeface="Segoe UI" panose="020B0502040204020203" pitchFamily="34" charset="0"/>
                <a:ea typeface="Segoe UI" panose="020B0502040204020203" pitchFamily="34" charset="0"/>
                <a:cs typeface="Segoe UI" panose="020B0502040204020203" pitchFamily="34" charset="0"/>
              </a:rPr>
              <a:t>. This is difficult to identify due to a large volume majority being given a start date of midnight.</a:t>
            </a:r>
          </a:p>
          <a:p>
            <a:pPr marL="171450" indent="-171450">
              <a:buFont typeface="Arial" panose="020B0604020202020204" pitchFamily="34" charset="0"/>
              <a:buChar char="•"/>
              <a:defRPr/>
            </a:pPr>
            <a:endParaRPr lang="en-GB" sz="600"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200" u="none" dirty="0" smtClean="0">
                <a:latin typeface="Segoe UI" panose="020B0502040204020203" pitchFamily="34" charset="0"/>
                <a:ea typeface="Segoe UI" panose="020B0502040204020203" pitchFamily="34" charset="0"/>
                <a:cs typeface="Segoe UI" panose="020B0502040204020203" pitchFamily="34" charset="0"/>
              </a:rPr>
              <a:t>There were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12 repeat victims</a:t>
            </a:r>
            <a:r>
              <a:rPr lang="en-GB" sz="1200" u="none" dirty="0" smtClean="0">
                <a:latin typeface="Segoe UI" panose="020B0502040204020203" pitchFamily="34" charset="0"/>
                <a:ea typeface="Segoe UI" panose="020B0502040204020203" pitchFamily="34" charset="0"/>
                <a:cs typeface="Segoe UI" panose="020B0502040204020203" pitchFamily="34" charset="0"/>
              </a:rPr>
              <a:t>, 4 of which were victims of 3 Rape  offences. There were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2 repeat suspects</a:t>
            </a:r>
            <a:r>
              <a:rPr lang="en-GB" sz="1200" u="none" dirty="0" smtClean="0">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defRPr/>
            </a:pPr>
            <a:endParaRPr lang="en-GB" sz="6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200" b="1" u="none" dirty="0">
                <a:latin typeface="Segoe UI" panose="020B0502040204020203" pitchFamily="34" charset="0"/>
                <a:ea typeface="Segoe UI" panose="020B0502040204020203" pitchFamily="34" charset="0"/>
                <a:cs typeface="Segoe UI" panose="020B0502040204020203" pitchFamily="34" charset="0"/>
              </a:rPr>
              <a:t>2 offences involved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spiking</a:t>
            </a:r>
            <a:r>
              <a:rPr lang="en-GB" sz="1200" u="none" dirty="0" smtClean="0">
                <a:latin typeface="Segoe UI" panose="020B0502040204020203" pitchFamily="34" charset="0"/>
                <a:ea typeface="Segoe UI" panose="020B0502040204020203" pitchFamily="34" charset="0"/>
                <a:cs typeface="Segoe UI" panose="020B0502040204020203" pitchFamily="34" charset="0"/>
              </a:rPr>
              <a:t>, both of which are non recent. </a:t>
            </a:r>
          </a:p>
          <a:p>
            <a:pPr marL="171450" indent="-171450">
              <a:buFont typeface="Arial" panose="020B0604020202020204" pitchFamily="34" charset="0"/>
              <a:buChar char="•"/>
              <a:defRPr/>
            </a:pPr>
            <a:endParaRPr lang="en-GB" altLang="en-US" sz="1200" b="1"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ounded Rectangle 14"/>
          <p:cNvSpPr>
            <a:spLocks noChangeArrowheads="1"/>
          </p:cNvSpPr>
          <p:nvPr/>
        </p:nvSpPr>
        <p:spPr bwMode="auto">
          <a:xfrm>
            <a:off x="4934141" y="5890895"/>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18" name="Rounded Rectangle 14"/>
          <p:cNvSpPr>
            <a:spLocks noChangeArrowheads="1"/>
          </p:cNvSpPr>
          <p:nvPr/>
        </p:nvSpPr>
        <p:spPr bwMode="auto">
          <a:xfrm>
            <a:off x="4934141" y="6369079"/>
            <a:ext cx="881264" cy="261610"/>
          </a:xfrm>
          <a:prstGeom prst="rect">
            <a:avLst/>
          </a:prstGeom>
          <a:solidFill>
            <a:srgbClr val="FF000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Yes</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355156" y="6085609"/>
            <a:ext cx="4946518" cy="600164"/>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100" dirty="0" smtClean="0">
                <a:latin typeface="Segoe UI" panose="020B0502040204020203" pitchFamily="34" charset="0"/>
                <a:ea typeface="Segoe UI" panose="020B0502040204020203" pitchFamily="34" charset="0"/>
                <a:cs typeface="Segoe UI" panose="020B0502040204020203" pitchFamily="34" charset="0"/>
              </a:rPr>
              <a:t>Recommend</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 communications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in relation to the need for </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accurate recording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of ‘</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offence committee time’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in Athena, as this </a:t>
            </a:r>
          </a:p>
          <a:p>
            <a:pPr>
              <a:defRPr/>
            </a:pPr>
            <a:r>
              <a:rPr lang="en-GB" altLang="en-US" sz="1100" dirty="0">
                <a:latin typeface="Segoe UI" panose="020B0502040204020203" pitchFamily="34" charset="0"/>
                <a:ea typeface="Segoe UI" panose="020B0502040204020203" pitchFamily="34" charset="0"/>
                <a:cs typeface="Segoe UI" panose="020B0502040204020203" pitchFamily="34" charset="0"/>
              </a:rPr>
              <a:t>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   would enable more accurate reporting on </a:t>
            </a:r>
            <a:r>
              <a:rPr lang="en-GB" altLang="en-US" sz="1100" dirty="0">
                <a:latin typeface="Segoe UI" panose="020B0502040204020203" pitchFamily="34" charset="0"/>
                <a:ea typeface="Segoe UI" panose="020B0502040204020203" pitchFamily="34" charset="0"/>
                <a:cs typeface="Segoe UI" panose="020B0502040204020203" pitchFamily="34" charset="0"/>
              </a:rPr>
              <a:t>the Night Time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Economy.</a:t>
            </a:r>
            <a:endParaRPr lang="en-GB" sz="1100" dirty="0"/>
          </a:p>
        </p:txBody>
      </p:sp>
      <p:pic>
        <p:nvPicPr>
          <p:cNvPr id="6" name="Picture 5"/>
          <p:cNvPicPr>
            <a:picLocks noChangeAspect="1"/>
          </p:cNvPicPr>
          <p:nvPr/>
        </p:nvPicPr>
        <p:blipFill rotWithShape="1">
          <a:blip r:embed="rId4"/>
          <a:srcRect b="9640"/>
          <a:stretch/>
        </p:blipFill>
        <p:spPr>
          <a:xfrm>
            <a:off x="6381309" y="3759873"/>
            <a:ext cx="5096326" cy="3007764"/>
          </a:xfrm>
          <a:prstGeom prst="rect">
            <a:avLst/>
          </a:prstGeom>
        </p:spPr>
      </p:pic>
    </p:spTree>
    <p:extLst>
      <p:ext uri="{BB962C8B-B14F-4D97-AF65-F5344CB8AC3E}">
        <p14:creationId xmlns:p14="http://schemas.microsoft.com/office/powerpoint/2010/main" val="1021706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1894"/>
          <a:stretch/>
        </p:blipFill>
        <p:spPr>
          <a:xfrm>
            <a:off x="6381310" y="3761040"/>
            <a:ext cx="5096326" cy="2932717"/>
          </a:xfrm>
          <a:prstGeom prst="rect">
            <a:avLst/>
          </a:prstGeom>
        </p:spPr>
      </p:pic>
      <p:pic>
        <p:nvPicPr>
          <p:cNvPr id="3" name="Picture 2"/>
          <p:cNvPicPr>
            <a:picLocks noChangeAspect="1"/>
          </p:cNvPicPr>
          <p:nvPr/>
        </p:nvPicPr>
        <p:blipFill>
          <a:blip r:embed="rId4"/>
          <a:stretch>
            <a:fillRect/>
          </a:stretch>
        </p:blipFill>
        <p:spPr>
          <a:xfrm>
            <a:off x="6381309" y="286358"/>
            <a:ext cx="5096326" cy="3328621"/>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42</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Box 6"/>
          <p:cNvSpPr txBox="1"/>
          <p:nvPr/>
        </p:nvSpPr>
        <p:spPr>
          <a:xfrm>
            <a:off x="355156" y="192984"/>
            <a:ext cx="5290038"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well does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West Mercia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manage crime? – Exceptional Volumes</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ounded Rectangle 14"/>
          <p:cNvSpPr>
            <a:spLocks noChangeArrowheads="1"/>
          </p:cNvSpPr>
          <p:nvPr/>
        </p:nvSpPr>
        <p:spPr bwMode="auto">
          <a:xfrm>
            <a:off x="428256" y="5881806"/>
            <a:ext cx="5208060"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ounded Rectangle 14"/>
          <p:cNvSpPr>
            <a:spLocks noChangeArrowheads="1"/>
          </p:cNvSpPr>
          <p:nvPr/>
        </p:nvSpPr>
        <p:spPr bwMode="auto">
          <a:xfrm>
            <a:off x="428256" y="697557"/>
            <a:ext cx="5208060" cy="2760868"/>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endParaRPr lang="en-GB" altLang="en-US"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Volumes of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Other Sexual Offences exceeded the upper control limit</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 in March with </a:t>
            </a:r>
            <a:r>
              <a:rPr lang="en-GB" altLang="en-US" sz="1200" dirty="0">
                <a:latin typeface="Segoe UI" panose="020B0502040204020203" pitchFamily="34" charset="0"/>
                <a:ea typeface="Segoe UI" panose="020B0502040204020203" pitchFamily="34" charset="0"/>
                <a:cs typeface="Segoe UI" panose="020B0502040204020203" pitchFamily="34" charset="0"/>
              </a:rPr>
              <a:t>an </a:t>
            </a:r>
            <a:r>
              <a:rPr lang="en-GB" altLang="en-US" sz="1200" b="1" dirty="0">
                <a:latin typeface="Segoe UI" panose="020B0502040204020203" pitchFamily="34" charset="0"/>
                <a:ea typeface="Segoe UI" panose="020B0502040204020203" pitchFamily="34" charset="0"/>
                <a:cs typeface="Segoe UI" panose="020B0502040204020203" pitchFamily="34" charset="0"/>
              </a:rPr>
              <a:t>increase of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24% (50) </a:t>
            </a:r>
            <a:r>
              <a:rPr lang="en-GB" altLang="en-US" sz="1200" dirty="0">
                <a:latin typeface="Segoe UI" panose="020B0502040204020203" pitchFamily="34" charset="0"/>
                <a:ea typeface="Segoe UI" panose="020B0502040204020203" pitchFamily="34" charset="0"/>
                <a:cs typeface="Segoe UI" panose="020B0502040204020203" pitchFamily="34" charset="0"/>
              </a:rPr>
              <a:t>from </a:t>
            </a:r>
            <a:r>
              <a:rPr lang="en-GB" altLang="en-US" sz="1200" b="1" dirty="0">
                <a:latin typeface="Segoe UI" panose="020B0502040204020203" pitchFamily="34" charset="0"/>
                <a:ea typeface="Segoe UI" panose="020B0502040204020203" pitchFamily="34" charset="0"/>
                <a:cs typeface="Segoe UI" panose="020B0502040204020203" pitchFamily="34" charset="0"/>
              </a:rPr>
              <a:t>February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2020/21.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In the last year only two months were below the upper control limit</a:t>
            </a:r>
            <a:endParaRPr lang="en-GB" altLang="en-US" sz="1100" b="1" dirty="0" smtClean="0">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100"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12 month rolling average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has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increased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over the last 7 months.</a:t>
            </a:r>
            <a:endParaRPr lang="en-GB" altLang="en-US" sz="11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1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dirty="0">
                <a:latin typeface="Segoe UI" panose="020B0502040204020203" pitchFamily="34" charset="0"/>
                <a:ea typeface="Segoe UI" panose="020B0502040204020203" pitchFamily="34" charset="0"/>
                <a:cs typeface="Segoe UI" panose="020B0502040204020203" pitchFamily="34" charset="0"/>
              </a:rPr>
              <a:t>Year to Date </a:t>
            </a:r>
            <a:r>
              <a:rPr lang="en-GB" altLang="en-US" sz="1200" b="1" dirty="0">
                <a:latin typeface="Segoe UI" panose="020B0502040204020203" pitchFamily="34" charset="0"/>
                <a:ea typeface="Segoe UI" panose="020B0502040204020203" pitchFamily="34" charset="0"/>
                <a:cs typeface="Segoe UI" panose="020B0502040204020203" pitchFamily="34" charset="0"/>
              </a:rPr>
              <a:t>increase of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33% (645) </a:t>
            </a:r>
            <a:r>
              <a:rPr lang="en-GB" altLang="en-US" sz="1200" dirty="0">
                <a:latin typeface="Segoe UI" panose="020B0502040204020203" pitchFamily="34" charset="0"/>
                <a:ea typeface="Segoe UI" panose="020B0502040204020203" pitchFamily="34" charset="0"/>
                <a:cs typeface="Segoe UI" panose="020B0502040204020203" pitchFamily="34" charset="0"/>
              </a:rPr>
              <a:t>compared to 2020/21, and </a:t>
            </a:r>
            <a:r>
              <a:rPr lang="en-GB" altLang="en-US" sz="1200" b="1" dirty="0">
                <a:latin typeface="Segoe UI" panose="020B0502040204020203" pitchFamily="34" charset="0"/>
                <a:ea typeface="Segoe UI" panose="020B0502040204020203" pitchFamily="34" charset="0"/>
                <a:cs typeface="Segoe UI" panose="020B0502040204020203" pitchFamily="34" charset="0"/>
              </a:rPr>
              <a:t>increase of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20% (428)</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dirty="0">
                <a:latin typeface="Segoe UI" panose="020B0502040204020203" pitchFamily="34" charset="0"/>
                <a:ea typeface="Segoe UI" panose="020B0502040204020203" pitchFamily="34" charset="0"/>
                <a:cs typeface="Segoe UI" panose="020B0502040204020203" pitchFamily="34" charset="0"/>
              </a:rPr>
              <a:t>compared to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2019/20.</a:t>
            </a:r>
          </a:p>
          <a:p>
            <a:pPr marL="171450" indent="-171450">
              <a:spcBef>
                <a:spcPct val="20000"/>
              </a:spcBef>
              <a:buFont typeface="Arial" panose="020B0604020202020204" pitchFamily="34" charset="0"/>
              <a:buChar char="•"/>
            </a:pP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dirty="0">
                <a:latin typeface="Segoe UI" panose="020B0502040204020203" pitchFamily="34" charset="0"/>
                <a:ea typeface="Segoe UI" panose="020B0502040204020203" pitchFamily="34" charset="0"/>
                <a:cs typeface="Segoe UI" panose="020B0502040204020203" pitchFamily="34" charset="0"/>
              </a:rPr>
              <a:t>West Mercia sits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3</a:t>
            </a:r>
            <a:r>
              <a:rPr lang="en-GB" altLang="en-US" sz="1200" b="1" baseline="30000" dirty="0" smtClean="0">
                <a:latin typeface="Segoe UI" panose="020B0502040204020203" pitchFamily="34" charset="0"/>
                <a:ea typeface="Segoe UI" panose="020B0502040204020203" pitchFamily="34" charset="0"/>
                <a:cs typeface="Segoe UI" panose="020B0502040204020203" pitchFamily="34" charset="0"/>
              </a:rPr>
              <a:t>rd</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out </a:t>
            </a:r>
            <a:r>
              <a:rPr lang="en-GB" altLang="en-US" sz="1200" dirty="0">
                <a:latin typeface="Segoe UI" panose="020B0502040204020203" pitchFamily="34" charset="0"/>
                <a:ea typeface="Segoe UI" panose="020B0502040204020203" pitchFamily="34" charset="0"/>
                <a:cs typeface="Segoe UI" panose="020B0502040204020203" pitchFamily="34" charset="0"/>
              </a:rPr>
              <a:t>of </a:t>
            </a:r>
            <a:r>
              <a:rPr lang="en-GB" altLang="en-US" sz="1200" b="1" dirty="0">
                <a:latin typeface="Segoe UI" panose="020B0502040204020203" pitchFamily="34" charset="0"/>
                <a:ea typeface="Segoe UI" panose="020B0502040204020203" pitchFamily="34" charset="0"/>
                <a:cs typeface="Segoe UI" panose="020B0502040204020203" pitchFamily="34" charset="0"/>
              </a:rPr>
              <a:t>8</a:t>
            </a:r>
            <a:r>
              <a:rPr lang="en-GB" altLang="en-US" sz="1200" dirty="0">
                <a:latin typeface="Segoe UI" panose="020B0502040204020203" pitchFamily="34" charset="0"/>
                <a:ea typeface="Segoe UI" panose="020B0502040204020203" pitchFamily="34" charset="0"/>
                <a:cs typeface="Segoe UI" panose="020B0502040204020203" pitchFamily="34" charset="0"/>
              </a:rPr>
              <a:t> in its Most Similar Group.</a:t>
            </a:r>
          </a:p>
          <a:p>
            <a:pPr>
              <a:spcBef>
                <a:spcPct val="20000"/>
              </a:spcBef>
            </a:pP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15"/>
          <p:cNvSpPr>
            <a:spLocks noChangeArrowheads="1"/>
          </p:cNvSpPr>
          <p:nvPr/>
        </p:nvSpPr>
        <p:spPr bwMode="auto">
          <a:xfrm>
            <a:off x="437134" y="3544761"/>
            <a:ext cx="5208060" cy="2251384"/>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endParaRPr lang="en-GB" altLang="en-US" sz="11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100" u="none" dirty="0" smtClean="0">
                <a:latin typeface="Segoe UI" panose="020B0502040204020203" pitchFamily="34" charset="0"/>
                <a:ea typeface="Segoe UI" panose="020B0502040204020203" pitchFamily="34" charset="0"/>
                <a:cs typeface="Segoe UI" panose="020B0502040204020203" pitchFamily="34" charset="0"/>
              </a:rPr>
              <a:t>The most frequent offence description at </a:t>
            </a:r>
            <a:r>
              <a:rPr lang="en-GB" altLang="en-US" sz="1100" b="1" u="none" dirty="0" smtClean="0">
                <a:latin typeface="Segoe UI" panose="020B0502040204020203" pitchFamily="34" charset="0"/>
                <a:ea typeface="Segoe UI" panose="020B0502040204020203" pitchFamily="34" charset="0"/>
                <a:cs typeface="Segoe UI" panose="020B0502040204020203" pitchFamily="34" charset="0"/>
              </a:rPr>
              <a:t>41% (104) </a:t>
            </a:r>
            <a:r>
              <a:rPr lang="en-GB" altLang="en-US" sz="1100" u="none" dirty="0" smtClean="0">
                <a:latin typeface="Segoe UI" panose="020B0502040204020203" pitchFamily="34" charset="0"/>
                <a:ea typeface="Segoe UI" panose="020B0502040204020203" pitchFamily="34" charset="0"/>
                <a:cs typeface="Segoe UI" panose="020B0502040204020203" pitchFamily="34" charset="0"/>
              </a:rPr>
              <a:t>in March is</a:t>
            </a:r>
            <a:r>
              <a:rPr lang="en-GB" altLang="en-US" sz="1100" b="1" u="none" dirty="0" smtClean="0">
                <a:latin typeface="Segoe UI" panose="020B0502040204020203" pitchFamily="34" charset="0"/>
                <a:ea typeface="Segoe UI" panose="020B0502040204020203" pitchFamily="34" charset="0"/>
                <a:cs typeface="Segoe UI" panose="020B0502040204020203" pitchFamily="34" charset="0"/>
              </a:rPr>
              <a:t> “Sexual Assault on a Female Aged 13 and Over”, </a:t>
            </a:r>
            <a:r>
              <a:rPr lang="en-GB" altLang="en-US" sz="1100" u="none" dirty="0" smtClean="0">
                <a:latin typeface="Segoe UI" panose="020B0502040204020203" pitchFamily="34" charset="0"/>
                <a:ea typeface="Segoe UI" panose="020B0502040204020203" pitchFamily="34" charset="0"/>
                <a:cs typeface="Segoe UI" panose="020B0502040204020203" pitchFamily="34" charset="0"/>
              </a:rPr>
              <a:t>followed by </a:t>
            </a:r>
            <a:r>
              <a:rPr lang="en-GB" altLang="en-US" sz="1100" b="1" u="none" dirty="0" smtClean="0">
                <a:latin typeface="Segoe UI" panose="020B0502040204020203" pitchFamily="34" charset="0"/>
                <a:ea typeface="Segoe UI" panose="020B0502040204020203" pitchFamily="34" charset="0"/>
                <a:cs typeface="Segoe UI" panose="020B0502040204020203" pitchFamily="34" charset="0"/>
              </a:rPr>
              <a:t>“Sexual Activity Involving a Child Under 16” </a:t>
            </a:r>
            <a:r>
              <a:rPr lang="en-GB" altLang="en-US" sz="1100" u="none" dirty="0" smtClean="0">
                <a:latin typeface="Segoe UI" panose="020B0502040204020203" pitchFamily="34" charset="0"/>
                <a:ea typeface="Segoe UI" panose="020B0502040204020203" pitchFamily="34" charset="0"/>
                <a:cs typeface="Segoe UI" panose="020B0502040204020203" pitchFamily="34" charset="0"/>
              </a:rPr>
              <a:t>at </a:t>
            </a:r>
            <a:r>
              <a:rPr lang="en-GB" altLang="en-US" sz="1100" b="1" u="none" dirty="0" smtClean="0">
                <a:latin typeface="Segoe UI" panose="020B0502040204020203" pitchFamily="34" charset="0"/>
                <a:ea typeface="Segoe UI" panose="020B0502040204020203" pitchFamily="34" charset="0"/>
                <a:cs typeface="Segoe UI" panose="020B0502040204020203" pitchFamily="34" charset="0"/>
              </a:rPr>
              <a:t>17% (44).</a:t>
            </a:r>
          </a:p>
          <a:p>
            <a:pPr marL="171450" indent="-171450">
              <a:buFont typeface="Arial" panose="020B0604020202020204" pitchFamily="34" charset="0"/>
              <a:buChar char="•"/>
              <a:defRPr/>
            </a:pPr>
            <a:endParaRPr lang="en-GB" sz="11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smtClean="0">
                <a:latin typeface="Segoe UI" panose="020B0502040204020203" pitchFamily="34" charset="0"/>
                <a:ea typeface="Segoe UI" panose="020B0502040204020203" pitchFamily="34" charset="0"/>
                <a:cs typeface="Segoe UI" panose="020B0502040204020203" pitchFamily="34" charset="0"/>
              </a:rPr>
              <a:t>Overall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35% </a:t>
            </a:r>
            <a:r>
              <a:rPr lang="en-GB" sz="1100" u="none" dirty="0" smtClean="0">
                <a:latin typeface="Segoe UI" panose="020B0502040204020203" pitchFamily="34" charset="0"/>
                <a:ea typeface="Segoe UI" panose="020B0502040204020203" pitchFamily="34" charset="0"/>
                <a:cs typeface="Segoe UI" panose="020B0502040204020203" pitchFamily="34" charset="0"/>
              </a:rPr>
              <a:t>(90) relate to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non recent offences </a:t>
            </a:r>
            <a:r>
              <a:rPr lang="en-GB" sz="1100" u="none" dirty="0" smtClean="0">
                <a:latin typeface="Segoe UI" panose="020B0502040204020203" pitchFamily="34" charset="0"/>
                <a:ea typeface="Segoe UI" panose="020B0502040204020203" pitchFamily="34" charset="0"/>
                <a:cs typeface="Segoe UI" panose="020B0502040204020203" pitchFamily="34" charset="0"/>
              </a:rPr>
              <a:t>meaning the offence was committed over 28 days previous to reported date.</a:t>
            </a:r>
          </a:p>
          <a:p>
            <a:pPr marL="171450" indent="-171450">
              <a:buFont typeface="Arial" panose="020B0604020202020204" pitchFamily="34" charset="0"/>
              <a:buChar char="•"/>
              <a:defRPr/>
            </a:pP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smtClean="0">
                <a:latin typeface="Segoe UI" panose="020B0502040204020203" pitchFamily="34" charset="0"/>
                <a:ea typeface="Segoe UI" panose="020B0502040204020203" pitchFamily="34" charset="0"/>
                <a:cs typeface="Segoe UI" panose="020B0502040204020203" pitchFamily="34" charset="0"/>
              </a:rPr>
              <a:t>There are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9 repeat victims </a:t>
            </a:r>
            <a:r>
              <a:rPr lang="en-GB" sz="1100" u="none" dirty="0" smtClean="0">
                <a:latin typeface="Segoe UI" panose="020B0502040204020203" pitchFamily="34" charset="0"/>
                <a:ea typeface="Segoe UI" panose="020B0502040204020203" pitchFamily="34" charset="0"/>
                <a:cs typeface="Segoe UI" panose="020B0502040204020203" pitchFamily="34" charset="0"/>
              </a:rPr>
              <a:t>and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8 repeat suspects</a:t>
            </a:r>
            <a:r>
              <a:rPr lang="en-GB" sz="1100" u="none"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defRPr/>
            </a:pPr>
            <a:endParaRPr lang="en-GB" sz="1100" b="1"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b="1" u="none" dirty="0" smtClean="0">
                <a:latin typeface="Segoe UI" panose="020B0502040204020203" pitchFamily="34" charset="0"/>
                <a:ea typeface="Segoe UI" panose="020B0502040204020203" pitchFamily="34" charset="0"/>
                <a:cs typeface="Segoe UI" panose="020B0502040204020203" pitchFamily="34" charset="0"/>
              </a:rPr>
              <a:t>2 offences involved spiking</a:t>
            </a:r>
            <a:r>
              <a:rPr lang="en-GB" sz="1100" u="none" dirty="0" smtClean="0">
                <a:latin typeface="Segoe UI" panose="020B0502040204020203" pitchFamily="34" charset="0"/>
                <a:ea typeface="Segoe UI" panose="020B0502040204020203" pitchFamily="34" charset="0"/>
                <a:cs typeface="Segoe UI" panose="020B0502040204020203" pitchFamily="34" charset="0"/>
              </a:rPr>
              <a:t>. This was an incident where the suspect spiked two victims.</a:t>
            </a:r>
            <a:endParaRPr lang="en-GB" altLang="en-US" sz="11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ounded Rectangle 14"/>
          <p:cNvSpPr>
            <a:spLocks noChangeArrowheads="1"/>
          </p:cNvSpPr>
          <p:nvPr/>
        </p:nvSpPr>
        <p:spPr bwMode="auto">
          <a:xfrm>
            <a:off x="4703344" y="5963674"/>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18" name="Rounded Rectangle 14"/>
          <p:cNvSpPr>
            <a:spLocks noChangeArrowheads="1"/>
          </p:cNvSpPr>
          <p:nvPr/>
        </p:nvSpPr>
        <p:spPr bwMode="auto">
          <a:xfrm>
            <a:off x="4709095" y="6441857"/>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428256" y="6225372"/>
            <a:ext cx="4045726" cy="461665"/>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Continued </a:t>
            </a:r>
            <a:r>
              <a:rPr lang="en-GB" altLang="en-US" sz="1200" dirty="0">
                <a:latin typeface="Segoe UI" panose="020B0502040204020203" pitchFamily="34" charset="0"/>
                <a:ea typeface="Segoe UI" panose="020B0502040204020203" pitchFamily="34" charset="0"/>
                <a:cs typeface="Segoe UI" panose="020B0502040204020203" pitchFamily="34" charset="0"/>
              </a:rPr>
              <a:t>strategic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monitoring </a:t>
            </a:r>
            <a:r>
              <a:rPr lang="en-GB" altLang="en-US" sz="1200" dirty="0">
                <a:latin typeface="Segoe UI" panose="020B0502040204020203" pitchFamily="34" charset="0"/>
                <a:ea typeface="Segoe UI" panose="020B0502040204020203" pitchFamily="34" charset="0"/>
                <a:cs typeface="Segoe UI" panose="020B0502040204020203" pitchFamily="34" charset="0"/>
              </a:rPr>
              <a:t>by performance</a:t>
            </a:r>
            <a:r>
              <a:rPr lang="en-GB" altLang="en-US" sz="1200" b="1" dirty="0">
                <a:latin typeface="Segoe UI" panose="020B0502040204020203" pitchFamily="34" charset="0"/>
                <a:ea typeface="Segoe UI" panose="020B0502040204020203" pitchFamily="34" charset="0"/>
                <a:cs typeface="Segoe UI" panose="020B0502040204020203" pitchFamily="34" charset="0"/>
              </a:rPr>
              <a:t>.</a:t>
            </a:r>
          </a:p>
          <a:p>
            <a:endParaRPr lang="en-GB" sz="1200" dirty="0"/>
          </a:p>
        </p:txBody>
      </p:sp>
    </p:spTree>
    <p:extLst>
      <p:ext uri="{BB962C8B-B14F-4D97-AF65-F5344CB8AC3E}">
        <p14:creationId xmlns:p14="http://schemas.microsoft.com/office/powerpoint/2010/main" val="21498793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10418"/>
          <a:stretch/>
        </p:blipFill>
        <p:spPr>
          <a:xfrm>
            <a:off x="6381310" y="3846810"/>
            <a:ext cx="5096326" cy="2981830"/>
          </a:xfrm>
          <a:prstGeom prst="rect">
            <a:avLst/>
          </a:prstGeom>
        </p:spPr>
      </p:pic>
      <p:pic>
        <p:nvPicPr>
          <p:cNvPr id="2" name="Picture 1"/>
          <p:cNvPicPr>
            <a:picLocks noChangeAspect="1"/>
          </p:cNvPicPr>
          <p:nvPr/>
        </p:nvPicPr>
        <p:blipFill>
          <a:blip r:embed="rId4"/>
          <a:stretch>
            <a:fillRect/>
          </a:stretch>
        </p:blipFill>
        <p:spPr>
          <a:xfrm>
            <a:off x="6381310" y="286358"/>
            <a:ext cx="5096326" cy="3328621"/>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43</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Box 6"/>
          <p:cNvSpPr txBox="1"/>
          <p:nvPr/>
        </p:nvSpPr>
        <p:spPr>
          <a:xfrm>
            <a:off x="355156" y="192984"/>
            <a:ext cx="5290038"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well does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West Mercia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manage crime? – Exceptional Volumes</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ounded Rectangle 14"/>
          <p:cNvSpPr>
            <a:spLocks noChangeArrowheads="1"/>
          </p:cNvSpPr>
          <p:nvPr/>
        </p:nvSpPr>
        <p:spPr bwMode="auto">
          <a:xfrm>
            <a:off x="428256" y="5945178"/>
            <a:ext cx="5208060"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ounded Rectangle 14"/>
          <p:cNvSpPr>
            <a:spLocks noChangeArrowheads="1"/>
          </p:cNvSpPr>
          <p:nvPr/>
        </p:nvSpPr>
        <p:spPr bwMode="auto">
          <a:xfrm>
            <a:off x="428256" y="697556"/>
            <a:ext cx="5208060" cy="2714541"/>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endParaRPr lang="en-GB" altLang="en-US"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dirty="0">
                <a:latin typeface="Segoe UI" panose="020B0502040204020203" pitchFamily="34" charset="0"/>
                <a:ea typeface="Segoe UI" panose="020B0502040204020203" pitchFamily="34" charset="0"/>
                <a:cs typeface="Segoe UI" panose="020B0502040204020203" pitchFamily="34" charset="0"/>
              </a:rPr>
              <a:t>Volumes of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Misc. Crimes Against Society exceeded </a:t>
            </a:r>
            <a:r>
              <a:rPr lang="en-GB" altLang="en-US" sz="1200" b="1" dirty="0">
                <a:latin typeface="Segoe UI" panose="020B0502040204020203" pitchFamily="34" charset="0"/>
                <a:ea typeface="Segoe UI" panose="020B0502040204020203" pitchFamily="34" charset="0"/>
                <a:cs typeface="Segoe UI" panose="020B0502040204020203" pitchFamily="34" charset="0"/>
              </a:rPr>
              <a:t>the upper control limit</a:t>
            </a:r>
            <a:r>
              <a:rPr lang="en-GB" altLang="en-US" sz="1200" dirty="0">
                <a:latin typeface="Segoe UI" panose="020B0502040204020203" pitchFamily="34" charset="0"/>
                <a:ea typeface="Segoe UI" panose="020B0502040204020203" pitchFamily="34" charset="0"/>
                <a:cs typeface="Segoe UI" panose="020B0502040204020203" pitchFamily="34" charset="0"/>
              </a:rPr>
              <a:t> in March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with a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decrease </a:t>
            </a:r>
            <a:r>
              <a:rPr lang="en-GB" altLang="en-US" sz="1200" b="1" dirty="0">
                <a:latin typeface="Segoe UI" panose="020B0502040204020203" pitchFamily="34" charset="0"/>
                <a:ea typeface="Segoe UI" panose="020B0502040204020203" pitchFamily="34" charset="0"/>
                <a:cs typeface="Segoe UI" panose="020B0502040204020203" pitchFamily="34" charset="0"/>
              </a:rPr>
              <a:t>of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2% (</a:t>
            </a:r>
            <a:r>
              <a:rPr lang="en-GB" altLang="en-US" sz="1200" b="1" dirty="0">
                <a:latin typeface="Segoe UI" panose="020B0502040204020203" pitchFamily="34" charset="0"/>
                <a:ea typeface="Segoe UI" panose="020B0502040204020203" pitchFamily="34" charset="0"/>
                <a:cs typeface="Segoe UI" panose="020B0502040204020203" pitchFamily="34" charset="0"/>
              </a:rPr>
              <a:t>3</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dirty="0">
                <a:latin typeface="Segoe UI" panose="020B0502040204020203" pitchFamily="34" charset="0"/>
                <a:ea typeface="Segoe UI" panose="020B0502040204020203" pitchFamily="34" charset="0"/>
                <a:cs typeface="Segoe UI" panose="020B0502040204020203" pitchFamily="34" charset="0"/>
              </a:rPr>
              <a:t>from </a:t>
            </a:r>
            <a:r>
              <a:rPr lang="en-GB" altLang="en-US" sz="1200" b="1" dirty="0">
                <a:latin typeface="Segoe UI" panose="020B0502040204020203" pitchFamily="34" charset="0"/>
                <a:ea typeface="Segoe UI" panose="020B0502040204020203" pitchFamily="34" charset="0"/>
                <a:cs typeface="Segoe UI" panose="020B0502040204020203" pitchFamily="34" charset="0"/>
              </a:rPr>
              <a:t>February 2020/21. </a:t>
            </a:r>
            <a:endParaRPr lang="en-GB" altLang="en-US" sz="1200" b="1"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b="1" dirty="0">
                <a:latin typeface="Segoe UI" panose="020B0502040204020203" pitchFamily="34" charset="0"/>
                <a:ea typeface="Segoe UI" panose="020B0502040204020203" pitchFamily="34" charset="0"/>
                <a:cs typeface="Segoe UI" panose="020B0502040204020203" pitchFamily="34" charset="0"/>
              </a:rPr>
              <a:t>12 month rolling average </a:t>
            </a:r>
            <a:r>
              <a:rPr lang="en-GB" altLang="en-US" sz="1200" dirty="0">
                <a:latin typeface="Segoe UI" panose="020B0502040204020203" pitchFamily="34" charset="0"/>
                <a:ea typeface="Segoe UI" panose="020B0502040204020203" pitchFamily="34" charset="0"/>
                <a:cs typeface="Segoe UI" panose="020B0502040204020203" pitchFamily="34" charset="0"/>
              </a:rPr>
              <a:t>has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been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steadily increasing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with a slight decline over the last two months.</a:t>
            </a: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dirty="0">
                <a:latin typeface="Segoe UI" panose="020B0502040204020203" pitchFamily="34" charset="0"/>
                <a:ea typeface="Segoe UI" panose="020B0502040204020203" pitchFamily="34" charset="0"/>
                <a:cs typeface="Segoe UI" panose="020B0502040204020203" pitchFamily="34" charset="0"/>
              </a:rPr>
              <a:t>Year to Date </a:t>
            </a:r>
            <a:r>
              <a:rPr lang="en-GB" altLang="en-US" sz="1200" b="1" dirty="0">
                <a:latin typeface="Segoe UI" panose="020B0502040204020203" pitchFamily="34" charset="0"/>
                <a:ea typeface="Segoe UI" panose="020B0502040204020203" pitchFamily="34" charset="0"/>
                <a:cs typeface="Segoe UI" panose="020B0502040204020203" pitchFamily="34" charset="0"/>
              </a:rPr>
              <a:t>increase of 7</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 (102) </a:t>
            </a:r>
            <a:r>
              <a:rPr lang="en-GB" altLang="en-US" sz="1200" dirty="0">
                <a:latin typeface="Segoe UI" panose="020B0502040204020203" pitchFamily="34" charset="0"/>
                <a:ea typeface="Segoe UI" panose="020B0502040204020203" pitchFamily="34" charset="0"/>
                <a:cs typeface="Segoe UI" panose="020B0502040204020203" pitchFamily="34" charset="0"/>
              </a:rPr>
              <a:t>compared to 2020/21, and </a:t>
            </a:r>
            <a:r>
              <a:rPr lang="en-GB" altLang="en-US" sz="1200" b="1" dirty="0">
                <a:latin typeface="Segoe UI" panose="020B0502040204020203" pitchFamily="34" charset="0"/>
                <a:ea typeface="Segoe UI" panose="020B0502040204020203" pitchFamily="34" charset="0"/>
                <a:cs typeface="Segoe UI" panose="020B0502040204020203" pitchFamily="34" charset="0"/>
              </a:rPr>
              <a:t>increase of 4</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 (61)</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dirty="0">
                <a:latin typeface="Segoe UI" panose="020B0502040204020203" pitchFamily="34" charset="0"/>
                <a:ea typeface="Segoe UI" panose="020B0502040204020203" pitchFamily="34" charset="0"/>
                <a:cs typeface="Segoe UI" panose="020B0502040204020203" pitchFamily="34" charset="0"/>
              </a:rPr>
              <a:t>compared to 2019/20</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spcBef>
                <a:spcPct val="20000"/>
              </a:spcBef>
              <a:buFont typeface="Arial" panose="020B0604020202020204" pitchFamily="34" charset="0"/>
              <a:buChar char="•"/>
            </a:pP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dirty="0">
                <a:latin typeface="Segoe UI" panose="020B0502040204020203" pitchFamily="34" charset="0"/>
                <a:ea typeface="Segoe UI" panose="020B0502040204020203" pitchFamily="34" charset="0"/>
                <a:cs typeface="Segoe UI" panose="020B0502040204020203" pitchFamily="34" charset="0"/>
              </a:rPr>
              <a:t>West Mercia sits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6</a:t>
            </a:r>
            <a:r>
              <a:rPr lang="en-GB" altLang="en-US" sz="1200" b="1" baseline="30000" dirty="0" smtClean="0">
                <a:latin typeface="Segoe UI" panose="020B0502040204020203" pitchFamily="34" charset="0"/>
                <a:ea typeface="Segoe UI" panose="020B0502040204020203" pitchFamily="34" charset="0"/>
                <a:cs typeface="Segoe UI" panose="020B0502040204020203" pitchFamily="34" charset="0"/>
              </a:rPr>
              <a:t>th</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dirty="0">
                <a:latin typeface="Segoe UI" panose="020B0502040204020203" pitchFamily="34" charset="0"/>
                <a:ea typeface="Segoe UI" panose="020B0502040204020203" pitchFamily="34" charset="0"/>
                <a:cs typeface="Segoe UI" panose="020B0502040204020203" pitchFamily="34" charset="0"/>
              </a:rPr>
              <a:t>out of </a:t>
            </a:r>
            <a:r>
              <a:rPr lang="en-GB" altLang="en-US" sz="1200" b="1" dirty="0">
                <a:latin typeface="Segoe UI" panose="020B0502040204020203" pitchFamily="34" charset="0"/>
                <a:ea typeface="Segoe UI" panose="020B0502040204020203" pitchFamily="34" charset="0"/>
                <a:cs typeface="Segoe UI" panose="020B0502040204020203" pitchFamily="34" charset="0"/>
              </a:rPr>
              <a:t>8</a:t>
            </a:r>
            <a:r>
              <a:rPr lang="en-GB" altLang="en-US" sz="1200" dirty="0">
                <a:latin typeface="Segoe UI" panose="020B0502040204020203" pitchFamily="34" charset="0"/>
                <a:ea typeface="Segoe UI" panose="020B0502040204020203" pitchFamily="34" charset="0"/>
                <a:cs typeface="Segoe UI" panose="020B0502040204020203" pitchFamily="34" charset="0"/>
              </a:rPr>
              <a:t> in its Most Similar Group.</a:t>
            </a:r>
          </a:p>
        </p:txBody>
      </p:sp>
      <p:sp>
        <p:nvSpPr>
          <p:cNvPr id="16" name="Rectangle 15"/>
          <p:cNvSpPr>
            <a:spLocks noChangeArrowheads="1"/>
          </p:cNvSpPr>
          <p:nvPr/>
        </p:nvSpPr>
        <p:spPr bwMode="auto">
          <a:xfrm>
            <a:off x="428256" y="3516452"/>
            <a:ext cx="5208060" cy="2377784"/>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11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u="none" dirty="0" smtClean="0">
                <a:latin typeface="Segoe UI" panose="020B0502040204020203" pitchFamily="34" charset="0"/>
                <a:ea typeface="Segoe UI" panose="020B0502040204020203" pitchFamily="34" charset="0"/>
                <a:cs typeface="Segoe UI" panose="020B0502040204020203" pitchFamily="34" charset="0"/>
              </a:rPr>
              <a:t>Misc. Crimes Against Society is made up of a combination of varied crime types there for it can be difficult to identity a key driver. </a:t>
            </a:r>
          </a:p>
          <a:p>
            <a:pPr marL="171450" indent="-171450">
              <a:buFont typeface="Arial" panose="020B0604020202020204" pitchFamily="34" charset="0"/>
              <a:buChar char="•"/>
            </a:pPr>
            <a:endParaRPr lang="en-GB" sz="6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u="none" dirty="0" smtClean="0">
                <a:latin typeface="Segoe UI" panose="020B0502040204020203" pitchFamily="34" charset="0"/>
                <a:ea typeface="Segoe UI" panose="020B0502040204020203" pitchFamily="34" charset="0"/>
                <a:cs typeface="Segoe UI" panose="020B0502040204020203" pitchFamily="34" charset="0"/>
              </a:rPr>
              <a:t>However, the </a:t>
            </a:r>
            <a:r>
              <a:rPr lang="en-GB" sz="1200" u="none" dirty="0">
                <a:latin typeface="Segoe UI" panose="020B0502040204020203" pitchFamily="34" charset="0"/>
                <a:ea typeface="Segoe UI" panose="020B0502040204020203" pitchFamily="34" charset="0"/>
                <a:cs typeface="Segoe UI" panose="020B0502040204020203" pitchFamily="34" charset="0"/>
              </a:rPr>
              <a:t>majority of offences remain </a:t>
            </a:r>
            <a:r>
              <a:rPr lang="en-GB" sz="1200" b="1" u="none" dirty="0">
                <a:latin typeface="Segoe UI" panose="020B0502040204020203" pitchFamily="34" charset="0"/>
                <a:ea typeface="Segoe UI" panose="020B0502040204020203" pitchFamily="34" charset="0"/>
                <a:cs typeface="Segoe UI" panose="020B0502040204020203" pitchFamily="34" charset="0"/>
              </a:rPr>
              <a:t>Obscene Publications, Etc. And Protected Sexual Material</a:t>
            </a:r>
            <a:r>
              <a:rPr lang="en-GB" sz="1200" u="none" dirty="0">
                <a:latin typeface="Segoe UI" panose="020B0502040204020203" pitchFamily="34" charset="0"/>
                <a:ea typeface="Segoe UI" panose="020B0502040204020203" pitchFamily="34" charset="0"/>
                <a:cs typeface="Segoe UI" panose="020B0502040204020203" pitchFamily="34" charset="0"/>
              </a:rPr>
              <a:t>, accounting for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55% (83), </a:t>
            </a:r>
            <a:r>
              <a:rPr lang="en-GB" sz="1200" u="none" dirty="0">
                <a:latin typeface="Segoe UI" panose="020B0502040204020203" pitchFamily="34" charset="0"/>
                <a:ea typeface="Segoe UI" panose="020B0502040204020203" pitchFamily="34" charset="0"/>
                <a:cs typeface="Segoe UI" panose="020B0502040204020203" pitchFamily="34" charset="0"/>
              </a:rPr>
              <a:t>consistent with pervious months. </a:t>
            </a:r>
            <a:endParaRPr lang="en-GB" sz="12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6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u="none" dirty="0" smtClean="0">
                <a:latin typeface="Segoe UI" panose="020B0502040204020203" pitchFamily="34" charset="0"/>
                <a:ea typeface="Segoe UI" panose="020B0502040204020203" pitchFamily="34" charset="0"/>
                <a:cs typeface="Segoe UI" panose="020B0502040204020203" pitchFamily="34" charset="0"/>
              </a:rPr>
              <a:t>Of these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28% (23) </a:t>
            </a:r>
            <a:r>
              <a:rPr lang="en-GB" sz="1200" u="none" dirty="0" smtClean="0">
                <a:latin typeface="Segoe UI" panose="020B0502040204020203" pitchFamily="34" charset="0"/>
                <a:ea typeface="Segoe UI" panose="020B0502040204020203" pitchFamily="34" charset="0"/>
                <a:cs typeface="Segoe UI" panose="020B0502040204020203" pitchFamily="34" charset="0"/>
              </a:rPr>
              <a:t>were recorded in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Telford &amp; Wrekin</a:t>
            </a:r>
            <a:r>
              <a:rPr lang="en-GB" sz="1200" u="none" dirty="0" smtClean="0">
                <a:latin typeface="Segoe UI" panose="020B0502040204020203" pitchFamily="34" charset="0"/>
                <a:ea typeface="Segoe UI" panose="020B0502040204020203" pitchFamily="34" charset="0"/>
                <a:cs typeface="Segoe UI" panose="020B0502040204020203" pitchFamily="34" charset="0"/>
              </a:rPr>
              <a:t>.</a:t>
            </a: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sz="6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200" u="none" dirty="0" smtClean="0">
                <a:latin typeface="Segoe UI" panose="020B0502040204020203" pitchFamily="34" charset="0"/>
                <a:ea typeface="Segoe UI" panose="020B0502040204020203" pitchFamily="34" charset="0"/>
                <a:cs typeface="Segoe UI" panose="020B0502040204020203" pitchFamily="34" charset="0"/>
              </a:rPr>
              <a:t>There are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five repeat addresses</a:t>
            </a:r>
            <a:r>
              <a:rPr lang="en-GB" sz="1200" u="none" dirty="0" smtClean="0">
                <a:latin typeface="Segoe UI" panose="020B0502040204020203" pitchFamily="34" charset="0"/>
                <a:ea typeface="Segoe UI" panose="020B0502040204020203" pitchFamily="34" charset="0"/>
                <a:cs typeface="Segoe UI" panose="020B0502040204020203" pitchFamily="34" charset="0"/>
              </a:rPr>
              <a:t>, all for Obscene Publications.  </a:t>
            </a: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600"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200" u="none" dirty="0">
                <a:latin typeface="Segoe UI" panose="020B0502040204020203" pitchFamily="34" charset="0"/>
                <a:ea typeface="Segoe UI" panose="020B0502040204020203" pitchFamily="34" charset="0"/>
                <a:cs typeface="Segoe UI" panose="020B0502040204020203" pitchFamily="34" charset="0"/>
              </a:rPr>
              <a:t>There are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no </a:t>
            </a:r>
            <a:r>
              <a:rPr lang="en-GB" sz="1200" b="1" u="none" dirty="0">
                <a:latin typeface="Segoe UI" panose="020B0502040204020203" pitchFamily="34" charset="0"/>
                <a:ea typeface="Segoe UI" panose="020B0502040204020203" pitchFamily="34" charset="0"/>
                <a:cs typeface="Segoe UI" panose="020B0502040204020203" pitchFamily="34" charset="0"/>
              </a:rPr>
              <a:t>repeat victims </a:t>
            </a:r>
            <a:r>
              <a:rPr lang="en-GB" sz="1200" u="none" dirty="0">
                <a:latin typeface="Segoe UI" panose="020B0502040204020203" pitchFamily="34" charset="0"/>
                <a:ea typeface="Segoe UI" panose="020B0502040204020203" pitchFamily="34" charset="0"/>
                <a:cs typeface="Segoe UI" panose="020B0502040204020203" pitchFamily="34" charset="0"/>
              </a:rPr>
              <a:t>and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1 </a:t>
            </a:r>
            <a:r>
              <a:rPr lang="en-GB" sz="1200" b="1" u="none" dirty="0">
                <a:latin typeface="Segoe UI" panose="020B0502040204020203" pitchFamily="34" charset="0"/>
                <a:ea typeface="Segoe UI" panose="020B0502040204020203" pitchFamily="34" charset="0"/>
                <a:cs typeface="Segoe UI" panose="020B0502040204020203" pitchFamily="34" charset="0"/>
              </a:rPr>
              <a:t>repeat </a:t>
            </a:r>
            <a:r>
              <a:rPr lang="en-GB" sz="1200" b="1" u="none" dirty="0" smtClean="0">
                <a:latin typeface="Segoe UI" panose="020B0502040204020203" pitchFamily="34" charset="0"/>
                <a:ea typeface="Segoe UI" panose="020B0502040204020203" pitchFamily="34" charset="0"/>
                <a:cs typeface="Segoe UI" panose="020B0502040204020203" pitchFamily="34" charset="0"/>
              </a:rPr>
              <a:t>suspect</a:t>
            </a:r>
            <a:r>
              <a:rPr lang="en-GB" sz="1200" u="none" dirty="0" smtClean="0">
                <a:latin typeface="Segoe UI" panose="020B0502040204020203" pitchFamily="34" charset="0"/>
                <a:ea typeface="Segoe UI" panose="020B0502040204020203" pitchFamily="34" charset="0"/>
                <a:cs typeface="Segoe UI" panose="020B0502040204020203" pitchFamily="34" charset="0"/>
              </a:rPr>
              <a:t>.</a:t>
            </a:r>
            <a:endParaRPr lang="en-GB"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200" b="1"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ounded Rectangle 14"/>
          <p:cNvSpPr>
            <a:spLocks noChangeArrowheads="1"/>
          </p:cNvSpPr>
          <p:nvPr/>
        </p:nvSpPr>
        <p:spPr bwMode="auto">
          <a:xfrm>
            <a:off x="4669637" y="5993581"/>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18" name="Rounded Rectangle 14"/>
          <p:cNvSpPr>
            <a:spLocks noChangeArrowheads="1"/>
          </p:cNvSpPr>
          <p:nvPr/>
        </p:nvSpPr>
        <p:spPr bwMode="auto">
          <a:xfrm>
            <a:off x="4669637" y="6471765"/>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428256" y="6225372"/>
            <a:ext cx="4045726" cy="461665"/>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Continued </a:t>
            </a:r>
            <a:r>
              <a:rPr lang="en-GB" altLang="en-US" sz="1200" dirty="0">
                <a:latin typeface="Segoe UI" panose="020B0502040204020203" pitchFamily="34" charset="0"/>
                <a:ea typeface="Segoe UI" panose="020B0502040204020203" pitchFamily="34" charset="0"/>
                <a:cs typeface="Segoe UI" panose="020B0502040204020203" pitchFamily="34" charset="0"/>
              </a:rPr>
              <a:t>strategic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monitoring </a:t>
            </a:r>
            <a:r>
              <a:rPr lang="en-GB" altLang="en-US" sz="1200" dirty="0">
                <a:latin typeface="Segoe UI" panose="020B0502040204020203" pitchFamily="34" charset="0"/>
                <a:ea typeface="Segoe UI" panose="020B0502040204020203" pitchFamily="34" charset="0"/>
                <a:cs typeface="Segoe UI" panose="020B0502040204020203" pitchFamily="34" charset="0"/>
              </a:rPr>
              <a:t>by performance</a:t>
            </a:r>
            <a:r>
              <a:rPr lang="en-GB" altLang="en-US" sz="1200" b="1" dirty="0">
                <a:latin typeface="Segoe UI" panose="020B0502040204020203" pitchFamily="34" charset="0"/>
                <a:ea typeface="Segoe UI" panose="020B0502040204020203" pitchFamily="34" charset="0"/>
                <a:cs typeface="Segoe UI" panose="020B0502040204020203" pitchFamily="34" charset="0"/>
              </a:rPr>
              <a:t>.</a:t>
            </a:r>
          </a:p>
          <a:p>
            <a:endParaRPr lang="en-GB" sz="1200" dirty="0"/>
          </a:p>
        </p:txBody>
      </p:sp>
    </p:spTree>
    <p:extLst>
      <p:ext uri="{BB962C8B-B14F-4D97-AF65-F5344CB8AC3E}">
        <p14:creationId xmlns:p14="http://schemas.microsoft.com/office/powerpoint/2010/main" val="26947749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39265" y="286358"/>
            <a:ext cx="5644845" cy="3170562"/>
          </a:xfrm>
          <a:prstGeom prst="rect">
            <a:avLst/>
          </a:prstGeom>
        </p:spPr>
      </p:pic>
      <p:pic>
        <p:nvPicPr>
          <p:cNvPr id="2" name="Picture 1"/>
          <p:cNvPicPr>
            <a:picLocks noChangeAspect="1"/>
          </p:cNvPicPr>
          <p:nvPr/>
        </p:nvPicPr>
        <p:blipFill>
          <a:blip r:embed="rId4"/>
          <a:stretch>
            <a:fillRect/>
          </a:stretch>
        </p:blipFill>
        <p:spPr>
          <a:xfrm>
            <a:off x="6039265" y="3587291"/>
            <a:ext cx="5704611" cy="3272445"/>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44</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55156" y="192984"/>
            <a:ext cx="5290038"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well does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West Mercia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manage crime? – Exceptional Volumes</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Rounded Rectangle 14"/>
          <p:cNvSpPr>
            <a:spLocks noChangeArrowheads="1"/>
          </p:cNvSpPr>
          <p:nvPr/>
        </p:nvSpPr>
        <p:spPr bwMode="auto">
          <a:xfrm>
            <a:off x="428256" y="5904732"/>
            <a:ext cx="5208060"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ounded Rectangle 14"/>
          <p:cNvSpPr>
            <a:spLocks noChangeArrowheads="1"/>
          </p:cNvSpPr>
          <p:nvPr/>
        </p:nvSpPr>
        <p:spPr bwMode="auto">
          <a:xfrm>
            <a:off x="428256" y="697556"/>
            <a:ext cx="5208060" cy="1370133"/>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endParaRPr lang="en-GB" altLang="en-US" sz="8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8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Volumes of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Public Order </a:t>
            </a:r>
            <a:r>
              <a:rPr lang="en-GB" altLang="en-US" sz="1200" dirty="0">
                <a:latin typeface="Segoe UI" panose="020B0502040204020203" pitchFamily="34" charset="0"/>
                <a:ea typeface="Segoe UI" panose="020B0502040204020203" pitchFamily="34" charset="0"/>
                <a:cs typeface="Segoe UI" panose="020B0502040204020203" pitchFamily="34" charset="0"/>
              </a:rPr>
              <a:t>o</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ffences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significantly exceeded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the</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 upper control limit</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 This represents a substantial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increase of 64% (347)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offences</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compared to March 2020/21 (within lockdown period), and an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increase of 19% (144)</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 on February 2021/22 volumes. </a:t>
            </a:r>
          </a:p>
          <a:p>
            <a:pPr marL="171450" indent="-171450">
              <a:spcBef>
                <a:spcPct val="20000"/>
              </a:spcBef>
              <a:buFont typeface="Arial" panose="020B0604020202020204" pitchFamily="34" charset="0"/>
              <a:buChar char="•"/>
            </a:pPr>
            <a:endParaRPr lang="en-GB" altLang="en-US" sz="1100"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15"/>
          <p:cNvSpPr>
            <a:spLocks noChangeArrowheads="1"/>
          </p:cNvSpPr>
          <p:nvPr/>
        </p:nvSpPr>
        <p:spPr bwMode="auto">
          <a:xfrm>
            <a:off x="428256" y="2135276"/>
            <a:ext cx="5208060" cy="3684285"/>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endParaRPr lang="en-GB" altLang="en-US" sz="800" b="1"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It </a:t>
            </a:r>
            <a:r>
              <a:rPr lang="en-GB" altLang="en-US" sz="1200" u="none" dirty="0">
                <a:latin typeface="Segoe UI" panose="020B0502040204020203" pitchFamily="34" charset="0"/>
                <a:ea typeface="Segoe UI" panose="020B0502040204020203" pitchFamily="34" charset="0"/>
                <a:cs typeface="Segoe UI" panose="020B0502040204020203" pitchFamily="34" charset="0"/>
              </a:rPr>
              <a:t>is probable that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recording practices around Public Order Offences have improved following changes to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SAAB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in the last two months resulting in increased volumes of Public Order Crime Offences, </a:t>
            </a:r>
            <a:r>
              <a:rPr lang="en-GB" altLang="en-US" sz="1200" u="none" dirty="0">
                <a:latin typeface="Segoe UI" panose="020B0502040204020203" pitchFamily="34" charset="0"/>
                <a:ea typeface="Segoe UI" panose="020B0502040204020203" pitchFamily="34" charset="0"/>
                <a:cs typeface="Segoe UI" panose="020B0502040204020203" pitchFamily="34" charset="0"/>
              </a:rPr>
              <a:t>as opposed to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an </a:t>
            </a:r>
            <a:r>
              <a:rPr lang="en-GB" altLang="en-US" sz="1200" u="none" dirty="0">
                <a:latin typeface="Segoe UI" panose="020B0502040204020203" pitchFamily="34" charset="0"/>
                <a:ea typeface="Segoe UI" panose="020B0502040204020203" pitchFamily="34" charset="0"/>
                <a:cs typeface="Segoe UI" panose="020B0502040204020203" pitchFamily="34" charset="0"/>
              </a:rPr>
              <a:t>organic increase in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crime offences </a:t>
            </a:r>
            <a:r>
              <a:rPr lang="en-GB" altLang="en-US" sz="1200" u="none" dirty="0">
                <a:latin typeface="Segoe UI" panose="020B0502040204020203" pitchFamily="34" charset="0"/>
                <a:ea typeface="Segoe UI" panose="020B0502040204020203" pitchFamily="34" charset="0"/>
                <a:cs typeface="Segoe UI" panose="020B0502040204020203" pitchFamily="34" charset="0"/>
              </a:rPr>
              <a:t>happening within our communities.</a:t>
            </a:r>
          </a:p>
          <a:p>
            <a:pPr marL="171450" indent="-171450">
              <a:buFont typeface="Arial" panose="020B0604020202020204" pitchFamily="34" charset="0"/>
              <a:buChar cha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Incidents with an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opening</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classification code of “CR – Public Order”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make up a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substantial proportion of the combined total of ASB &amp; Public Order incidents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since February, when the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opening code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“CR – Public Order Offence”</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was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added to SAAB. </a:t>
            </a:r>
          </a:p>
          <a:p>
            <a:pPr marL="171450" indent="-171450">
              <a:buFont typeface="Arial" panose="020B0604020202020204" pitchFamily="34" charset="0"/>
              <a:buChar char="•"/>
              <a:defRPr/>
            </a:pPr>
            <a:endParaRPr lang="en-GB" altLang="en-US" sz="1200" b="1"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Following the introduction of this opening code,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volumes of Public Order crime offences have also increased substantially</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 while the combined total of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ASB &amp; Public Order incidents</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 has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remained relatively stable</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West Mercia sits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4</a:t>
            </a:r>
            <a:r>
              <a:rPr lang="en-GB" altLang="en-US" sz="1200" b="1" u="none" baseline="30000" dirty="0" smtClean="0">
                <a:latin typeface="Segoe UI" panose="020B0502040204020203" pitchFamily="34" charset="0"/>
                <a:ea typeface="Segoe UI" panose="020B0502040204020203" pitchFamily="34" charset="0"/>
                <a:cs typeface="Segoe UI" panose="020B0502040204020203" pitchFamily="34" charset="0"/>
              </a:rPr>
              <a:t>th</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 out of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8</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 in its Most Similar Group.</a:t>
            </a: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100" b="1"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ounded Rectangle 14"/>
          <p:cNvSpPr>
            <a:spLocks noChangeArrowheads="1"/>
          </p:cNvSpPr>
          <p:nvPr/>
        </p:nvSpPr>
        <p:spPr bwMode="auto">
          <a:xfrm>
            <a:off x="4669637" y="5972319"/>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18" name="Rounded Rectangle 14"/>
          <p:cNvSpPr>
            <a:spLocks noChangeArrowheads="1"/>
          </p:cNvSpPr>
          <p:nvPr/>
        </p:nvSpPr>
        <p:spPr bwMode="auto">
          <a:xfrm>
            <a:off x="4669637" y="6450503"/>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428256" y="6204110"/>
            <a:ext cx="4045726" cy="461665"/>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Continued strategic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monitoring </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of incident classification</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200" dirty="0">
                <a:latin typeface="Segoe UI" panose="020B0502040204020203" pitchFamily="34" charset="0"/>
                <a:ea typeface="Segoe UI" panose="020B0502040204020203" pitchFamily="34" charset="0"/>
                <a:cs typeface="Segoe UI" panose="020B0502040204020203" pitchFamily="34" charset="0"/>
              </a:rPr>
              <a:t>by performance</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a:t>
            </a: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4" name="Straight Connector 3"/>
          <p:cNvCxnSpPr/>
          <p:nvPr/>
        </p:nvCxnSpPr>
        <p:spPr>
          <a:xfrm flipH="1">
            <a:off x="10900856" y="3818702"/>
            <a:ext cx="16933" cy="2164734"/>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506279" y="3459440"/>
            <a:ext cx="1505721" cy="338554"/>
          </a:xfrm>
          <a:prstGeom prst="rect">
            <a:avLst/>
          </a:prstGeom>
          <a:noFill/>
          <a:ln w="12700">
            <a:solidFill>
              <a:schemeClr val="accent4"/>
            </a:solidFill>
          </a:ln>
        </p:spPr>
        <p:txBody>
          <a:bodyPr wrap="square" rtlCol="0">
            <a:spAutoFit/>
          </a:bodyPr>
          <a:lstStyle/>
          <a:p>
            <a:r>
              <a:rPr lang="en-GB" sz="800" b="1" dirty="0" smtClean="0">
                <a:latin typeface="Segoe UI" panose="020B0502040204020203" pitchFamily="34" charset="0"/>
                <a:ea typeface="Segoe UI" panose="020B0502040204020203" pitchFamily="34" charset="0"/>
                <a:cs typeface="Segoe UI" panose="020B0502040204020203" pitchFamily="34" charset="0"/>
              </a:rPr>
              <a:t>Opening Code “CR – Public Order” Added to SAAB</a:t>
            </a:r>
            <a:endParaRPr lang="en-GB" sz="800" b="1" dirty="0">
              <a:latin typeface="Segoe UI" panose="020B0502040204020203" pitchFamily="34" charset="0"/>
              <a:ea typeface="Segoe UI" panose="020B0502040204020203" pitchFamily="34" charset="0"/>
              <a:cs typeface="Segoe UI" panose="020B0502040204020203" pitchFamily="34" charset="0"/>
            </a:endParaRPr>
          </a:p>
        </p:txBody>
      </p:sp>
      <p:cxnSp>
        <p:nvCxnSpPr>
          <p:cNvPr id="19" name="Straight Connector 18"/>
          <p:cNvCxnSpPr/>
          <p:nvPr/>
        </p:nvCxnSpPr>
        <p:spPr>
          <a:xfrm flipH="1">
            <a:off x="10558580" y="1133689"/>
            <a:ext cx="8002" cy="1545201"/>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319609" y="795135"/>
            <a:ext cx="1505721" cy="338554"/>
          </a:xfrm>
          <a:prstGeom prst="rect">
            <a:avLst/>
          </a:prstGeom>
          <a:noFill/>
          <a:ln w="12700">
            <a:solidFill>
              <a:schemeClr val="accent4"/>
            </a:solidFill>
          </a:ln>
        </p:spPr>
        <p:txBody>
          <a:bodyPr wrap="square" rtlCol="0">
            <a:spAutoFit/>
          </a:bodyPr>
          <a:lstStyle/>
          <a:p>
            <a:r>
              <a:rPr lang="en-GB" sz="800" b="1" dirty="0" smtClean="0">
                <a:latin typeface="Segoe UI" panose="020B0502040204020203" pitchFamily="34" charset="0"/>
                <a:ea typeface="Segoe UI" panose="020B0502040204020203" pitchFamily="34" charset="0"/>
                <a:cs typeface="Segoe UI" panose="020B0502040204020203" pitchFamily="34" charset="0"/>
              </a:rPr>
              <a:t>Opening Code “CR – Public Order” Added to SAAB</a:t>
            </a:r>
            <a:endParaRPr lang="en-GB" sz="8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80996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45</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Box 6"/>
          <p:cNvSpPr txBox="1"/>
          <p:nvPr/>
        </p:nvSpPr>
        <p:spPr>
          <a:xfrm>
            <a:off x="352800" y="192984"/>
            <a:ext cx="56257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well does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West Mercia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manage crime?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8" name="Picture 17"/>
          <p:cNvPicPr>
            <a:picLocks noChangeAspect="1"/>
          </p:cNvPicPr>
          <p:nvPr/>
        </p:nvPicPr>
        <p:blipFill rotWithShape="1">
          <a:blip r:embed="rId3"/>
          <a:srcRect t="10366" b="23610"/>
          <a:stretch/>
        </p:blipFill>
        <p:spPr>
          <a:xfrm>
            <a:off x="6215625" y="3701455"/>
            <a:ext cx="5750640" cy="2480734"/>
          </a:xfrm>
          <a:prstGeom prst="rect">
            <a:avLst/>
          </a:prstGeom>
        </p:spPr>
      </p:pic>
      <p:sp>
        <p:nvSpPr>
          <p:cNvPr id="19" name="TextBox 18"/>
          <p:cNvSpPr txBox="1"/>
          <p:nvPr/>
        </p:nvSpPr>
        <p:spPr>
          <a:xfrm>
            <a:off x="347164" y="654649"/>
            <a:ext cx="5308296" cy="276999"/>
          </a:xfrm>
          <a:prstGeom prst="rect">
            <a:avLst/>
          </a:prstGeom>
          <a:noFill/>
        </p:spPr>
        <p:txBody>
          <a:bodyPr wrap="square" rtlCol="0">
            <a:spAutoFit/>
          </a:bodyPr>
          <a:lstStyle/>
          <a:p>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4.2.13 Rural Crime </a:t>
            </a:r>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7241266" y="111800"/>
            <a:ext cx="3699358" cy="461665"/>
          </a:xfrm>
          <a:prstGeom prst="rect">
            <a:avLst/>
          </a:prstGeom>
          <a:noFill/>
        </p:spPr>
        <p:txBody>
          <a:bodyPr wrap="square" rtlCol="0">
            <a:spAutoFit/>
          </a:bodyPr>
          <a:lstStyle/>
          <a:p>
            <a:pPr algn="ct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West Mercia Rural Crime Comparison to Previous Years</a:t>
            </a:r>
            <a:endPar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7241266" y="3377643"/>
            <a:ext cx="3699358" cy="461665"/>
          </a:xfrm>
          <a:prstGeom prst="rect">
            <a:avLst/>
          </a:prstGeom>
          <a:noFill/>
        </p:spPr>
        <p:txBody>
          <a:bodyPr wrap="square" rtlCol="0">
            <a:spAutoFit/>
          </a:bodyPr>
          <a:lstStyle/>
          <a:p>
            <a:pPr algn="ct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West Mercia Rural Crime Comparison to Previous Months</a:t>
            </a:r>
            <a:endPar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Rounded Rectangle 14"/>
          <p:cNvSpPr>
            <a:spLocks noChangeArrowheads="1"/>
          </p:cNvSpPr>
          <p:nvPr/>
        </p:nvSpPr>
        <p:spPr bwMode="auto">
          <a:xfrm>
            <a:off x="581441" y="5816285"/>
            <a:ext cx="5399908" cy="923330"/>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rPr>
              <a:t>Next Steps / </a:t>
            </a: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Recommendations</a:t>
            </a: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Rounded Rectangle 14"/>
          <p:cNvSpPr>
            <a:spLocks noChangeArrowheads="1"/>
          </p:cNvSpPr>
          <p:nvPr/>
        </p:nvSpPr>
        <p:spPr bwMode="auto">
          <a:xfrm>
            <a:off x="581441" y="931649"/>
            <a:ext cx="5399907" cy="2910538"/>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rPr>
              <a:t>Key </a:t>
            </a: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Points</a:t>
            </a:r>
          </a:p>
          <a:p>
            <a:pPr>
              <a:spcBef>
                <a:spcPct val="20000"/>
              </a:spcBef>
            </a:pPr>
            <a:endParaRPr lang="en-GB" altLang="en-US" sz="6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The definition of Rural Crime </a:t>
            </a:r>
            <a:r>
              <a:rPr lang="en-GB" sz="1050" dirty="0" smtClean="0">
                <a:latin typeface="Segoe UI" panose="020B0502040204020203" pitchFamily="34" charset="0"/>
                <a:ea typeface="Segoe UI" panose="020B0502040204020203" pitchFamily="34" charset="0"/>
                <a:cs typeface="Segoe UI" panose="020B0502040204020203" pitchFamily="34" charset="0"/>
              </a:rPr>
              <a:t>has</a:t>
            </a:r>
            <a:r>
              <a:rPr lang="en-GB" sz="1050" b="1" dirty="0" smtClean="0">
                <a:latin typeface="Segoe UI" panose="020B0502040204020203" pitchFamily="34" charset="0"/>
                <a:ea typeface="Segoe UI" panose="020B0502040204020203" pitchFamily="34" charset="0"/>
                <a:cs typeface="Segoe UI" panose="020B0502040204020203" pitchFamily="34" charset="0"/>
              </a:rPr>
              <a:t> </a:t>
            </a:r>
            <a:r>
              <a:rPr lang="en-GB" sz="1050" dirty="0" smtClean="0">
                <a:latin typeface="Segoe UI" panose="020B0502040204020203" pitchFamily="34" charset="0"/>
                <a:ea typeface="Segoe UI" panose="020B0502040204020203" pitchFamily="34" charset="0"/>
                <a:cs typeface="Segoe UI" panose="020B0502040204020203" pitchFamily="34" charset="0"/>
              </a:rPr>
              <a:t>been considered but </a:t>
            </a:r>
            <a:r>
              <a:rPr lang="en-GB" sz="1050" b="1" dirty="0" smtClean="0">
                <a:latin typeface="Segoe UI" panose="020B0502040204020203" pitchFamily="34" charset="0"/>
                <a:ea typeface="Segoe UI" panose="020B0502040204020203" pitchFamily="34" charset="0"/>
                <a:cs typeface="Segoe UI" panose="020B0502040204020203" pitchFamily="34" charset="0"/>
              </a:rPr>
              <a:t>not agreed</a:t>
            </a:r>
            <a:r>
              <a:rPr lang="en-GB" sz="1050" b="1" dirty="0">
                <a:latin typeface="Segoe UI" panose="020B0502040204020203" pitchFamily="34" charset="0"/>
                <a:ea typeface="Segoe UI" panose="020B0502040204020203" pitchFamily="34" charset="0"/>
                <a:cs typeface="Segoe UI" panose="020B0502040204020203" pitchFamily="34" charset="0"/>
              </a:rPr>
              <a:t>.</a:t>
            </a:r>
            <a:r>
              <a:rPr lang="en-GB" sz="1050" dirty="0">
                <a:latin typeface="Segoe UI" panose="020B0502040204020203" pitchFamily="34" charset="0"/>
                <a:ea typeface="Segoe UI" panose="020B0502040204020203" pitchFamily="34" charset="0"/>
                <a:cs typeface="Segoe UI" panose="020B0502040204020203" pitchFamily="34" charset="0"/>
              </a:rPr>
              <a:t> For the purpose of </a:t>
            </a:r>
            <a:r>
              <a:rPr lang="en-GB" sz="1050" dirty="0" smtClean="0">
                <a:latin typeface="Segoe UI" panose="020B0502040204020203" pitchFamily="34" charset="0"/>
                <a:ea typeface="Segoe UI" panose="020B0502040204020203" pitchFamily="34" charset="0"/>
                <a:cs typeface="Segoe UI" panose="020B0502040204020203" pitchFamily="34" charset="0"/>
              </a:rPr>
              <a:t>this report, </a:t>
            </a:r>
            <a:r>
              <a:rPr lang="en-GB" sz="1050" b="1" dirty="0" smtClean="0">
                <a:latin typeface="Segoe UI" panose="020B0502040204020203" pitchFamily="34" charset="0"/>
                <a:ea typeface="Segoe UI" panose="020B0502040204020203" pitchFamily="34" charset="0"/>
                <a:cs typeface="Segoe UI" panose="020B0502040204020203" pitchFamily="34" charset="0"/>
              </a:rPr>
              <a:t>rural </a:t>
            </a:r>
            <a:r>
              <a:rPr lang="en-GB" sz="1050" b="1" dirty="0">
                <a:latin typeface="Segoe UI" panose="020B0502040204020203" pitchFamily="34" charset="0"/>
                <a:ea typeface="Segoe UI" panose="020B0502040204020203" pitchFamily="34" charset="0"/>
                <a:cs typeface="Segoe UI" panose="020B0502040204020203" pitchFamily="34" charset="0"/>
              </a:rPr>
              <a:t>crime </a:t>
            </a:r>
            <a:r>
              <a:rPr lang="en-GB" sz="1050" dirty="0">
                <a:latin typeface="Segoe UI" panose="020B0502040204020203" pitchFamily="34" charset="0"/>
                <a:ea typeface="Segoe UI" panose="020B0502040204020203" pitchFamily="34" charset="0"/>
                <a:cs typeface="Segoe UI" panose="020B0502040204020203" pitchFamily="34" charset="0"/>
              </a:rPr>
              <a:t>has been </a:t>
            </a:r>
            <a:r>
              <a:rPr lang="en-GB" sz="1050" b="1" dirty="0">
                <a:latin typeface="Segoe UI" panose="020B0502040204020203" pitchFamily="34" charset="0"/>
                <a:ea typeface="Segoe UI" panose="020B0502040204020203" pitchFamily="34" charset="0"/>
                <a:cs typeface="Segoe UI" panose="020B0502040204020203" pitchFamily="34" charset="0"/>
              </a:rPr>
              <a:t>defined as any crime which takes place in a "rural" Output </a:t>
            </a:r>
            <a:r>
              <a:rPr lang="en-GB" sz="1050" b="1" dirty="0" smtClean="0">
                <a:latin typeface="Segoe UI" panose="020B0502040204020203" pitchFamily="34" charset="0"/>
                <a:ea typeface="Segoe UI" panose="020B0502040204020203" pitchFamily="34" charset="0"/>
                <a:cs typeface="Segoe UI" panose="020B0502040204020203" pitchFamily="34" charset="0"/>
              </a:rPr>
              <a:t>Area </a:t>
            </a:r>
            <a:r>
              <a:rPr lang="en-GB" sz="1050" dirty="0" smtClean="0">
                <a:latin typeface="Segoe UI" panose="020B0502040204020203" pitchFamily="34" charset="0"/>
                <a:ea typeface="Segoe UI" panose="020B0502040204020203" pitchFamily="34" charset="0"/>
                <a:cs typeface="Segoe UI" panose="020B0502040204020203" pitchFamily="34" charset="0"/>
              </a:rPr>
              <a:t>(OA). OAs </a:t>
            </a:r>
            <a:r>
              <a:rPr lang="en-GB" sz="1050" dirty="0">
                <a:latin typeface="Segoe UI" panose="020B0502040204020203" pitchFamily="34" charset="0"/>
                <a:ea typeface="Segoe UI" panose="020B0502040204020203" pitchFamily="34" charset="0"/>
                <a:cs typeface="Segoe UI" panose="020B0502040204020203" pitchFamily="34" charset="0"/>
              </a:rPr>
              <a:t>have been classified as rural/urban </a:t>
            </a:r>
            <a:r>
              <a:rPr lang="en-GB" sz="1050" b="1" dirty="0">
                <a:latin typeface="Segoe UI" panose="020B0502040204020203" pitchFamily="34" charset="0"/>
                <a:ea typeface="Segoe UI" panose="020B0502040204020203" pitchFamily="34" charset="0"/>
                <a:cs typeface="Segoe UI" panose="020B0502040204020203" pitchFamily="34" charset="0"/>
              </a:rPr>
              <a:t>on the basis of the 2011 ONS Rural-Urban Classification for Small Area </a:t>
            </a:r>
            <a:r>
              <a:rPr lang="en-GB" sz="1050" b="1" dirty="0" smtClean="0">
                <a:latin typeface="Segoe UI" panose="020B0502040204020203" pitchFamily="34" charset="0"/>
                <a:ea typeface="Segoe UI" panose="020B0502040204020203" pitchFamily="34" charset="0"/>
                <a:cs typeface="Segoe UI" panose="020B0502040204020203" pitchFamily="34" charset="0"/>
              </a:rPr>
              <a:t>Geographies.</a:t>
            </a:r>
          </a:p>
          <a:p>
            <a:pPr marL="171450" indent="-171450">
              <a:buFont typeface="Arial" panose="020B0604020202020204" pitchFamily="34" charset="0"/>
              <a:buChar char="•"/>
            </a:pPr>
            <a:endParaRPr lang="en-GB" sz="600" b="1"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West Mercia </a:t>
            </a:r>
            <a:r>
              <a:rPr lang="en-GB" sz="1050" dirty="0" smtClean="0">
                <a:latin typeface="Segoe UI" panose="020B0502040204020203" pitchFamily="34" charset="0"/>
                <a:ea typeface="Segoe UI" panose="020B0502040204020203" pitchFamily="34" charset="0"/>
                <a:cs typeface="Segoe UI" panose="020B0502040204020203" pitchFamily="34" charset="0"/>
              </a:rPr>
              <a:t>has seen a </a:t>
            </a:r>
            <a:r>
              <a:rPr lang="en-GB" sz="1050" b="1" dirty="0" smtClean="0">
                <a:latin typeface="Segoe UI" panose="020B0502040204020203" pitchFamily="34" charset="0"/>
                <a:ea typeface="Segoe UI" panose="020B0502040204020203" pitchFamily="34" charset="0"/>
                <a:cs typeface="Segoe UI" panose="020B0502040204020203" pitchFamily="34" charset="0"/>
              </a:rPr>
              <a:t>9% (143) increase </a:t>
            </a:r>
            <a:r>
              <a:rPr lang="en-GB" sz="1050" dirty="0" smtClean="0">
                <a:latin typeface="Segoe UI" panose="020B0502040204020203" pitchFamily="34" charset="0"/>
                <a:ea typeface="Segoe UI" panose="020B0502040204020203" pitchFamily="34" charset="0"/>
                <a:cs typeface="Segoe UI" panose="020B0502040204020203" pitchFamily="34" charset="0"/>
              </a:rPr>
              <a:t>in volumes of rural crime when compared to the </a:t>
            </a:r>
            <a:r>
              <a:rPr lang="en-GB" sz="1050" b="1" dirty="0" smtClean="0">
                <a:latin typeface="Segoe UI" panose="020B0502040204020203" pitchFamily="34" charset="0"/>
                <a:ea typeface="Segoe UI" panose="020B0502040204020203" pitchFamily="34" charset="0"/>
                <a:cs typeface="Segoe UI" panose="020B0502040204020203" pitchFamily="34" charset="0"/>
              </a:rPr>
              <a:t>previous month</a:t>
            </a:r>
            <a:r>
              <a:rPr lang="en-GB" sz="1050" dirty="0" smtClean="0">
                <a:latin typeface="Segoe UI" panose="020B0502040204020203" pitchFamily="34" charset="0"/>
                <a:ea typeface="Segoe UI" panose="020B0502040204020203" pitchFamily="34" charset="0"/>
                <a:cs typeface="Segoe UI" panose="020B0502040204020203" pitchFamily="34" charset="0"/>
              </a:rPr>
              <a:t>, and an </a:t>
            </a:r>
            <a:r>
              <a:rPr lang="en-GB" sz="1050" b="1" dirty="0" smtClean="0">
                <a:latin typeface="Segoe UI" panose="020B0502040204020203" pitchFamily="34" charset="0"/>
                <a:ea typeface="Segoe UI" panose="020B0502040204020203" pitchFamily="34" charset="0"/>
                <a:cs typeface="Segoe UI" panose="020B0502040204020203" pitchFamily="34" charset="0"/>
              </a:rPr>
              <a:t>8% (135) increase </a:t>
            </a:r>
            <a:r>
              <a:rPr lang="en-GB" sz="1050" dirty="0" smtClean="0">
                <a:latin typeface="Segoe UI" panose="020B0502040204020203" pitchFamily="34" charset="0"/>
                <a:ea typeface="Segoe UI" panose="020B0502040204020203" pitchFamily="34" charset="0"/>
                <a:cs typeface="Segoe UI" panose="020B0502040204020203" pitchFamily="34" charset="0"/>
              </a:rPr>
              <a:t>when compared to</a:t>
            </a:r>
            <a:r>
              <a:rPr lang="en-GB" sz="1050" b="1" dirty="0" smtClean="0">
                <a:latin typeface="Segoe UI" panose="020B0502040204020203" pitchFamily="34" charset="0"/>
                <a:ea typeface="Segoe UI" panose="020B0502040204020203" pitchFamily="34" charset="0"/>
                <a:cs typeface="Segoe UI" panose="020B0502040204020203" pitchFamily="34" charset="0"/>
              </a:rPr>
              <a:t> March 2021</a:t>
            </a:r>
            <a:r>
              <a:rPr lang="en-GB" sz="1050"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6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The largest increases </a:t>
            </a:r>
            <a:r>
              <a:rPr lang="en-GB" sz="1050" dirty="0" smtClean="0">
                <a:latin typeface="Segoe UI" panose="020B0502040204020203" pitchFamily="34" charset="0"/>
                <a:ea typeface="Segoe UI" panose="020B0502040204020203" pitchFamily="34" charset="0"/>
                <a:cs typeface="Segoe UI" panose="020B0502040204020203" pitchFamily="34" charset="0"/>
              </a:rPr>
              <a:t>have been seen in </a:t>
            </a:r>
            <a:r>
              <a:rPr lang="en-GB" sz="1050" b="1" dirty="0" smtClean="0">
                <a:latin typeface="Segoe UI" panose="020B0502040204020203" pitchFamily="34" charset="0"/>
                <a:ea typeface="Segoe UI" panose="020B0502040204020203" pitchFamily="34" charset="0"/>
                <a:cs typeface="Segoe UI" panose="020B0502040204020203" pitchFamily="34" charset="0"/>
              </a:rPr>
              <a:t>North Worcestershire </a:t>
            </a:r>
            <a:r>
              <a:rPr lang="en-GB" sz="1050" dirty="0" smtClean="0">
                <a:latin typeface="Segoe UI" panose="020B0502040204020203" pitchFamily="34" charset="0"/>
                <a:ea typeface="Segoe UI" panose="020B0502040204020203" pitchFamily="34" charset="0"/>
                <a:cs typeface="Segoe UI" panose="020B0502040204020203" pitchFamily="34" charset="0"/>
              </a:rPr>
              <a:t>with a </a:t>
            </a:r>
            <a:r>
              <a:rPr lang="en-GB" sz="1050" b="1" dirty="0" smtClean="0">
                <a:latin typeface="Segoe UI" panose="020B0502040204020203" pitchFamily="34" charset="0"/>
                <a:ea typeface="Segoe UI" panose="020B0502040204020203" pitchFamily="34" charset="0"/>
                <a:cs typeface="Segoe UI" panose="020B0502040204020203" pitchFamily="34" charset="0"/>
              </a:rPr>
              <a:t>31% (54) increase </a:t>
            </a:r>
            <a:r>
              <a:rPr lang="en-GB" sz="1050" dirty="0" smtClean="0">
                <a:latin typeface="Segoe UI" panose="020B0502040204020203" pitchFamily="34" charset="0"/>
                <a:ea typeface="Segoe UI" panose="020B0502040204020203" pitchFamily="34" charset="0"/>
                <a:cs typeface="Segoe UI" panose="020B0502040204020203" pitchFamily="34" charset="0"/>
              </a:rPr>
              <a:t>on the previous month, however only a </a:t>
            </a:r>
            <a:r>
              <a:rPr lang="en-GB" sz="1050" b="1" dirty="0" smtClean="0">
                <a:latin typeface="Segoe UI" panose="020B0502040204020203" pitchFamily="34" charset="0"/>
                <a:ea typeface="Segoe UI" panose="020B0502040204020203" pitchFamily="34" charset="0"/>
                <a:cs typeface="Segoe UI" panose="020B0502040204020203" pitchFamily="34" charset="0"/>
              </a:rPr>
              <a:t>6% (13) </a:t>
            </a:r>
            <a:r>
              <a:rPr lang="en-GB" sz="1050" dirty="0" smtClean="0">
                <a:latin typeface="Segoe UI" panose="020B0502040204020203" pitchFamily="34" charset="0"/>
                <a:ea typeface="Segoe UI" panose="020B0502040204020203" pitchFamily="34" charset="0"/>
                <a:cs typeface="Segoe UI" panose="020B0502040204020203" pitchFamily="34" charset="0"/>
              </a:rPr>
              <a:t>increase when compared to last year. </a:t>
            </a:r>
          </a:p>
          <a:p>
            <a:pPr marL="171450" indent="-171450">
              <a:buFont typeface="Arial" panose="020B0604020202020204" pitchFamily="34" charset="0"/>
              <a:buChar char="•"/>
            </a:pPr>
            <a:endParaRPr lang="en-GB" sz="6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Shropshire </a:t>
            </a:r>
            <a:r>
              <a:rPr lang="en-GB" sz="1050" dirty="0" smtClean="0">
                <a:latin typeface="Segoe UI" panose="020B0502040204020203" pitchFamily="34" charset="0"/>
                <a:ea typeface="Segoe UI" panose="020B0502040204020203" pitchFamily="34" charset="0"/>
                <a:cs typeface="Segoe UI" panose="020B0502040204020203" pitchFamily="34" charset="0"/>
              </a:rPr>
              <a:t>has seen a </a:t>
            </a:r>
            <a:r>
              <a:rPr lang="en-GB" sz="1050" b="1" dirty="0" smtClean="0">
                <a:latin typeface="Segoe UI" panose="020B0502040204020203" pitchFamily="34" charset="0"/>
                <a:ea typeface="Segoe UI" panose="020B0502040204020203" pitchFamily="34" charset="0"/>
                <a:cs typeface="Segoe UI" panose="020B0502040204020203" pitchFamily="34" charset="0"/>
              </a:rPr>
              <a:t>20% (85) increase </a:t>
            </a:r>
            <a:r>
              <a:rPr lang="en-GB" sz="1050" dirty="0" smtClean="0">
                <a:latin typeface="Segoe UI" panose="020B0502040204020203" pitchFamily="34" charset="0"/>
                <a:ea typeface="Segoe UI" panose="020B0502040204020203" pitchFamily="34" charset="0"/>
                <a:cs typeface="Segoe UI" panose="020B0502040204020203" pitchFamily="34" charset="0"/>
              </a:rPr>
              <a:t>on the previous month and a </a:t>
            </a:r>
            <a:r>
              <a:rPr lang="en-GB" sz="1050" b="1" dirty="0" smtClean="0">
                <a:latin typeface="Segoe UI" panose="020B0502040204020203" pitchFamily="34" charset="0"/>
                <a:ea typeface="Segoe UI" panose="020B0502040204020203" pitchFamily="34" charset="0"/>
                <a:cs typeface="Segoe UI" panose="020B0502040204020203" pitchFamily="34" charset="0"/>
              </a:rPr>
              <a:t>21% (87) increase </a:t>
            </a:r>
            <a:r>
              <a:rPr lang="en-GB" sz="1050" dirty="0" smtClean="0">
                <a:latin typeface="Segoe UI" panose="020B0502040204020203" pitchFamily="34" charset="0"/>
                <a:ea typeface="Segoe UI" panose="020B0502040204020203" pitchFamily="34" charset="0"/>
                <a:cs typeface="Segoe UI" panose="020B0502040204020203" pitchFamily="34" charset="0"/>
              </a:rPr>
              <a:t>on March 2021. </a:t>
            </a:r>
          </a:p>
          <a:p>
            <a:pPr marL="171450" indent="-171450">
              <a:buFont typeface="Arial" panose="020B0604020202020204" pitchFamily="34" charset="0"/>
              <a:buChar char="•"/>
            </a:pPr>
            <a:endParaRPr lang="en-GB" sz="6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smtClean="0">
                <a:latin typeface="Segoe UI" panose="020B0502040204020203" pitchFamily="34" charset="0"/>
                <a:ea typeface="Segoe UI" panose="020B0502040204020203" pitchFamily="34" charset="0"/>
                <a:cs typeface="Segoe UI" panose="020B0502040204020203" pitchFamily="34" charset="0"/>
              </a:rPr>
              <a:t>Both </a:t>
            </a:r>
            <a:r>
              <a:rPr lang="en-GB" sz="1050" b="1" dirty="0" smtClean="0">
                <a:latin typeface="Segoe UI" panose="020B0502040204020203" pitchFamily="34" charset="0"/>
                <a:ea typeface="Segoe UI" panose="020B0502040204020203" pitchFamily="34" charset="0"/>
                <a:cs typeface="Segoe UI" panose="020B0502040204020203" pitchFamily="34" charset="0"/>
              </a:rPr>
              <a:t>Herefordshire </a:t>
            </a:r>
            <a:r>
              <a:rPr lang="en-GB" sz="1050" dirty="0" smtClean="0">
                <a:latin typeface="Segoe UI" panose="020B0502040204020203" pitchFamily="34" charset="0"/>
                <a:ea typeface="Segoe UI" panose="020B0502040204020203" pitchFamily="34" charset="0"/>
                <a:cs typeface="Segoe UI" panose="020B0502040204020203" pitchFamily="34" charset="0"/>
              </a:rPr>
              <a:t>and </a:t>
            </a:r>
            <a:r>
              <a:rPr lang="en-GB" sz="1050" b="1" dirty="0" smtClean="0">
                <a:latin typeface="Segoe UI" panose="020B0502040204020203" pitchFamily="34" charset="0"/>
                <a:ea typeface="Segoe UI" panose="020B0502040204020203" pitchFamily="34" charset="0"/>
                <a:cs typeface="Segoe UI" panose="020B0502040204020203" pitchFamily="34" charset="0"/>
              </a:rPr>
              <a:t>Telford &amp; Wrekin </a:t>
            </a:r>
            <a:r>
              <a:rPr lang="en-GB" sz="1050" dirty="0" smtClean="0">
                <a:latin typeface="Segoe UI" panose="020B0502040204020203" pitchFamily="34" charset="0"/>
                <a:ea typeface="Segoe UI" panose="020B0502040204020203" pitchFamily="34" charset="0"/>
                <a:cs typeface="Segoe UI" panose="020B0502040204020203" pitchFamily="34" charset="0"/>
              </a:rPr>
              <a:t>have seen a </a:t>
            </a:r>
            <a:r>
              <a:rPr lang="en-GB" sz="1050" b="1" dirty="0" smtClean="0">
                <a:latin typeface="Segoe UI" panose="020B0502040204020203" pitchFamily="34" charset="0"/>
                <a:ea typeface="Segoe UI" panose="020B0502040204020203" pitchFamily="34" charset="0"/>
                <a:cs typeface="Segoe UI" panose="020B0502040204020203" pitchFamily="34" charset="0"/>
              </a:rPr>
              <a:t>decrease </a:t>
            </a:r>
            <a:r>
              <a:rPr lang="en-GB" sz="1050" dirty="0" smtClean="0">
                <a:latin typeface="Segoe UI" panose="020B0502040204020203" pitchFamily="34" charset="0"/>
                <a:ea typeface="Segoe UI" panose="020B0502040204020203" pitchFamily="34" charset="0"/>
                <a:cs typeface="Segoe UI" panose="020B0502040204020203" pitchFamily="34" charset="0"/>
              </a:rPr>
              <a:t>when compared  to the previous month and to March 2021</a:t>
            </a:r>
            <a:r>
              <a:rPr lang="en-GB" sz="1100" dirty="0" smtClean="0">
                <a:latin typeface="Segoe UI" panose="020B0502040204020203" pitchFamily="34" charset="0"/>
                <a:ea typeface="Segoe UI" panose="020B0502040204020203" pitchFamily="34" charset="0"/>
                <a:cs typeface="Segoe UI" panose="020B0502040204020203" pitchFamily="34" charset="0"/>
              </a:rPr>
              <a:t>.</a:t>
            </a:r>
            <a:endParaRPr lang="en-GB" sz="1100" dirty="0">
              <a:latin typeface="Segoe UI" panose="020B0502040204020203" pitchFamily="34" charset="0"/>
              <a:ea typeface="Segoe UI" panose="020B0502040204020203" pitchFamily="34" charset="0"/>
              <a:cs typeface="Segoe UI" panose="020B0502040204020203" pitchFamily="34" charset="0"/>
            </a:endParaRPr>
          </a:p>
          <a:p>
            <a:r>
              <a:rPr lang="en-GB" sz="1200" dirty="0" smtClean="0">
                <a:latin typeface="Segoe UI" panose="020B0502040204020203" pitchFamily="34" charset="0"/>
                <a:ea typeface="Segoe UI" panose="020B0502040204020203" pitchFamily="34" charset="0"/>
                <a:cs typeface="Segoe UI" panose="020B0502040204020203" pitchFamily="34" charset="0"/>
              </a:rPr>
              <a:t> </a:t>
            </a:r>
            <a:endParaRPr lang="en-GB" sz="1200" dirty="0">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400" dirty="0">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4" name="Rectangle 23"/>
          <p:cNvSpPr>
            <a:spLocks noChangeArrowheads="1"/>
          </p:cNvSpPr>
          <p:nvPr/>
        </p:nvSpPr>
        <p:spPr bwMode="auto">
          <a:xfrm>
            <a:off x="581441" y="3943625"/>
            <a:ext cx="5399907" cy="1771222"/>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6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u="none" dirty="0" smtClean="0">
                <a:latin typeface="Segoe UI" panose="020B0502040204020203" pitchFamily="34" charset="0"/>
                <a:ea typeface="Segoe UI" panose="020B0502040204020203" pitchFamily="34" charset="0"/>
                <a:cs typeface="Segoe UI" panose="020B0502040204020203" pitchFamily="34" charset="0"/>
              </a:rPr>
              <a:t>It is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likely</a:t>
            </a:r>
            <a:r>
              <a:rPr lang="en-GB" sz="1100" u="none" dirty="0" smtClean="0">
                <a:latin typeface="Segoe UI" panose="020B0502040204020203" pitchFamily="34" charset="0"/>
                <a:ea typeface="Segoe UI" panose="020B0502040204020203" pitchFamily="34" charset="0"/>
                <a:cs typeface="Segoe UI" panose="020B0502040204020203" pitchFamily="34" charset="0"/>
              </a:rPr>
              <a:t> that there will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be increases in rural crime </a:t>
            </a:r>
            <a:r>
              <a:rPr lang="en-GB" sz="1100" u="none" dirty="0" smtClean="0">
                <a:latin typeface="Segoe UI" panose="020B0502040204020203" pitchFamily="34" charset="0"/>
                <a:ea typeface="Segoe UI" panose="020B0502040204020203" pitchFamily="34" charset="0"/>
                <a:cs typeface="Segoe UI" panose="020B0502040204020203" pitchFamily="34" charset="0"/>
              </a:rPr>
              <a:t>as the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weather improves over the spring/summer months </a:t>
            </a:r>
            <a:r>
              <a:rPr lang="en-GB" sz="1100" u="none" dirty="0" smtClean="0">
                <a:latin typeface="Segoe UI" panose="020B0502040204020203" pitchFamily="34" charset="0"/>
                <a:ea typeface="Segoe UI" panose="020B0502040204020203" pitchFamily="34" charset="0"/>
                <a:cs typeface="Segoe UI" panose="020B0502040204020203" pitchFamily="34" charset="0"/>
              </a:rPr>
              <a:t>as this trend has been seen consistently in the past 3 years with the exception of March 2020, highly likely due to </a:t>
            </a:r>
            <a:r>
              <a:rPr lang="en-GB" sz="1100" u="none" dirty="0">
                <a:latin typeface="Segoe UI" panose="020B0502040204020203" pitchFamily="34" charset="0"/>
                <a:ea typeface="Segoe UI" panose="020B0502040204020203" pitchFamily="34" charset="0"/>
                <a:cs typeface="Segoe UI" panose="020B0502040204020203" pitchFamily="34" charset="0"/>
              </a:rPr>
              <a:t>C</a:t>
            </a:r>
            <a:r>
              <a:rPr lang="en-GB" sz="1100" u="none" dirty="0" smtClean="0">
                <a:latin typeface="Segoe UI" panose="020B0502040204020203" pitchFamily="34" charset="0"/>
                <a:ea typeface="Segoe UI" panose="020B0502040204020203" pitchFamily="34" charset="0"/>
                <a:cs typeface="Segoe UI" panose="020B0502040204020203" pitchFamily="34" charset="0"/>
              </a:rPr>
              <a:t>ovid restrictions.</a:t>
            </a:r>
          </a:p>
          <a:p>
            <a:pPr marL="171450" indent="-171450">
              <a:buFont typeface="Arial" panose="020B0604020202020204" pitchFamily="34" charset="0"/>
              <a:buChar char="•"/>
            </a:pPr>
            <a:endParaRPr lang="en-GB" altLang="en-US" sz="6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altLang="en-US"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Due to the </a:t>
            </a:r>
            <a:r>
              <a:rPr lang="en-GB" altLang="en-US"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increase in fuel prices and living costs</a:t>
            </a:r>
            <a:r>
              <a:rPr lang="en-GB" altLang="en-US"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it is </a:t>
            </a:r>
            <a:r>
              <a:rPr lang="en-GB" altLang="en-US"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possible</a:t>
            </a:r>
            <a:r>
              <a:rPr lang="en-GB" altLang="en-US"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that</a:t>
            </a:r>
            <a:r>
              <a:rPr lang="en-GB" altLang="en-US"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related crime could increase</a:t>
            </a:r>
            <a:r>
              <a:rPr lang="en-GB" altLang="en-US"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such as </a:t>
            </a:r>
            <a:r>
              <a:rPr lang="en-GB" altLang="en-US"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petrol theft </a:t>
            </a:r>
            <a:r>
              <a:rPr lang="en-GB" altLang="en-US"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and theft of solar panels/ other </a:t>
            </a:r>
            <a:r>
              <a:rPr lang="en-GB" altLang="en-US"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renewable energy sources</a:t>
            </a:r>
            <a:r>
              <a:rPr lang="en-GB" altLang="en-US"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t>
            </a:r>
            <a:endParaRPr lang="en-GB" altLang="en-US" sz="12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ounded Rectangle 14"/>
          <p:cNvSpPr>
            <a:spLocks noChangeArrowheads="1"/>
          </p:cNvSpPr>
          <p:nvPr/>
        </p:nvSpPr>
        <p:spPr bwMode="auto">
          <a:xfrm>
            <a:off x="4992406" y="5900643"/>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26" name="TextBox 25"/>
          <p:cNvSpPr txBox="1"/>
          <p:nvPr/>
        </p:nvSpPr>
        <p:spPr>
          <a:xfrm>
            <a:off x="575515" y="6059209"/>
            <a:ext cx="4416891" cy="646331"/>
          </a:xfrm>
          <a:prstGeom prst="rect">
            <a:avLst/>
          </a:prstGeom>
          <a:noFill/>
        </p:spPr>
        <p:txBody>
          <a:bodyPr wrap="square" rtlCol="0">
            <a:spAutoFit/>
          </a:bodyPr>
          <a:lstStyle/>
          <a:p>
            <a:pPr marL="171450" indent="-171450">
              <a:buFont typeface="Arial" panose="020B0604020202020204" pitchFamily="34" charset="0"/>
              <a:buChar char="•"/>
            </a:pPr>
            <a:r>
              <a:rPr lang="en-GB" sz="1200" dirty="0" smtClean="0">
                <a:latin typeface="Segoe UI" panose="020B0502040204020203" pitchFamily="34" charset="0"/>
                <a:ea typeface="Segoe UI" panose="020B0502040204020203" pitchFamily="34" charset="0"/>
                <a:cs typeface="Segoe UI" panose="020B0502040204020203" pitchFamily="34" charset="0"/>
              </a:rPr>
              <a:t>Recommendation to </a:t>
            </a:r>
            <a:r>
              <a:rPr lang="en-GB" sz="1200" b="1" dirty="0" smtClean="0">
                <a:latin typeface="Segoe UI" panose="020B0502040204020203" pitchFamily="34" charset="0"/>
                <a:ea typeface="Segoe UI" panose="020B0502040204020203" pitchFamily="34" charset="0"/>
                <a:cs typeface="Segoe UI" panose="020B0502040204020203" pitchFamily="34" charset="0"/>
              </a:rPr>
              <a:t>formally agree </a:t>
            </a:r>
            <a:r>
              <a:rPr lang="en-GB" sz="1200" dirty="0" smtClean="0">
                <a:latin typeface="Segoe UI" panose="020B0502040204020203" pitchFamily="34" charset="0"/>
                <a:ea typeface="Segoe UI" panose="020B0502040204020203" pitchFamily="34" charset="0"/>
                <a:cs typeface="Segoe UI" panose="020B0502040204020203" pitchFamily="34" charset="0"/>
              </a:rPr>
              <a:t>that a </a:t>
            </a:r>
            <a:r>
              <a:rPr lang="en-GB" sz="1200" b="1" dirty="0" smtClean="0">
                <a:latin typeface="Segoe UI" panose="020B0502040204020203" pitchFamily="34" charset="0"/>
                <a:ea typeface="Segoe UI" panose="020B0502040204020203" pitchFamily="34" charset="0"/>
                <a:cs typeface="Segoe UI" panose="020B0502040204020203" pitchFamily="34" charset="0"/>
              </a:rPr>
              <a:t>geographical definition of Rural Crime </a:t>
            </a:r>
            <a:r>
              <a:rPr lang="en-GB" sz="1200" dirty="0" smtClean="0">
                <a:latin typeface="Segoe UI" panose="020B0502040204020203" pitchFamily="34" charset="0"/>
                <a:ea typeface="Segoe UI" panose="020B0502040204020203" pitchFamily="34" charset="0"/>
                <a:cs typeface="Segoe UI" panose="020B0502040204020203" pitchFamily="34" charset="0"/>
              </a:rPr>
              <a:t>for use across the force moving forward. </a:t>
            </a:r>
          </a:p>
        </p:txBody>
      </p:sp>
      <p:sp>
        <p:nvSpPr>
          <p:cNvPr id="27" name="Rounded Rectangle 14"/>
          <p:cNvSpPr>
            <a:spLocks noChangeArrowheads="1"/>
          </p:cNvSpPr>
          <p:nvPr/>
        </p:nvSpPr>
        <p:spPr bwMode="auto">
          <a:xfrm>
            <a:off x="4992406" y="6378827"/>
            <a:ext cx="881264" cy="261610"/>
          </a:xfrm>
          <a:prstGeom prst="rect">
            <a:avLst/>
          </a:prstGeom>
          <a:solidFill>
            <a:srgbClr val="FF0000"/>
          </a:solidFill>
          <a:ln w="28575">
            <a:solidFill>
              <a:srgbClr val="78787B"/>
            </a:solidFill>
            <a:round/>
            <a:headEnd/>
            <a:tailEnd/>
          </a:ln>
          <a:effectLst/>
        </p:spPr>
        <p:txBody>
          <a:bodyPr wrap="square">
            <a:spAutoFit/>
          </a:bodyPr>
          <a:lstStyle/>
          <a:p>
            <a:pPr algn="ctr">
              <a:defRPr/>
            </a:pPr>
            <a:r>
              <a:rPr lang="en-GB" altLang="en-US" sz="11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Yes</a:t>
            </a:r>
            <a:endPar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28" name="Group 27"/>
          <p:cNvGrpSpPr/>
          <p:nvPr/>
        </p:nvGrpSpPr>
        <p:grpSpPr>
          <a:xfrm>
            <a:off x="7819823" y="6225948"/>
            <a:ext cx="2164780" cy="513421"/>
            <a:chOff x="7448249" y="6286373"/>
            <a:chExt cx="2164780" cy="513421"/>
          </a:xfrm>
        </p:grpSpPr>
        <p:sp>
          <p:nvSpPr>
            <p:cNvPr id="29" name="Rectangle 28"/>
            <p:cNvSpPr/>
            <p:nvPr/>
          </p:nvSpPr>
          <p:spPr>
            <a:xfrm>
              <a:off x="7448249" y="6286373"/>
              <a:ext cx="2164780" cy="511541"/>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black"/>
                </a:solidFill>
              </a:endParaRPr>
            </a:p>
          </p:txBody>
        </p:sp>
        <p:sp>
          <p:nvSpPr>
            <p:cNvPr id="30" name="TextBox 29"/>
            <p:cNvSpPr txBox="1"/>
            <p:nvPr/>
          </p:nvSpPr>
          <p:spPr>
            <a:xfrm>
              <a:off x="7519332" y="6338129"/>
              <a:ext cx="1190416" cy="461665"/>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200" dirty="0" smtClean="0"/>
                <a:t>        Good </a:t>
              </a:r>
            </a:p>
            <a:p>
              <a:r>
                <a:rPr lang="en-GB" sz="1200" dirty="0" smtClean="0"/>
                <a:t>looks </a:t>
              </a:r>
              <a:r>
                <a:rPr lang="en-GB" sz="1200" dirty="0"/>
                <a:t>like:</a:t>
              </a:r>
            </a:p>
          </p:txBody>
        </p:sp>
        <p:pic>
          <p:nvPicPr>
            <p:cNvPr id="31" name="Picture 30"/>
            <p:cNvPicPr>
              <a:picLocks noChangeAspect="1"/>
            </p:cNvPicPr>
            <p:nvPr/>
          </p:nvPicPr>
          <p:blipFill>
            <a:blip r:embed="rId4"/>
            <a:stretch>
              <a:fillRect/>
            </a:stretch>
          </p:blipFill>
          <p:spPr>
            <a:xfrm>
              <a:off x="7547646" y="6328420"/>
              <a:ext cx="380585" cy="247854"/>
            </a:xfrm>
            <a:prstGeom prst="rect">
              <a:avLst/>
            </a:prstGeom>
          </p:spPr>
        </p:pic>
        <p:sp>
          <p:nvSpPr>
            <p:cNvPr id="32" name="Rectangle 31"/>
            <p:cNvSpPr/>
            <p:nvPr/>
          </p:nvSpPr>
          <p:spPr>
            <a:xfrm>
              <a:off x="8450565" y="6304300"/>
              <a:ext cx="1162464" cy="461665"/>
            </a:xfrm>
            <a:prstGeom prst="rect">
              <a:avLst/>
            </a:prstGeom>
          </p:spPr>
          <p:txBody>
            <a:bodyPr wrap="square">
              <a:spAutoFit/>
            </a:bodyPr>
            <a:lstStyle/>
            <a:p>
              <a:pPr algn="ctr"/>
              <a:r>
                <a:rPr lang="en-GB" sz="1200" b="1" i="1" dirty="0" smtClean="0">
                  <a:latin typeface="Segoe UI" panose="020B0502040204020203" pitchFamily="34" charset="0"/>
                  <a:ea typeface="Segoe UI" panose="020B0502040204020203" pitchFamily="34" charset="0"/>
                  <a:cs typeface="Segoe UI" panose="020B0502040204020203" pitchFamily="34" charset="0"/>
                </a:rPr>
                <a:t>In Development </a:t>
              </a:r>
              <a:endParaRPr lang="en-GB" sz="1200" b="1" i="1" dirty="0">
                <a:latin typeface="Segoe UI" panose="020B0502040204020203" pitchFamily="34" charset="0"/>
                <a:ea typeface="Segoe UI" panose="020B0502040204020203" pitchFamily="34" charset="0"/>
                <a:cs typeface="Segoe UI" panose="020B0502040204020203" pitchFamily="34" charset="0"/>
              </a:endParaRPr>
            </a:p>
          </p:txBody>
        </p:sp>
      </p:grpSp>
      <p:pic>
        <p:nvPicPr>
          <p:cNvPr id="33" name="Picture 32"/>
          <p:cNvPicPr>
            <a:picLocks noChangeAspect="1"/>
          </p:cNvPicPr>
          <p:nvPr/>
        </p:nvPicPr>
        <p:blipFill rotWithShape="1">
          <a:blip r:embed="rId5"/>
          <a:srcRect t="7998"/>
          <a:stretch/>
        </p:blipFill>
        <p:spPr>
          <a:xfrm>
            <a:off x="6687525" y="529339"/>
            <a:ext cx="4806840" cy="2892431"/>
          </a:xfrm>
          <a:prstGeom prst="rect">
            <a:avLst/>
          </a:prstGeom>
        </p:spPr>
      </p:pic>
    </p:spTree>
    <p:extLst>
      <p:ext uri="{BB962C8B-B14F-4D97-AF65-F5344CB8AC3E}">
        <p14:creationId xmlns:p14="http://schemas.microsoft.com/office/powerpoint/2010/main" val="2929812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765355" y="215145"/>
            <a:ext cx="5121084" cy="6486706"/>
          </a:xfrm>
          <a:prstGeom prst="rect">
            <a:avLst/>
          </a:prstGeom>
        </p:spPr>
      </p:pic>
      <p:sp>
        <p:nvSpPr>
          <p:cNvPr id="10" name="Rounded Rectangle 14"/>
          <p:cNvSpPr>
            <a:spLocks noChangeArrowheads="1"/>
          </p:cNvSpPr>
          <p:nvPr/>
        </p:nvSpPr>
        <p:spPr bwMode="auto">
          <a:xfrm>
            <a:off x="379629" y="5985182"/>
            <a:ext cx="5625187" cy="861774"/>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3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r>
              <a:rPr lang="en-GB" altLang="en-US" sz="1100" dirty="0">
                <a:solidFill>
                  <a:prstClr val="black"/>
                </a:solidFill>
                <a:latin typeface="Segoe UI" panose="020B0502040204020203" pitchFamily="34" charset="0"/>
                <a:ea typeface="Segoe UI" panose="020B0502040204020203" pitchFamily="34" charset="0"/>
                <a:cs typeface="Segoe UI" panose="020B0502040204020203" pitchFamily="34" charset="0"/>
              </a:rPr>
              <a:t>Future comms </a:t>
            </a:r>
            <a:r>
              <a:rPr lang="en-GB" altLang="en-US"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to also include </a:t>
            </a:r>
            <a:r>
              <a:rPr lang="en-GB" altLang="en-US" sz="1100" dirty="0">
                <a:solidFill>
                  <a:prstClr val="black"/>
                </a:solidFill>
                <a:latin typeface="Segoe UI" panose="020B0502040204020203" pitchFamily="34" charset="0"/>
                <a:ea typeface="Segoe UI" panose="020B0502040204020203" pitchFamily="34" charset="0"/>
                <a:cs typeface="Segoe UI" panose="020B0502040204020203" pitchFamily="34" charset="0"/>
              </a:rPr>
              <a:t>other DA relationship dynamics </a:t>
            </a:r>
            <a:endParaRPr lang="en-GB" altLang="en-US"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r>
              <a:rPr lang="en-GB" altLang="en-US" sz="1100" dirty="0">
                <a:solidFill>
                  <a:prstClr val="black"/>
                </a:solidFill>
                <a:latin typeface="Segoe UI" panose="020B0502040204020203" pitchFamily="34" charset="0"/>
                <a:ea typeface="Segoe UI" panose="020B0502040204020203" pitchFamily="34" charset="0"/>
                <a:cs typeface="Segoe UI" panose="020B0502040204020203" pitchFamily="34" charset="0"/>
              </a:rPr>
              <a:t>(</a:t>
            </a:r>
            <a:r>
              <a:rPr lang="en-GB" altLang="en-US"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child on parent, </a:t>
            </a:r>
            <a:r>
              <a:rPr lang="en-GB" altLang="en-US" sz="1100" dirty="0">
                <a:solidFill>
                  <a:prstClr val="black"/>
                </a:solidFill>
                <a:latin typeface="Segoe UI" panose="020B0502040204020203" pitchFamily="34" charset="0"/>
                <a:ea typeface="Segoe UI" panose="020B0502040204020203" pitchFamily="34" charset="0"/>
                <a:cs typeface="Segoe UI" panose="020B0502040204020203" pitchFamily="34" charset="0"/>
              </a:rPr>
              <a:t>female on male </a:t>
            </a:r>
            <a:r>
              <a:rPr lang="en-GB" altLang="en-US"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etc.) in line with the force’s approach </a:t>
            </a:r>
          </a:p>
          <a:p>
            <a:pPr>
              <a:defRPr/>
            </a:pPr>
            <a:r>
              <a:rPr lang="en-GB" altLang="en-US"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to inclusivity.</a:t>
            </a:r>
            <a:endParaRPr lang="en-GB" altLang="en-US"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46</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Box 6"/>
          <p:cNvSpPr txBox="1"/>
          <p:nvPr/>
        </p:nvSpPr>
        <p:spPr>
          <a:xfrm>
            <a:off x="352800" y="192984"/>
            <a:ext cx="56257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well does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West Mercia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manage crime? 4.2.20 – Domestic Abuse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p:nvPr/>
        </p:nvSpPr>
        <p:spPr>
          <a:xfrm>
            <a:off x="409125" y="697556"/>
            <a:ext cx="1453609" cy="2797812"/>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2" name="TextBox 11"/>
          <p:cNvSpPr txBox="1"/>
          <p:nvPr/>
        </p:nvSpPr>
        <p:spPr>
          <a:xfrm>
            <a:off x="410646" y="841864"/>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sp>
        <p:nvSpPr>
          <p:cNvPr id="13" name="Rectangle 12"/>
          <p:cNvSpPr/>
          <p:nvPr/>
        </p:nvSpPr>
        <p:spPr>
          <a:xfrm>
            <a:off x="416834" y="1444214"/>
            <a:ext cx="1017461" cy="415498"/>
          </a:xfrm>
          <a:prstGeom prst="rect">
            <a:avLst/>
          </a:prstGeom>
        </p:spPr>
        <p:txBody>
          <a:bodyPr wrap="square">
            <a:spAutoFit/>
          </a:bodyPr>
          <a:lstStyle/>
          <a:p>
            <a:r>
              <a:rPr lang="en-GB" sz="1050" b="1" dirty="0" smtClean="0">
                <a:latin typeface="Segoe UI" panose="020B0502040204020203" pitchFamily="34" charset="0"/>
                <a:ea typeface="Segoe UI" panose="020B0502040204020203" pitchFamily="34" charset="0"/>
                <a:cs typeface="Segoe UI" panose="020B0502040204020203" pitchFamily="34" charset="0"/>
              </a:rPr>
              <a:t>Increased Reporting</a:t>
            </a:r>
            <a:endParaRPr lang="en-GB" sz="1050" b="1" dirty="0">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13"/>
          <p:cNvSpPr/>
          <p:nvPr/>
        </p:nvSpPr>
        <p:spPr>
          <a:xfrm>
            <a:off x="431583" y="2916194"/>
            <a:ext cx="1050679" cy="553998"/>
          </a:xfrm>
          <a:prstGeom prst="rect">
            <a:avLst/>
          </a:prstGeom>
          <a:noFill/>
        </p:spPr>
        <p:txBody>
          <a:bodyPr wrap="square" rtlCol="0">
            <a:spAutoFit/>
          </a:bodyPr>
          <a:lstStyle/>
          <a:p>
            <a:r>
              <a:rPr lang="en-GB" sz="100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Jan 2022</a:t>
            </a:r>
            <a:endParaRPr lang="en-GB" sz="1000"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ounded Rectangle 14"/>
          <p:cNvSpPr>
            <a:spLocks noChangeArrowheads="1"/>
          </p:cNvSpPr>
          <p:nvPr/>
        </p:nvSpPr>
        <p:spPr bwMode="auto">
          <a:xfrm>
            <a:off x="5060082" y="6048398"/>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18" name="Rounded Rectangle 14"/>
          <p:cNvSpPr>
            <a:spLocks noChangeArrowheads="1"/>
          </p:cNvSpPr>
          <p:nvPr/>
        </p:nvSpPr>
        <p:spPr bwMode="auto">
          <a:xfrm>
            <a:off x="5060080" y="6523966"/>
            <a:ext cx="881264" cy="261610"/>
          </a:xfrm>
          <a:prstGeom prst="rect">
            <a:avLst/>
          </a:prstGeom>
          <a:solidFill>
            <a:srgbClr val="FF000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Yes</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9" name="Picture 18"/>
          <p:cNvPicPr>
            <a:picLocks noChangeAspect="1"/>
          </p:cNvPicPr>
          <p:nvPr/>
        </p:nvPicPr>
        <p:blipFill>
          <a:blip r:embed="rId4"/>
          <a:stretch>
            <a:fillRect/>
          </a:stretch>
        </p:blipFill>
        <p:spPr>
          <a:xfrm>
            <a:off x="477794" y="842449"/>
            <a:ext cx="380585" cy="247854"/>
          </a:xfrm>
          <a:prstGeom prst="rect">
            <a:avLst/>
          </a:prstGeom>
        </p:spPr>
      </p:pic>
      <p:sp>
        <p:nvSpPr>
          <p:cNvPr id="23" name="Rounded Rectangle 14"/>
          <p:cNvSpPr>
            <a:spLocks noChangeArrowheads="1"/>
          </p:cNvSpPr>
          <p:nvPr/>
        </p:nvSpPr>
        <p:spPr bwMode="auto">
          <a:xfrm>
            <a:off x="1923695" y="697556"/>
            <a:ext cx="4089817" cy="2783063"/>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endParaRPr lang="en-GB" altLang="en-US" sz="8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100" dirty="0">
                <a:latin typeface="Segoe UI" panose="020B0502040204020203" pitchFamily="34" charset="0"/>
                <a:ea typeface="Segoe UI" panose="020B0502040204020203" pitchFamily="34" charset="0"/>
                <a:cs typeface="Segoe UI" panose="020B0502040204020203" pitchFamily="34" charset="0"/>
              </a:rPr>
              <a:t>Volumes of Domestic Abuse </a:t>
            </a:r>
            <a:r>
              <a:rPr lang="en-GB" altLang="en-US" sz="1100" b="1" dirty="0">
                <a:latin typeface="Segoe UI" panose="020B0502040204020203" pitchFamily="34" charset="0"/>
                <a:ea typeface="Segoe UI" panose="020B0502040204020203" pitchFamily="34" charset="0"/>
                <a:cs typeface="Segoe UI" panose="020B0502040204020203" pitchFamily="34" charset="0"/>
              </a:rPr>
              <a:t>Crimes and Crimed Incidents increased by 11% (222)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compared</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to </a:t>
            </a:r>
            <a:r>
              <a:rPr lang="en-GB" altLang="en-US" sz="1100" dirty="0">
                <a:latin typeface="Segoe UI" panose="020B0502040204020203" pitchFamily="34" charset="0"/>
                <a:ea typeface="Segoe UI" panose="020B0502040204020203" pitchFamily="34" charset="0"/>
                <a:cs typeface="Segoe UI" panose="020B0502040204020203" pitchFamily="34" charset="0"/>
              </a:rPr>
              <a:t>similar levels in January after a decrease in February. </a:t>
            </a:r>
          </a:p>
          <a:p>
            <a:pPr marL="171450" indent="-171450">
              <a:spcBef>
                <a:spcPct val="20000"/>
              </a:spcBef>
              <a:buFont typeface="Arial" panose="020B0604020202020204" pitchFamily="34" charset="0"/>
              <a:buChar char="•"/>
            </a:pPr>
            <a:endParaRPr lang="en-GB" altLang="en-US" sz="11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100" dirty="0">
                <a:latin typeface="Segoe UI" panose="020B0502040204020203" pitchFamily="34" charset="0"/>
                <a:ea typeface="Segoe UI" panose="020B0502040204020203" pitchFamily="34" charset="0"/>
                <a:cs typeface="Segoe UI" panose="020B0502040204020203" pitchFamily="34" charset="0"/>
              </a:rPr>
              <a:t>This is </a:t>
            </a:r>
            <a:r>
              <a:rPr lang="en-GB" altLang="en-US" sz="1100" b="1" dirty="0">
                <a:latin typeface="Segoe UI" panose="020B0502040204020203" pitchFamily="34" charset="0"/>
                <a:ea typeface="Segoe UI" panose="020B0502040204020203" pitchFamily="34" charset="0"/>
                <a:cs typeface="Segoe UI" panose="020B0502040204020203" pitchFamily="34" charset="0"/>
              </a:rPr>
              <a:t>driven by an increase in Crimed Incidents</a:t>
            </a:r>
            <a:r>
              <a:rPr lang="en-GB" altLang="en-US" sz="1100" dirty="0">
                <a:latin typeface="Segoe UI" panose="020B0502040204020203" pitchFamily="34" charset="0"/>
                <a:ea typeface="Segoe UI" panose="020B0502040204020203" pitchFamily="34" charset="0"/>
                <a:cs typeface="Segoe UI" panose="020B0502040204020203" pitchFamily="34" charset="0"/>
              </a:rPr>
              <a:t> </a:t>
            </a:r>
            <a:r>
              <a:rPr lang="en-GB" altLang="en-US" sz="1100" b="1" dirty="0">
                <a:latin typeface="Segoe UI" panose="020B0502040204020203" pitchFamily="34" charset="0"/>
                <a:ea typeface="Segoe UI" panose="020B0502040204020203" pitchFamily="34" charset="0"/>
                <a:cs typeface="Segoe UI" panose="020B0502040204020203" pitchFamily="34" charset="0"/>
              </a:rPr>
              <a:t>17% (101) </a:t>
            </a:r>
            <a:r>
              <a:rPr lang="en-GB" altLang="en-US" sz="1100" dirty="0">
                <a:latin typeface="Segoe UI" panose="020B0502040204020203" pitchFamily="34" charset="0"/>
                <a:ea typeface="Segoe UI" panose="020B0502040204020203" pitchFamily="34" charset="0"/>
                <a:cs typeface="Segoe UI" panose="020B0502040204020203" pitchFamily="34" charset="0"/>
              </a:rPr>
              <a:t>which was reduced last month due to the fewer number of days</a:t>
            </a:r>
            <a:r>
              <a:rPr lang="en-GB" altLang="en-US" sz="1100" b="1" dirty="0">
                <a:latin typeface="Segoe UI" panose="020B0502040204020203" pitchFamily="34" charset="0"/>
                <a:ea typeface="Segoe UI" panose="020B0502040204020203" pitchFamily="34" charset="0"/>
                <a:cs typeface="Segoe UI" panose="020B0502040204020203" pitchFamily="34" charset="0"/>
              </a:rPr>
              <a:t>. </a:t>
            </a:r>
          </a:p>
          <a:p>
            <a:pPr marL="171450" indent="-171450">
              <a:spcBef>
                <a:spcPct val="20000"/>
              </a:spcBef>
              <a:buFont typeface="Arial" panose="020B0604020202020204" pitchFamily="34" charset="0"/>
              <a:buChar char="•"/>
            </a:pPr>
            <a:endParaRPr lang="en-GB" altLang="en-US" sz="1100"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100" b="1" dirty="0">
                <a:latin typeface="Segoe UI" panose="020B0502040204020203" pitchFamily="34" charset="0"/>
                <a:ea typeface="Segoe UI" panose="020B0502040204020203" pitchFamily="34" charset="0"/>
                <a:cs typeface="Segoe UI" panose="020B0502040204020203" pitchFamily="34" charset="0"/>
              </a:rPr>
              <a:t>Increase</a:t>
            </a:r>
            <a:r>
              <a:rPr lang="en-GB" altLang="en-US" sz="1100" dirty="0">
                <a:latin typeface="Segoe UI" panose="020B0502040204020203" pitchFamily="34" charset="0"/>
                <a:ea typeface="Segoe UI" panose="020B0502040204020203" pitchFamily="34" charset="0"/>
                <a:cs typeface="Segoe UI" panose="020B0502040204020203" pitchFamily="34" charset="0"/>
              </a:rPr>
              <a:t> </a:t>
            </a:r>
            <a:r>
              <a:rPr lang="en-GB" altLang="en-US" sz="1100" b="1" dirty="0">
                <a:latin typeface="Segoe UI" panose="020B0502040204020203" pitchFamily="34" charset="0"/>
                <a:ea typeface="Segoe UI" panose="020B0502040204020203" pitchFamily="34" charset="0"/>
                <a:cs typeface="Segoe UI" panose="020B0502040204020203" pitchFamily="34" charset="0"/>
              </a:rPr>
              <a:t>of 13% (253) </a:t>
            </a:r>
            <a:r>
              <a:rPr lang="en-GB" altLang="en-US" sz="1100" dirty="0">
                <a:latin typeface="Segoe UI" panose="020B0502040204020203" pitchFamily="34" charset="0"/>
                <a:ea typeface="Segoe UI" panose="020B0502040204020203" pitchFamily="34" charset="0"/>
                <a:cs typeface="Segoe UI" panose="020B0502040204020203" pitchFamily="34" charset="0"/>
              </a:rPr>
              <a:t>compared to </a:t>
            </a:r>
            <a:r>
              <a:rPr lang="en-GB" altLang="en-US" sz="1100" b="1" dirty="0">
                <a:latin typeface="Segoe UI" panose="020B0502040204020203" pitchFamily="34" charset="0"/>
                <a:ea typeface="Segoe UI" panose="020B0502040204020203" pitchFamily="34" charset="0"/>
                <a:cs typeface="Segoe UI" panose="020B0502040204020203" pitchFamily="34" charset="0"/>
              </a:rPr>
              <a:t>March 2020/21</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spcBef>
                <a:spcPct val="20000"/>
              </a:spcBef>
              <a:buFont typeface="Arial" panose="020B0604020202020204" pitchFamily="34" charset="0"/>
              <a:buChar char="•"/>
            </a:pPr>
            <a:endParaRPr lang="en-GB" altLang="en-US" sz="1100" b="1" dirty="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100" dirty="0">
                <a:latin typeface="Segoe UI" panose="020B0502040204020203" pitchFamily="34" charset="0"/>
                <a:ea typeface="Segoe UI" panose="020B0502040204020203" pitchFamily="34" charset="0"/>
                <a:cs typeface="Segoe UI" panose="020B0502040204020203" pitchFamily="34" charset="0"/>
              </a:rPr>
              <a:t>Year to Date </a:t>
            </a:r>
            <a:r>
              <a:rPr lang="en-GB" altLang="en-US" sz="1100" b="1" dirty="0">
                <a:latin typeface="Segoe UI" panose="020B0502040204020203" pitchFamily="34" charset="0"/>
                <a:ea typeface="Segoe UI" panose="020B0502040204020203" pitchFamily="34" charset="0"/>
                <a:cs typeface="Segoe UI" panose="020B0502040204020203" pitchFamily="34" charset="0"/>
              </a:rPr>
              <a:t>increase of 1</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 (188) </a:t>
            </a:r>
            <a:r>
              <a:rPr lang="en-GB" altLang="en-US" sz="1100" dirty="0">
                <a:latin typeface="Segoe UI" panose="020B0502040204020203" pitchFamily="34" charset="0"/>
                <a:ea typeface="Segoe UI" panose="020B0502040204020203" pitchFamily="34" charset="0"/>
                <a:cs typeface="Segoe UI" panose="020B0502040204020203" pitchFamily="34" charset="0"/>
              </a:rPr>
              <a:t>compared to 2020/21, and </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decrease </a:t>
            </a:r>
            <a:r>
              <a:rPr lang="en-GB" altLang="en-US" sz="1100" b="1" dirty="0">
                <a:latin typeface="Segoe UI" panose="020B0502040204020203" pitchFamily="34" charset="0"/>
                <a:ea typeface="Segoe UI" panose="020B0502040204020203" pitchFamily="34" charset="0"/>
                <a:cs typeface="Segoe UI" panose="020B0502040204020203" pitchFamily="34" charset="0"/>
              </a:rPr>
              <a:t>of 4</a:t>
            </a:r>
            <a:r>
              <a:rPr lang="en-GB" altLang="en-US" sz="1100" b="1" dirty="0" smtClean="0">
                <a:latin typeface="Segoe UI" panose="020B0502040204020203" pitchFamily="34" charset="0"/>
                <a:ea typeface="Segoe UI" panose="020B0502040204020203" pitchFamily="34" charset="0"/>
                <a:cs typeface="Segoe UI" panose="020B0502040204020203" pitchFamily="34" charset="0"/>
              </a:rPr>
              <a:t>% (1138)</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 </a:t>
            </a:r>
            <a:r>
              <a:rPr lang="en-GB" altLang="en-US" sz="1100" dirty="0">
                <a:latin typeface="Segoe UI" panose="020B0502040204020203" pitchFamily="34" charset="0"/>
                <a:ea typeface="Segoe UI" panose="020B0502040204020203" pitchFamily="34" charset="0"/>
                <a:cs typeface="Segoe UI" panose="020B0502040204020203" pitchFamily="34" charset="0"/>
              </a:rPr>
              <a:t>compared to 2019/20</a:t>
            </a:r>
            <a:r>
              <a:rPr lang="en-GB" altLang="en-US" sz="1100" dirty="0" smtClean="0">
                <a:latin typeface="Segoe UI" panose="020B0502040204020203" pitchFamily="34" charset="0"/>
                <a:ea typeface="Segoe UI" panose="020B0502040204020203" pitchFamily="34" charset="0"/>
                <a:cs typeface="Segoe UI" panose="020B0502040204020203" pitchFamily="34" charset="0"/>
              </a:rPr>
              <a:t>.</a:t>
            </a:r>
          </a:p>
        </p:txBody>
      </p:sp>
      <p:sp>
        <p:nvSpPr>
          <p:cNvPr id="24" name="Rectangle 23"/>
          <p:cNvSpPr>
            <a:spLocks noChangeArrowheads="1"/>
          </p:cNvSpPr>
          <p:nvPr/>
        </p:nvSpPr>
        <p:spPr bwMode="auto">
          <a:xfrm>
            <a:off x="379629" y="3554361"/>
            <a:ext cx="5619135" cy="2384712"/>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u="none" dirty="0" smtClean="0">
                <a:latin typeface="Segoe UI" panose="020B0502040204020203" pitchFamily="34" charset="0"/>
                <a:ea typeface="Segoe UI" panose="020B0502040204020203" pitchFamily="34" charset="0"/>
                <a:cs typeface="Segoe UI" panose="020B0502040204020203" pitchFamily="34" charset="0"/>
              </a:rPr>
              <a:t>Rolling 12 month figure</a:t>
            </a:r>
            <a:r>
              <a:rPr lang="en-GB" sz="1100" u="none" dirty="0" smtClean="0">
                <a:latin typeface="Segoe UI" panose="020B0502040204020203" pitchFamily="34" charset="0"/>
                <a:ea typeface="Segoe UI" panose="020B0502040204020203" pitchFamily="34" charset="0"/>
                <a:cs typeface="Segoe UI" panose="020B0502040204020203" pitchFamily="34" charset="0"/>
              </a:rPr>
              <a:t> for 2021/22 demonstrated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continued stability </a:t>
            </a:r>
            <a:r>
              <a:rPr lang="en-GB" sz="1100" u="none" dirty="0" smtClean="0">
                <a:latin typeface="Segoe UI" panose="020B0502040204020203" pitchFamily="34" charset="0"/>
                <a:ea typeface="Segoe UI" panose="020B0502040204020203" pitchFamily="34" charset="0"/>
                <a:cs typeface="Segoe UI" panose="020B0502040204020203" pitchFamily="34" charset="0"/>
              </a:rPr>
              <a:t>in volumes with a slight increase in the last few months.</a:t>
            </a:r>
          </a:p>
          <a:p>
            <a:pPr marL="171450" indent="-171450">
              <a:buFont typeface="Arial" panose="020B0604020202020204" pitchFamily="34" charset="0"/>
              <a:buChar char="•"/>
            </a:pP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u="none" dirty="0">
                <a:latin typeface="Segoe UI" panose="020B0502040204020203" pitchFamily="34" charset="0"/>
                <a:ea typeface="Segoe UI" panose="020B0502040204020203" pitchFamily="34" charset="0"/>
                <a:cs typeface="Segoe UI" panose="020B0502040204020203" pitchFamily="34" charset="0"/>
              </a:rPr>
              <a:t>31% (474) </a:t>
            </a:r>
            <a:r>
              <a:rPr lang="en-GB" sz="1100" u="none" dirty="0">
                <a:latin typeface="Segoe UI" panose="020B0502040204020203" pitchFamily="34" charset="0"/>
                <a:ea typeface="Segoe UI" panose="020B0502040204020203" pitchFamily="34" charset="0"/>
                <a:cs typeface="Segoe UI" panose="020B0502040204020203" pitchFamily="34" charset="0"/>
              </a:rPr>
              <a:t>of crimes in </a:t>
            </a:r>
            <a:r>
              <a:rPr lang="en-GB" sz="1100" b="1" u="none" dirty="0">
                <a:latin typeface="Segoe UI" panose="020B0502040204020203" pitchFamily="34" charset="0"/>
                <a:ea typeface="Segoe UI" panose="020B0502040204020203" pitchFamily="34" charset="0"/>
                <a:cs typeface="Segoe UI" panose="020B0502040204020203" pitchFamily="34" charset="0"/>
              </a:rPr>
              <a:t>March</a:t>
            </a:r>
            <a:r>
              <a:rPr lang="en-GB" sz="1100" u="none" dirty="0">
                <a:latin typeface="Segoe UI" panose="020B0502040204020203" pitchFamily="34" charset="0"/>
                <a:ea typeface="Segoe UI" panose="020B0502040204020203" pitchFamily="34" charset="0"/>
                <a:cs typeface="Segoe UI" panose="020B0502040204020203" pitchFamily="34" charset="0"/>
              </a:rPr>
              <a:t> related to </a:t>
            </a:r>
            <a:r>
              <a:rPr lang="en-GB" sz="1100" b="1" u="none" dirty="0">
                <a:latin typeface="Segoe UI" panose="020B0502040204020203" pitchFamily="34" charset="0"/>
                <a:ea typeface="Segoe UI" panose="020B0502040204020203" pitchFamily="34" charset="0"/>
                <a:cs typeface="Segoe UI" panose="020B0502040204020203" pitchFamily="34" charset="0"/>
              </a:rPr>
              <a:t>Stalking and Harassment</a:t>
            </a:r>
            <a:r>
              <a:rPr lang="en-GB" sz="1100" u="none" dirty="0">
                <a:latin typeface="Segoe UI" panose="020B0502040204020203" pitchFamily="34" charset="0"/>
                <a:ea typeface="Segoe UI" panose="020B0502040204020203" pitchFamily="34" charset="0"/>
                <a:cs typeface="Segoe UI" panose="020B0502040204020203" pitchFamily="34" charset="0"/>
              </a:rPr>
              <a:t>, an </a:t>
            </a:r>
            <a:r>
              <a:rPr lang="en-GB" sz="1100" b="1" u="none" dirty="0">
                <a:latin typeface="Segoe UI" panose="020B0502040204020203" pitchFamily="34" charset="0"/>
                <a:ea typeface="Segoe UI" panose="020B0502040204020203" pitchFamily="34" charset="0"/>
                <a:cs typeface="Segoe UI" panose="020B0502040204020203" pitchFamily="34" charset="0"/>
              </a:rPr>
              <a:t>increase of 9% (40) from February</a:t>
            </a:r>
            <a:r>
              <a:rPr lang="en-GB" sz="1100" u="none" dirty="0">
                <a:latin typeface="Segoe UI" panose="020B0502040204020203" pitchFamily="34" charset="0"/>
                <a:ea typeface="Segoe UI" panose="020B0502040204020203" pitchFamily="34" charset="0"/>
                <a:cs typeface="Segoe UI" panose="020B0502040204020203" pitchFamily="34" charset="0"/>
              </a:rPr>
              <a:t> and an </a:t>
            </a:r>
            <a:r>
              <a:rPr lang="en-GB" sz="1100" b="1" u="none" dirty="0">
                <a:latin typeface="Segoe UI" panose="020B0502040204020203" pitchFamily="34" charset="0"/>
                <a:ea typeface="Segoe UI" panose="020B0502040204020203" pitchFamily="34" charset="0"/>
                <a:cs typeface="Segoe UI" panose="020B0502040204020203" pitchFamily="34" charset="0"/>
              </a:rPr>
              <a:t>increase of 8% (35) from March 2020/21</a:t>
            </a:r>
            <a:r>
              <a:rPr lang="en-GB" sz="1100" u="none" dirty="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u="none" dirty="0">
                <a:latin typeface="Segoe UI" panose="020B0502040204020203" pitchFamily="34" charset="0"/>
                <a:ea typeface="Segoe UI" panose="020B0502040204020203" pitchFamily="34" charset="0"/>
                <a:cs typeface="Segoe UI" panose="020B0502040204020203" pitchFamily="34" charset="0"/>
              </a:rPr>
              <a:t>35% (7) </a:t>
            </a:r>
            <a:r>
              <a:rPr lang="en-GB" sz="1100" u="none" dirty="0">
                <a:latin typeface="Segoe UI" panose="020B0502040204020203" pitchFamily="34" charset="0"/>
                <a:ea typeface="Segoe UI" panose="020B0502040204020203" pitchFamily="34" charset="0"/>
                <a:cs typeface="Segoe UI" panose="020B0502040204020203" pitchFamily="34" charset="0"/>
              </a:rPr>
              <a:t>of all </a:t>
            </a:r>
            <a:r>
              <a:rPr lang="en-GB" sz="1100" b="1" u="none" dirty="0">
                <a:latin typeface="Segoe UI" panose="020B0502040204020203" pitchFamily="34" charset="0"/>
                <a:ea typeface="Segoe UI" panose="020B0502040204020203" pitchFamily="34" charset="0"/>
                <a:cs typeface="Segoe UI" panose="020B0502040204020203" pitchFamily="34" charset="0"/>
              </a:rPr>
              <a:t>homicides</a:t>
            </a:r>
            <a:r>
              <a:rPr lang="en-GB" sz="1100" u="none" dirty="0">
                <a:latin typeface="Segoe UI" panose="020B0502040204020203" pitchFamily="34" charset="0"/>
                <a:ea typeface="Segoe UI" panose="020B0502040204020203" pitchFamily="34" charset="0"/>
                <a:cs typeface="Segoe UI" panose="020B0502040204020203" pitchFamily="34" charset="0"/>
              </a:rPr>
              <a:t> </a:t>
            </a:r>
            <a:r>
              <a:rPr lang="en-GB" sz="1100" b="1" u="none" dirty="0">
                <a:latin typeface="Segoe UI" panose="020B0502040204020203" pitchFamily="34" charset="0"/>
                <a:ea typeface="Segoe UI" panose="020B0502040204020203" pitchFamily="34" charset="0"/>
                <a:cs typeface="Segoe UI" panose="020B0502040204020203" pitchFamily="34" charset="0"/>
              </a:rPr>
              <a:t>in 2021/22 </a:t>
            </a:r>
            <a:r>
              <a:rPr lang="en-GB" sz="1100" u="none" dirty="0">
                <a:latin typeface="Segoe UI" panose="020B0502040204020203" pitchFamily="34" charset="0"/>
                <a:ea typeface="Segoe UI" panose="020B0502040204020203" pitchFamily="34" charset="0"/>
                <a:cs typeface="Segoe UI" panose="020B0502040204020203" pitchFamily="34" charset="0"/>
              </a:rPr>
              <a:t>relate to </a:t>
            </a:r>
            <a:r>
              <a:rPr lang="en-GB" sz="1100" b="1" u="none" dirty="0">
                <a:latin typeface="Segoe UI" panose="020B0502040204020203" pitchFamily="34" charset="0"/>
                <a:ea typeface="Segoe UI" panose="020B0502040204020203" pitchFamily="34" charset="0"/>
                <a:cs typeface="Segoe UI" panose="020B0502040204020203" pitchFamily="34" charset="0"/>
              </a:rPr>
              <a:t>Domestic Abuse</a:t>
            </a:r>
            <a:r>
              <a:rPr lang="en-GB" sz="1100" u="none" dirty="0">
                <a:latin typeface="Segoe UI" panose="020B0502040204020203" pitchFamily="34" charset="0"/>
                <a:ea typeface="Segoe UI" panose="020B0502040204020203" pitchFamily="34" charset="0"/>
                <a:cs typeface="Segoe UI" panose="020B0502040204020203" pitchFamily="34" charset="0"/>
              </a:rPr>
              <a:t>. This is a decrease from 2020/21 where 42% (8) of homicides related to Domestic Abuse.  </a:t>
            </a: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u="none" dirty="0" smtClean="0">
                <a:latin typeface="Segoe UI" panose="020B0502040204020203" pitchFamily="34" charset="0"/>
                <a:ea typeface="Segoe UI" panose="020B0502040204020203" pitchFamily="34" charset="0"/>
                <a:cs typeface="Segoe UI" panose="020B0502040204020203" pitchFamily="34" charset="0"/>
              </a:rPr>
              <a:t>Most Similar Group and national figures are being looked into but forces can record DA differently therefore we are unable to add any additional context presently.</a:t>
            </a: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b="1" u="none" dirty="0" smtClean="0">
              <a:latin typeface="Segoe UI" panose="020B0502040204020203" pitchFamily="34" charset="0"/>
              <a:ea typeface="Segoe UI" panose="020B0502040204020203" pitchFamily="34" charset="0"/>
              <a:cs typeface="Segoe UI" panose="020B0502040204020203" pitchFamily="34" charset="0"/>
            </a:endParaRPr>
          </a:p>
        </p:txBody>
      </p:sp>
      <p:pic>
        <p:nvPicPr>
          <p:cNvPr id="25" name="Picture 24"/>
          <p:cNvPicPr>
            <a:picLocks noChangeAspect="1"/>
          </p:cNvPicPr>
          <p:nvPr/>
        </p:nvPicPr>
        <p:blipFill>
          <a:blip r:embed="rId5"/>
          <a:stretch>
            <a:fillRect/>
          </a:stretch>
        </p:blipFill>
        <p:spPr>
          <a:xfrm>
            <a:off x="1359936" y="732433"/>
            <a:ext cx="482251" cy="2707577"/>
          </a:xfrm>
          <a:prstGeom prst="rect">
            <a:avLst/>
          </a:prstGeom>
        </p:spPr>
      </p:pic>
    </p:spTree>
    <p:extLst>
      <p:ext uri="{BB962C8B-B14F-4D97-AF65-F5344CB8AC3E}">
        <p14:creationId xmlns:p14="http://schemas.microsoft.com/office/powerpoint/2010/main" val="2946969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47</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Box 6"/>
          <p:cNvSpPr txBox="1"/>
          <p:nvPr/>
        </p:nvSpPr>
        <p:spPr>
          <a:xfrm>
            <a:off x="352800" y="192984"/>
            <a:ext cx="56257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well does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West Mercia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manage crime?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876385" y="1037338"/>
            <a:ext cx="7056882" cy="954107"/>
          </a:xfrm>
          <a:prstGeom prst="rect">
            <a:avLst/>
          </a:prstGeom>
        </p:spPr>
        <p:txBody>
          <a:bodyPr wrap="square">
            <a:spAutoFit/>
          </a:bodyPr>
          <a:lstStyle/>
          <a:p>
            <a:r>
              <a:rPr lang="en-GB" sz="1400" b="1" dirty="0">
                <a:solidFill>
                  <a:srgbClr val="404040"/>
                </a:solidFill>
                <a:latin typeface="Segoe UI" panose="020B0502040204020203" pitchFamily="34" charset="0"/>
                <a:ea typeface="Calibri" panose="020F0502020204030204" pitchFamily="34" charset="0"/>
                <a:cs typeface="Times New Roman" panose="02020603050405020304" pitchFamily="18" charset="0"/>
              </a:rPr>
              <a:t>Key priorities: murder, serious violence, domestic abuse, neighbourhood crime and drug supply/county lines</a:t>
            </a:r>
          </a:p>
          <a:p>
            <a:r>
              <a:rPr lang="en-GB" sz="1400" b="1" dirty="0">
                <a:solidFill>
                  <a:srgbClr val="404040"/>
                </a:solidFill>
                <a:latin typeface="Segoe UI" panose="020B0502040204020203" pitchFamily="34" charset="0"/>
                <a:ea typeface="Calibri" panose="020F0502020204030204" pitchFamily="34" charset="0"/>
                <a:cs typeface="Times New Roman" panose="02020603050405020304" pitchFamily="18" charset="0"/>
              </a:rPr>
              <a:t>Not numerical targets but key indicators to show improvement against; </a:t>
            </a:r>
            <a:r>
              <a:rPr lang="en-GB" sz="1400" b="1" dirty="0" smtClean="0">
                <a:solidFill>
                  <a:srgbClr val="404040"/>
                </a:solidFill>
                <a:latin typeface="Segoe UI" panose="020B0502040204020203" pitchFamily="34" charset="0"/>
                <a:ea typeface="Calibri" panose="020F0502020204030204" pitchFamily="34" charset="0"/>
                <a:cs typeface="Times New Roman" panose="02020603050405020304" pitchFamily="18" charset="0"/>
              </a:rPr>
              <a:t>expectation </a:t>
            </a:r>
            <a:r>
              <a:rPr lang="en-GB" sz="1400" b="1" dirty="0">
                <a:solidFill>
                  <a:srgbClr val="404040"/>
                </a:solidFill>
                <a:latin typeface="Segoe UI" panose="020B0502040204020203" pitchFamily="34" charset="0"/>
                <a:ea typeface="Calibri" panose="020F0502020204030204" pitchFamily="34" charset="0"/>
                <a:cs typeface="Times New Roman" panose="02020603050405020304" pitchFamily="18" charset="0"/>
              </a:rPr>
              <a:t>of significant improvements within 3 years</a:t>
            </a:r>
          </a:p>
        </p:txBody>
      </p:sp>
      <p:graphicFrame>
        <p:nvGraphicFramePr>
          <p:cNvPr id="12" name="Chart 11"/>
          <p:cNvGraphicFramePr>
            <a:graphicFrameLocks/>
          </p:cNvGraphicFramePr>
          <p:nvPr>
            <p:extLst/>
          </p:nvPr>
        </p:nvGraphicFramePr>
        <p:xfrm>
          <a:off x="7629099" y="56506"/>
          <a:ext cx="4202901" cy="1934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extLst/>
          </p:nvPr>
        </p:nvGraphicFramePr>
        <p:xfrm>
          <a:off x="726900" y="2044535"/>
          <a:ext cx="11105100" cy="4655224"/>
        </p:xfrm>
        <a:graphic>
          <a:graphicData uri="http://schemas.openxmlformats.org/drawingml/2006/table">
            <a:tbl>
              <a:tblPr firstRow="1" bandRow="1">
                <a:tableStyleId>{5C22544A-7EE6-4342-B048-85BDC9FD1C3A}</a:tableStyleId>
              </a:tblPr>
              <a:tblGrid>
                <a:gridCol w="2430406"/>
                <a:gridCol w="2348619"/>
                <a:gridCol w="1529330"/>
                <a:gridCol w="4796745"/>
              </a:tblGrid>
              <a:tr h="274021">
                <a:tc>
                  <a:txBody>
                    <a:bodyPr/>
                    <a:lstStyle/>
                    <a:p>
                      <a:pPr algn="ctr"/>
                      <a:r>
                        <a:rPr lang="en-GB" sz="11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Measure</a:t>
                      </a:r>
                      <a:endParaRPr lang="en-GB" sz="11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r>
                        <a:rPr lang="en-GB" sz="11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Source</a:t>
                      </a:r>
                      <a:endParaRPr lang="en-GB" sz="11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r>
                        <a:rPr lang="en-GB" sz="11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Change</a:t>
                      </a:r>
                      <a:endParaRPr lang="en-GB" sz="11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r>
                        <a:rPr lang="en-GB" sz="11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Comment</a:t>
                      </a:r>
                      <a:endParaRPr lang="en-GB" sz="11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r>
              <a:tr h="451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Reduce murder and homicide</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Police Recorded 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Increasing trend: 6 offences in Q4 compared with 4 in Q3 of 2021 – 2022.</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Also remaining consistently higher than previous years.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5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Reduce serious violence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National Health Service and PRC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8 offences involving discharge of a firearm in 2020-21 (most 2 a month)</a:t>
                      </a:r>
                    </a:p>
                    <a:p>
                      <a:r>
                        <a:rPr lang="en-GB" sz="1000" dirty="0" smtClean="0">
                          <a:latin typeface="Segoe UI" panose="020B0502040204020203" pitchFamily="34" charset="0"/>
                          <a:ea typeface="Segoe UI" panose="020B0502040204020203" pitchFamily="34" charset="0"/>
                          <a:cs typeface="Segoe UI" panose="020B0502040204020203" pitchFamily="34" charset="0"/>
                        </a:rPr>
                        <a:t>Hospital</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admissions for assault with a sharp object are fewer than 8 each month – only detail shared. Six of these months have had none (last 2 years). Data has not been released for Q4 yet.</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3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Disrupt drug supply and county lines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PRC and Public Health England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2 drug-related homicides in</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last two years. None in the latest quarter.</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7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Reduce neighbourhood 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Crime Survey England and Wales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All crimes are reducing</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in last two years (burglary - domestic and commercial, robbery, vehicle crime, theft from person). However thefts of and from a vehicle have increased in the previous 2 quarters.</a:t>
                      </a:r>
                    </a:p>
                    <a:p>
                      <a:r>
                        <a:rPr lang="en-GB" sz="1000" baseline="0" dirty="0" smtClean="0">
                          <a:latin typeface="Segoe UI" panose="020B0502040204020203" pitchFamily="34" charset="0"/>
                          <a:ea typeface="Segoe UI" panose="020B0502040204020203" pitchFamily="34" charset="0"/>
                          <a:cs typeface="Segoe UI" panose="020B0502040204020203" pitchFamily="34" charset="0"/>
                        </a:rPr>
                        <a:t>Data is currently from PRC as the CSEW data does not offer enough detail</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7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Improve satisfaction among victims, with a particular focus on victims of domestic abuse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CSEW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Whole experience satisfaction is improving since its reintroduction however the</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number of victims participating is much fewer than pre COVID-19. Currently none of the aspirational satisfaction levels will be achieved by the end of the financial year for any of the crime types.</a:t>
                      </a:r>
                      <a:endParaRPr lang="en-GB" sz="1000" dirty="0" smtClean="0">
                        <a:latin typeface="Segoe UI" panose="020B0502040204020203" pitchFamily="34" charset="0"/>
                        <a:ea typeface="Segoe UI" panose="020B0502040204020203" pitchFamily="34" charset="0"/>
                        <a:cs typeface="Segoe UI" panose="020B0502040204020203" pitchFamily="34" charset="0"/>
                      </a:endParaRPr>
                    </a:p>
                    <a:p>
                      <a:endParaRPr lang="en-GB" sz="1000" dirty="0" smtClean="0">
                        <a:latin typeface="Segoe UI" panose="020B0502040204020203" pitchFamily="34" charset="0"/>
                        <a:ea typeface="Segoe UI" panose="020B0502040204020203" pitchFamily="34" charset="0"/>
                        <a:cs typeface="Segoe UI" panose="020B0502040204020203" pitchFamily="34" charset="0"/>
                      </a:endParaRPr>
                    </a:p>
                    <a:p>
                      <a:r>
                        <a:rPr lang="en-GB" sz="1000" dirty="0" smtClean="0">
                          <a:latin typeface="Segoe UI" panose="020B0502040204020203" pitchFamily="34" charset="0"/>
                          <a:ea typeface="Segoe UI" panose="020B0502040204020203" pitchFamily="34" charset="0"/>
                          <a:cs typeface="Segoe UI" panose="020B0502040204020203" pitchFamily="34" charset="0"/>
                        </a:rPr>
                        <a:t>Satisfaction with the police among victims of domestic abuse</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is stable with follow-up consistency lower than other areas of the victim journey.</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4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Segoe UI" panose="020B0502040204020203" pitchFamily="34" charset="0"/>
                          <a:ea typeface="Segoe UI" panose="020B0502040204020203" pitchFamily="34" charset="0"/>
                          <a:cs typeface="Segoe UI" panose="020B0502040204020203" pitchFamily="34" charset="0"/>
                        </a:rPr>
                        <a:t>Tackle cyber 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DDCMS</a:t>
                      </a:r>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0" dirty="0">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smtClean="0">
                          <a:latin typeface="Segoe UI" panose="020B0502040204020203" pitchFamily="34" charset="0"/>
                          <a:ea typeface="Segoe UI" panose="020B0502040204020203" pitchFamily="34" charset="0"/>
                          <a:cs typeface="Segoe UI" panose="020B0502040204020203" pitchFamily="34" charset="0"/>
                        </a:rPr>
                        <a:t>The</a:t>
                      </a:r>
                      <a:r>
                        <a:rPr lang="en-GB" sz="1000" baseline="0" dirty="0" smtClean="0">
                          <a:latin typeface="Segoe UI" panose="020B0502040204020203" pitchFamily="34" charset="0"/>
                          <a:ea typeface="Segoe UI" panose="020B0502040204020203" pitchFamily="34" charset="0"/>
                          <a:cs typeface="Segoe UI" panose="020B0502040204020203" pitchFamily="34" charset="0"/>
                        </a:rPr>
                        <a:t> data from the Dept. for Digital, Culture, Media and Sport is not available. Further police held proxy measures are being developed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4" name="Left-Right Arrow 13"/>
          <p:cNvSpPr/>
          <p:nvPr/>
        </p:nvSpPr>
        <p:spPr>
          <a:xfrm>
            <a:off x="6050234" y="6261569"/>
            <a:ext cx="562415" cy="327700"/>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Up Arrow 14"/>
          <p:cNvSpPr/>
          <p:nvPr/>
        </p:nvSpPr>
        <p:spPr>
          <a:xfrm>
            <a:off x="6164054" y="5325631"/>
            <a:ext cx="334776" cy="345271"/>
          </a:xfrm>
          <a:prstGeom prst="upArrow">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B3A"/>
              </a:solidFill>
            </a:endParaRPr>
          </a:p>
        </p:txBody>
      </p:sp>
      <p:sp>
        <p:nvSpPr>
          <p:cNvPr id="16" name="Left-Right Arrow 15"/>
          <p:cNvSpPr/>
          <p:nvPr/>
        </p:nvSpPr>
        <p:spPr>
          <a:xfrm>
            <a:off x="6036716" y="3655658"/>
            <a:ext cx="553609" cy="311417"/>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Left-Right Arrow 16"/>
          <p:cNvSpPr/>
          <p:nvPr/>
        </p:nvSpPr>
        <p:spPr>
          <a:xfrm>
            <a:off x="6007656" y="3032958"/>
            <a:ext cx="582669" cy="320971"/>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Up Arrow 17"/>
          <p:cNvSpPr/>
          <p:nvPr/>
        </p:nvSpPr>
        <p:spPr>
          <a:xfrm>
            <a:off x="6164054" y="2374134"/>
            <a:ext cx="321383" cy="318726"/>
          </a:xfrm>
          <a:prstGeom prst="upArrow">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Left-Right Arrow 18"/>
          <p:cNvSpPr/>
          <p:nvPr/>
        </p:nvSpPr>
        <p:spPr>
          <a:xfrm>
            <a:off x="6048573" y="4261702"/>
            <a:ext cx="541752" cy="317022"/>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84918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48</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Box 6"/>
          <p:cNvSpPr txBox="1"/>
          <p:nvPr/>
        </p:nvSpPr>
        <p:spPr>
          <a:xfrm>
            <a:off x="352800" y="192984"/>
            <a:ext cx="56257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well does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West Mercia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manage crime?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p:nvPr/>
        </p:nvSpPr>
        <p:spPr>
          <a:xfrm>
            <a:off x="867823" y="795208"/>
            <a:ext cx="11024998" cy="772263"/>
          </a:xfrm>
          <a:prstGeom prst="rect">
            <a:avLst/>
          </a:prstGeom>
        </p:spPr>
        <p:txBody>
          <a:bodyPr wrap="square">
            <a:spAutoFit/>
          </a:bodyPr>
          <a:lstStyle/>
          <a:p>
            <a:pPr algn="just">
              <a:lnSpc>
                <a:spcPct val="107000"/>
              </a:lnSpc>
              <a:spcAft>
                <a:spcPts val="800"/>
              </a:spcAft>
            </a:pPr>
            <a:r>
              <a:rPr lang="en-GB" sz="1400" b="1" dirty="0">
                <a:solidFill>
                  <a:srgbClr val="404040"/>
                </a:solidFill>
                <a:latin typeface="Segoe UI" panose="020B0502040204020203" pitchFamily="34" charset="0"/>
                <a:ea typeface="Calibri" panose="020F0502020204030204" pitchFamily="34" charset="0"/>
                <a:cs typeface="Times New Roman" panose="02020603050405020304" pitchFamily="18" charset="0"/>
              </a:rPr>
              <a:t>The Strategic Policing Requirement sets out the threats that require a co-ordinated national policing response. The delivery of our response to this requirement to work collaboratively, and with other partners, to ensure such threats are tackled effectively, is collated and summarised below.</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p:cNvGraphicFramePr>
            <a:graphicFrameLocks noGrp="1"/>
          </p:cNvGraphicFramePr>
          <p:nvPr>
            <p:extLst/>
          </p:nvPr>
        </p:nvGraphicFramePr>
        <p:xfrm>
          <a:off x="470262" y="1567471"/>
          <a:ext cx="11392148" cy="5143177"/>
        </p:xfrm>
        <a:graphic>
          <a:graphicData uri="http://schemas.openxmlformats.org/drawingml/2006/table">
            <a:tbl>
              <a:tblPr firstRow="1" firstCol="1" bandRow="1">
                <a:tableStyleId>{5C22544A-7EE6-4342-B048-85BDC9FD1C3A}</a:tableStyleId>
              </a:tblPr>
              <a:tblGrid>
                <a:gridCol w="626872"/>
                <a:gridCol w="1230133"/>
                <a:gridCol w="2620644"/>
                <a:gridCol w="2126884"/>
                <a:gridCol w="4787615"/>
              </a:tblGrid>
              <a:tr h="200472">
                <a:tc>
                  <a:txBody>
                    <a:bodyPr/>
                    <a:lstStyle/>
                    <a:p>
                      <a:pPr>
                        <a:lnSpc>
                          <a:spcPct val="107000"/>
                        </a:lnSpc>
                      </a:pPr>
                      <a:endParaRPr lang="en-GB" sz="100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25354" marR="253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nSpc>
                          <a:spcPct val="107000"/>
                        </a:lnSpc>
                      </a:pPr>
                      <a:endParaRPr lang="en-GB" sz="1000"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lnSpc>
                          <a:spcPct val="107000"/>
                        </a:lnSpc>
                        <a:spcAft>
                          <a:spcPts val="0"/>
                        </a:spcAft>
                      </a:pPr>
                      <a:r>
                        <a:rPr lang="en-GB" sz="1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Capacity and Contribution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lnSpc>
                          <a:spcPct val="107000"/>
                        </a:lnSpc>
                        <a:spcAft>
                          <a:spcPts val="0"/>
                        </a:spcAft>
                      </a:pPr>
                      <a:r>
                        <a:rPr lang="en-GB" sz="1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Capability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c>
                  <a:txBody>
                    <a:bodyPr/>
                    <a:lstStyle/>
                    <a:p>
                      <a:pPr algn="ctr">
                        <a:lnSpc>
                          <a:spcPct val="107000"/>
                        </a:lnSpc>
                        <a:spcAft>
                          <a:spcPts val="0"/>
                        </a:spcAft>
                      </a:pPr>
                      <a:r>
                        <a:rPr lang="en-GB" sz="100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Connectivity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B97"/>
                    </a:solidFill>
                  </a:tcPr>
                </a:tc>
              </a:tr>
              <a:tr h="730513">
                <a:tc rowSpan="6">
                  <a:txBody>
                    <a:bodyPr/>
                    <a:lstStyle/>
                    <a:p>
                      <a:pPr marL="71755" marR="71755" algn="ctr">
                        <a:lnSpc>
                          <a:spcPct val="107000"/>
                        </a:lnSpc>
                        <a:spcAft>
                          <a:spcPts val="0"/>
                        </a:spcAft>
                      </a:pPr>
                      <a:r>
                        <a:rPr lang="en-GB" sz="1100" dirty="0">
                          <a:solidFill>
                            <a:srgbClr val="005B97"/>
                          </a:solidFill>
                          <a:effectLst/>
                          <a:latin typeface="Segoe UI" panose="020B0502040204020203" pitchFamily="34" charset="0"/>
                          <a:ea typeface="Segoe UI" panose="020B0502040204020203" pitchFamily="34" charset="0"/>
                          <a:cs typeface="Segoe UI" panose="020B0502040204020203" pitchFamily="34" charset="0"/>
                        </a:rPr>
                        <a:t>National Threats </a:t>
                      </a:r>
                    </a:p>
                  </a:txBody>
                  <a:tcPr marL="25354" marR="2535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Terrorism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Staffing gaps are minor as possible losses are projected and planned for. Small issues with security of supply due to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time </a:t>
                      </a:r>
                      <a:r>
                        <a:rPr lang="en-GB" sz="900" dirty="0">
                          <a:effectLst/>
                          <a:latin typeface="Segoe UI" panose="020B0502040204020203" pitchFamily="34" charset="0"/>
                          <a:ea typeface="Segoe UI" panose="020B0502040204020203" pitchFamily="34" charset="0"/>
                          <a:cs typeface="Segoe UI" panose="020B0502040204020203" pitchFamily="34" charset="0"/>
                        </a:rPr>
                        <a:t>taken for vetting and training, however projection of vacancies and supply of assets from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region </a:t>
                      </a:r>
                      <a:r>
                        <a:rPr lang="en-GB" sz="900" dirty="0">
                          <a:effectLst/>
                          <a:latin typeface="Segoe UI" panose="020B0502040204020203" pitchFamily="34" charset="0"/>
                          <a:ea typeface="Segoe UI" panose="020B0502040204020203" pitchFamily="34" charset="0"/>
                          <a:cs typeface="Segoe UI" panose="020B0502040204020203" pitchFamily="34" charset="0"/>
                        </a:rPr>
                        <a:t>help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reduce impact.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Optimum training levels with surge capability if required.</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Collaboration with partners is vital to enable West Mercia to deliver under the four P's detailed in the CONTEST Strategy and Action Plan. Relationships are maintained through regular contact, meetings and sharing of information.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04862">
                <a:tc vMerge="1">
                  <a:txBody>
                    <a:bodyPr/>
                    <a:lstStyle/>
                    <a:p>
                      <a:endParaRPr lang="en-GB"/>
                    </a:p>
                  </a:txBody>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Serious and Organised Crime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Some concerns surrounding the levels of staffing and time taken to train individuals, particularly within SOCU however, this impact is often limited due to the provision of the ROCU and the forces ability to prioritise resource.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Teams</a:t>
                      </a:r>
                      <a:r>
                        <a:rPr lang="en-GB" sz="900" baseline="0" dirty="0" smtClean="0">
                          <a:effectLst/>
                          <a:latin typeface="Segoe UI" panose="020B0502040204020203" pitchFamily="34" charset="0"/>
                          <a:ea typeface="Segoe UI" panose="020B0502040204020203" pitchFamily="34" charset="0"/>
                          <a:cs typeface="Segoe UI" panose="020B0502040204020203" pitchFamily="34" charset="0"/>
                        </a:rPr>
                        <a:t> within SOCU are often small.</a:t>
                      </a:r>
                      <a:endParaRPr lang="en-GB" sz="900" dirty="0">
                        <a:effectLst/>
                        <a:latin typeface="Segoe UI" panose="020B0502040204020203" pitchFamily="34" charset="0"/>
                        <a:ea typeface="Segoe UI" panose="020B0502040204020203" pitchFamily="34" charset="0"/>
                        <a:cs typeface="Segoe UI" panose="020B0502040204020203" pitchFamily="34" charset="0"/>
                      </a:endParaRP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Issues exist with limited surveillance capability.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Limited funding available</a:t>
                      </a:r>
                      <a:r>
                        <a:rPr lang="en-GB" sz="900" baseline="0" dirty="0" smtClean="0">
                          <a:effectLst/>
                          <a:latin typeface="Segoe UI" panose="020B0502040204020203" pitchFamily="34" charset="0"/>
                          <a:ea typeface="Segoe UI" panose="020B0502040204020203" pitchFamily="34" charset="0"/>
                          <a:cs typeface="Segoe UI" panose="020B0502040204020203" pitchFamily="34" charset="0"/>
                        </a:rPr>
                        <a:t> for enhanced equipment. </a:t>
                      </a:r>
                      <a:endParaRPr lang="en-GB" sz="900" dirty="0">
                        <a:effectLst/>
                        <a:latin typeface="Segoe UI" panose="020B0502040204020203" pitchFamily="34" charset="0"/>
                        <a:ea typeface="Segoe UI" panose="020B0502040204020203" pitchFamily="34" charset="0"/>
                        <a:cs typeface="Segoe UI" panose="020B0502040204020203" pitchFamily="34" charset="0"/>
                      </a:endParaRP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With offenders active across borders it is vital West Mercia continue communications with partners/agencies not just across the UK but overseas as well. The force works closely with a number of agencies such as Gain, HMRC, airlines and Border Force to ensure intelligence and information is shared accordingly. </a:t>
                      </a:r>
                    </a:p>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The Force has an embedded Serious and Organised Crime Joint Action Group (SOCJAG) structure which brings together a host of partners on a regular basis to work to tackle Serious and Organised Crime collectively. The CPS is also a crucial partner who the force work closely with on a regular basis.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3428">
                <a:tc vMerge="1">
                  <a:txBody>
                    <a:bodyPr/>
                    <a:lstStyle/>
                    <a:p>
                      <a:endParaRPr lang="en-GB"/>
                    </a:p>
                  </a:txBody>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National Cyber Security Incident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The Cyber Crime Unit (CCU) has optimum staffing levels to enable response to cyber security incidents.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The CCU is fit for purpose and capability is constantly improving within the team to maintain good standards. Additional vehicles however are required.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The force work closely with the West Midlands regional Cyber Crime Unit along with all of the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regional</a:t>
                      </a:r>
                      <a:r>
                        <a:rPr lang="en-GB" sz="900" baseline="0" dirty="0" smtClean="0">
                          <a:effectLst/>
                          <a:latin typeface="Segoe UI" panose="020B0502040204020203" pitchFamily="34" charset="0"/>
                          <a:ea typeface="Segoe UI" panose="020B0502040204020203" pitchFamily="34" charset="0"/>
                          <a:cs typeface="Segoe UI" panose="020B0502040204020203" pitchFamily="34" charset="0"/>
                        </a:rPr>
                        <a:t>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Cyber </a:t>
                      </a:r>
                      <a:r>
                        <a:rPr lang="en-GB" sz="900" dirty="0">
                          <a:effectLst/>
                          <a:latin typeface="Segoe UI" panose="020B0502040204020203" pitchFamily="34" charset="0"/>
                          <a:ea typeface="Segoe UI" panose="020B0502040204020203" pitchFamily="34" charset="0"/>
                          <a:cs typeface="Segoe UI" panose="020B0502040204020203" pitchFamily="34" charset="0"/>
                        </a:rPr>
                        <a:t>Crime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Units. Also </a:t>
                      </a:r>
                      <a:r>
                        <a:rPr lang="en-GB" sz="900" dirty="0">
                          <a:effectLst/>
                          <a:latin typeface="Segoe UI" panose="020B0502040204020203" pitchFamily="34" charset="0"/>
                          <a:ea typeface="Segoe UI" panose="020B0502040204020203" pitchFamily="34" charset="0"/>
                          <a:cs typeface="Segoe UI" panose="020B0502040204020203" pitchFamily="34" charset="0"/>
                        </a:rPr>
                        <a:t>linked into the National Cyber Security Centre and the National Cyber Crime Unit to enable partnership working across the UK. Regular contact is established with National Fraud Intelligence Bureau (NFIB), Action Fraud and Get Safe Online.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6056">
                <a:tc vMerge="1">
                  <a:txBody>
                    <a:bodyPr/>
                    <a:lstStyle/>
                    <a:p>
                      <a:endParaRPr lang="en-GB"/>
                    </a:p>
                  </a:txBody>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Threat to Public Order and Public Safety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Optimum levels of staff with well above the nationally-specified number of trained officers.</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Some issues may exist in the accreditation of roles in 2020, however officers are currently trained in line with national requirements.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National</a:t>
                      </a:r>
                      <a:r>
                        <a:rPr lang="en-GB" sz="900" baseline="0" dirty="0" smtClean="0">
                          <a:effectLst/>
                          <a:latin typeface="Segoe UI" panose="020B0502040204020203" pitchFamily="34" charset="0"/>
                          <a:ea typeface="Segoe UI" panose="020B0502040204020203" pitchFamily="34" charset="0"/>
                          <a:cs typeface="Segoe UI" panose="020B0502040204020203" pitchFamily="34" charset="0"/>
                        </a:rPr>
                        <a:t> commitment to mobilise response but not enough vehicles to fulfil this.</a:t>
                      </a:r>
                      <a:endParaRPr lang="en-GB" sz="900" dirty="0">
                        <a:effectLst/>
                        <a:latin typeface="Segoe UI" panose="020B0502040204020203" pitchFamily="34" charset="0"/>
                        <a:ea typeface="Segoe UI" panose="020B0502040204020203" pitchFamily="34" charset="0"/>
                        <a:cs typeface="Segoe UI" panose="020B0502040204020203" pitchFamily="34" charset="0"/>
                      </a:endParaRP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For events, the force works with a variety of partners depending on the event taking place. For example, frequently events planners and coordinators will be in contact with safety advisory groups, local councils, sporting clubs and other event organisers.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5835">
                <a:tc vMerge="1">
                  <a:txBody>
                    <a:bodyPr/>
                    <a:lstStyle/>
                    <a:p>
                      <a:endParaRPr lang="en-GB"/>
                    </a:p>
                  </a:txBody>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Civil Emergencies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Number of resources are sufficient to maintain business as usual and respond to major emergencies, however in the event of a significant incident some BAU demand is disrupted due to low staffing levels.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Issues with equipment exist which limits capability when connecting and sharing information with partners.</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smtClean="0">
                          <a:effectLst/>
                          <a:latin typeface="Segoe UI" panose="020B0502040204020203" pitchFamily="34" charset="0"/>
                          <a:ea typeface="Segoe UI" panose="020B0502040204020203" pitchFamily="34" charset="0"/>
                          <a:cs typeface="Segoe UI" panose="020B0502040204020203" pitchFamily="34" charset="0"/>
                        </a:rPr>
                        <a:t>Local </a:t>
                      </a:r>
                      <a:r>
                        <a:rPr lang="en-GB" sz="900" dirty="0">
                          <a:effectLst/>
                          <a:latin typeface="Segoe UI" panose="020B0502040204020203" pitchFamily="34" charset="0"/>
                          <a:ea typeface="Segoe UI" panose="020B0502040204020203" pitchFamily="34" charset="0"/>
                          <a:cs typeface="Segoe UI" panose="020B0502040204020203" pitchFamily="34" charset="0"/>
                        </a:rPr>
                        <a:t>Resilience Forums (LRFs)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ensure collaborative working and </a:t>
                      </a:r>
                      <a:r>
                        <a:rPr lang="en-GB" sz="900" dirty="0">
                          <a:effectLst/>
                          <a:latin typeface="Segoe UI" panose="020B0502040204020203" pitchFamily="34" charset="0"/>
                          <a:ea typeface="Segoe UI" panose="020B0502040204020203" pitchFamily="34" charset="0"/>
                          <a:cs typeface="Segoe UI" panose="020B0502040204020203" pitchFamily="34" charset="0"/>
                        </a:rPr>
                        <a:t>are an integral part of the process in ensuring the production of contingency plans and individual agency plans for mitigation and response. The LRFs are a significant and vital element of working in partnership and taking a multi-agency approach to action.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7312">
                <a:tc vMerge="1">
                  <a:txBody>
                    <a:bodyPr/>
                    <a:lstStyle/>
                    <a:p>
                      <a:endParaRPr lang="en-GB"/>
                    </a:p>
                  </a:txBody>
                  <a:tcPr/>
                </a:tc>
                <a:tc>
                  <a:txBody>
                    <a:bodyPr/>
                    <a:lstStyle/>
                    <a:p>
                      <a:pPr algn="l">
                        <a:lnSpc>
                          <a:spcPct val="107000"/>
                        </a:lnSpc>
                        <a:spcAft>
                          <a:spcPts val="0"/>
                        </a:spcAft>
                      </a:pPr>
                      <a:r>
                        <a:rPr lang="en-GB" sz="900" b="1" dirty="0">
                          <a:effectLst/>
                          <a:latin typeface="Segoe UI" panose="020B0502040204020203" pitchFamily="34" charset="0"/>
                          <a:ea typeface="Segoe UI" panose="020B0502040204020203" pitchFamily="34" charset="0"/>
                          <a:cs typeface="Segoe UI" panose="020B0502040204020203" pitchFamily="34" charset="0"/>
                        </a:rPr>
                        <a:t>Child Sexual Abuse (CSA)</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smtClean="0">
                          <a:effectLst/>
                          <a:latin typeface="Segoe UI" panose="020B0502040204020203" pitchFamily="34" charset="0"/>
                          <a:ea typeface="Segoe UI" panose="020B0502040204020203" pitchFamily="34" charset="0"/>
                          <a:cs typeface="Segoe UI" panose="020B0502040204020203" pitchFamily="34" charset="0"/>
                        </a:rPr>
                        <a:t>Moderate</a:t>
                      </a:r>
                      <a:r>
                        <a:rPr lang="en-GB" sz="900" baseline="0" dirty="0" smtClean="0">
                          <a:effectLst/>
                          <a:latin typeface="Segoe UI" panose="020B0502040204020203" pitchFamily="34" charset="0"/>
                          <a:ea typeface="Segoe UI" panose="020B0502040204020203" pitchFamily="34" charset="0"/>
                          <a:cs typeface="Segoe UI" panose="020B0502040204020203" pitchFamily="34" charset="0"/>
                        </a:rPr>
                        <a:t> staffing issues exist due to recruitment issues, particularly for specialists, attributed to the severity of offences. Despite this, the supply of officers as a whole is not an issue.</a:t>
                      </a:r>
                      <a:endParaRPr lang="en-GB" sz="900" dirty="0">
                        <a:effectLst/>
                        <a:latin typeface="Segoe UI" panose="020B0502040204020203" pitchFamily="34" charset="0"/>
                        <a:ea typeface="Segoe UI" panose="020B0502040204020203" pitchFamily="34" charset="0"/>
                        <a:cs typeface="Segoe UI" panose="020B0502040204020203" pitchFamily="34" charset="0"/>
                      </a:endParaRP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a:effectLst/>
                          <a:latin typeface="Segoe UI" panose="020B0502040204020203" pitchFamily="34" charset="0"/>
                          <a:ea typeface="Segoe UI" panose="020B0502040204020203" pitchFamily="34" charset="0"/>
                          <a:cs typeface="Segoe UI" panose="020B0502040204020203" pitchFamily="34" charset="0"/>
                        </a:rPr>
                        <a:t>Issues exist with some interview locations and medical facilities not being fit for purpose. There are a limited number of fully trained and accredited investigators. </a:t>
                      </a: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900" dirty="0" smtClean="0">
                          <a:effectLst/>
                          <a:latin typeface="Segoe UI" panose="020B0502040204020203" pitchFamily="34" charset="0"/>
                          <a:ea typeface="Segoe UI" panose="020B0502040204020203" pitchFamily="34" charset="0"/>
                          <a:cs typeface="Segoe UI" panose="020B0502040204020203" pitchFamily="34" charset="0"/>
                        </a:rPr>
                        <a:t>Problem </a:t>
                      </a:r>
                      <a:r>
                        <a:rPr lang="en-GB" sz="900" dirty="0">
                          <a:effectLst/>
                          <a:latin typeface="Segoe UI" panose="020B0502040204020203" pitchFamily="34" charset="0"/>
                          <a:ea typeface="Segoe UI" panose="020B0502040204020203" pitchFamily="34" charset="0"/>
                          <a:cs typeface="Segoe UI" panose="020B0502040204020203" pitchFamily="34" charset="0"/>
                        </a:rPr>
                        <a:t>Solving Hubs and Harm Assessment Units aim to support colleagues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and </a:t>
                      </a:r>
                      <a:r>
                        <a:rPr lang="en-GB" sz="900" dirty="0">
                          <a:effectLst/>
                          <a:latin typeface="Segoe UI" panose="020B0502040204020203" pitchFamily="34" charset="0"/>
                          <a:ea typeface="Segoe UI" panose="020B0502040204020203" pitchFamily="34" charset="0"/>
                          <a:cs typeface="Segoe UI" panose="020B0502040204020203" pitchFamily="34" charset="0"/>
                        </a:rPr>
                        <a:t>external partners in reducing harm and risk through problem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solving. </a:t>
                      </a:r>
                      <a:r>
                        <a:rPr lang="en-GB" sz="900" dirty="0">
                          <a:effectLst/>
                          <a:latin typeface="Segoe UI" panose="020B0502040204020203" pitchFamily="34" charset="0"/>
                          <a:ea typeface="Segoe UI" panose="020B0502040204020203" pitchFamily="34" charset="0"/>
                          <a:cs typeface="Segoe UI" panose="020B0502040204020203" pitchFamily="34" charset="0"/>
                        </a:rPr>
                        <a:t>The officers engage in partnership working using </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innovative </a:t>
                      </a:r>
                      <a:r>
                        <a:rPr lang="en-GB" sz="900" dirty="0">
                          <a:effectLst/>
                          <a:latin typeface="Segoe UI" panose="020B0502040204020203" pitchFamily="34" charset="0"/>
                          <a:ea typeface="Segoe UI" panose="020B0502040204020203" pitchFamily="34" charset="0"/>
                          <a:cs typeface="Segoe UI" panose="020B0502040204020203" pitchFamily="34" charset="0"/>
                        </a:rPr>
                        <a:t>and child-centred policing to proactively provide early intervention</a:t>
                      </a:r>
                      <a:r>
                        <a:rPr lang="en-GB" sz="900" dirty="0" smtClean="0">
                          <a:effectLst/>
                          <a:latin typeface="Segoe UI" panose="020B0502040204020203" pitchFamily="34" charset="0"/>
                          <a:ea typeface="Segoe UI" panose="020B0502040204020203" pitchFamily="34" charset="0"/>
                          <a:cs typeface="Segoe UI" panose="020B0502040204020203" pitchFamily="34" charset="0"/>
                        </a:rPr>
                        <a:t>.</a:t>
                      </a:r>
                      <a:endParaRPr lang="en-GB" sz="900" dirty="0">
                        <a:effectLst/>
                        <a:latin typeface="Segoe UI" panose="020B0502040204020203" pitchFamily="34" charset="0"/>
                        <a:ea typeface="Segoe UI" panose="020B0502040204020203" pitchFamily="34" charset="0"/>
                        <a:cs typeface="Segoe UI" panose="020B0502040204020203" pitchFamily="34" charset="0"/>
                      </a:endParaRPr>
                    </a:p>
                  </a:txBody>
                  <a:tcPr marL="25354" marR="253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1593795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966703" y="283188"/>
            <a:ext cx="6225297" cy="4140456"/>
          </a:xfrm>
          <a:prstGeom prst="rect">
            <a:avLst/>
          </a:prstGeom>
        </p:spPr>
      </p:pic>
      <p:sp>
        <p:nvSpPr>
          <p:cNvPr id="24" name="Rounded Rectangle 14"/>
          <p:cNvSpPr>
            <a:spLocks noChangeArrowheads="1"/>
          </p:cNvSpPr>
          <p:nvPr/>
        </p:nvSpPr>
        <p:spPr bwMode="auto">
          <a:xfrm>
            <a:off x="410481" y="6006979"/>
            <a:ext cx="5293202" cy="800219"/>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49</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Rounded Rectangle 14"/>
          <p:cNvSpPr>
            <a:spLocks noChangeArrowheads="1"/>
          </p:cNvSpPr>
          <p:nvPr/>
        </p:nvSpPr>
        <p:spPr bwMode="auto">
          <a:xfrm>
            <a:off x="410014" y="697557"/>
            <a:ext cx="5293709" cy="2557478"/>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endParaRPr lang="en-GB" altLang="en-US" sz="8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dirty="0">
                <a:latin typeface="Segoe UI" panose="020B0502040204020203" pitchFamily="34" charset="0"/>
                <a:ea typeface="Segoe UI" panose="020B0502040204020203" pitchFamily="34" charset="0"/>
                <a:cs typeface="Segoe UI" panose="020B0502040204020203" pitchFamily="34" charset="0"/>
              </a:rPr>
              <a:t>In </a:t>
            </a:r>
            <a:r>
              <a:rPr lang="en-GB" sz="1100" b="1" dirty="0">
                <a:latin typeface="Segoe UI" panose="020B0502040204020203" pitchFamily="34" charset="0"/>
                <a:ea typeface="Segoe UI" panose="020B0502040204020203" pitchFamily="34" charset="0"/>
                <a:cs typeface="Segoe UI" panose="020B0502040204020203" pitchFamily="34" charset="0"/>
              </a:rPr>
              <a:t>March</a:t>
            </a:r>
            <a:r>
              <a:rPr lang="en-GB" sz="1100" dirty="0">
                <a:latin typeface="Segoe UI" panose="020B0502040204020203" pitchFamily="34" charset="0"/>
                <a:ea typeface="Segoe UI" panose="020B0502040204020203" pitchFamily="34" charset="0"/>
                <a:cs typeface="Segoe UI" panose="020B0502040204020203" pitchFamily="34" charset="0"/>
              </a:rPr>
              <a:t> the </a:t>
            </a:r>
            <a:r>
              <a:rPr lang="en-GB" sz="1100" b="1" dirty="0">
                <a:latin typeface="Segoe UI" panose="020B0502040204020203" pitchFamily="34" charset="0"/>
                <a:ea typeface="Segoe UI" panose="020B0502040204020203" pitchFamily="34" charset="0"/>
                <a:cs typeface="Segoe UI" panose="020B0502040204020203" pitchFamily="34" charset="0"/>
              </a:rPr>
              <a:t>arrest rate stayed the </a:t>
            </a:r>
            <a:r>
              <a:rPr lang="en-GB" sz="1100" b="1" dirty="0" smtClean="0">
                <a:latin typeface="Segoe UI" panose="020B0502040204020203" pitchFamily="34" charset="0"/>
                <a:ea typeface="Segoe UI" panose="020B0502040204020203" pitchFamily="34" charset="0"/>
                <a:cs typeface="Segoe UI" panose="020B0502040204020203" pitchFamily="34" charset="0"/>
              </a:rPr>
              <a:t>same as February</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dirty="0">
                <a:latin typeface="Segoe UI" panose="020B0502040204020203" pitchFamily="34" charset="0"/>
                <a:ea typeface="Segoe UI" panose="020B0502040204020203" pitchFamily="34" charset="0"/>
                <a:cs typeface="Segoe UI" panose="020B0502040204020203" pitchFamily="34" charset="0"/>
              </a:rPr>
              <a:t>The number of </a:t>
            </a:r>
            <a:r>
              <a:rPr lang="en-GB" sz="1100" b="1" dirty="0">
                <a:latin typeface="Segoe UI" panose="020B0502040204020203" pitchFamily="34" charset="0"/>
                <a:ea typeface="Segoe UI" panose="020B0502040204020203" pitchFamily="34" charset="0"/>
                <a:cs typeface="Segoe UI" panose="020B0502040204020203" pitchFamily="34" charset="0"/>
              </a:rPr>
              <a:t>offences increased by 9% (121) </a:t>
            </a:r>
            <a:r>
              <a:rPr lang="en-GB" sz="1100" dirty="0">
                <a:latin typeface="Segoe UI" panose="020B0502040204020203" pitchFamily="34" charset="0"/>
                <a:ea typeface="Segoe UI" panose="020B0502040204020203" pitchFamily="34" charset="0"/>
                <a:cs typeface="Segoe UI" panose="020B0502040204020203" pitchFamily="34" charset="0"/>
              </a:rPr>
              <a:t>with a corresponding </a:t>
            </a:r>
            <a:r>
              <a:rPr lang="en-GB" sz="1100" b="1" dirty="0">
                <a:latin typeface="Segoe UI" panose="020B0502040204020203" pitchFamily="34" charset="0"/>
                <a:ea typeface="Segoe UI" panose="020B0502040204020203" pitchFamily="34" charset="0"/>
                <a:cs typeface="Segoe UI" panose="020B0502040204020203" pitchFamily="34" charset="0"/>
              </a:rPr>
              <a:t>increase in arrests by 9% (38).</a:t>
            </a:r>
          </a:p>
          <a:p>
            <a:pPr marL="171450" indent="-171450">
              <a:buFont typeface="Arial" panose="020B0604020202020204" pitchFamily="34" charset="0"/>
              <a:buChar char="•"/>
            </a:pPr>
            <a:endParaRPr lang="en-GB" sz="7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a:latin typeface="Segoe UI" panose="020B0502040204020203" pitchFamily="34" charset="0"/>
                <a:ea typeface="Segoe UI" panose="020B0502040204020203" pitchFamily="34" charset="0"/>
                <a:cs typeface="Segoe UI" panose="020B0502040204020203" pitchFamily="34" charset="0"/>
              </a:rPr>
              <a:t>Herefordshire </a:t>
            </a:r>
            <a:r>
              <a:rPr lang="en-GB" sz="1100" dirty="0">
                <a:latin typeface="Segoe UI" panose="020B0502040204020203" pitchFamily="34" charset="0"/>
                <a:ea typeface="Segoe UI" panose="020B0502040204020203" pitchFamily="34" charset="0"/>
                <a:cs typeface="Segoe UI" panose="020B0502040204020203" pitchFamily="34" charset="0"/>
              </a:rPr>
              <a:t>(one of the initial trial areas)</a:t>
            </a:r>
            <a:r>
              <a:rPr lang="en-GB" sz="1100" b="1" dirty="0">
                <a:latin typeface="Segoe UI" panose="020B0502040204020203" pitchFamily="34" charset="0"/>
                <a:ea typeface="Segoe UI" panose="020B0502040204020203" pitchFamily="34" charset="0"/>
                <a:cs typeface="Segoe UI" panose="020B0502040204020203" pitchFamily="34" charset="0"/>
              </a:rPr>
              <a:t>, Shropshire and Telford &amp; Wrekin </a:t>
            </a:r>
            <a:r>
              <a:rPr lang="en-GB" sz="1100" dirty="0">
                <a:latin typeface="Segoe UI" panose="020B0502040204020203" pitchFamily="34" charset="0"/>
                <a:ea typeface="Segoe UI" panose="020B0502040204020203" pitchFamily="34" charset="0"/>
                <a:cs typeface="Segoe UI" panose="020B0502040204020203" pitchFamily="34" charset="0"/>
              </a:rPr>
              <a:t>have seen an </a:t>
            </a:r>
            <a:r>
              <a:rPr lang="en-GB" sz="1100" b="1" dirty="0">
                <a:latin typeface="Segoe UI" panose="020B0502040204020203" pitchFamily="34" charset="0"/>
                <a:ea typeface="Segoe UI" panose="020B0502040204020203" pitchFamily="34" charset="0"/>
                <a:cs typeface="Segoe UI" panose="020B0502040204020203" pitchFamily="34" charset="0"/>
              </a:rPr>
              <a:t>increase in the arrest rate</a:t>
            </a:r>
            <a:r>
              <a:rPr lang="en-GB" sz="1100" dirty="0">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pPr>
            <a:endParaRPr lang="en-GB" altLang="en-US" sz="70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altLang="en-US" sz="1100" b="1" dirty="0">
                <a:latin typeface="Segoe UI" panose="020B0502040204020203" pitchFamily="34" charset="0"/>
                <a:ea typeface="Segoe UI" panose="020B0502040204020203" pitchFamily="34" charset="0"/>
                <a:cs typeface="Segoe UI" panose="020B0502040204020203" pitchFamily="34" charset="0"/>
              </a:rPr>
              <a:t>Herefordshire </a:t>
            </a:r>
            <a:r>
              <a:rPr lang="en-GB" altLang="en-US" sz="1100" dirty="0">
                <a:latin typeface="Segoe UI" panose="020B0502040204020203" pitchFamily="34" charset="0"/>
                <a:ea typeface="Segoe UI" panose="020B0502040204020203" pitchFamily="34" charset="0"/>
                <a:cs typeface="Segoe UI" panose="020B0502040204020203" pitchFamily="34" charset="0"/>
              </a:rPr>
              <a:t>have achieved a </a:t>
            </a:r>
            <a:r>
              <a:rPr lang="en-GB" altLang="en-US" sz="1100" b="1" dirty="0">
                <a:latin typeface="Segoe UI" panose="020B0502040204020203" pitchFamily="34" charset="0"/>
                <a:ea typeface="Segoe UI" panose="020B0502040204020203" pitchFamily="34" charset="0"/>
                <a:cs typeface="Segoe UI" panose="020B0502040204020203" pitchFamily="34" charset="0"/>
              </a:rPr>
              <a:t>58% arrest rate</a:t>
            </a:r>
            <a:r>
              <a:rPr lang="en-GB" altLang="en-US" sz="1100" dirty="0">
                <a:latin typeface="Segoe UI" panose="020B0502040204020203" pitchFamily="34" charset="0"/>
                <a:ea typeface="Segoe UI" panose="020B0502040204020203" pitchFamily="34" charset="0"/>
                <a:cs typeface="Segoe UI" panose="020B0502040204020203" pitchFamily="34" charset="0"/>
              </a:rPr>
              <a:t>, a 9 percentage point increase from February.</a:t>
            </a:r>
            <a:r>
              <a:rPr lang="en-GB" altLang="en-US" sz="1100" b="1" dirty="0">
                <a:latin typeface="Segoe UI" panose="020B0502040204020203" pitchFamily="34" charset="0"/>
                <a:ea typeface="Segoe UI" panose="020B0502040204020203" pitchFamily="34" charset="0"/>
                <a:cs typeface="Segoe UI" panose="020B0502040204020203" pitchFamily="34" charset="0"/>
              </a:rPr>
              <a:t> </a:t>
            </a:r>
            <a:r>
              <a:rPr lang="en-GB" altLang="en-US" sz="1100" dirty="0">
                <a:latin typeface="Segoe UI" panose="020B0502040204020203" pitchFamily="34" charset="0"/>
                <a:ea typeface="Segoe UI" panose="020B0502040204020203" pitchFamily="34" charset="0"/>
                <a:cs typeface="Segoe UI" panose="020B0502040204020203" pitchFamily="34" charset="0"/>
              </a:rPr>
              <a:t>There was an </a:t>
            </a:r>
            <a:r>
              <a:rPr lang="en-GB" altLang="en-US" sz="1100" b="1" dirty="0">
                <a:latin typeface="Segoe UI" panose="020B0502040204020203" pitchFamily="34" charset="0"/>
                <a:ea typeface="Segoe UI" panose="020B0502040204020203" pitchFamily="34" charset="0"/>
                <a:cs typeface="Segoe UI" panose="020B0502040204020203" pitchFamily="34" charset="0"/>
              </a:rPr>
              <a:t>increase in arrests of 15% (15) </a:t>
            </a:r>
            <a:r>
              <a:rPr lang="en-GB" altLang="en-US" sz="1100" dirty="0">
                <a:latin typeface="Segoe UI" panose="020B0502040204020203" pitchFamily="34" charset="0"/>
                <a:ea typeface="Segoe UI" panose="020B0502040204020203" pitchFamily="34" charset="0"/>
                <a:cs typeface="Segoe UI" panose="020B0502040204020203" pitchFamily="34" charset="0"/>
              </a:rPr>
              <a:t>with a </a:t>
            </a:r>
            <a:r>
              <a:rPr lang="en-GB" altLang="en-US" sz="1100" b="1" dirty="0">
                <a:latin typeface="Segoe UI" panose="020B0502040204020203" pitchFamily="34" charset="0"/>
                <a:ea typeface="Segoe UI" panose="020B0502040204020203" pitchFamily="34" charset="0"/>
                <a:cs typeface="Segoe UI" panose="020B0502040204020203" pitchFamily="34" charset="0"/>
              </a:rPr>
              <a:t>decrease in offences by 3% (7). </a:t>
            </a:r>
          </a:p>
          <a:p>
            <a:pPr marL="171450" indent="-171450">
              <a:buFont typeface="Arial" panose="020B0604020202020204" pitchFamily="34" charset="0"/>
              <a:buChar char="•"/>
            </a:pPr>
            <a:endParaRPr lang="en-GB" sz="7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b="1" dirty="0">
                <a:latin typeface="Segoe UI" panose="020B0502040204020203" pitchFamily="34" charset="0"/>
                <a:ea typeface="Segoe UI" panose="020B0502040204020203" pitchFamily="34" charset="0"/>
                <a:cs typeface="Segoe UI" panose="020B0502040204020203" pitchFamily="34" charset="0"/>
              </a:rPr>
              <a:t>North Worcestershire </a:t>
            </a:r>
            <a:r>
              <a:rPr lang="en-GB" sz="1100" dirty="0">
                <a:latin typeface="Segoe UI" panose="020B0502040204020203" pitchFamily="34" charset="0"/>
                <a:ea typeface="Segoe UI" panose="020B0502040204020203" pitchFamily="34" charset="0"/>
                <a:cs typeface="Segoe UI" panose="020B0502040204020203" pitchFamily="34" charset="0"/>
              </a:rPr>
              <a:t>and </a:t>
            </a:r>
            <a:r>
              <a:rPr lang="en-GB" sz="1100" b="1" dirty="0">
                <a:latin typeface="Segoe UI" panose="020B0502040204020203" pitchFamily="34" charset="0"/>
                <a:ea typeface="Segoe UI" panose="020B0502040204020203" pitchFamily="34" charset="0"/>
                <a:cs typeface="Segoe UI" panose="020B0502040204020203" pitchFamily="34" charset="0"/>
              </a:rPr>
              <a:t>South Worcestershire </a:t>
            </a:r>
            <a:r>
              <a:rPr lang="en-GB" sz="1100" dirty="0">
                <a:latin typeface="Segoe UI" panose="020B0502040204020203" pitchFamily="34" charset="0"/>
                <a:ea typeface="Segoe UI" panose="020B0502040204020203" pitchFamily="34" charset="0"/>
                <a:cs typeface="Segoe UI" panose="020B0502040204020203" pitchFamily="34" charset="0"/>
              </a:rPr>
              <a:t>have seen a </a:t>
            </a:r>
            <a:r>
              <a:rPr lang="en-GB" sz="1100" b="1" dirty="0">
                <a:latin typeface="Segoe UI" panose="020B0502040204020203" pitchFamily="34" charset="0"/>
                <a:ea typeface="Segoe UI" panose="020B0502040204020203" pitchFamily="34" charset="0"/>
                <a:cs typeface="Segoe UI" panose="020B0502040204020203" pitchFamily="34" charset="0"/>
              </a:rPr>
              <a:t>decrease in their arrest rates. </a:t>
            </a:r>
            <a:r>
              <a:rPr lang="en-GB" sz="1100" dirty="0">
                <a:latin typeface="Segoe UI" panose="020B0502040204020203" pitchFamily="34" charset="0"/>
                <a:ea typeface="Segoe UI" panose="020B0502040204020203" pitchFamily="34" charset="0"/>
                <a:cs typeface="Segoe UI" panose="020B0502040204020203" pitchFamily="34" charset="0"/>
              </a:rPr>
              <a:t>Both have seen a decrease in arrests and increase in offences with South Worcestershire having an increase of 35% (93).</a:t>
            </a:r>
          </a:p>
          <a:p>
            <a:pPr marL="171450" indent="-171450" algn="just">
              <a:buFont typeface="Arial" panose="020B0604020202020204" pitchFamily="34" charset="0"/>
              <a:buChar char="•"/>
            </a:pP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a:spLocks noChangeArrowheads="1"/>
          </p:cNvSpPr>
          <p:nvPr/>
        </p:nvSpPr>
        <p:spPr bwMode="auto">
          <a:xfrm>
            <a:off x="410480" y="3324045"/>
            <a:ext cx="5293203" cy="2640309"/>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endParaRPr lang="en-GB" altLang="en-US" sz="8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altLang="en-US" sz="1200" u="none" dirty="0">
                <a:latin typeface="Segoe UI" panose="020B0502040204020203" pitchFamily="34" charset="0"/>
                <a:ea typeface="Segoe UI" panose="020B0502040204020203" pitchFamily="34" charset="0"/>
                <a:cs typeface="Segoe UI" panose="020B0502040204020203" pitchFamily="34" charset="0"/>
              </a:rPr>
              <a:t>The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second highest arrest rate </a:t>
            </a:r>
            <a:r>
              <a:rPr lang="en-GB" altLang="en-US" sz="1200" u="none" dirty="0">
                <a:latin typeface="Segoe UI" panose="020B0502040204020203" pitchFamily="34" charset="0"/>
                <a:ea typeface="Segoe UI" panose="020B0502040204020203" pitchFamily="34" charset="0"/>
                <a:cs typeface="Segoe UI" panose="020B0502040204020203" pitchFamily="34" charset="0"/>
              </a:rPr>
              <a:t>is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Shropshire 33% </a:t>
            </a:r>
            <a:r>
              <a:rPr lang="en-GB" altLang="en-US" sz="1200" u="none" dirty="0">
                <a:latin typeface="Segoe UI" panose="020B0502040204020203" pitchFamily="34" charset="0"/>
                <a:ea typeface="Segoe UI" panose="020B0502040204020203" pitchFamily="34" charset="0"/>
                <a:cs typeface="Segoe UI" panose="020B0502040204020203" pitchFamily="34" charset="0"/>
              </a:rPr>
              <a:t>with a increase in offences of 41% (29)</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pPr>
            <a:endParaRPr lang="en-GB" altLang="en-US" sz="8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altLang="en-US" sz="1200" b="1" u="none" dirty="0">
                <a:latin typeface="Segoe UI" panose="020B0502040204020203" pitchFamily="34" charset="0"/>
                <a:ea typeface="Segoe UI" panose="020B0502040204020203" pitchFamily="34" charset="0"/>
                <a:cs typeface="Segoe UI" panose="020B0502040204020203" pitchFamily="34" charset="0"/>
              </a:rPr>
              <a:t>South Worcestershire </a:t>
            </a:r>
            <a:r>
              <a:rPr lang="en-GB" altLang="en-US" sz="1200" u="none" dirty="0">
                <a:latin typeface="Segoe UI" panose="020B0502040204020203" pitchFamily="34" charset="0"/>
                <a:ea typeface="Segoe UI" panose="020B0502040204020203" pitchFamily="34" charset="0"/>
                <a:cs typeface="Segoe UI" panose="020B0502040204020203" pitchFamily="34" charset="0"/>
              </a:rPr>
              <a:t>saw the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largest decrease in arrest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rates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with a </a:t>
            </a:r>
            <a:r>
              <a:rPr lang="en-GB" altLang="en-US" sz="1200" b="1" u="none" dirty="0">
                <a:latin typeface="Segoe UI" panose="020B0502040204020203" pitchFamily="34" charset="0"/>
                <a:ea typeface="Segoe UI" panose="020B0502040204020203" pitchFamily="34" charset="0"/>
                <a:cs typeface="Segoe UI" panose="020B0502040204020203" pitchFamily="34" charset="0"/>
              </a:rPr>
              <a:t>12 percentage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point decrease </a:t>
            </a:r>
            <a:r>
              <a:rPr lang="en-GB" altLang="en-US" sz="1200" u="none" dirty="0">
                <a:latin typeface="Segoe UI" panose="020B0502040204020203" pitchFamily="34" charset="0"/>
                <a:ea typeface="Segoe UI" panose="020B0502040204020203" pitchFamily="34" charset="0"/>
                <a:cs typeface="Segoe UI" panose="020B0502040204020203" pitchFamily="34" charset="0"/>
              </a:rPr>
              <a:t>where in the previous month it had the second highest arrest rate.   </a:t>
            </a:r>
          </a:p>
          <a:p>
            <a:pPr marL="171450" indent="-171450">
              <a:buFont typeface="Arial" panose="020B0604020202020204" pitchFamily="34" charset="0"/>
              <a:buChar char="•"/>
            </a:pPr>
            <a:endParaRPr lang="en-GB" altLang="en-US" sz="8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altLang="en-US" sz="1200" b="1" u="none" dirty="0">
                <a:latin typeface="Segoe UI" panose="020B0502040204020203" pitchFamily="34" charset="0"/>
                <a:ea typeface="Segoe UI" panose="020B0502040204020203" pitchFamily="34" charset="0"/>
                <a:cs typeface="Segoe UI" panose="020B0502040204020203" pitchFamily="34" charset="0"/>
              </a:rPr>
              <a:t>No homicide offences </a:t>
            </a:r>
            <a:r>
              <a:rPr lang="en-GB" altLang="en-US" sz="1200" u="none" dirty="0">
                <a:latin typeface="Segoe UI" panose="020B0502040204020203" pitchFamily="34" charset="0"/>
                <a:ea typeface="Segoe UI" panose="020B0502040204020203" pitchFamily="34" charset="0"/>
                <a:cs typeface="Segoe UI" panose="020B0502040204020203" pitchFamily="34" charset="0"/>
              </a:rPr>
              <a:t>have been recorded with a DA marker in March. </a:t>
            </a:r>
          </a:p>
          <a:p>
            <a:pPr marL="171450" indent="-171450">
              <a:buFont typeface="Arial" panose="020B0604020202020204" pitchFamily="34" charset="0"/>
              <a:buChar cha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altLang="en-US" sz="1200" u="none" dirty="0">
                <a:latin typeface="Segoe UI" panose="020B0502040204020203" pitchFamily="34" charset="0"/>
                <a:ea typeface="Segoe UI" panose="020B0502040204020203" pitchFamily="34" charset="0"/>
                <a:cs typeface="Segoe UI" panose="020B0502040204020203" pitchFamily="34" charset="0"/>
              </a:rPr>
              <a:t>Diary car has been reinstated for 24 hour periods at LPA level. </a:t>
            </a: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It is hoped that a new methodology for calculating arrest rates will be live in the coming weeks. </a:t>
            </a: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6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4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000" u="none" dirty="0" smtClean="0">
                <a:latin typeface="Segoe UI" panose="020B0502040204020203" pitchFamily="34" charset="0"/>
                <a:ea typeface="Segoe UI" panose="020B0502040204020203" pitchFamily="34" charset="0"/>
                <a:cs typeface="Segoe UI" panose="020B0502040204020203" pitchFamily="34" charset="0"/>
              </a:rPr>
              <a:t>Weekly </a:t>
            </a:r>
            <a:r>
              <a:rPr lang="en-GB" altLang="en-US" sz="1000" u="none" dirty="0">
                <a:latin typeface="Segoe UI" panose="020B0502040204020203" pitchFamily="34" charset="0"/>
                <a:ea typeface="Segoe UI" panose="020B0502040204020203" pitchFamily="34" charset="0"/>
                <a:cs typeface="Segoe UI" panose="020B0502040204020203" pitchFamily="34" charset="0"/>
              </a:rPr>
              <a:t>reporting </a:t>
            </a:r>
            <a:r>
              <a:rPr lang="en-GB" altLang="en-US" sz="1000" u="none" dirty="0" smtClean="0">
                <a:latin typeface="Segoe UI" panose="020B0502040204020203" pitchFamily="34" charset="0"/>
                <a:ea typeface="Segoe UI" panose="020B0502040204020203" pitchFamily="34" charset="0"/>
                <a:cs typeface="Segoe UI" panose="020B0502040204020203" pitchFamily="34" charset="0"/>
              </a:rPr>
              <a:t>continues</a:t>
            </a:r>
          </a:p>
          <a:p>
            <a:pPr marL="171450" indent="-171450">
              <a:buFont typeface="Arial" panose="020B0604020202020204" pitchFamily="34" charset="0"/>
              <a:buChar char="•"/>
              <a:defRPr/>
            </a:pPr>
            <a:r>
              <a:rPr lang="en-GB" altLang="en-US" sz="1000" u="none" dirty="0" smtClean="0">
                <a:latin typeface="Segoe UI" panose="020B0502040204020203" pitchFamily="34" charset="0"/>
                <a:ea typeface="Segoe UI" panose="020B0502040204020203" pitchFamily="34" charset="0"/>
                <a:cs typeface="Segoe UI" panose="020B0502040204020203" pitchFamily="34" charset="0"/>
              </a:rPr>
              <a:t>There is potential to move to a new methodology in relation to how </a:t>
            </a:r>
          </a:p>
          <a:p>
            <a:pPr>
              <a:defRPr/>
            </a:pPr>
            <a:r>
              <a:rPr lang="en-GB" altLang="en-US" sz="1000" u="none" dirty="0" smtClean="0">
                <a:latin typeface="Segoe UI" panose="020B0502040204020203" pitchFamily="34" charset="0"/>
                <a:ea typeface="Segoe UI" panose="020B0502040204020203" pitchFamily="34" charset="0"/>
                <a:cs typeface="Segoe UI" panose="020B0502040204020203" pitchFamily="34" charset="0"/>
              </a:rPr>
              <a:t>     Domestic Abuse arrest rates are calculated in the coming weeks.</a:t>
            </a:r>
            <a:endParaRPr lang="en-GB" altLang="en-US" sz="10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32" name="Rounded Rectangle 14"/>
          <p:cNvSpPr>
            <a:spLocks noChangeArrowheads="1"/>
          </p:cNvSpPr>
          <p:nvPr/>
        </p:nvSpPr>
        <p:spPr bwMode="auto">
          <a:xfrm>
            <a:off x="4752883" y="6034138"/>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26" name="TextBox 25"/>
          <p:cNvSpPr txBox="1"/>
          <p:nvPr/>
        </p:nvSpPr>
        <p:spPr>
          <a:xfrm>
            <a:off x="5951974" y="4498874"/>
            <a:ext cx="6172290" cy="2308324"/>
          </a:xfrm>
          <a:prstGeom prst="rect">
            <a:avLst/>
          </a:prstGeom>
          <a:noFill/>
          <a:ln w="19050">
            <a:solidFill>
              <a:srgbClr val="8F57F3"/>
            </a:solidFill>
          </a:ln>
        </p:spPr>
        <p:txBody>
          <a:bodyPr wrap="square" rtlCol="0">
            <a:spAutoFit/>
          </a:bodyPr>
          <a:lstStyle/>
          <a:p>
            <a:r>
              <a:rPr lang="en-GB" sz="1200" b="1" dirty="0" smtClean="0">
                <a:latin typeface="Segoe UI" panose="020B0502040204020203" pitchFamily="34" charset="0"/>
                <a:ea typeface="Segoe UI" panose="020B0502040204020203" pitchFamily="34" charset="0"/>
                <a:cs typeface="Segoe UI" panose="020B0502040204020203" pitchFamily="34" charset="0"/>
              </a:rPr>
              <a:t>Methodology</a:t>
            </a:r>
          </a:p>
          <a:p>
            <a:endParaRPr lang="en-GB" sz="1100" dirty="0">
              <a:latin typeface="Segoe UI" panose="020B0502040204020203" pitchFamily="34" charset="0"/>
              <a:ea typeface="Segoe UI" panose="020B0502040204020203" pitchFamily="34" charset="0"/>
              <a:cs typeface="Segoe UI" panose="020B0502040204020203" pitchFamily="34" charset="0"/>
            </a:endParaRPr>
          </a:p>
          <a:p>
            <a:pPr marL="228600" indent="-228600">
              <a:buFont typeface="+mj-lt"/>
              <a:buAutoNum type="arabicPeriod"/>
            </a:pPr>
            <a:r>
              <a:rPr lang="en-GB" sz="1100" dirty="0">
                <a:latin typeface="Segoe UI" panose="020B0502040204020203" pitchFamily="34" charset="0"/>
                <a:ea typeface="Segoe UI" panose="020B0502040204020203" pitchFamily="34" charset="0"/>
                <a:cs typeface="Segoe UI" panose="020B0502040204020203" pitchFamily="34" charset="0"/>
              </a:rPr>
              <a:t>This data is generated from Athena where a ‘Domestic Abuse’ crime keyword has been applied.</a:t>
            </a:r>
          </a:p>
          <a:p>
            <a:pPr marL="228600" indent="-228600">
              <a:buFont typeface="+mj-lt"/>
              <a:buAutoNum type="arabicPeriod"/>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marL="228600" indent="-228600">
              <a:buFont typeface="+mj-lt"/>
              <a:buAutoNum type="arabicPeriod"/>
            </a:pPr>
            <a:r>
              <a:rPr lang="en-GB" sz="1100" dirty="0" smtClean="0">
                <a:latin typeface="Segoe UI" panose="020B0502040204020203" pitchFamily="34" charset="0"/>
                <a:ea typeface="Segoe UI" panose="020B0502040204020203" pitchFamily="34" charset="0"/>
                <a:cs typeface="Segoe UI" panose="020B0502040204020203" pitchFamily="34" charset="0"/>
              </a:rPr>
              <a:t>Arrest Rate is calculated by dividing DA arrests by the number of DA offences. </a:t>
            </a:r>
          </a:p>
          <a:p>
            <a:pPr marL="228600" indent="-228600">
              <a:buFont typeface="+mj-lt"/>
              <a:buAutoNum type="arabicPeriod"/>
            </a:pPr>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pPr marL="228600" indent="-228600">
              <a:buFont typeface="+mj-lt"/>
              <a:buAutoNum type="arabicPeriod"/>
            </a:pPr>
            <a:r>
              <a:rPr lang="en-GB" sz="1100" dirty="0" smtClean="0">
                <a:latin typeface="Segoe UI" panose="020B0502040204020203" pitchFamily="34" charset="0"/>
                <a:ea typeface="Segoe UI" panose="020B0502040204020203" pitchFamily="34" charset="0"/>
                <a:cs typeface="Segoe UI" panose="020B0502040204020203" pitchFamily="34" charset="0"/>
              </a:rPr>
              <a:t>We are currently unable to link offences and arrests using Athena. </a:t>
            </a:r>
          </a:p>
          <a:p>
            <a:pPr marL="228600" indent="-228600">
              <a:buFont typeface="+mj-lt"/>
              <a:buAutoNum type="arabicPeriod"/>
            </a:pPr>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pPr marL="228600" indent="-228600">
              <a:buFont typeface="+mj-lt"/>
              <a:buAutoNum type="arabicPeriod"/>
            </a:pPr>
            <a:r>
              <a:rPr lang="en-GB" sz="1100" dirty="0" smtClean="0">
                <a:latin typeface="Segoe UI" panose="020B0502040204020203" pitchFamily="34" charset="0"/>
                <a:ea typeface="Segoe UI" panose="020B0502040204020203" pitchFamily="34" charset="0"/>
                <a:cs typeface="Segoe UI" panose="020B0502040204020203" pitchFamily="34" charset="0"/>
              </a:rPr>
              <a:t>This can present an issue at the local level which uses the detention location as suspects can be taken to a detention location outside their LPA due to the proximity. </a:t>
            </a:r>
          </a:p>
          <a:p>
            <a:pPr marL="228600" indent="-228600">
              <a:buFont typeface="+mj-lt"/>
              <a:buAutoNum type="arabicPeriod"/>
            </a:pPr>
            <a:endParaRPr lang="en-GB" sz="1100" dirty="0">
              <a:latin typeface="Segoe UI" panose="020B0502040204020203" pitchFamily="34" charset="0"/>
              <a:ea typeface="Segoe UI" panose="020B0502040204020203" pitchFamily="34" charset="0"/>
              <a:cs typeface="Segoe UI" panose="020B0502040204020203" pitchFamily="34" charset="0"/>
            </a:endParaRPr>
          </a:p>
          <a:p>
            <a:pPr marL="228600" indent="-228600">
              <a:buFont typeface="+mj-lt"/>
              <a:buAutoNum type="arabicPeriod"/>
            </a:pPr>
            <a:r>
              <a:rPr lang="en-GB" sz="1100" dirty="0" smtClean="0">
                <a:latin typeface="Segoe UI" panose="020B0502040204020203" pitchFamily="34" charset="0"/>
                <a:ea typeface="Segoe UI" panose="020B0502040204020203" pitchFamily="34" charset="0"/>
                <a:cs typeface="Segoe UI" panose="020B0502040204020203" pitchFamily="34" charset="0"/>
              </a:rPr>
              <a:t>This methodology </a:t>
            </a:r>
            <a:r>
              <a:rPr lang="en-GB" sz="1100" b="1" dirty="0" smtClean="0">
                <a:latin typeface="Segoe UI" panose="020B0502040204020203" pitchFamily="34" charset="0"/>
                <a:ea typeface="Segoe UI" panose="020B0502040204020203" pitchFamily="34" charset="0"/>
                <a:cs typeface="Segoe UI" panose="020B0502040204020203" pitchFamily="34" charset="0"/>
              </a:rPr>
              <a:t>will be reviewed </a:t>
            </a:r>
            <a:r>
              <a:rPr lang="en-GB" sz="1100" dirty="0" smtClean="0">
                <a:latin typeface="Segoe UI" panose="020B0502040204020203" pitchFamily="34" charset="0"/>
                <a:ea typeface="Segoe UI" panose="020B0502040204020203" pitchFamily="34" charset="0"/>
                <a:cs typeface="Segoe UI" panose="020B0502040204020203" pitchFamily="34" charset="0"/>
              </a:rPr>
              <a:t>as soon as data from other sources becomes available.</a:t>
            </a:r>
          </a:p>
        </p:txBody>
      </p:sp>
      <p:sp>
        <p:nvSpPr>
          <p:cNvPr id="18" name="TextBox 17"/>
          <p:cNvSpPr txBox="1"/>
          <p:nvPr/>
        </p:nvSpPr>
        <p:spPr>
          <a:xfrm>
            <a:off x="352800" y="192984"/>
            <a:ext cx="56257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well does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West Mercia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manage crime? 4.2.20 – Domestic Abuse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Rounded Rectangle 14"/>
          <p:cNvSpPr>
            <a:spLocks noChangeArrowheads="1"/>
          </p:cNvSpPr>
          <p:nvPr/>
        </p:nvSpPr>
        <p:spPr bwMode="auto">
          <a:xfrm>
            <a:off x="4755661" y="6505566"/>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33956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10" name="TextBox 9"/>
          <p:cNvSpPr txBox="1"/>
          <p:nvPr/>
        </p:nvSpPr>
        <p:spPr>
          <a:xfrm>
            <a:off x="308095" y="-95488"/>
            <a:ext cx="10289701" cy="738664"/>
          </a:xfrm>
          <a:prstGeom prst="rect">
            <a:avLst/>
          </a:prstGeom>
          <a:noFill/>
        </p:spPr>
        <p:txBody>
          <a:bodyPr wrap="square" rtlCol="0">
            <a:spAutoFit/>
          </a:bodyPr>
          <a:lstStyle/>
          <a:p>
            <a:pPr algn="just"/>
            <a:endParaRPr lang="en-GB" sz="800"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r>
              <a:rPr lang="en-GB" b="1" dirty="0" smtClean="0">
                <a:solidFill>
                  <a:srgbClr val="BF9000"/>
                </a:solidFill>
                <a:latin typeface="Segoe UI" panose="020B0502040204020203" pitchFamily="34" charset="0"/>
                <a:ea typeface="Segoe UI" panose="020B0502040204020203" pitchFamily="34" charset="0"/>
                <a:cs typeface="Segoe UI" panose="020B0502040204020203" pitchFamily="34" charset="0"/>
              </a:rPr>
              <a:t>Summary</a:t>
            </a:r>
            <a:endParaRPr lang="en-GB"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921739" y="0"/>
            <a:ext cx="2781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5</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93073313"/>
              </p:ext>
            </p:extLst>
          </p:nvPr>
        </p:nvGraphicFramePr>
        <p:xfrm>
          <a:off x="495036" y="510660"/>
          <a:ext cx="11539943" cy="3855720"/>
        </p:xfrm>
        <a:graphic>
          <a:graphicData uri="http://schemas.openxmlformats.org/drawingml/2006/table">
            <a:tbl>
              <a:tblPr/>
              <a:tblGrid>
                <a:gridCol w="1083227"/>
                <a:gridCol w="518392"/>
                <a:gridCol w="1163781"/>
                <a:gridCol w="822037"/>
                <a:gridCol w="1071418"/>
                <a:gridCol w="914400"/>
                <a:gridCol w="369454"/>
                <a:gridCol w="1773382"/>
                <a:gridCol w="2059709"/>
                <a:gridCol w="1209964"/>
                <a:gridCol w="554179"/>
              </a:tblGrid>
              <a:tr h="106659">
                <a:tc>
                  <a:txBody>
                    <a:bodyPr/>
                    <a:lstStyle/>
                    <a:p>
                      <a:pPr algn="ctr" rtl="0" fontAlgn="ctr"/>
                      <a:r>
                        <a:rPr lang="en-GB" sz="1100" b="1" i="0" u="none" strike="noStrike" dirty="0">
                          <a:solidFill>
                            <a:srgbClr val="FFFFFF"/>
                          </a:solidFill>
                          <a:effectLst/>
                          <a:latin typeface="Segoe UI" panose="020B0502040204020203" pitchFamily="34" charset="0"/>
                        </a:rPr>
                        <a:t>Strategic Objective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l" rtl="0" fontAlgn="ctr"/>
                      <a:r>
                        <a:rPr lang="en-GB" sz="1100" b="1" i="0" u="none" strike="noStrike" dirty="0">
                          <a:solidFill>
                            <a:srgbClr val="FFFFFF"/>
                          </a:solidFill>
                          <a:effectLst/>
                          <a:latin typeface="Segoe UI" panose="020B0502040204020203" pitchFamily="34" charset="0"/>
                        </a:rPr>
                        <a:t>Key Performance Question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KPI Ref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Key Performance Indicator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gridSpan="2">
                  <a:txBody>
                    <a:bodyPr/>
                    <a:lstStyle/>
                    <a:p>
                      <a:pPr algn="ctr" rtl="0" fontAlgn="ctr"/>
                      <a:r>
                        <a:rPr lang="en-GB" sz="1100" b="1" i="0" u="none" strike="noStrike" dirty="0">
                          <a:solidFill>
                            <a:srgbClr val="FFFFFF"/>
                          </a:solidFill>
                          <a:effectLst/>
                          <a:latin typeface="Segoe UI" panose="020B0502040204020203" pitchFamily="34" charset="0"/>
                        </a:rPr>
                        <a:t>Police and Crime 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hMerge="1">
                  <a:txBody>
                    <a:bodyPr/>
                    <a:lstStyle/>
                    <a:p>
                      <a:endParaRPr lang="en-GB"/>
                    </a:p>
                  </a:txBody>
                  <a:tcPr/>
                </a:tc>
                <a:tc>
                  <a:txBody>
                    <a:bodyPr/>
                    <a:lstStyle/>
                    <a:p>
                      <a:pPr algn="ctr" fontAlgn="ctr"/>
                      <a:r>
                        <a:rPr lang="en-GB" sz="1100" b="1" i="0" u="none" strike="noStrike" dirty="0">
                          <a:solidFill>
                            <a:srgbClr val="FFFFFF"/>
                          </a:solidFill>
                          <a:effectLst/>
                          <a:latin typeface="Segoe UI" panose="020B0502040204020203" pitchFamily="34" charset="0"/>
                        </a:rPr>
                        <a:t>WDGLL for that section (made up of subsections)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Update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Likelihood of achieving What Good Looks Like by intended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Page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r>
              <a:tr h="74068">
                <a:tc rowSpan="2">
                  <a:txBody>
                    <a:bodyPr/>
                    <a:lstStyle/>
                    <a:p>
                      <a:pPr algn="ctr" fontAlgn="ctr"/>
                      <a:r>
                        <a:rPr lang="en-GB" sz="1100" b="1" i="0" u="none" strike="noStrike" dirty="0">
                          <a:solidFill>
                            <a:srgbClr val="000000"/>
                          </a:solidFill>
                          <a:effectLst/>
                          <a:latin typeface="Segoe UI" panose="020B0502040204020203" pitchFamily="34" charset="0"/>
                        </a:rPr>
                        <a:t>Delivering an efficient service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100" b="1" i="0" u="none" strike="noStrike" dirty="0">
                          <a:solidFill>
                            <a:srgbClr val="000000"/>
                          </a:solidFill>
                          <a:effectLst/>
                          <a:latin typeface="Segoe UI" panose="020B0502040204020203"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GB" sz="1100" b="0" i="0" u="none" strike="noStrike" dirty="0">
                          <a:solidFill>
                            <a:srgbClr val="000000"/>
                          </a:solidFill>
                          <a:effectLst/>
                          <a:latin typeface="Segoe UI" panose="020B0502040204020203" pitchFamily="34" charset="0"/>
                        </a:rPr>
                        <a:t>To what extent is the service being delivered for the agreed 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 variance from budgeted expenditure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GB" sz="1100" b="0" i="0" u="none" strike="noStrike" dirty="0">
                          <a:solidFill>
                            <a:srgbClr val="000000"/>
                          </a:solidFill>
                          <a:effectLst/>
                          <a:latin typeface="Segoe UI" panose="020B0502040204020203" pitchFamily="34" charset="0"/>
                        </a:rPr>
                        <a:t>Remain within budget for financial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GB" sz="1100" b="0" i="0" u="none" strike="noStrike" dirty="0">
                          <a:solidFill>
                            <a:srgbClr val="000000"/>
                          </a:solidFill>
                          <a:effectLst/>
                          <a:latin typeface="Segoe UI" panose="020B0502040204020203" pitchFamily="34" charset="0"/>
                        </a:rPr>
                        <a:t>Figures not yet published. The end of year figures will be available in May </a:t>
                      </a:r>
                      <a:r>
                        <a:rPr lang="en-GB" sz="1100" b="0" i="0" u="none" strike="noStrike" dirty="0" smtClean="0">
                          <a:solidFill>
                            <a:srgbClr val="000000"/>
                          </a:solidFill>
                          <a:effectLst/>
                          <a:latin typeface="Segoe UI" panose="020B0502040204020203" pitchFamily="34" charset="0"/>
                        </a:rPr>
                        <a:t>2022.</a:t>
                      </a:r>
                      <a:endParaRPr lang="en-GB" sz="1100" b="0" i="0" u="none" strike="noStrike" dirty="0">
                        <a:solidFill>
                          <a:srgbClr val="000000"/>
                        </a:solidFill>
                        <a:effectLst/>
                        <a:latin typeface="Segoe UI" panose="020B0502040204020203" pitchFamily="34" charset="0"/>
                      </a:endParaRPr>
                    </a:p>
                    <a:p>
                      <a:pPr algn="l" fontAlgn="ctr"/>
                      <a:r>
                        <a:rPr lang="en-GB" sz="1100" b="0" i="0" u="none" strike="noStrike" dirty="0">
                          <a:solidFill>
                            <a:srgbClr val="000000"/>
                          </a:solidFill>
                          <a:effectLst/>
                          <a:latin typeface="Segoe UI" panose="020B05020402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100" b="1" i="0" u="none" strike="noStrike" dirty="0" smtClean="0">
                          <a:solidFill>
                            <a:srgbClr val="1F4E78"/>
                          </a:solidFill>
                          <a:effectLst/>
                          <a:latin typeface="Segoe UI" panose="020B0502040204020203" pitchFamily="34" charset="0"/>
                        </a:rPr>
                        <a:t>55% - 75% Likely or probable</a:t>
                      </a:r>
                      <a:endParaRPr lang="en-GB" sz="1100" b="1" i="0" u="none" strike="noStrike" dirty="0">
                        <a:solidFill>
                          <a:srgbClr val="1F4E78"/>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2">
                  <a:txBody>
                    <a:bodyPr/>
                    <a:lstStyle/>
                    <a:p>
                      <a:pPr algn="ctr" fontAlgn="ctr"/>
                      <a:r>
                        <a:rPr lang="en-GB" sz="1100" b="0" i="0" u="none" strike="noStrike" dirty="0" smtClean="0">
                          <a:solidFill>
                            <a:srgbClr val="000000"/>
                          </a:solidFill>
                          <a:effectLst/>
                          <a:latin typeface="Segoe UI" panose="020B0502040204020203" pitchFamily="34" charset="0"/>
                        </a:rPr>
                        <a:t>N/A</a:t>
                      </a:r>
                      <a:r>
                        <a:rPr lang="en-GB" sz="1100" b="0" i="0" u="none" strike="noStrike" dirty="0">
                          <a:solidFill>
                            <a:srgbClr val="000000"/>
                          </a:solidFill>
                          <a:effectLst/>
                          <a:latin typeface="Segoe UI" panose="020B05020402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Assessment of financial position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pPr algn="l" fontAlgn="ct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r>
              <a:tr h="74068">
                <a:tc rowSpan="4">
                  <a:txBody>
                    <a:bodyPr/>
                    <a:lstStyle/>
                    <a:p>
                      <a:pPr algn="ctr" fontAlgn="ctr"/>
                      <a:r>
                        <a:rPr lang="en-GB" sz="1100" b="1" i="0" u="none" strike="noStrike" dirty="0">
                          <a:solidFill>
                            <a:srgbClr val="000000"/>
                          </a:solidFill>
                          <a:effectLst/>
                          <a:latin typeface="Segoe UI" panose="020B0502040204020203" pitchFamily="34" charset="0"/>
                        </a:rPr>
                        <a:t>Delivering an ethical service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GB" sz="1100" b="1" i="0" u="none" strike="noStrike" dirty="0">
                          <a:solidFill>
                            <a:srgbClr val="000000"/>
                          </a:solidFill>
                          <a:effectLst/>
                          <a:latin typeface="Segoe UI" panose="020B0502040204020203"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en-GB" sz="1100" b="0" i="0" u="none" strike="noStrike" dirty="0">
                          <a:solidFill>
                            <a:srgbClr val="000000"/>
                          </a:solidFill>
                          <a:effectLst/>
                          <a:latin typeface="Segoe UI" panose="020B0502040204020203" pitchFamily="34" charset="0"/>
                        </a:rPr>
                        <a:t>To what extent are we delivering our service within legal and regulatory frameworks?</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 How robust is our management intervention?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 of staff who have completed mandatory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80% complete within time limit.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Managing Information - 90%</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Data Protection - 63%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55% - 75% Likely or probable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17</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Freedom of Information and Subject Access Requests compliance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90% complete within time limit.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FOI rate 59%</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SAR rate stable at 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10% - 20% Highly unlikely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18</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Crime data integrity inspections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Audit on ASB carried out -  59% (24) crimes missed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FFFFFF"/>
                          </a:solidFill>
                          <a:effectLst/>
                          <a:latin typeface="Segoe UI" panose="020B0502040204020203" pitchFamily="34"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19</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882">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Internal CDI audits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Stalking &amp; Harassment Audit - </a:t>
                      </a:r>
                      <a:r>
                        <a:rPr lang="en-GB" sz="1100" b="0" i="0" u="none" strike="noStrike" dirty="0" smtClean="0">
                          <a:solidFill>
                            <a:srgbClr val="000000"/>
                          </a:solidFill>
                          <a:effectLst/>
                          <a:latin typeface="Segoe UI" panose="020B0502040204020203" pitchFamily="34" charset="0"/>
                        </a:rPr>
                        <a:t>17 </a:t>
                      </a:r>
                      <a:r>
                        <a:rPr lang="en-GB" sz="1100" b="0" i="0" u="none" strike="noStrike" dirty="0">
                          <a:solidFill>
                            <a:srgbClr val="000000"/>
                          </a:solidFill>
                          <a:effectLst/>
                          <a:latin typeface="Segoe UI" panose="020B0502040204020203" pitchFamily="34" charset="0"/>
                        </a:rPr>
                        <a:t>of crimes missed.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FFFFFF"/>
                          </a:solidFill>
                          <a:effectLst/>
                          <a:latin typeface="Segoe UI" panose="020B0502040204020203" pitchFamily="34"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20</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615310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50</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352800" y="192984"/>
            <a:ext cx="56257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well does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West Mercia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manage crime? 4.2.20 – Domestic Abuse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a:stretch>
            <a:fillRect/>
          </a:stretch>
        </p:blipFill>
        <p:spPr>
          <a:xfrm>
            <a:off x="436449" y="800189"/>
            <a:ext cx="11437087" cy="5877053"/>
          </a:xfrm>
          <a:prstGeom prst="rect">
            <a:avLst/>
          </a:prstGeom>
        </p:spPr>
      </p:pic>
    </p:spTree>
    <p:extLst>
      <p:ext uri="{BB962C8B-B14F-4D97-AF65-F5344CB8AC3E}">
        <p14:creationId xmlns:p14="http://schemas.microsoft.com/office/powerpoint/2010/main" val="57963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3"/>
          <a:srcRect b="21235"/>
          <a:stretch/>
        </p:blipFill>
        <p:spPr>
          <a:xfrm>
            <a:off x="8322084" y="1433377"/>
            <a:ext cx="3755520" cy="1932704"/>
          </a:xfrm>
          <a:prstGeom prst="rect">
            <a:avLst/>
          </a:prstGeom>
        </p:spPr>
      </p:pic>
      <p:pic>
        <p:nvPicPr>
          <p:cNvPr id="54" name="Picture 53"/>
          <p:cNvPicPr>
            <a:picLocks noChangeAspect="1"/>
          </p:cNvPicPr>
          <p:nvPr/>
        </p:nvPicPr>
        <p:blipFill rotWithShape="1">
          <a:blip r:embed="rId4"/>
          <a:srcRect b="20639"/>
          <a:stretch/>
        </p:blipFill>
        <p:spPr>
          <a:xfrm>
            <a:off x="8278167" y="3581851"/>
            <a:ext cx="3755520" cy="1947333"/>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51</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52800" y="192984"/>
            <a:ext cx="56257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well does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West Mercia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manage crime?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Rounded Rectangle 14"/>
          <p:cNvSpPr>
            <a:spLocks noChangeArrowheads="1"/>
          </p:cNvSpPr>
          <p:nvPr/>
        </p:nvSpPr>
        <p:spPr bwMode="auto">
          <a:xfrm>
            <a:off x="8305274" y="1102993"/>
            <a:ext cx="3790086" cy="4641961"/>
          </a:xfrm>
          <a:prstGeom prst="rect">
            <a:avLst/>
          </a:prstGeom>
          <a:noFill/>
          <a:ln w="28575" algn="ctr">
            <a:solidFill>
              <a:srgbClr val="005B97"/>
            </a:solidFill>
            <a:round/>
            <a:headEnd/>
            <a:tailEnd/>
          </a:ln>
        </p:spPr>
        <p:txBody>
          <a:bodyPr/>
          <a:lstStyle/>
          <a:p>
            <a:pPr>
              <a:spcBef>
                <a:spcPct val="20000"/>
              </a:spcBef>
            </a:pPr>
            <a:r>
              <a:rPr lang="en-GB" altLang="en-US" sz="1200" b="1" dirty="0">
                <a:solidFill>
                  <a:srgbClr val="000000"/>
                </a:solidFill>
                <a:latin typeface="Segoe UI" panose="020B0502040204020203" pitchFamily="34" charset="0"/>
                <a:ea typeface="Segoe UI" panose="020B0502040204020203" pitchFamily="34" charset="0"/>
                <a:cs typeface="Segoe UI" panose="020B0502040204020203" pitchFamily="34" charset="0"/>
              </a:rPr>
              <a:t>Repeat MISPERS</a:t>
            </a:r>
          </a:p>
        </p:txBody>
      </p:sp>
      <p:sp>
        <p:nvSpPr>
          <p:cNvPr id="28" name="Rectangle 27"/>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30" name="TextBox 29"/>
          <p:cNvSpPr txBox="1"/>
          <p:nvPr/>
        </p:nvSpPr>
        <p:spPr>
          <a:xfrm>
            <a:off x="352800" y="708871"/>
            <a:ext cx="5308296" cy="276999"/>
          </a:xfrm>
          <a:prstGeom prst="rect">
            <a:avLst/>
          </a:prstGeom>
          <a:noFill/>
        </p:spPr>
        <p:txBody>
          <a:bodyPr wrap="squar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4.2.22 Repeat Missing Persons</a:t>
            </a:r>
          </a:p>
        </p:txBody>
      </p:sp>
      <p:sp>
        <p:nvSpPr>
          <p:cNvPr id="31" name="Rectangle 30"/>
          <p:cNvSpPr/>
          <p:nvPr/>
        </p:nvSpPr>
        <p:spPr>
          <a:xfrm>
            <a:off x="446228" y="1024041"/>
            <a:ext cx="1454288" cy="2682600"/>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black"/>
              </a:solidFill>
            </a:endParaRPr>
          </a:p>
        </p:txBody>
      </p:sp>
      <p:sp>
        <p:nvSpPr>
          <p:cNvPr id="32" name="Rounded Rectangle 14"/>
          <p:cNvSpPr>
            <a:spLocks noChangeArrowheads="1"/>
          </p:cNvSpPr>
          <p:nvPr/>
        </p:nvSpPr>
        <p:spPr bwMode="auto">
          <a:xfrm>
            <a:off x="1961262" y="1025387"/>
            <a:ext cx="1918939" cy="2681254"/>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400" b="1" dirty="0">
              <a:latin typeface="Segoe UI" panose="020B0502040204020203" pitchFamily="34" charset="0"/>
              <a:ea typeface="Segoe UI" panose="020B0502040204020203" pitchFamily="34" charset="0"/>
              <a:cs typeface="Segoe UI" panose="020B0502040204020203" pitchFamily="34" charset="0"/>
            </a:endParaRPr>
          </a:p>
          <a:p>
            <a:pPr marL="176213" indent="-176213">
              <a:buFont typeface="Arial" panose="020B0604020202020204" pitchFamily="34" charset="0"/>
              <a:buChar char="•"/>
            </a:pPr>
            <a:r>
              <a:rPr lang="en-GB" sz="1050" dirty="0" smtClean="0">
                <a:latin typeface="Segoe UI" panose="020B0502040204020203" pitchFamily="34" charset="0"/>
                <a:ea typeface="Segoe UI" panose="020B0502040204020203" pitchFamily="34" charset="0"/>
                <a:cs typeface="Segoe UI" panose="020B0502040204020203" pitchFamily="34" charset="0"/>
              </a:rPr>
              <a:t>The </a:t>
            </a:r>
            <a:r>
              <a:rPr lang="en-GB" sz="1050" b="1" dirty="0">
                <a:latin typeface="Segoe UI" panose="020B0502040204020203" pitchFamily="34" charset="0"/>
                <a:ea typeface="Segoe UI" panose="020B0502040204020203" pitchFamily="34" charset="0"/>
                <a:cs typeface="Segoe UI" panose="020B0502040204020203" pitchFamily="34" charset="0"/>
              </a:rPr>
              <a:t>monthly proportion</a:t>
            </a:r>
            <a:r>
              <a:rPr lang="en-GB" sz="1050" dirty="0">
                <a:latin typeface="Segoe UI" panose="020B0502040204020203" pitchFamily="34" charset="0"/>
                <a:ea typeface="Segoe UI" panose="020B0502040204020203" pitchFamily="34" charset="0"/>
                <a:cs typeface="Segoe UI" panose="020B0502040204020203" pitchFamily="34" charset="0"/>
              </a:rPr>
              <a:t> of Missing Person reports relating to repeat MISPERs has </a:t>
            </a:r>
            <a:r>
              <a:rPr lang="en-GB" sz="1050" b="1" dirty="0" smtClean="0">
                <a:latin typeface="Segoe UI" panose="020B0502040204020203" pitchFamily="34" charset="0"/>
                <a:ea typeface="Segoe UI" panose="020B0502040204020203" pitchFamily="34" charset="0"/>
                <a:cs typeface="Segoe UI" panose="020B0502040204020203" pitchFamily="34" charset="0"/>
              </a:rPr>
              <a:t>increased </a:t>
            </a:r>
            <a:r>
              <a:rPr lang="en-GB" sz="1050" dirty="0" smtClean="0">
                <a:latin typeface="Segoe UI" panose="020B0502040204020203" pitchFamily="34" charset="0"/>
                <a:ea typeface="Segoe UI" panose="020B0502040204020203" pitchFamily="34" charset="0"/>
                <a:cs typeface="Segoe UI" panose="020B0502040204020203" pitchFamily="34" charset="0"/>
              </a:rPr>
              <a:t>since the previous month from </a:t>
            </a:r>
            <a:r>
              <a:rPr lang="en-GB" sz="1050" b="1" dirty="0" smtClean="0">
                <a:latin typeface="Segoe UI" panose="020B0502040204020203" pitchFamily="34" charset="0"/>
                <a:ea typeface="Segoe UI" panose="020B0502040204020203" pitchFamily="34" charset="0"/>
                <a:cs typeface="Segoe UI" panose="020B0502040204020203" pitchFamily="34" charset="0"/>
              </a:rPr>
              <a:t>22% </a:t>
            </a:r>
            <a:r>
              <a:rPr lang="en-GB" sz="1050" dirty="0">
                <a:latin typeface="Segoe UI" panose="020B0502040204020203" pitchFamily="34" charset="0"/>
                <a:ea typeface="Segoe UI" panose="020B0502040204020203" pitchFamily="34" charset="0"/>
                <a:cs typeface="Segoe UI" panose="020B0502040204020203" pitchFamily="34" charset="0"/>
              </a:rPr>
              <a:t>to </a:t>
            </a:r>
            <a:r>
              <a:rPr lang="en-GB" sz="1050" b="1" dirty="0" smtClean="0">
                <a:latin typeface="Segoe UI" panose="020B0502040204020203" pitchFamily="34" charset="0"/>
                <a:ea typeface="Segoe UI" panose="020B0502040204020203" pitchFamily="34" charset="0"/>
                <a:cs typeface="Segoe UI" panose="020B0502040204020203" pitchFamily="34" charset="0"/>
              </a:rPr>
              <a:t>34%.</a:t>
            </a:r>
            <a:endParaRPr lang="en-GB" sz="105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6213" indent="-176213">
              <a:buFont typeface="Arial" panose="020B0604020202020204" pitchFamily="34" charset="0"/>
              <a:buChar char="•"/>
            </a:pPr>
            <a:endParaRPr lang="en-GB" sz="105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6213" indent="-176213">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All areas </a:t>
            </a:r>
            <a:r>
              <a:rPr lang="en-GB" sz="1050" dirty="0" smtClean="0">
                <a:latin typeface="Segoe UI" panose="020B0502040204020203" pitchFamily="34" charset="0"/>
                <a:ea typeface="Segoe UI" panose="020B0502040204020203" pitchFamily="34" charset="0"/>
                <a:cs typeface="Segoe UI" panose="020B0502040204020203" pitchFamily="34" charset="0"/>
              </a:rPr>
              <a:t>have seen an </a:t>
            </a:r>
            <a:r>
              <a:rPr lang="en-GB" sz="1050" b="1" dirty="0" smtClean="0">
                <a:latin typeface="Segoe UI" panose="020B0502040204020203" pitchFamily="34" charset="0"/>
                <a:ea typeface="Segoe UI" panose="020B0502040204020203" pitchFamily="34" charset="0"/>
                <a:cs typeface="Segoe UI" panose="020B0502040204020203" pitchFamily="34" charset="0"/>
              </a:rPr>
              <a:t>uplift in volumes </a:t>
            </a:r>
            <a:r>
              <a:rPr lang="en-GB" sz="1050" dirty="0" smtClean="0">
                <a:latin typeface="Segoe UI" panose="020B0502040204020203" pitchFamily="34" charset="0"/>
                <a:ea typeface="Segoe UI" panose="020B0502040204020203" pitchFamily="34" charset="0"/>
                <a:cs typeface="Segoe UI" panose="020B0502040204020203" pitchFamily="34" charset="0"/>
              </a:rPr>
              <a:t>in the last month, however </a:t>
            </a:r>
            <a:r>
              <a:rPr lang="en-GB" sz="1050" b="1" dirty="0" smtClean="0">
                <a:latin typeface="Segoe UI" panose="020B0502040204020203" pitchFamily="34" charset="0"/>
                <a:ea typeface="Segoe UI" panose="020B0502040204020203" pitchFamily="34" charset="0"/>
                <a:cs typeface="Segoe UI" panose="020B0502040204020203" pitchFamily="34" charset="0"/>
              </a:rPr>
              <a:t>this trend has been seen in 2020/21 and 2021/22 </a:t>
            </a:r>
            <a:r>
              <a:rPr lang="en-GB" sz="1050" dirty="0" smtClean="0">
                <a:latin typeface="Segoe UI" panose="020B0502040204020203" pitchFamily="34" charset="0"/>
                <a:ea typeface="Segoe UI" panose="020B0502040204020203" pitchFamily="34" charset="0"/>
                <a:cs typeface="Segoe UI" panose="020B0502040204020203" pitchFamily="34" charset="0"/>
              </a:rPr>
              <a:t>with both years seeing very similar levels.</a:t>
            </a: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sp>
        <p:nvSpPr>
          <p:cNvPr id="35" name="Rectangle 34"/>
          <p:cNvSpPr>
            <a:spLocks noChangeArrowheads="1"/>
          </p:cNvSpPr>
          <p:nvPr/>
        </p:nvSpPr>
        <p:spPr bwMode="auto">
          <a:xfrm>
            <a:off x="446229" y="3791335"/>
            <a:ext cx="3433972" cy="1789210"/>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What does this mean?</a:t>
            </a:r>
          </a:p>
          <a:p>
            <a:pPr marL="180975" lvl="1" indent="0"/>
            <a:endParaRPr lang="en-GB" altLang="en-US" sz="500" b="1" u="none"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000" u="none" dirty="0">
                <a:latin typeface="Segoe UI" panose="020B0502040204020203" pitchFamily="34" charset="0"/>
                <a:ea typeface="Segoe UI" panose="020B0502040204020203" pitchFamily="34" charset="0"/>
                <a:cs typeface="Segoe UI" panose="020B0502040204020203" pitchFamily="34" charset="0"/>
              </a:rPr>
              <a:t>It is </a:t>
            </a:r>
            <a:r>
              <a:rPr lang="en-GB" sz="1000" b="1" u="none" dirty="0">
                <a:latin typeface="Segoe UI" panose="020B0502040204020203" pitchFamily="34" charset="0"/>
                <a:ea typeface="Segoe UI" panose="020B0502040204020203" pitchFamily="34" charset="0"/>
                <a:cs typeface="Segoe UI" panose="020B0502040204020203" pitchFamily="34" charset="0"/>
              </a:rPr>
              <a:t>probable</a:t>
            </a:r>
            <a:r>
              <a:rPr lang="en-GB" sz="1000" u="none" dirty="0">
                <a:latin typeface="Segoe UI" panose="020B0502040204020203" pitchFamily="34" charset="0"/>
                <a:ea typeface="Segoe UI" panose="020B0502040204020203" pitchFamily="34" charset="0"/>
                <a:cs typeface="Segoe UI" panose="020B0502040204020203" pitchFamily="34" charset="0"/>
              </a:rPr>
              <a:t> that monthly volumes will </a:t>
            </a:r>
            <a:r>
              <a:rPr lang="en-GB" sz="1000" b="1" u="none" dirty="0" smtClean="0">
                <a:latin typeface="Segoe UI" panose="020B0502040204020203" pitchFamily="34" charset="0"/>
                <a:ea typeface="Segoe UI" panose="020B0502040204020203" pitchFamily="34" charset="0"/>
                <a:cs typeface="Segoe UI" panose="020B0502040204020203" pitchFamily="34" charset="0"/>
              </a:rPr>
              <a:t>increase</a:t>
            </a:r>
            <a:r>
              <a:rPr lang="en-GB" sz="1000" u="none" dirty="0" smtClean="0">
                <a:latin typeface="Segoe UI" panose="020B0502040204020203" pitchFamily="34" charset="0"/>
                <a:ea typeface="Segoe UI" panose="020B0502040204020203" pitchFamily="34" charset="0"/>
                <a:cs typeface="Segoe UI" panose="020B0502040204020203" pitchFamily="34" charset="0"/>
              </a:rPr>
              <a:t> </a:t>
            </a:r>
            <a:r>
              <a:rPr lang="en-GB" sz="1000" u="none" dirty="0">
                <a:latin typeface="Segoe UI" panose="020B0502040204020203" pitchFamily="34" charset="0"/>
                <a:ea typeface="Segoe UI" panose="020B0502040204020203" pitchFamily="34" charset="0"/>
                <a:cs typeface="Segoe UI" panose="020B0502040204020203" pitchFamily="34" charset="0"/>
              </a:rPr>
              <a:t>in the coming </a:t>
            </a:r>
            <a:r>
              <a:rPr lang="en-GB" sz="1000" u="none" dirty="0" smtClean="0">
                <a:latin typeface="Segoe UI" panose="020B0502040204020203" pitchFamily="34" charset="0"/>
                <a:ea typeface="Segoe UI" panose="020B0502040204020203" pitchFamily="34" charset="0"/>
                <a:cs typeface="Segoe UI" panose="020B0502040204020203" pitchFamily="34" charset="0"/>
              </a:rPr>
              <a:t>months.</a:t>
            </a:r>
          </a:p>
          <a:p>
            <a:pPr marL="171450" indent="-171450">
              <a:buFont typeface="Arial" panose="020B0604020202020204" pitchFamily="34" charset="0"/>
              <a:buChar char="•"/>
              <a:defRPr/>
            </a:pPr>
            <a:endParaRPr lang="en-GB" sz="5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000" u="none" dirty="0" smtClean="0">
                <a:latin typeface="Segoe UI" panose="020B0502040204020203" pitchFamily="34" charset="0"/>
                <a:ea typeface="Segoe UI" panose="020B0502040204020203" pitchFamily="34" charset="0"/>
                <a:cs typeface="Segoe UI" panose="020B0502040204020203" pitchFamily="34" charset="0"/>
              </a:rPr>
              <a:t>This is likely </a:t>
            </a:r>
            <a:r>
              <a:rPr lang="en-GB" sz="1000" u="none" dirty="0">
                <a:latin typeface="Segoe UI" panose="020B0502040204020203" pitchFamily="34" charset="0"/>
                <a:ea typeface="Segoe UI" panose="020B0502040204020203" pitchFamily="34" charset="0"/>
                <a:cs typeface="Segoe UI" panose="020B0502040204020203" pitchFamily="34" charset="0"/>
              </a:rPr>
              <a:t>due </a:t>
            </a:r>
            <a:r>
              <a:rPr lang="en-GB" sz="1000" u="none" dirty="0" smtClean="0">
                <a:latin typeface="Segoe UI" panose="020B0502040204020203" pitchFamily="34" charset="0"/>
                <a:ea typeface="Segoe UI" panose="020B0502040204020203" pitchFamily="34" charset="0"/>
                <a:cs typeface="Segoe UI" panose="020B0502040204020203" pitchFamily="34" charset="0"/>
              </a:rPr>
              <a:t>to </a:t>
            </a:r>
            <a:r>
              <a:rPr lang="en-GB" sz="1000" b="1" u="none" dirty="0" smtClean="0">
                <a:latin typeface="Segoe UI" panose="020B0502040204020203" pitchFamily="34" charset="0"/>
                <a:ea typeface="Segoe UI" panose="020B0502040204020203" pitchFamily="34" charset="0"/>
                <a:cs typeface="Segoe UI" panose="020B0502040204020203" pitchFamily="34" charset="0"/>
              </a:rPr>
              <a:t>reinforced recording practices </a:t>
            </a:r>
            <a:r>
              <a:rPr lang="en-GB" sz="1000" u="none" dirty="0" smtClean="0">
                <a:latin typeface="Segoe UI" panose="020B0502040204020203" pitchFamily="34" charset="0"/>
                <a:ea typeface="Segoe UI" panose="020B0502040204020203" pitchFamily="34" charset="0"/>
                <a:cs typeface="Segoe UI" panose="020B0502040204020203" pitchFamily="34" charset="0"/>
              </a:rPr>
              <a:t>and </a:t>
            </a:r>
            <a:r>
              <a:rPr lang="en-GB" sz="1000" b="1" u="none" dirty="0" smtClean="0">
                <a:latin typeface="Segoe UI" panose="020B0502040204020203" pitchFamily="34" charset="0"/>
                <a:ea typeface="Segoe UI" panose="020B0502040204020203" pitchFamily="34" charset="0"/>
                <a:cs typeface="Segoe UI" panose="020B0502040204020203" pitchFamily="34" charset="0"/>
              </a:rPr>
              <a:t>high levels of mental health </a:t>
            </a:r>
            <a:r>
              <a:rPr lang="en-GB" sz="1000" u="none" dirty="0" smtClean="0">
                <a:latin typeface="Segoe UI" panose="020B0502040204020203" pitchFamily="34" charset="0"/>
                <a:ea typeface="Segoe UI" panose="020B0502040204020203" pitchFamily="34" charset="0"/>
                <a:cs typeface="Segoe UI" panose="020B0502040204020203" pitchFamily="34" charset="0"/>
              </a:rPr>
              <a:t>issues to </a:t>
            </a:r>
            <a:r>
              <a:rPr lang="en-GB" sz="1000" b="1" u="none" dirty="0" smtClean="0">
                <a:latin typeface="Segoe UI" panose="020B0502040204020203" pitchFamily="34" charset="0"/>
                <a:ea typeface="Segoe UI" panose="020B0502040204020203" pitchFamily="34" charset="0"/>
                <a:cs typeface="Segoe UI" panose="020B0502040204020203" pitchFamily="34" charset="0"/>
              </a:rPr>
              <a:t>due covid/ restrictions.</a:t>
            </a:r>
            <a:r>
              <a:rPr lang="en-GB" sz="1000" u="none" dirty="0" smtClean="0">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defRPr/>
            </a:pPr>
            <a:endParaRPr lang="en-GB" sz="5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000" u="none" dirty="0" smtClean="0">
                <a:latin typeface="Segoe UI" panose="020B0502040204020203" pitchFamily="34" charset="0"/>
                <a:ea typeface="Segoe UI" panose="020B0502040204020203" pitchFamily="34" charset="0"/>
                <a:cs typeface="Segoe UI" panose="020B0502040204020203" pitchFamily="34" charset="0"/>
              </a:rPr>
              <a:t>A </a:t>
            </a:r>
            <a:r>
              <a:rPr lang="en-GB" sz="1000" b="1" u="none" dirty="0" smtClean="0">
                <a:latin typeface="Segoe UI" panose="020B0502040204020203" pitchFamily="34" charset="0"/>
                <a:ea typeface="Segoe UI" panose="020B0502040204020203" pitchFamily="34" charset="0"/>
                <a:cs typeface="Segoe UI" panose="020B0502040204020203" pitchFamily="34" charset="0"/>
              </a:rPr>
              <a:t>change in SAAB </a:t>
            </a:r>
            <a:r>
              <a:rPr lang="en-GB" sz="1000" u="none" dirty="0" smtClean="0">
                <a:latin typeface="Segoe UI" panose="020B0502040204020203" pitchFamily="34" charset="0"/>
                <a:ea typeface="Segoe UI" panose="020B0502040204020203" pitchFamily="34" charset="0"/>
                <a:cs typeface="Segoe UI" panose="020B0502040204020203" pitchFamily="34" charset="0"/>
              </a:rPr>
              <a:t>will also mean </a:t>
            </a:r>
            <a:r>
              <a:rPr lang="en-GB" sz="1000" b="1" u="none" dirty="0" smtClean="0">
                <a:latin typeface="Segoe UI" panose="020B0502040204020203" pitchFamily="34" charset="0"/>
                <a:ea typeface="Segoe UI" panose="020B0502040204020203" pitchFamily="34" charset="0"/>
                <a:cs typeface="Segoe UI" panose="020B0502040204020203" pitchFamily="34" charset="0"/>
              </a:rPr>
              <a:t>COMPACT records will be created automatically</a:t>
            </a:r>
            <a:r>
              <a:rPr lang="en-GB" sz="1000" u="none" dirty="0" smtClean="0">
                <a:latin typeface="Segoe UI" panose="020B0502040204020203" pitchFamily="34" charset="0"/>
                <a:ea typeface="Segoe UI" panose="020B0502040204020203" pitchFamily="34" charset="0"/>
                <a:cs typeface="Segoe UI" panose="020B0502040204020203" pitchFamily="34" charset="0"/>
              </a:rPr>
              <a:t> which will most probably cause an </a:t>
            </a:r>
            <a:r>
              <a:rPr lang="en-GB" sz="1000" b="1" u="none" dirty="0" smtClean="0">
                <a:latin typeface="Segoe UI" panose="020B0502040204020203" pitchFamily="34" charset="0"/>
                <a:ea typeface="Segoe UI" panose="020B0502040204020203" pitchFamily="34" charset="0"/>
                <a:cs typeface="Segoe UI" panose="020B0502040204020203" pitchFamily="34" charset="0"/>
              </a:rPr>
              <a:t>increase in reports</a:t>
            </a:r>
            <a:r>
              <a:rPr lang="en-GB" sz="1000" u="none" dirty="0" smtClean="0">
                <a:latin typeface="Segoe UI" panose="020B0502040204020203" pitchFamily="34" charset="0"/>
                <a:ea typeface="Segoe UI" panose="020B0502040204020203" pitchFamily="34" charset="0"/>
                <a:cs typeface="Segoe UI" panose="020B0502040204020203" pitchFamily="34" charset="0"/>
              </a:rPr>
              <a:t>. </a:t>
            </a:r>
            <a:endParaRPr lang="en-GB" sz="115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15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05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37" name="Rounded Rectangle 14"/>
          <p:cNvSpPr>
            <a:spLocks noChangeArrowheads="1"/>
          </p:cNvSpPr>
          <p:nvPr/>
        </p:nvSpPr>
        <p:spPr bwMode="auto">
          <a:xfrm>
            <a:off x="446228" y="5645299"/>
            <a:ext cx="3433973" cy="1107996"/>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rPr>
              <a:t>Next Steps / </a:t>
            </a: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Recommendations</a:t>
            </a:r>
          </a:p>
          <a:p>
            <a:pPr>
              <a:defRPr/>
            </a:pPr>
            <a:endPar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40" name="Rounded Rectangle 14"/>
          <p:cNvSpPr>
            <a:spLocks noChangeArrowheads="1"/>
          </p:cNvSpPr>
          <p:nvPr/>
        </p:nvSpPr>
        <p:spPr bwMode="auto">
          <a:xfrm>
            <a:off x="2894558" y="5898389"/>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41" name="TextBox 40"/>
          <p:cNvSpPr txBox="1"/>
          <p:nvPr/>
        </p:nvSpPr>
        <p:spPr>
          <a:xfrm>
            <a:off x="425651" y="6077153"/>
            <a:ext cx="2232591" cy="430887"/>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100" dirty="0">
                <a:latin typeface="Segoe UI" panose="020B0502040204020203" pitchFamily="34" charset="0"/>
                <a:ea typeface="Segoe UI" panose="020B0502040204020203" pitchFamily="34" charset="0"/>
                <a:cs typeface="Segoe UI" panose="020B0502040204020203" pitchFamily="34" charset="0"/>
              </a:rPr>
              <a:t>Continued strategic </a:t>
            </a:r>
            <a:r>
              <a:rPr lang="en-GB" altLang="en-US" sz="1100" b="1" dirty="0">
                <a:latin typeface="Segoe UI" panose="020B0502040204020203" pitchFamily="34" charset="0"/>
                <a:ea typeface="Segoe UI" panose="020B0502040204020203" pitchFamily="34" charset="0"/>
                <a:cs typeface="Segoe UI" panose="020B0502040204020203" pitchFamily="34" charset="0"/>
              </a:rPr>
              <a:t>monitoring </a:t>
            </a:r>
            <a:r>
              <a:rPr lang="en-GB" altLang="en-US" sz="1100" dirty="0">
                <a:latin typeface="Segoe UI" panose="020B0502040204020203" pitchFamily="34" charset="0"/>
                <a:ea typeface="Segoe UI" panose="020B0502040204020203" pitchFamily="34" charset="0"/>
                <a:cs typeface="Segoe UI" panose="020B0502040204020203" pitchFamily="34" charset="0"/>
              </a:rPr>
              <a:t>by performance.</a:t>
            </a:r>
          </a:p>
        </p:txBody>
      </p:sp>
      <p:sp>
        <p:nvSpPr>
          <p:cNvPr id="42" name="TextBox 41"/>
          <p:cNvSpPr txBox="1"/>
          <p:nvPr/>
        </p:nvSpPr>
        <p:spPr>
          <a:xfrm>
            <a:off x="448213" y="1176850"/>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43" name="Picture 42"/>
          <p:cNvPicPr>
            <a:picLocks noChangeAspect="1"/>
          </p:cNvPicPr>
          <p:nvPr/>
        </p:nvPicPr>
        <p:blipFill>
          <a:blip r:embed="rId5"/>
          <a:stretch>
            <a:fillRect/>
          </a:stretch>
        </p:blipFill>
        <p:spPr>
          <a:xfrm>
            <a:off x="515361" y="1177435"/>
            <a:ext cx="380585" cy="247854"/>
          </a:xfrm>
          <a:prstGeom prst="rect">
            <a:avLst/>
          </a:prstGeom>
        </p:spPr>
      </p:pic>
      <p:sp>
        <p:nvSpPr>
          <p:cNvPr id="44" name="Rectangle 43"/>
          <p:cNvSpPr/>
          <p:nvPr/>
        </p:nvSpPr>
        <p:spPr>
          <a:xfrm>
            <a:off x="479171" y="1755201"/>
            <a:ext cx="1017461" cy="1384995"/>
          </a:xfrm>
          <a:prstGeom prst="rect">
            <a:avLst/>
          </a:prstGeom>
        </p:spPr>
        <p:txBody>
          <a:bodyPr wrap="square">
            <a:spAutoFit/>
          </a:bodyPr>
          <a:lstStyle/>
          <a:p>
            <a:r>
              <a:rPr lang="en-GB" sz="1050" dirty="0">
                <a:solidFill>
                  <a:prstClr val="black"/>
                </a:solidFill>
                <a:latin typeface="Segoe UI" panose="020B0502040204020203" pitchFamily="34" charset="0"/>
                <a:ea typeface="Segoe UI" panose="020B0502040204020203" pitchFamily="34" charset="0"/>
                <a:cs typeface="Segoe UI" panose="020B0502040204020203" pitchFamily="34" charset="0"/>
              </a:rPr>
              <a:t>Reduce proportion of </a:t>
            </a:r>
            <a:r>
              <a:rPr lang="en-GB" sz="1050" b="1" dirty="0">
                <a:solidFill>
                  <a:prstClr val="black"/>
                </a:solidFill>
                <a:latin typeface="Segoe UI" panose="020B0502040204020203" pitchFamily="34" charset="0"/>
                <a:ea typeface="Segoe UI" panose="020B0502040204020203" pitchFamily="34" charset="0"/>
                <a:cs typeface="Segoe UI" panose="020B0502040204020203" pitchFamily="34" charset="0"/>
              </a:rPr>
              <a:t>missing person incidents </a:t>
            </a:r>
            <a:r>
              <a:rPr lang="en-GB" sz="1050" dirty="0">
                <a:solidFill>
                  <a:prstClr val="black"/>
                </a:solidFill>
                <a:latin typeface="Segoe UI" panose="020B0502040204020203" pitchFamily="34" charset="0"/>
                <a:ea typeface="Segoe UI" panose="020B0502040204020203" pitchFamily="34" charset="0"/>
                <a:cs typeface="Segoe UI" panose="020B0502040204020203" pitchFamily="34" charset="0"/>
              </a:rPr>
              <a:t>relating to </a:t>
            </a:r>
            <a:r>
              <a:rPr lang="en-GB" sz="1050" b="1" dirty="0">
                <a:solidFill>
                  <a:prstClr val="black"/>
                </a:solidFill>
                <a:latin typeface="Segoe UI" panose="020B0502040204020203" pitchFamily="34" charset="0"/>
                <a:ea typeface="Segoe UI" panose="020B0502040204020203" pitchFamily="34" charset="0"/>
                <a:cs typeface="Segoe UI" panose="020B0502040204020203" pitchFamily="34" charset="0"/>
              </a:rPr>
              <a:t>repeat MISPERs</a:t>
            </a:r>
          </a:p>
        </p:txBody>
      </p:sp>
      <p:sp>
        <p:nvSpPr>
          <p:cNvPr id="45" name="Rectangle 44"/>
          <p:cNvSpPr/>
          <p:nvPr/>
        </p:nvSpPr>
        <p:spPr>
          <a:xfrm>
            <a:off x="462592" y="3084527"/>
            <a:ext cx="1050618" cy="553998"/>
          </a:xfrm>
          <a:prstGeom prst="rect">
            <a:avLst/>
          </a:prstGeom>
          <a:noFill/>
        </p:spPr>
        <p:txBody>
          <a:bodyPr wrap="square" rtlCol="0">
            <a:spAutoFit/>
          </a:bodyPr>
          <a:lstStyle/>
          <a:p>
            <a:r>
              <a:rPr lang="en-GB" sz="1000" dirty="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Oct 2021</a:t>
            </a:r>
          </a:p>
        </p:txBody>
      </p:sp>
      <p:pic>
        <p:nvPicPr>
          <p:cNvPr id="46" name="Picture 45"/>
          <p:cNvPicPr>
            <a:picLocks noChangeAspect="1"/>
          </p:cNvPicPr>
          <p:nvPr/>
        </p:nvPicPr>
        <p:blipFill>
          <a:blip r:embed="rId6"/>
          <a:stretch>
            <a:fillRect/>
          </a:stretch>
        </p:blipFill>
        <p:spPr>
          <a:xfrm>
            <a:off x="1392066" y="1086710"/>
            <a:ext cx="482251" cy="2551815"/>
          </a:xfrm>
          <a:prstGeom prst="rect">
            <a:avLst/>
          </a:prstGeom>
        </p:spPr>
      </p:pic>
      <p:sp>
        <p:nvSpPr>
          <p:cNvPr id="48" name="Rounded Rectangle 14"/>
          <p:cNvSpPr>
            <a:spLocks noChangeArrowheads="1"/>
          </p:cNvSpPr>
          <p:nvPr/>
        </p:nvSpPr>
        <p:spPr bwMode="auto">
          <a:xfrm>
            <a:off x="2889087" y="6392366"/>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rPr>
              <a:t>No</a:t>
            </a:r>
          </a:p>
        </p:txBody>
      </p:sp>
      <p:pic>
        <p:nvPicPr>
          <p:cNvPr id="49" name="Picture 48"/>
          <p:cNvPicPr>
            <a:picLocks noChangeAspect="1"/>
          </p:cNvPicPr>
          <p:nvPr/>
        </p:nvPicPr>
        <p:blipFill rotWithShape="1">
          <a:blip r:embed="rId7"/>
          <a:srcRect t="82716" b="12592"/>
          <a:stretch/>
        </p:blipFill>
        <p:spPr>
          <a:xfrm>
            <a:off x="4289438" y="6547285"/>
            <a:ext cx="7851760" cy="240674"/>
          </a:xfrm>
          <a:prstGeom prst="rect">
            <a:avLst/>
          </a:prstGeom>
        </p:spPr>
      </p:pic>
      <p:pic>
        <p:nvPicPr>
          <p:cNvPr id="50" name="Picture 49"/>
          <p:cNvPicPr>
            <a:picLocks noChangeAspect="1"/>
          </p:cNvPicPr>
          <p:nvPr/>
        </p:nvPicPr>
        <p:blipFill rotWithShape="1">
          <a:blip r:embed="rId8"/>
          <a:srcRect b="21235"/>
          <a:stretch/>
        </p:blipFill>
        <p:spPr>
          <a:xfrm>
            <a:off x="4221030" y="2625120"/>
            <a:ext cx="3755520" cy="1932704"/>
          </a:xfrm>
          <a:prstGeom prst="rect">
            <a:avLst/>
          </a:prstGeom>
        </p:spPr>
      </p:pic>
      <p:pic>
        <p:nvPicPr>
          <p:cNvPr id="53" name="Picture 52"/>
          <p:cNvPicPr>
            <a:picLocks noChangeAspect="1"/>
          </p:cNvPicPr>
          <p:nvPr/>
        </p:nvPicPr>
        <p:blipFill rotWithShape="1">
          <a:blip r:embed="rId9"/>
          <a:srcRect b="20639"/>
          <a:stretch/>
        </p:blipFill>
        <p:spPr>
          <a:xfrm>
            <a:off x="4221030" y="666218"/>
            <a:ext cx="3755520" cy="1947333"/>
          </a:xfrm>
          <a:prstGeom prst="rect">
            <a:avLst/>
          </a:prstGeom>
        </p:spPr>
      </p:pic>
      <p:pic>
        <p:nvPicPr>
          <p:cNvPr id="3" name="Picture 2"/>
          <p:cNvPicPr>
            <a:picLocks noChangeAspect="1"/>
          </p:cNvPicPr>
          <p:nvPr/>
        </p:nvPicPr>
        <p:blipFill>
          <a:blip r:embed="rId10"/>
          <a:stretch>
            <a:fillRect/>
          </a:stretch>
        </p:blipFill>
        <p:spPr>
          <a:xfrm>
            <a:off x="4289438" y="4603012"/>
            <a:ext cx="3680793" cy="1889856"/>
          </a:xfrm>
          <a:prstGeom prst="rect">
            <a:avLst/>
          </a:prstGeom>
        </p:spPr>
      </p:pic>
    </p:spTree>
    <p:extLst>
      <p:ext uri="{BB962C8B-B14F-4D97-AF65-F5344CB8AC3E}">
        <p14:creationId xmlns:p14="http://schemas.microsoft.com/office/powerpoint/2010/main" val="625348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978877" y="0"/>
            <a:ext cx="3872220" cy="1151201"/>
          </a:xfrm>
          <a:prstGeom prst="rect">
            <a:avLst/>
          </a:prstGeom>
        </p:spPr>
      </p:pic>
      <p:pic>
        <p:nvPicPr>
          <p:cNvPr id="2" name="Picture 1"/>
          <p:cNvPicPr>
            <a:picLocks noChangeAspect="1"/>
          </p:cNvPicPr>
          <p:nvPr/>
        </p:nvPicPr>
        <p:blipFill>
          <a:blip r:embed="rId4"/>
          <a:stretch>
            <a:fillRect/>
          </a:stretch>
        </p:blipFill>
        <p:spPr>
          <a:xfrm>
            <a:off x="4596120" y="1002890"/>
            <a:ext cx="4573094" cy="2713704"/>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52</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ounded Rectangle 14"/>
          <p:cNvSpPr>
            <a:spLocks noChangeArrowheads="1"/>
          </p:cNvSpPr>
          <p:nvPr/>
        </p:nvSpPr>
        <p:spPr bwMode="auto">
          <a:xfrm>
            <a:off x="410009" y="1002067"/>
            <a:ext cx="4186111" cy="2132198"/>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29 </a:t>
            </a:r>
            <a:r>
              <a:rPr lang="en-GB" sz="1050" b="1" dirty="0">
                <a:latin typeface="Segoe UI" panose="020B0502040204020203" pitchFamily="34" charset="0"/>
                <a:ea typeface="Segoe UI" panose="020B0502040204020203" pitchFamily="34" charset="0"/>
                <a:cs typeface="Segoe UI" panose="020B0502040204020203" pitchFamily="34" charset="0"/>
              </a:rPr>
              <a:t>Disruptions </a:t>
            </a:r>
            <a:r>
              <a:rPr lang="en-GB" sz="1050" dirty="0" smtClean="0">
                <a:latin typeface="Segoe UI" panose="020B0502040204020203" pitchFamily="34" charset="0"/>
                <a:ea typeface="Segoe UI" panose="020B0502040204020203" pitchFamily="34" charset="0"/>
                <a:cs typeface="Segoe UI" panose="020B0502040204020203" pitchFamily="34" charset="0"/>
              </a:rPr>
              <a:t>were recorded in the last quarter – a </a:t>
            </a:r>
            <a:r>
              <a:rPr lang="en-GB" sz="1050" b="1" dirty="0" smtClean="0">
                <a:latin typeface="Segoe UI" panose="020B0502040204020203" pitchFamily="34" charset="0"/>
                <a:ea typeface="Segoe UI" panose="020B0502040204020203" pitchFamily="34" charset="0"/>
                <a:cs typeface="Segoe UI" panose="020B0502040204020203" pitchFamily="34" charset="0"/>
              </a:rPr>
              <a:t>significant increase of 81% (13) </a:t>
            </a:r>
            <a:r>
              <a:rPr lang="en-GB" sz="1050" dirty="0" smtClean="0">
                <a:latin typeface="Segoe UI" panose="020B0502040204020203" pitchFamily="34" charset="0"/>
                <a:ea typeface="Segoe UI" panose="020B0502040204020203" pitchFamily="34" charset="0"/>
                <a:cs typeface="Segoe UI" panose="020B0502040204020203" pitchFamily="34" charset="0"/>
              </a:rPr>
              <a:t>from the previous quarter, and in line with projected.</a:t>
            </a:r>
          </a:p>
          <a:p>
            <a:pPr marL="285750" indent="-285750">
              <a:buFont typeface="Arial" panose="020B0604020202020204" pitchFamily="34" charset="0"/>
              <a:buChar char="•"/>
            </a:pPr>
            <a:endParaRPr lang="en-GB" sz="105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050" dirty="0" smtClean="0">
                <a:latin typeface="Segoe UI" panose="020B0502040204020203" pitchFamily="34" charset="0"/>
                <a:ea typeface="Segoe UI" panose="020B0502040204020203" pitchFamily="34" charset="0"/>
                <a:cs typeface="Segoe UI" panose="020B0502040204020203" pitchFamily="34" charset="0"/>
              </a:rPr>
              <a:t>Of the disruptions </a:t>
            </a:r>
            <a:r>
              <a:rPr lang="en-GB" sz="1050" b="1" dirty="0" smtClean="0">
                <a:latin typeface="Segoe UI" panose="020B0502040204020203" pitchFamily="34" charset="0"/>
                <a:ea typeface="Segoe UI" panose="020B0502040204020203" pitchFamily="34" charset="0"/>
                <a:cs typeface="Segoe UI" panose="020B0502040204020203" pitchFamily="34" charset="0"/>
              </a:rPr>
              <a:t>83% (24) </a:t>
            </a:r>
            <a:r>
              <a:rPr lang="en-GB" sz="1050" dirty="0" smtClean="0">
                <a:latin typeface="Segoe UI" panose="020B0502040204020203" pitchFamily="34" charset="0"/>
                <a:ea typeface="Segoe UI" panose="020B0502040204020203" pitchFamily="34" charset="0"/>
                <a:cs typeface="Segoe UI" panose="020B0502040204020203" pitchFamily="34" charset="0"/>
              </a:rPr>
              <a:t>were </a:t>
            </a:r>
            <a:r>
              <a:rPr lang="en-GB" sz="1050" b="1" dirty="0" smtClean="0">
                <a:latin typeface="Segoe UI" panose="020B0502040204020203" pitchFamily="34" charset="0"/>
                <a:ea typeface="Segoe UI" panose="020B0502040204020203" pitchFamily="34" charset="0"/>
                <a:cs typeface="Segoe UI" panose="020B0502040204020203" pitchFamily="34" charset="0"/>
              </a:rPr>
              <a:t>Pursue</a:t>
            </a:r>
            <a:r>
              <a:rPr lang="en-GB" sz="1050" i="1" dirty="0" smtClean="0">
                <a:latin typeface="Segoe UI" panose="020B0502040204020203" pitchFamily="34" charset="0"/>
                <a:ea typeface="Segoe UI" panose="020B0502040204020203" pitchFamily="34" charset="0"/>
                <a:cs typeface="Segoe UI" panose="020B0502040204020203" pitchFamily="34" charset="0"/>
              </a:rPr>
              <a:t> </a:t>
            </a:r>
            <a:r>
              <a:rPr lang="en-GB" sz="1050" dirty="0" smtClean="0">
                <a:latin typeface="Segoe UI" panose="020B0502040204020203" pitchFamily="34" charset="0"/>
                <a:ea typeface="Segoe UI" panose="020B0502040204020203" pitchFamily="34" charset="0"/>
                <a:cs typeface="Segoe UI" panose="020B0502040204020203" pitchFamily="34" charset="0"/>
              </a:rPr>
              <a:t>disruptions and </a:t>
            </a:r>
            <a:r>
              <a:rPr lang="en-GB" sz="1050" b="1" dirty="0" smtClean="0">
                <a:latin typeface="Segoe UI" panose="020B0502040204020203" pitchFamily="34" charset="0"/>
                <a:ea typeface="Segoe UI" panose="020B0502040204020203" pitchFamily="34" charset="0"/>
                <a:cs typeface="Segoe UI" panose="020B0502040204020203" pitchFamily="34" charset="0"/>
              </a:rPr>
              <a:t>17% (5) </a:t>
            </a:r>
            <a:r>
              <a:rPr lang="en-GB" sz="1050" dirty="0" smtClean="0">
                <a:latin typeface="Segoe UI" panose="020B0502040204020203" pitchFamily="34" charset="0"/>
                <a:ea typeface="Segoe UI" panose="020B0502040204020203" pitchFamily="34" charset="0"/>
                <a:cs typeface="Segoe UI" panose="020B0502040204020203" pitchFamily="34" charset="0"/>
              </a:rPr>
              <a:t>were </a:t>
            </a:r>
            <a:r>
              <a:rPr lang="en-GB" sz="1050" b="1" dirty="0" smtClean="0">
                <a:latin typeface="Segoe UI" panose="020B0502040204020203" pitchFamily="34" charset="0"/>
                <a:ea typeface="Segoe UI" panose="020B0502040204020203" pitchFamily="34" charset="0"/>
                <a:cs typeface="Segoe UI" panose="020B0502040204020203" pitchFamily="34" charset="0"/>
              </a:rPr>
              <a:t>Prevent.</a:t>
            </a:r>
          </a:p>
          <a:p>
            <a:endParaRPr lang="en-GB" sz="1050"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050" b="1" dirty="0" smtClean="0">
                <a:latin typeface="Segoe UI" panose="020B0502040204020203" pitchFamily="34" charset="0"/>
                <a:ea typeface="Segoe UI" panose="020B0502040204020203" pitchFamily="34" charset="0"/>
                <a:cs typeface="Segoe UI" panose="020B0502040204020203" pitchFamily="34" charset="0"/>
              </a:rPr>
              <a:t>72% </a:t>
            </a:r>
            <a:r>
              <a:rPr lang="en-GB" sz="1050" dirty="0">
                <a:latin typeface="Segoe UI" panose="020B0502040204020203" pitchFamily="34" charset="0"/>
                <a:ea typeface="Segoe UI" panose="020B0502040204020203" pitchFamily="34" charset="0"/>
                <a:cs typeface="Segoe UI" panose="020B0502040204020203" pitchFamily="34" charset="0"/>
              </a:rPr>
              <a:t>of all disruptions this quarter were </a:t>
            </a:r>
            <a:r>
              <a:rPr lang="en-GB" sz="1050" b="1" dirty="0">
                <a:latin typeface="Segoe UI" panose="020B0502040204020203" pitchFamily="34" charset="0"/>
                <a:ea typeface="Segoe UI" panose="020B0502040204020203" pitchFamily="34" charset="0"/>
                <a:cs typeface="Segoe UI" panose="020B0502040204020203" pitchFamily="34" charset="0"/>
              </a:rPr>
              <a:t>positive</a:t>
            </a:r>
            <a:r>
              <a:rPr lang="en-GB" sz="1050" dirty="0">
                <a:latin typeface="Segoe UI" panose="020B0502040204020203" pitchFamily="34" charset="0"/>
                <a:ea typeface="Segoe UI" panose="020B0502040204020203" pitchFamily="34" charset="0"/>
                <a:cs typeface="Segoe UI" panose="020B0502040204020203" pitchFamily="34" charset="0"/>
              </a:rPr>
              <a:t>. </a:t>
            </a:r>
            <a:endParaRPr lang="en-GB" sz="105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050"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050" dirty="0">
                <a:latin typeface="Segoe UI" panose="020B0502040204020203" pitchFamily="34" charset="0"/>
                <a:ea typeface="Segoe UI" panose="020B0502040204020203" pitchFamily="34" charset="0"/>
                <a:cs typeface="Segoe UI" panose="020B0502040204020203" pitchFamily="34" charset="0"/>
              </a:rPr>
              <a:t>Currently </a:t>
            </a:r>
            <a:r>
              <a:rPr lang="en-GB" sz="1050" dirty="0" smtClean="0">
                <a:latin typeface="Segoe UI" panose="020B0502040204020203" pitchFamily="34" charset="0"/>
                <a:ea typeface="Segoe UI" panose="020B0502040204020203" pitchFamily="34" charset="0"/>
                <a:cs typeface="Segoe UI" panose="020B0502040204020203" pitchFamily="34" charset="0"/>
              </a:rPr>
              <a:t>West Mercia has </a:t>
            </a:r>
            <a:r>
              <a:rPr lang="en-GB" sz="1050" b="1" dirty="0" smtClean="0">
                <a:latin typeface="Segoe UI" panose="020B0502040204020203" pitchFamily="34" charset="0"/>
                <a:ea typeface="Segoe UI" panose="020B0502040204020203" pitchFamily="34" charset="0"/>
                <a:cs typeface="Segoe UI" panose="020B0502040204020203" pitchFamily="34" charset="0"/>
              </a:rPr>
              <a:t>30 </a:t>
            </a:r>
            <a:r>
              <a:rPr lang="en-GB" sz="1050" b="1" dirty="0">
                <a:latin typeface="Segoe UI" panose="020B0502040204020203" pitchFamily="34" charset="0"/>
                <a:ea typeface="Segoe UI" panose="020B0502040204020203" pitchFamily="34" charset="0"/>
                <a:cs typeface="Segoe UI" panose="020B0502040204020203" pitchFamily="34" charset="0"/>
              </a:rPr>
              <a:t>active OCGs </a:t>
            </a:r>
            <a:r>
              <a:rPr lang="en-GB" sz="1050" dirty="0">
                <a:latin typeface="Segoe UI" panose="020B0502040204020203" pitchFamily="34" charset="0"/>
                <a:ea typeface="Segoe UI" panose="020B0502040204020203" pitchFamily="34" charset="0"/>
                <a:cs typeface="Segoe UI" panose="020B0502040204020203" pitchFamily="34" charset="0"/>
              </a:rPr>
              <a:t>– down from 31 in March 2020. </a:t>
            </a:r>
          </a:p>
        </p:txBody>
      </p:sp>
      <p:sp>
        <p:nvSpPr>
          <p:cNvPr id="15" name="Rectangle 14"/>
          <p:cNvSpPr>
            <a:spLocks noChangeArrowheads="1"/>
          </p:cNvSpPr>
          <p:nvPr/>
        </p:nvSpPr>
        <p:spPr bwMode="auto">
          <a:xfrm>
            <a:off x="407134" y="3180272"/>
            <a:ext cx="4191861" cy="2691441"/>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endParaRPr lang="en-GB" altLang="en-US" sz="500" b="1" u="none"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100" u="none" dirty="0">
                <a:latin typeface="Segoe UI" panose="020B0502040204020203" pitchFamily="34" charset="0"/>
                <a:ea typeface="Segoe UI" panose="020B0502040204020203" pitchFamily="34" charset="0"/>
                <a:cs typeface="Segoe UI" panose="020B0502040204020203" pitchFamily="34" charset="0"/>
              </a:rPr>
              <a:t>When considered in the context of the 2 year </a:t>
            </a:r>
            <a:r>
              <a:rPr lang="en-GB" sz="1100" u="none" dirty="0" smtClean="0">
                <a:latin typeface="Segoe UI" panose="020B0502040204020203" pitchFamily="34" charset="0"/>
                <a:ea typeface="Segoe UI" panose="020B0502040204020203" pitchFamily="34" charset="0"/>
                <a:cs typeface="Segoe UI" panose="020B0502040204020203" pitchFamily="34" charset="0"/>
              </a:rPr>
              <a:t>view, </a:t>
            </a:r>
            <a:r>
              <a:rPr lang="en-GB" sz="1100" b="1" u="none" dirty="0">
                <a:latin typeface="Segoe UI" panose="020B0502040204020203" pitchFamily="34" charset="0"/>
                <a:ea typeface="Segoe UI" panose="020B0502040204020203" pitchFamily="34" charset="0"/>
                <a:cs typeface="Segoe UI" panose="020B0502040204020203" pitchFamily="34" charset="0"/>
              </a:rPr>
              <a:t>figures for Q4 are level with the forecasted number of disruptions</a:t>
            </a:r>
            <a:r>
              <a:rPr lang="en-GB" sz="1100" u="none" dirty="0">
                <a:latin typeface="Segoe UI" panose="020B0502040204020203" pitchFamily="34" charset="0"/>
                <a:ea typeface="Segoe UI" panose="020B0502040204020203" pitchFamily="34" charset="0"/>
                <a:cs typeface="Segoe UI" panose="020B0502040204020203" pitchFamily="34" charset="0"/>
              </a:rPr>
              <a:t>, but </a:t>
            </a:r>
            <a:r>
              <a:rPr lang="en-GB" sz="1100" b="1" u="none" dirty="0">
                <a:latin typeface="Segoe UI" panose="020B0502040204020203" pitchFamily="34" charset="0"/>
                <a:ea typeface="Segoe UI" panose="020B0502040204020203" pitchFamily="34" charset="0"/>
                <a:cs typeface="Segoe UI" panose="020B0502040204020203" pitchFamily="34" charset="0"/>
              </a:rPr>
              <a:t>remain below the quarterly average</a:t>
            </a:r>
            <a:r>
              <a:rPr lang="en-GB" sz="1100" u="none" dirty="0">
                <a:latin typeface="Segoe UI" panose="020B0502040204020203" pitchFamily="34" charset="0"/>
                <a:ea typeface="Segoe UI" panose="020B0502040204020203" pitchFamily="34" charset="0"/>
                <a:cs typeface="Segoe UI" panose="020B0502040204020203" pitchFamily="34" charset="0"/>
              </a:rPr>
              <a:t> for the force for the past 2 years (40 per quarter) and continue the downward trend in </a:t>
            </a:r>
            <a:r>
              <a:rPr lang="en-GB" sz="1100" u="none" dirty="0" smtClean="0">
                <a:latin typeface="Segoe UI" panose="020B0502040204020203" pitchFamily="34" charset="0"/>
                <a:ea typeface="Segoe UI" panose="020B0502040204020203" pitchFamily="34" charset="0"/>
                <a:cs typeface="Segoe UI" panose="020B0502040204020203" pitchFamily="34" charset="0"/>
              </a:rPr>
              <a:t>positive </a:t>
            </a:r>
            <a:r>
              <a:rPr lang="en-GB" sz="1100" u="none" dirty="0">
                <a:latin typeface="Segoe UI" panose="020B0502040204020203" pitchFamily="34" charset="0"/>
                <a:ea typeface="Segoe UI" panose="020B0502040204020203" pitchFamily="34" charset="0"/>
                <a:cs typeface="Segoe UI" panose="020B0502040204020203" pitchFamily="34" charset="0"/>
              </a:rPr>
              <a:t>disruptions being recorded since Oct 2019.  The downward trend in disruptions means that Q3 is now no longer considered an </a:t>
            </a:r>
            <a:r>
              <a:rPr lang="en-GB" sz="1100" u="none" dirty="0" smtClean="0">
                <a:latin typeface="Segoe UI" panose="020B0502040204020203" pitchFamily="34" charset="0"/>
                <a:ea typeface="Segoe UI" panose="020B0502040204020203" pitchFamily="34" charset="0"/>
                <a:cs typeface="Segoe UI" panose="020B0502040204020203" pitchFamily="34" charset="0"/>
              </a:rPr>
              <a:t>outlier.</a:t>
            </a:r>
          </a:p>
          <a:p>
            <a:pPr marL="285750" indent="-285750">
              <a:buFont typeface="Arial" panose="020B0604020202020204" pitchFamily="34" charset="0"/>
              <a:buChar char="•"/>
            </a:pP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100" u="none" dirty="0" smtClean="0">
                <a:latin typeface="Segoe UI" panose="020B0502040204020203" pitchFamily="34" charset="0"/>
                <a:ea typeface="Segoe UI" panose="020B0502040204020203" pitchFamily="34" charset="0"/>
                <a:cs typeface="Segoe UI" panose="020B0502040204020203" pitchFamily="34" charset="0"/>
              </a:rPr>
              <a:t>A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response</a:t>
            </a:r>
            <a:r>
              <a:rPr lang="en-GB" sz="1100" u="none" dirty="0" smtClean="0">
                <a:latin typeface="Segoe UI" panose="020B0502040204020203" pitchFamily="34" charset="0"/>
                <a:ea typeface="Segoe UI" panose="020B0502040204020203" pitchFamily="34" charset="0"/>
                <a:cs typeface="Segoe UI" panose="020B0502040204020203" pitchFamily="34" charset="0"/>
              </a:rPr>
              <a:t> to this is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being put in place </a:t>
            </a:r>
            <a:r>
              <a:rPr lang="en-GB" sz="1100" u="none" dirty="0" smtClean="0">
                <a:latin typeface="Segoe UI" panose="020B0502040204020203" pitchFamily="34" charset="0"/>
                <a:ea typeface="Segoe UI" panose="020B0502040204020203" pitchFamily="34" charset="0"/>
                <a:cs typeface="Segoe UI" panose="020B0502040204020203" pitchFamily="34" charset="0"/>
              </a:rPr>
              <a:t>with both internal and external partners. </a:t>
            </a:r>
          </a:p>
          <a:p>
            <a:pPr marL="285750" indent="-285750">
              <a:buFont typeface="Arial" panose="020B0604020202020204" pitchFamily="34" charset="0"/>
              <a:buChar char="•"/>
            </a:pP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1100" u="none" dirty="0">
                <a:latin typeface="Segoe UI" panose="020B0502040204020203" pitchFamily="34" charset="0"/>
                <a:ea typeface="Segoe UI" panose="020B0502040204020203" pitchFamily="34" charset="0"/>
                <a:cs typeface="Segoe UI" panose="020B0502040204020203" pitchFamily="34" charset="0"/>
              </a:rPr>
              <a:t>The provisional forecast for Q1 2022/23 (Apr to Jun 2022) is based on the West Mercia trend for the past 2 years up to Mar 2022</a:t>
            </a:r>
            <a:r>
              <a:rPr lang="en-GB" sz="1100" u="none" dirty="0" smtClean="0">
                <a:latin typeface="Segoe UI" panose="020B0502040204020203" pitchFamily="34" charset="0"/>
                <a:ea typeface="Segoe UI" panose="020B0502040204020203" pitchFamily="34" charset="0"/>
                <a:cs typeface="Segoe UI" panose="020B0502040204020203" pitchFamily="34" charset="0"/>
              </a:rPr>
              <a:t>.</a:t>
            </a:r>
          </a:p>
          <a:p>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sz="11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16" name="Rounded Rectangle 14"/>
          <p:cNvSpPr>
            <a:spLocks noChangeArrowheads="1"/>
          </p:cNvSpPr>
          <p:nvPr/>
        </p:nvSpPr>
        <p:spPr bwMode="auto">
          <a:xfrm>
            <a:off x="410009" y="5915033"/>
            <a:ext cx="4186111"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ounded Rectangle 14"/>
          <p:cNvSpPr>
            <a:spLocks noChangeArrowheads="1"/>
          </p:cNvSpPr>
          <p:nvPr/>
        </p:nvSpPr>
        <p:spPr bwMode="auto">
          <a:xfrm>
            <a:off x="3598184" y="5975534"/>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19" name="TextBox 18"/>
          <p:cNvSpPr txBox="1"/>
          <p:nvPr/>
        </p:nvSpPr>
        <p:spPr>
          <a:xfrm>
            <a:off x="430546" y="6211669"/>
            <a:ext cx="2928005" cy="276999"/>
          </a:xfrm>
          <a:prstGeom prst="rect">
            <a:avLst/>
          </a:prstGeom>
          <a:noFill/>
        </p:spPr>
        <p:txBody>
          <a:bodyPr wrap="square" rtlCol="0">
            <a:spAutoFit/>
          </a:bodyPr>
          <a:lstStyle/>
          <a:p>
            <a:pPr marL="171450" indent="-171450">
              <a:buFont typeface="Arial" panose="020B0604020202020204" pitchFamily="34" charset="0"/>
              <a:buChar char="•"/>
              <a:defRPr/>
            </a:pPr>
            <a:r>
              <a:rPr lang="en-GB" sz="1200" dirty="0" smtClean="0">
                <a:latin typeface="Segoe UI" panose="020B0502040204020203" pitchFamily="34" charset="0"/>
                <a:ea typeface="Segoe UI" panose="020B0502040204020203" pitchFamily="34" charset="0"/>
                <a:cs typeface="Segoe UI" panose="020B0502040204020203" pitchFamily="34" charset="0"/>
              </a:rPr>
              <a:t>Continue to be monitored.</a:t>
            </a:r>
          </a:p>
        </p:txBody>
      </p:sp>
      <p:sp>
        <p:nvSpPr>
          <p:cNvPr id="38" name="TextBox 37"/>
          <p:cNvSpPr txBox="1"/>
          <p:nvPr/>
        </p:nvSpPr>
        <p:spPr>
          <a:xfrm>
            <a:off x="352800" y="631489"/>
            <a:ext cx="3832782" cy="276999"/>
          </a:xfrm>
          <a:prstGeom prst="rect">
            <a:avLst/>
          </a:prstGeom>
          <a:noFill/>
        </p:spPr>
        <p:txBody>
          <a:bodyPr wrap="square" rtlCol="0">
            <a:spAutoFit/>
          </a:bodyPr>
          <a:lstStyle/>
          <a:p>
            <a:r>
              <a:rPr lang="en-GB" sz="1200" b="1" dirty="0" smtClean="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4.2.23 </a:t>
            </a:r>
            <a:r>
              <a:rPr lang="en-GB" sz="1200" b="1" dirty="0">
                <a:solidFill>
                  <a:schemeClr val="accent4">
                    <a:lumMod val="75000"/>
                  </a:schemeClr>
                </a:solidFill>
                <a:latin typeface="Segoe UI" panose="020B0502040204020203" pitchFamily="34" charset="0"/>
                <a:ea typeface="Segoe UI" panose="020B0502040204020203" pitchFamily="34" charset="0"/>
                <a:cs typeface="Segoe UI" panose="020B0502040204020203" pitchFamily="34" charset="0"/>
              </a:rPr>
              <a:t>Volume of SOC disruptions</a:t>
            </a:r>
          </a:p>
        </p:txBody>
      </p:sp>
      <p:sp>
        <p:nvSpPr>
          <p:cNvPr id="39" name="TextBox 38"/>
          <p:cNvSpPr txBox="1"/>
          <p:nvPr/>
        </p:nvSpPr>
        <p:spPr>
          <a:xfrm>
            <a:off x="352800" y="115928"/>
            <a:ext cx="4908263" cy="461665"/>
          </a:xfrm>
          <a:prstGeom prst="rect">
            <a:avLst/>
          </a:prstGeom>
          <a:solidFill>
            <a:schemeClr val="accent4">
              <a:lumMod val="75000"/>
            </a:schemeClr>
          </a:solidFill>
        </p:spPr>
        <p:txBody>
          <a:bodyPr wrap="square" rtlCol="0">
            <a:spAutoFit/>
          </a:bodyPr>
          <a:lstStyle>
            <a:defPPr>
              <a:defRPr lang="en-US"/>
            </a:defPPr>
            <a:lvl1pPr>
              <a:defRPr sz="1200" b="1">
                <a:solidFill>
                  <a:schemeClr val="bg1"/>
                </a:solidFill>
                <a:latin typeface="Arial Black" panose="020B0A04020102020204" pitchFamily="34" charset="0"/>
                <a:cs typeface="Arial" panose="020B0604020202020204" pitchFamily="34" charset="0"/>
              </a:defRPr>
            </a:lvl1pPr>
          </a:lstStyle>
          <a:p>
            <a:r>
              <a:rPr lang="en-GB" dirty="0">
                <a:latin typeface="Segoe UI" panose="020B0502040204020203" pitchFamily="34" charset="0"/>
                <a:ea typeface="Segoe UI" panose="020B0502040204020203" pitchFamily="34" charset="0"/>
                <a:cs typeface="Segoe UI" panose="020B0502040204020203" pitchFamily="34" charset="0"/>
              </a:rPr>
              <a:t>4. Delivering innovative, problem-solving practices and processes</a:t>
            </a:r>
          </a:p>
          <a:p>
            <a:r>
              <a:rPr lang="en-GB" dirty="0">
                <a:latin typeface="Segoe UI" panose="020B0502040204020203" pitchFamily="34" charset="0"/>
                <a:ea typeface="Segoe UI" panose="020B0502040204020203" pitchFamily="34" charset="0"/>
                <a:cs typeface="Segoe UI" panose="020B0502040204020203" pitchFamily="34" charset="0"/>
              </a:rPr>
              <a:t>4.2 Managing </a:t>
            </a:r>
            <a:r>
              <a:rPr lang="en-GB" dirty="0" smtClean="0">
                <a:latin typeface="Segoe UI" panose="020B0502040204020203" pitchFamily="34" charset="0"/>
                <a:ea typeface="Segoe UI" panose="020B0502040204020203" pitchFamily="34" charset="0"/>
                <a:cs typeface="Segoe UI" panose="020B0502040204020203" pitchFamily="34" charset="0"/>
              </a:rPr>
              <a:t>demand</a:t>
            </a:r>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5"/>
          <a:stretch>
            <a:fillRect/>
          </a:stretch>
        </p:blipFill>
        <p:spPr>
          <a:xfrm>
            <a:off x="9093040" y="1126716"/>
            <a:ext cx="3062748" cy="1100292"/>
          </a:xfrm>
          <a:prstGeom prst="rect">
            <a:avLst/>
          </a:prstGeom>
        </p:spPr>
      </p:pic>
      <p:pic>
        <p:nvPicPr>
          <p:cNvPr id="6" name="Picture 5"/>
          <p:cNvPicPr>
            <a:picLocks noChangeAspect="1"/>
          </p:cNvPicPr>
          <p:nvPr/>
        </p:nvPicPr>
        <p:blipFill>
          <a:blip r:embed="rId6"/>
          <a:stretch>
            <a:fillRect/>
          </a:stretch>
        </p:blipFill>
        <p:spPr>
          <a:xfrm>
            <a:off x="9128814" y="2241602"/>
            <a:ext cx="3045080" cy="895612"/>
          </a:xfrm>
          <a:prstGeom prst="rect">
            <a:avLst/>
          </a:prstGeom>
        </p:spPr>
      </p:pic>
      <p:pic>
        <p:nvPicPr>
          <p:cNvPr id="7" name="Picture 6"/>
          <p:cNvPicPr>
            <a:picLocks noChangeAspect="1"/>
          </p:cNvPicPr>
          <p:nvPr/>
        </p:nvPicPr>
        <p:blipFill>
          <a:blip r:embed="rId7"/>
          <a:stretch>
            <a:fillRect/>
          </a:stretch>
        </p:blipFill>
        <p:spPr>
          <a:xfrm>
            <a:off x="4757088" y="3672350"/>
            <a:ext cx="4802633" cy="2890684"/>
          </a:xfrm>
          <a:prstGeom prst="rect">
            <a:avLst/>
          </a:prstGeom>
        </p:spPr>
      </p:pic>
      <p:pic>
        <p:nvPicPr>
          <p:cNvPr id="8" name="Picture 7"/>
          <p:cNvPicPr>
            <a:picLocks noChangeAspect="1"/>
          </p:cNvPicPr>
          <p:nvPr/>
        </p:nvPicPr>
        <p:blipFill rotWithShape="1">
          <a:blip r:embed="rId8"/>
          <a:srcRect l="18679" r="12775"/>
          <a:stretch/>
        </p:blipFill>
        <p:spPr>
          <a:xfrm>
            <a:off x="9581535" y="3421626"/>
            <a:ext cx="2610465" cy="3333135"/>
          </a:xfrm>
          <a:prstGeom prst="rect">
            <a:avLst/>
          </a:prstGeom>
        </p:spPr>
      </p:pic>
      <p:sp>
        <p:nvSpPr>
          <p:cNvPr id="21" name="Rounded Rectangle 14"/>
          <p:cNvSpPr>
            <a:spLocks noChangeArrowheads="1"/>
          </p:cNvSpPr>
          <p:nvPr/>
        </p:nvSpPr>
        <p:spPr bwMode="auto">
          <a:xfrm>
            <a:off x="3605842" y="6476810"/>
            <a:ext cx="862641" cy="263296"/>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527482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863" t="20031"/>
          <a:stretch/>
        </p:blipFill>
        <p:spPr>
          <a:xfrm>
            <a:off x="7175184" y="0"/>
            <a:ext cx="5016816" cy="1326413"/>
          </a:xfrm>
          <a:prstGeom prst="rect">
            <a:avLst/>
          </a:prstGeom>
        </p:spPr>
      </p:pic>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53</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Box 6"/>
          <p:cNvSpPr txBox="1"/>
          <p:nvPr/>
        </p:nvSpPr>
        <p:spPr>
          <a:xfrm>
            <a:off x="344091" y="192984"/>
            <a:ext cx="562579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Managing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Demand</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4.2 How effective is WMP's activity to make the roads safer?</a:t>
            </a:r>
          </a:p>
        </p:txBody>
      </p:sp>
      <p:sp>
        <p:nvSpPr>
          <p:cNvPr id="6" name="TextBox 5"/>
          <p:cNvSpPr txBox="1"/>
          <p:nvPr/>
        </p:nvSpPr>
        <p:spPr>
          <a:xfrm>
            <a:off x="352800" y="654649"/>
            <a:ext cx="5308296" cy="276999"/>
          </a:xfrm>
          <a:prstGeom prst="rect">
            <a:avLst/>
          </a:prstGeom>
          <a:noFill/>
        </p:spPr>
        <p:txBody>
          <a:bodyPr wrap="square" rtlCol="0">
            <a:spAutoFit/>
          </a:bodyPr>
          <a:lstStyle/>
          <a:p>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4.2.24 </a:t>
            </a:r>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Volume of </a:t>
            </a:r>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killed and 4.2.25 Volume of seriously injured</a:t>
            </a:r>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12"/>
          <p:cNvSpPr/>
          <p:nvPr/>
        </p:nvSpPr>
        <p:spPr>
          <a:xfrm>
            <a:off x="418859" y="978775"/>
            <a:ext cx="1454288" cy="3060725"/>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4" name="Rounded Rectangle 14"/>
          <p:cNvSpPr>
            <a:spLocks noChangeArrowheads="1"/>
          </p:cNvSpPr>
          <p:nvPr/>
        </p:nvSpPr>
        <p:spPr bwMode="auto">
          <a:xfrm>
            <a:off x="1934107" y="980121"/>
            <a:ext cx="4179328" cy="3059379"/>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endParaRPr lang="en-GB" altLang="en-US" sz="3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b="1" dirty="0">
                <a:latin typeface="Segoe UI" panose="020B0502040204020203" pitchFamily="34" charset="0"/>
                <a:ea typeface="Segoe UI" panose="020B0502040204020203" pitchFamily="34" charset="0"/>
                <a:cs typeface="Segoe UI" panose="020B0502040204020203" pitchFamily="34" charset="0"/>
              </a:rPr>
              <a:t>KSI casualties </a:t>
            </a:r>
            <a:r>
              <a:rPr lang="en-GB" sz="1050" dirty="0">
                <a:latin typeface="Segoe UI" panose="020B0502040204020203" pitchFamily="34" charset="0"/>
                <a:ea typeface="Segoe UI" panose="020B0502040204020203" pitchFamily="34" charset="0"/>
                <a:cs typeface="Segoe UI" panose="020B0502040204020203" pitchFamily="34" charset="0"/>
              </a:rPr>
              <a:t>have</a:t>
            </a:r>
            <a:r>
              <a:rPr lang="en-GB" sz="1050" b="1" dirty="0">
                <a:latin typeface="Segoe UI" panose="020B0502040204020203" pitchFamily="34" charset="0"/>
                <a:ea typeface="Segoe UI" panose="020B0502040204020203" pitchFamily="34" charset="0"/>
                <a:cs typeface="Segoe UI" panose="020B0502040204020203" pitchFamily="34" charset="0"/>
              </a:rPr>
              <a:t> increased 37% (10) </a:t>
            </a:r>
            <a:r>
              <a:rPr lang="en-GB" sz="1050" dirty="0">
                <a:latin typeface="Segoe UI" panose="020B0502040204020203" pitchFamily="34" charset="0"/>
                <a:ea typeface="Segoe UI" panose="020B0502040204020203" pitchFamily="34" charset="0"/>
                <a:cs typeface="Segoe UI" panose="020B0502040204020203" pitchFamily="34" charset="0"/>
              </a:rPr>
              <a:t>from the previous month and </a:t>
            </a:r>
            <a:r>
              <a:rPr lang="en-GB" sz="1050" b="1" dirty="0">
                <a:latin typeface="Segoe UI" panose="020B0502040204020203" pitchFamily="34" charset="0"/>
                <a:ea typeface="Segoe UI" panose="020B0502040204020203" pitchFamily="34" charset="0"/>
                <a:cs typeface="Segoe UI" panose="020B0502040204020203" pitchFamily="34" charset="0"/>
              </a:rPr>
              <a:t>KSI collisions </a:t>
            </a:r>
            <a:r>
              <a:rPr lang="en-GB" sz="1050" dirty="0">
                <a:latin typeface="Segoe UI" panose="020B0502040204020203" pitchFamily="34" charset="0"/>
                <a:ea typeface="Segoe UI" panose="020B0502040204020203" pitchFamily="34" charset="0"/>
                <a:cs typeface="Segoe UI" panose="020B0502040204020203" pitchFamily="34" charset="0"/>
              </a:rPr>
              <a:t>have </a:t>
            </a:r>
            <a:r>
              <a:rPr lang="en-GB" sz="1050" b="1" dirty="0">
                <a:latin typeface="Segoe UI" panose="020B0502040204020203" pitchFamily="34" charset="0"/>
                <a:ea typeface="Segoe UI" panose="020B0502040204020203" pitchFamily="34" charset="0"/>
                <a:cs typeface="Segoe UI" panose="020B0502040204020203" pitchFamily="34" charset="0"/>
              </a:rPr>
              <a:t>increased 52% (12). </a:t>
            </a:r>
            <a:r>
              <a:rPr lang="en-GB" sz="1050" dirty="0">
                <a:latin typeface="Segoe UI" panose="020B0502040204020203" pitchFamily="34" charset="0"/>
                <a:ea typeface="Segoe UI" panose="020B0502040204020203" pitchFamily="34" charset="0"/>
                <a:cs typeface="Segoe UI" panose="020B0502040204020203" pitchFamily="34" charset="0"/>
              </a:rPr>
              <a:t>Both had seen a significant decrease in </a:t>
            </a:r>
            <a:r>
              <a:rPr lang="en-GB" sz="1050" dirty="0" smtClean="0">
                <a:latin typeface="Segoe UI" panose="020B0502040204020203" pitchFamily="34" charset="0"/>
                <a:ea typeface="Segoe UI" panose="020B0502040204020203" pitchFamily="34" charset="0"/>
                <a:cs typeface="Segoe UI" panose="020B0502040204020203" pitchFamily="34" charset="0"/>
              </a:rPr>
              <a:t>February. </a:t>
            </a:r>
          </a:p>
          <a:p>
            <a:pPr marL="171450" indent="-171450">
              <a:buFont typeface="Arial" panose="020B0604020202020204" pitchFamily="34" charset="0"/>
              <a:buChar char="•"/>
            </a:pPr>
            <a:endParaRPr lang="en-GB" sz="8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smtClean="0">
                <a:latin typeface="Segoe UI" panose="020B0502040204020203" pitchFamily="34" charset="0"/>
                <a:ea typeface="Segoe UI" panose="020B0502040204020203" pitchFamily="34" charset="0"/>
                <a:cs typeface="Segoe UI" panose="020B0502040204020203" pitchFamily="34" charset="0"/>
              </a:rPr>
              <a:t>Last month collisions </a:t>
            </a:r>
            <a:r>
              <a:rPr lang="en-GB" sz="1050" dirty="0">
                <a:latin typeface="Segoe UI" panose="020B0502040204020203" pitchFamily="34" charset="0"/>
                <a:ea typeface="Segoe UI" panose="020B0502040204020203" pitchFamily="34" charset="0"/>
                <a:cs typeface="Segoe UI" panose="020B0502040204020203" pitchFamily="34" charset="0"/>
              </a:rPr>
              <a:t>were most likely to occur in </a:t>
            </a:r>
            <a:r>
              <a:rPr lang="en-GB" sz="1050" b="1" dirty="0" smtClean="0">
                <a:latin typeface="Segoe UI" panose="020B0502040204020203" pitchFamily="34" charset="0"/>
                <a:ea typeface="Segoe UI" panose="020B0502040204020203" pitchFamily="34" charset="0"/>
                <a:cs typeface="Segoe UI" panose="020B0502040204020203" pitchFamily="34" charset="0"/>
              </a:rPr>
              <a:t>Shropshire 23%</a:t>
            </a:r>
            <a:r>
              <a:rPr lang="en-GB" sz="1050" dirty="0" smtClean="0">
                <a:latin typeface="Segoe UI" panose="020B0502040204020203" pitchFamily="34" charset="0"/>
                <a:ea typeface="Segoe UI" panose="020B0502040204020203" pitchFamily="34" charset="0"/>
                <a:cs typeface="Segoe UI" panose="020B0502040204020203" pitchFamily="34" charset="0"/>
              </a:rPr>
              <a:t> </a:t>
            </a:r>
            <a:r>
              <a:rPr lang="en-GB" sz="1050" b="1" dirty="0">
                <a:latin typeface="Segoe UI" panose="020B0502040204020203" pitchFamily="34" charset="0"/>
                <a:ea typeface="Segoe UI" panose="020B0502040204020203" pitchFamily="34" charset="0"/>
                <a:cs typeface="Segoe UI" panose="020B0502040204020203" pitchFamily="34" charset="0"/>
              </a:rPr>
              <a:t>(8).</a:t>
            </a:r>
          </a:p>
          <a:p>
            <a:pPr marL="171450" indent="-171450">
              <a:buFont typeface="Arial" panose="020B0604020202020204" pitchFamily="34" charset="0"/>
              <a:buChar char="•"/>
            </a:pPr>
            <a:endParaRPr lang="en-GB" sz="8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a:latin typeface="Segoe UI" panose="020B0502040204020203" pitchFamily="34" charset="0"/>
                <a:ea typeface="Segoe UI" panose="020B0502040204020203" pitchFamily="34" charset="0"/>
                <a:cs typeface="Segoe UI" panose="020B0502040204020203" pitchFamily="34" charset="0"/>
              </a:rPr>
              <a:t>Collisions are </a:t>
            </a:r>
            <a:r>
              <a:rPr lang="en-GB" sz="1050" b="1" dirty="0">
                <a:latin typeface="Segoe UI" panose="020B0502040204020203" pitchFamily="34" charset="0"/>
                <a:ea typeface="Segoe UI" panose="020B0502040204020203" pitchFamily="34" charset="0"/>
                <a:cs typeface="Segoe UI" panose="020B0502040204020203" pitchFamily="34" charset="0"/>
              </a:rPr>
              <a:t>most common </a:t>
            </a:r>
            <a:r>
              <a:rPr lang="en-GB" sz="1050" dirty="0">
                <a:latin typeface="Segoe UI" panose="020B0502040204020203" pitchFamily="34" charset="0"/>
                <a:ea typeface="Segoe UI" panose="020B0502040204020203" pitchFamily="34" charset="0"/>
                <a:cs typeface="Segoe UI" panose="020B0502040204020203" pitchFamily="34" charset="0"/>
              </a:rPr>
              <a:t>on weekdays with </a:t>
            </a:r>
            <a:r>
              <a:rPr lang="en-GB" sz="1050" b="1" dirty="0">
                <a:latin typeface="Segoe UI" panose="020B0502040204020203" pitchFamily="34" charset="0"/>
                <a:ea typeface="Segoe UI" panose="020B0502040204020203" pitchFamily="34" charset="0"/>
                <a:cs typeface="Segoe UI" panose="020B0502040204020203" pitchFamily="34" charset="0"/>
              </a:rPr>
              <a:t>Wednesday</a:t>
            </a:r>
            <a:r>
              <a:rPr lang="en-GB" sz="1050" dirty="0">
                <a:latin typeface="Segoe UI" panose="020B0502040204020203" pitchFamily="34" charset="0"/>
                <a:ea typeface="Segoe UI" panose="020B0502040204020203" pitchFamily="34" charset="0"/>
                <a:cs typeface="Segoe UI" panose="020B0502040204020203" pitchFamily="34" charset="0"/>
              </a:rPr>
              <a:t> being the worst day for collisions with </a:t>
            </a:r>
            <a:r>
              <a:rPr lang="en-GB" sz="1050" b="1" dirty="0">
                <a:latin typeface="Segoe UI" panose="020B0502040204020203" pitchFamily="34" charset="0"/>
                <a:ea typeface="Segoe UI" panose="020B0502040204020203" pitchFamily="34" charset="0"/>
                <a:cs typeface="Segoe UI" panose="020B0502040204020203" pitchFamily="34" charset="0"/>
              </a:rPr>
              <a:t>10 being recorded</a:t>
            </a:r>
            <a:r>
              <a:rPr lang="en-GB" sz="1050" dirty="0">
                <a:latin typeface="Segoe UI" panose="020B0502040204020203" pitchFamily="34" charset="0"/>
                <a:ea typeface="Segoe UI" panose="020B0502040204020203" pitchFamily="34" charset="0"/>
                <a:cs typeface="Segoe UI" panose="020B0502040204020203" pitchFamily="34" charset="0"/>
              </a:rPr>
              <a:t>, 1 being fatal. </a:t>
            </a:r>
            <a:r>
              <a:rPr lang="en-GB" sz="1050" b="1" dirty="0">
                <a:latin typeface="Segoe UI" panose="020B0502040204020203" pitchFamily="34" charset="0"/>
                <a:ea typeface="Segoe UI" panose="020B0502040204020203" pitchFamily="34" charset="0"/>
                <a:cs typeface="Segoe UI" panose="020B0502040204020203" pitchFamily="34" charset="0"/>
              </a:rPr>
              <a:t>Peak times </a:t>
            </a:r>
            <a:r>
              <a:rPr lang="en-GB" sz="1050" dirty="0">
                <a:latin typeface="Segoe UI" panose="020B0502040204020203" pitchFamily="34" charset="0"/>
                <a:ea typeface="Segoe UI" panose="020B0502040204020203" pitchFamily="34" charset="0"/>
                <a:cs typeface="Segoe UI" panose="020B0502040204020203" pitchFamily="34" charset="0"/>
              </a:rPr>
              <a:t>for collisions are </a:t>
            </a:r>
            <a:r>
              <a:rPr lang="en-GB" sz="1050" b="1" dirty="0">
                <a:latin typeface="Segoe UI" panose="020B0502040204020203" pitchFamily="34" charset="0"/>
                <a:ea typeface="Segoe UI" panose="020B0502040204020203" pitchFamily="34" charset="0"/>
                <a:cs typeface="Segoe UI" panose="020B0502040204020203" pitchFamily="34" charset="0"/>
              </a:rPr>
              <a:t>12:00-13:00 and 16:00-18:00</a:t>
            </a:r>
            <a:r>
              <a:rPr lang="en-GB" sz="1050" dirty="0">
                <a:latin typeface="Segoe UI" panose="020B0502040204020203" pitchFamily="34" charset="0"/>
                <a:ea typeface="Segoe UI" panose="020B0502040204020203" pitchFamily="34" charset="0"/>
                <a:cs typeface="Segoe UI" panose="020B0502040204020203" pitchFamily="34" charset="0"/>
              </a:rPr>
              <a:t>.</a:t>
            </a:r>
          </a:p>
          <a:p>
            <a:pPr marL="171450" indent="-171450">
              <a:buFont typeface="Arial" panose="020B0604020202020204" pitchFamily="34" charset="0"/>
              <a:buChar char="•"/>
            </a:pPr>
            <a:endParaRPr lang="en-GB" sz="8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a:latin typeface="Segoe UI" panose="020B0502040204020203" pitchFamily="34" charset="0"/>
                <a:ea typeface="Segoe UI" panose="020B0502040204020203" pitchFamily="34" charset="0"/>
                <a:cs typeface="Segoe UI" panose="020B0502040204020203" pitchFamily="34" charset="0"/>
              </a:rPr>
              <a:t>The </a:t>
            </a:r>
            <a:r>
              <a:rPr lang="en-GB" sz="1050" b="1" dirty="0">
                <a:latin typeface="Segoe UI" panose="020B0502040204020203" pitchFamily="34" charset="0"/>
                <a:ea typeface="Segoe UI" panose="020B0502040204020203" pitchFamily="34" charset="0"/>
                <a:cs typeface="Segoe UI" panose="020B0502040204020203" pitchFamily="34" charset="0"/>
              </a:rPr>
              <a:t>five fatalities </a:t>
            </a:r>
            <a:r>
              <a:rPr lang="en-GB" sz="1050" dirty="0">
                <a:latin typeface="Segoe UI" panose="020B0502040204020203" pitchFamily="34" charset="0"/>
                <a:ea typeface="Segoe UI" panose="020B0502040204020203" pitchFamily="34" charset="0"/>
                <a:cs typeface="Segoe UI" panose="020B0502040204020203" pitchFamily="34" charset="0"/>
              </a:rPr>
              <a:t>were </a:t>
            </a:r>
            <a:r>
              <a:rPr lang="en-GB" sz="1050" b="1" dirty="0">
                <a:latin typeface="Segoe UI" panose="020B0502040204020203" pitchFamily="34" charset="0"/>
                <a:ea typeface="Segoe UI" panose="020B0502040204020203" pitchFamily="34" charset="0"/>
                <a:cs typeface="Segoe UI" panose="020B0502040204020203" pitchFamily="34" charset="0"/>
              </a:rPr>
              <a:t>3 drivers, 1 motorcycle rider</a:t>
            </a:r>
            <a:r>
              <a:rPr lang="en-GB" sz="1050" dirty="0">
                <a:latin typeface="Segoe UI" panose="020B0502040204020203" pitchFamily="34" charset="0"/>
                <a:ea typeface="Segoe UI" panose="020B0502040204020203" pitchFamily="34" charset="0"/>
                <a:cs typeface="Segoe UI" panose="020B0502040204020203" pitchFamily="34" charset="0"/>
              </a:rPr>
              <a:t> and </a:t>
            </a:r>
            <a:r>
              <a:rPr lang="en-GB" sz="1050" b="1" dirty="0">
                <a:latin typeface="Segoe UI" panose="020B0502040204020203" pitchFamily="34" charset="0"/>
                <a:ea typeface="Segoe UI" panose="020B0502040204020203" pitchFamily="34" charset="0"/>
                <a:cs typeface="Segoe UI" panose="020B0502040204020203" pitchFamily="34" charset="0"/>
              </a:rPr>
              <a:t>1 E-scooter rider</a:t>
            </a:r>
            <a:r>
              <a:rPr lang="en-GB" sz="1050" dirty="0">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pPr>
            <a:endParaRPr lang="en-GB" sz="80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050" dirty="0">
                <a:latin typeface="Segoe UI" panose="020B0502040204020203" pitchFamily="34" charset="0"/>
                <a:ea typeface="Segoe UI" panose="020B0502040204020203" pitchFamily="34" charset="0"/>
                <a:cs typeface="Segoe UI" panose="020B0502040204020203" pitchFamily="34" charset="0"/>
              </a:rPr>
              <a:t>Vulnerable road users such as </a:t>
            </a:r>
            <a:r>
              <a:rPr lang="en-GB" sz="1050" b="1" dirty="0">
                <a:latin typeface="Segoe UI" panose="020B0502040204020203" pitchFamily="34" charset="0"/>
                <a:ea typeface="Segoe UI" panose="020B0502040204020203" pitchFamily="34" charset="0"/>
                <a:cs typeface="Segoe UI" panose="020B0502040204020203" pitchFamily="34" charset="0"/>
              </a:rPr>
              <a:t>Pedestrians </a:t>
            </a:r>
            <a:r>
              <a:rPr lang="en-GB" sz="1050" dirty="0">
                <a:latin typeface="Segoe UI" panose="020B0502040204020203" pitchFamily="34" charset="0"/>
                <a:ea typeface="Segoe UI" panose="020B0502040204020203" pitchFamily="34" charset="0"/>
                <a:cs typeface="Segoe UI" panose="020B0502040204020203" pitchFamily="34" charset="0"/>
              </a:rPr>
              <a:t>accounted for </a:t>
            </a:r>
            <a:r>
              <a:rPr lang="en-GB" sz="1050" b="1" dirty="0">
                <a:latin typeface="Segoe UI" panose="020B0502040204020203" pitchFamily="34" charset="0"/>
                <a:ea typeface="Segoe UI" panose="020B0502040204020203" pitchFamily="34" charset="0"/>
                <a:cs typeface="Segoe UI" panose="020B0502040204020203" pitchFamily="34" charset="0"/>
              </a:rPr>
              <a:t>16% (</a:t>
            </a:r>
            <a:r>
              <a:rPr lang="en-GB" sz="1050" b="1" dirty="0" smtClean="0">
                <a:latin typeface="Segoe UI" panose="020B0502040204020203" pitchFamily="34" charset="0"/>
                <a:ea typeface="Segoe UI" panose="020B0502040204020203" pitchFamily="34" charset="0"/>
                <a:cs typeface="Segoe UI" panose="020B0502040204020203" pitchFamily="34" charset="0"/>
              </a:rPr>
              <a:t>6) </a:t>
            </a:r>
            <a:r>
              <a:rPr lang="en-GB" sz="1050" dirty="0">
                <a:latin typeface="Segoe UI" panose="020B0502040204020203" pitchFamily="34" charset="0"/>
                <a:ea typeface="Segoe UI" panose="020B0502040204020203" pitchFamily="34" charset="0"/>
                <a:cs typeface="Segoe UI" panose="020B0502040204020203" pitchFamily="34" charset="0"/>
              </a:rPr>
              <a:t>of </a:t>
            </a:r>
            <a:r>
              <a:rPr lang="en-GB" sz="1050" b="1" dirty="0">
                <a:latin typeface="Segoe UI" panose="020B0502040204020203" pitchFamily="34" charset="0"/>
                <a:ea typeface="Segoe UI" panose="020B0502040204020203" pitchFamily="34" charset="0"/>
                <a:cs typeface="Segoe UI" panose="020B0502040204020203" pitchFamily="34" charset="0"/>
              </a:rPr>
              <a:t>KSI casualties </a:t>
            </a:r>
            <a:r>
              <a:rPr lang="en-GB" sz="1050" dirty="0">
                <a:latin typeface="Segoe UI" panose="020B0502040204020203" pitchFamily="34" charset="0"/>
                <a:ea typeface="Segoe UI" panose="020B0502040204020203" pitchFamily="34" charset="0"/>
                <a:cs typeface="Segoe UI" panose="020B0502040204020203" pitchFamily="34" charset="0"/>
              </a:rPr>
              <a:t>in the last month; with </a:t>
            </a:r>
            <a:r>
              <a:rPr lang="en-GB" sz="1050" b="1" dirty="0">
                <a:latin typeface="Segoe UI" panose="020B0502040204020203" pitchFamily="34" charset="0"/>
                <a:ea typeface="Segoe UI" panose="020B0502040204020203" pitchFamily="34" charset="0"/>
                <a:cs typeface="Segoe UI" panose="020B0502040204020203" pitchFamily="34" charset="0"/>
              </a:rPr>
              <a:t>pedal cyclists </a:t>
            </a:r>
            <a:r>
              <a:rPr lang="en-GB" sz="1050" dirty="0">
                <a:latin typeface="Segoe UI" panose="020B0502040204020203" pitchFamily="34" charset="0"/>
                <a:ea typeface="Segoe UI" panose="020B0502040204020203" pitchFamily="34" charset="0"/>
                <a:cs typeface="Segoe UI" panose="020B0502040204020203" pitchFamily="34" charset="0"/>
              </a:rPr>
              <a:t>accounted for </a:t>
            </a:r>
            <a:r>
              <a:rPr lang="en-GB" sz="1050" b="1" dirty="0" smtClean="0">
                <a:latin typeface="Segoe UI" panose="020B0502040204020203" pitchFamily="34" charset="0"/>
                <a:ea typeface="Segoe UI" panose="020B0502040204020203" pitchFamily="34" charset="0"/>
                <a:cs typeface="Segoe UI" panose="020B0502040204020203" pitchFamily="34" charset="0"/>
              </a:rPr>
              <a:t>13% (5) </a:t>
            </a:r>
            <a:r>
              <a:rPr lang="en-GB" sz="1050" dirty="0">
                <a:latin typeface="Segoe UI" panose="020B0502040204020203" pitchFamily="34" charset="0"/>
                <a:ea typeface="Segoe UI" panose="020B0502040204020203" pitchFamily="34" charset="0"/>
                <a:cs typeface="Segoe UI" panose="020B0502040204020203" pitchFamily="34" charset="0"/>
              </a:rPr>
              <a:t>of all KSI casualties.</a:t>
            </a:r>
            <a:r>
              <a:rPr lang="en-GB" sz="1050" b="1" dirty="0">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pPr>
            <a:endParaRPr lang="en-GB" sz="1050" b="1"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050"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p:cNvSpPr>
            <a:spLocks noChangeArrowheads="1"/>
          </p:cNvSpPr>
          <p:nvPr/>
        </p:nvSpPr>
        <p:spPr bwMode="auto">
          <a:xfrm>
            <a:off x="404325" y="4085507"/>
            <a:ext cx="5732114" cy="1947901"/>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500" b="1" u="none"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100" u="none" dirty="0" smtClean="0">
                <a:latin typeface="Segoe UI" panose="020B0502040204020203" pitchFamily="34" charset="0"/>
                <a:ea typeface="Segoe UI" panose="020B0502040204020203" pitchFamily="34" charset="0"/>
                <a:cs typeface="Segoe UI" panose="020B0502040204020203" pitchFamily="34" charset="0"/>
              </a:rPr>
              <a:t>Compared to last month March saw a significant increase in KSI. However, </a:t>
            </a:r>
            <a:r>
              <a:rPr lang="en-GB" altLang="en-US" sz="1100" b="1" u="none" dirty="0" smtClean="0">
                <a:latin typeface="Segoe UI" panose="020B0502040204020203" pitchFamily="34" charset="0"/>
                <a:ea typeface="Segoe UI" panose="020B0502040204020203" pitchFamily="34" charset="0"/>
                <a:cs typeface="Segoe UI" panose="020B0502040204020203" pitchFamily="34" charset="0"/>
              </a:rPr>
              <a:t>March</a:t>
            </a:r>
            <a:r>
              <a:rPr lang="en-GB" altLang="en-US" sz="1100" u="none" dirty="0" smtClean="0">
                <a:latin typeface="Segoe UI" panose="020B0502040204020203" pitchFamily="34" charset="0"/>
                <a:ea typeface="Segoe UI" panose="020B0502040204020203" pitchFamily="34" charset="0"/>
                <a:cs typeface="Segoe UI" panose="020B0502040204020203" pitchFamily="34" charset="0"/>
              </a:rPr>
              <a:t> still saw a </a:t>
            </a:r>
            <a:r>
              <a:rPr lang="en-GB" altLang="en-US" sz="1100" b="1" u="none" dirty="0" smtClean="0">
                <a:latin typeface="Segoe UI" panose="020B0502040204020203" pitchFamily="34" charset="0"/>
                <a:ea typeface="Segoe UI" panose="020B0502040204020203" pitchFamily="34" charset="0"/>
                <a:cs typeface="Segoe UI" panose="020B0502040204020203" pitchFamily="34" charset="0"/>
              </a:rPr>
              <a:t>decrease than previous months</a:t>
            </a:r>
            <a:r>
              <a:rPr lang="en-GB" altLang="en-US" sz="1100" u="none" dirty="0" smtClean="0">
                <a:latin typeface="Segoe UI" panose="020B0502040204020203" pitchFamily="34" charset="0"/>
                <a:ea typeface="Segoe UI" panose="020B0502040204020203" pitchFamily="34" charset="0"/>
                <a:cs typeface="Segoe UI" panose="020B0502040204020203" pitchFamily="34" charset="0"/>
              </a:rPr>
              <a:t>. This </a:t>
            </a:r>
            <a:r>
              <a:rPr lang="en-GB" altLang="en-US" sz="1100" u="none" dirty="0">
                <a:latin typeface="Segoe UI" panose="020B0502040204020203" pitchFamily="34" charset="0"/>
                <a:ea typeface="Segoe UI" panose="020B0502040204020203" pitchFamily="34" charset="0"/>
                <a:cs typeface="Segoe UI" panose="020B0502040204020203" pitchFamily="34" charset="0"/>
              </a:rPr>
              <a:t>is </a:t>
            </a:r>
            <a:r>
              <a:rPr lang="en-GB" altLang="en-US" sz="1100" u="none" dirty="0" smtClean="0">
                <a:latin typeface="Segoe UI" panose="020B0502040204020203" pitchFamily="34" charset="0"/>
                <a:ea typeface="Segoe UI" panose="020B0502040204020203" pitchFamily="34" charset="0"/>
                <a:cs typeface="Segoe UI" panose="020B0502040204020203" pitchFamily="34" charset="0"/>
              </a:rPr>
              <a:t>probably </a:t>
            </a:r>
            <a:r>
              <a:rPr lang="en-GB" altLang="en-US" sz="1100" u="none" dirty="0">
                <a:latin typeface="Segoe UI" panose="020B0502040204020203" pitchFamily="34" charset="0"/>
                <a:ea typeface="Segoe UI" panose="020B0502040204020203" pitchFamily="34" charset="0"/>
                <a:cs typeface="Segoe UI" panose="020B0502040204020203" pitchFamily="34" charset="0"/>
              </a:rPr>
              <a:t>due to flooding that occurred </a:t>
            </a:r>
            <a:r>
              <a:rPr lang="en-GB" altLang="en-US" sz="1100" u="none" dirty="0" smtClean="0">
                <a:latin typeface="Segoe UI" panose="020B0502040204020203" pitchFamily="34" charset="0"/>
                <a:ea typeface="Segoe UI" panose="020B0502040204020203" pitchFamily="34" charset="0"/>
                <a:cs typeface="Segoe UI" panose="020B0502040204020203" pitchFamily="34" charset="0"/>
              </a:rPr>
              <a:t>in February and an increase in fuel prices causing decreased road usage.</a:t>
            </a:r>
            <a:endParaRPr lang="en-GB" altLang="en-US"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6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Year to Date KSI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has increased 13</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 (62)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on 2019/20</a:t>
            </a:r>
            <a:r>
              <a:rPr lang="en-GB" altLang="en-US" sz="1050" u="none" dirty="0">
                <a:latin typeface="Segoe UI" panose="020B0502040204020203" pitchFamily="34" charset="0"/>
                <a:ea typeface="Segoe UI" panose="020B0502040204020203" pitchFamily="34" charset="0"/>
                <a:cs typeface="Segoe UI" panose="020B0502040204020203" pitchFamily="34" charset="0"/>
              </a:rPr>
              <a:t>, driven by a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25</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 (11) </a:t>
            </a:r>
            <a:r>
              <a:rPr lang="en-GB" altLang="en-US" sz="1050" b="1" u="none" dirty="0">
                <a:latin typeface="Segoe UI" panose="020B0502040204020203" pitchFamily="34" charset="0"/>
                <a:ea typeface="Segoe UI" panose="020B0502040204020203" pitchFamily="34" charset="0"/>
                <a:cs typeface="Segoe UI" panose="020B0502040204020203" pitchFamily="34" charset="0"/>
              </a:rPr>
              <a:t>increase in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fatalities</a:t>
            </a: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 KSI has also increased by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25% (112) on 2020/21.</a:t>
            </a:r>
          </a:p>
          <a:p>
            <a:pPr marL="171450" indent="-171450">
              <a:buFont typeface="Arial" panose="020B0604020202020204" pitchFamily="34" charset="0"/>
              <a:buChar char="•"/>
              <a:defRPr/>
            </a:pPr>
            <a:endParaRPr lang="en-GB" altLang="en-US" sz="105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This indicates that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volumes </a:t>
            </a:r>
            <a:r>
              <a:rPr lang="en-GB" altLang="en-US" sz="1050" u="none" dirty="0" smtClean="0">
                <a:latin typeface="Segoe UI" panose="020B0502040204020203" pitchFamily="34" charset="0"/>
                <a:ea typeface="Segoe UI" panose="020B0502040204020203" pitchFamily="34" charset="0"/>
                <a:cs typeface="Segoe UI" panose="020B0502040204020203" pitchFamily="34" charset="0"/>
              </a:rPr>
              <a:t>have returned to </a:t>
            </a:r>
            <a:r>
              <a:rPr lang="en-GB" altLang="en-US" sz="1050" b="1" u="none" dirty="0" smtClean="0">
                <a:latin typeface="Segoe UI" panose="020B0502040204020203" pitchFamily="34" charset="0"/>
                <a:ea typeface="Segoe UI" panose="020B0502040204020203" pitchFamily="34" charset="0"/>
                <a:cs typeface="Segoe UI" panose="020B0502040204020203" pitchFamily="34" charset="0"/>
              </a:rPr>
              <a:t>pre covid levels. </a:t>
            </a:r>
            <a:endParaRPr lang="en-GB" altLang="en-US" sz="1050" b="1" u="none" dirty="0">
              <a:latin typeface="Segoe UI" panose="020B0502040204020203" pitchFamily="34" charset="0"/>
              <a:ea typeface="Segoe UI" panose="020B0502040204020203" pitchFamily="34" charset="0"/>
              <a:cs typeface="Segoe UI" panose="020B0502040204020203" pitchFamily="34" charset="0"/>
            </a:endParaRPr>
          </a:p>
          <a:p>
            <a:pPr>
              <a:defRPr/>
            </a:pPr>
            <a:r>
              <a:rPr lang="en-GB" altLang="en-US" sz="1100" u="none" dirty="0" smtClean="0">
                <a:latin typeface="Segoe UI" panose="020B0502040204020203" pitchFamily="34" charset="0"/>
                <a:ea typeface="Segoe UI" panose="020B0502040204020203" pitchFamily="34" charset="0"/>
                <a:cs typeface="Segoe UI" panose="020B0502040204020203" pitchFamily="34" charset="0"/>
              </a:rPr>
              <a:t> </a:t>
            </a:r>
            <a:endParaRPr lang="en-GB" altLang="en-US" sz="1050" u="none" dirty="0">
              <a:latin typeface="Segoe UI" panose="020B0502040204020203" pitchFamily="34" charset="0"/>
              <a:ea typeface="Segoe UI" panose="020B0502040204020203" pitchFamily="34" charset="0"/>
              <a:cs typeface="Segoe UI" panose="020B0502040204020203" pitchFamily="34" charset="0"/>
            </a:endParaRPr>
          </a:p>
        </p:txBody>
      </p:sp>
      <p:sp>
        <p:nvSpPr>
          <p:cNvPr id="16" name="Rounded Rectangle 14"/>
          <p:cNvSpPr>
            <a:spLocks noChangeArrowheads="1"/>
          </p:cNvSpPr>
          <p:nvPr/>
        </p:nvSpPr>
        <p:spPr bwMode="auto">
          <a:xfrm>
            <a:off x="419074" y="6077689"/>
            <a:ext cx="5705863" cy="723275"/>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100" dirty="0">
                <a:solidFill>
                  <a:prstClr val="black"/>
                </a:solidFill>
                <a:latin typeface="Segoe UI" panose="020B0502040204020203" pitchFamily="34" charset="0"/>
                <a:ea typeface="Segoe UI" panose="020B0502040204020203" pitchFamily="34" charset="0"/>
                <a:cs typeface="Segoe UI" panose="020B0502040204020203" pitchFamily="34" charset="0"/>
              </a:rPr>
              <a:t>Continue to be </a:t>
            </a:r>
            <a:r>
              <a:rPr lang="en-GB" altLang="en-US"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monitored</a:t>
            </a:r>
            <a:endParaRPr lang="en-GB" altLang="en-US" sz="105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421058" y="1131584"/>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21" name="Picture 20"/>
          <p:cNvPicPr>
            <a:picLocks noChangeAspect="1"/>
          </p:cNvPicPr>
          <p:nvPr/>
        </p:nvPicPr>
        <p:blipFill>
          <a:blip r:embed="rId4"/>
          <a:stretch>
            <a:fillRect/>
          </a:stretch>
        </p:blipFill>
        <p:spPr>
          <a:xfrm>
            <a:off x="488206" y="1132169"/>
            <a:ext cx="380585" cy="247854"/>
          </a:xfrm>
          <a:prstGeom prst="rect">
            <a:avLst/>
          </a:prstGeom>
        </p:spPr>
      </p:pic>
      <p:sp>
        <p:nvSpPr>
          <p:cNvPr id="22" name="Rectangle 21"/>
          <p:cNvSpPr/>
          <p:nvPr/>
        </p:nvSpPr>
        <p:spPr>
          <a:xfrm>
            <a:off x="452016" y="1709935"/>
            <a:ext cx="878311" cy="900246"/>
          </a:xfrm>
          <a:prstGeom prst="rect">
            <a:avLst/>
          </a:prstGeom>
        </p:spPr>
        <p:txBody>
          <a:bodyPr wrap="square">
            <a:spAutoFit/>
          </a:bodyPr>
          <a:lstStyle/>
          <a:p>
            <a:r>
              <a:rPr lang="en-GB" sz="1050" b="1" dirty="0">
                <a:latin typeface="Segoe UI" panose="020B0502040204020203" pitchFamily="34" charset="0"/>
                <a:ea typeface="Segoe UI" panose="020B0502040204020203" pitchFamily="34" charset="0"/>
                <a:cs typeface="Segoe UI" panose="020B0502040204020203" pitchFamily="34" charset="0"/>
              </a:rPr>
              <a:t>KSI:</a:t>
            </a:r>
            <a:r>
              <a:rPr lang="en-GB" sz="1050" dirty="0">
                <a:latin typeface="Segoe UI" panose="020B0502040204020203" pitchFamily="34" charset="0"/>
                <a:ea typeface="Segoe UI" panose="020B0502040204020203" pitchFamily="34" charset="0"/>
                <a:cs typeface="Segoe UI" panose="020B0502040204020203" pitchFamily="34" charset="0"/>
              </a:rPr>
              <a:t> A sustained </a:t>
            </a:r>
            <a:r>
              <a:rPr lang="en-GB" sz="1050" b="1" i="1" dirty="0">
                <a:latin typeface="Segoe UI" panose="020B0502040204020203" pitchFamily="34" charset="0"/>
                <a:ea typeface="Segoe UI" panose="020B0502040204020203" pitchFamily="34" charset="0"/>
                <a:cs typeface="Segoe UI" panose="020B0502040204020203" pitchFamily="34" charset="0"/>
              </a:rPr>
              <a:t>5% reduction on 19/20</a:t>
            </a:r>
          </a:p>
        </p:txBody>
      </p:sp>
      <p:sp>
        <p:nvSpPr>
          <p:cNvPr id="23" name="Rectangle 22"/>
          <p:cNvSpPr/>
          <p:nvPr/>
        </p:nvSpPr>
        <p:spPr>
          <a:xfrm>
            <a:off x="490541" y="2673873"/>
            <a:ext cx="885092" cy="707886"/>
          </a:xfrm>
          <a:prstGeom prst="rect">
            <a:avLst/>
          </a:prstGeom>
          <a:noFill/>
        </p:spPr>
        <p:txBody>
          <a:bodyPr wrap="square" rtlCol="0">
            <a:spAutoFit/>
          </a:bodyPr>
          <a:lstStyle/>
          <a:p>
            <a:r>
              <a:rPr lang="en-GB" sz="100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Jan 2022</a:t>
            </a:r>
            <a:endParaRPr lang="en-GB" sz="1000"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28" name="Straight Connector 27"/>
          <p:cNvCxnSpPr/>
          <p:nvPr/>
        </p:nvCxnSpPr>
        <p:spPr>
          <a:xfrm flipH="1" flipV="1">
            <a:off x="10928555" y="4365523"/>
            <a:ext cx="272845" cy="5824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Rounded Rectangle 14"/>
          <p:cNvSpPr>
            <a:spLocks noChangeArrowheads="1"/>
          </p:cNvSpPr>
          <p:nvPr/>
        </p:nvSpPr>
        <p:spPr bwMode="auto">
          <a:xfrm>
            <a:off x="5113808" y="6102921"/>
            <a:ext cx="805263" cy="400110"/>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25" name="Rounded Rectangle 14"/>
          <p:cNvSpPr>
            <a:spLocks noChangeArrowheads="1"/>
          </p:cNvSpPr>
          <p:nvPr/>
        </p:nvSpPr>
        <p:spPr bwMode="auto">
          <a:xfrm>
            <a:off x="5101088" y="6540071"/>
            <a:ext cx="829136"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25"/>
          <p:cNvPicPr>
            <a:picLocks noChangeAspect="1"/>
          </p:cNvPicPr>
          <p:nvPr/>
        </p:nvPicPr>
        <p:blipFill>
          <a:blip r:embed="rId5"/>
          <a:stretch>
            <a:fillRect/>
          </a:stretch>
        </p:blipFill>
        <p:spPr>
          <a:xfrm>
            <a:off x="1417256" y="1053125"/>
            <a:ext cx="418716" cy="2700000"/>
          </a:xfrm>
          <a:prstGeom prst="rect">
            <a:avLst/>
          </a:prstGeom>
        </p:spPr>
      </p:pic>
      <p:pic>
        <p:nvPicPr>
          <p:cNvPr id="8" name="Picture 7"/>
          <p:cNvPicPr>
            <a:picLocks noChangeAspect="1"/>
          </p:cNvPicPr>
          <p:nvPr/>
        </p:nvPicPr>
        <p:blipFill rotWithShape="1">
          <a:blip r:embed="rId6"/>
          <a:srcRect b="2786"/>
          <a:stretch/>
        </p:blipFill>
        <p:spPr>
          <a:xfrm>
            <a:off x="7164675" y="4297953"/>
            <a:ext cx="4454670" cy="2562747"/>
          </a:xfrm>
          <a:prstGeom prst="rect">
            <a:avLst/>
          </a:prstGeom>
        </p:spPr>
      </p:pic>
      <p:pic>
        <p:nvPicPr>
          <p:cNvPr id="9" name="Picture 8"/>
          <p:cNvPicPr>
            <a:picLocks noChangeAspect="1"/>
          </p:cNvPicPr>
          <p:nvPr/>
        </p:nvPicPr>
        <p:blipFill>
          <a:blip r:embed="rId7"/>
          <a:stretch>
            <a:fillRect/>
          </a:stretch>
        </p:blipFill>
        <p:spPr>
          <a:xfrm>
            <a:off x="7118116" y="1398824"/>
            <a:ext cx="4346448" cy="2731008"/>
          </a:xfrm>
          <a:prstGeom prst="rect">
            <a:avLst/>
          </a:prstGeom>
        </p:spPr>
      </p:pic>
      <p:sp>
        <p:nvSpPr>
          <p:cNvPr id="27" name="TextBox 26"/>
          <p:cNvSpPr txBox="1"/>
          <p:nvPr/>
        </p:nvSpPr>
        <p:spPr>
          <a:xfrm>
            <a:off x="10478795" y="1420279"/>
            <a:ext cx="1049260" cy="707231"/>
          </a:xfrm>
          <a:prstGeom prst="downArrowCallou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800" b="1" dirty="0" smtClean="0">
                <a:latin typeface="Segoe UI" panose="020B0502040204020203" pitchFamily="34" charset="0"/>
                <a:ea typeface="Segoe UI" panose="020B0502040204020203" pitchFamily="34" charset="0"/>
                <a:cs typeface="Segoe UI" panose="020B0502040204020203" pitchFamily="34" charset="0"/>
              </a:rPr>
              <a:t>Flooding and beginning of fuel price increases</a:t>
            </a:r>
            <a:endParaRPr lang="en-GB" sz="800" b="1" dirty="0">
              <a:latin typeface="Segoe UI" panose="020B0502040204020203" pitchFamily="34" charset="0"/>
              <a:ea typeface="Segoe UI" panose="020B0502040204020203" pitchFamily="34" charset="0"/>
              <a:cs typeface="Segoe UI" panose="020B0502040204020203" pitchFamily="34" charset="0"/>
            </a:endParaRPr>
          </a:p>
        </p:txBody>
      </p:sp>
      <p:sp>
        <p:nvSpPr>
          <p:cNvPr id="34" name="TextBox 33"/>
          <p:cNvSpPr txBox="1"/>
          <p:nvPr/>
        </p:nvSpPr>
        <p:spPr>
          <a:xfrm>
            <a:off x="7474912" y="1641833"/>
            <a:ext cx="1112520"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800" b="1" dirty="0" smtClean="0">
                <a:latin typeface="Segoe UI" panose="020B0502040204020203" pitchFamily="34" charset="0"/>
                <a:ea typeface="Segoe UI" panose="020B0502040204020203" pitchFamily="34" charset="0"/>
                <a:cs typeface="Segoe UI" panose="020B0502040204020203" pitchFamily="34" charset="0"/>
              </a:rPr>
              <a:t>Gradual easing of COVID restrictions</a:t>
            </a:r>
            <a:endParaRPr lang="en-GB" sz="800" b="1" dirty="0">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29"/>
          <p:cNvSpPr txBox="1"/>
          <p:nvPr/>
        </p:nvSpPr>
        <p:spPr>
          <a:xfrm>
            <a:off x="10570085" y="4185701"/>
            <a:ext cx="1049260" cy="707231"/>
          </a:xfrm>
          <a:prstGeom prst="downArrowCallou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800" b="1" dirty="0" smtClean="0">
                <a:latin typeface="Segoe UI" panose="020B0502040204020203" pitchFamily="34" charset="0"/>
                <a:ea typeface="Segoe UI" panose="020B0502040204020203" pitchFamily="34" charset="0"/>
                <a:cs typeface="Segoe UI" panose="020B0502040204020203" pitchFamily="34" charset="0"/>
              </a:rPr>
              <a:t>Flooding and beginning of fuel price increases</a:t>
            </a:r>
            <a:endParaRPr lang="en-GB" sz="800" b="1" dirty="0">
              <a:latin typeface="Segoe UI" panose="020B0502040204020203" pitchFamily="34" charset="0"/>
              <a:ea typeface="Segoe UI" panose="020B0502040204020203" pitchFamily="34" charset="0"/>
              <a:cs typeface="Segoe UI" panose="020B0502040204020203" pitchFamily="34" charset="0"/>
            </a:endParaRPr>
          </a:p>
        </p:txBody>
      </p:sp>
      <p:sp>
        <p:nvSpPr>
          <p:cNvPr id="32" name="TextBox 31"/>
          <p:cNvSpPr txBox="1"/>
          <p:nvPr/>
        </p:nvSpPr>
        <p:spPr>
          <a:xfrm>
            <a:off x="7509030" y="4554378"/>
            <a:ext cx="1112520"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800" b="1" dirty="0" smtClean="0">
                <a:latin typeface="Segoe UI" panose="020B0502040204020203" pitchFamily="34" charset="0"/>
                <a:ea typeface="Segoe UI" panose="020B0502040204020203" pitchFamily="34" charset="0"/>
                <a:cs typeface="Segoe UI" panose="020B0502040204020203" pitchFamily="34" charset="0"/>
              </a:rPr>
              <a:t>Gradual easing of COVID restrictions</a:t>
            </a:r>
            <a:endParaRPr lang="en-GB" sz="8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410803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54</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352800" y="192984"/>
            <a:ext cx="5853082"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 Innovating and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improving</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4.3 To what extent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is West Mercia Police improving its practices and processes?</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Rectangle 26"/>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30" name="Rounded Rectangle 14"/>
          <p:cNvSpPr>
            <a:spLocks noChangeArrowheads="1"/>
          </p:cNvSpPr>
          <p:nvPr/>
        </p:nvSpPr>
        <p:spPr bwMode="auto">
          <a:xfrm>
            <a:off x="421485" y="5923859"/>
            <a:ext cx="4836949"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Rectangle 30"/>
          <p:cNvSpPr/>
          <p:nvPr/>
        </p:nvSpPr>
        <p:spPr>
          <a:xfrm>
            <a:off x="450062" y="931648"/>
            <a:ext cx="1687380" cy="2369035"/>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black"/>
              </a:solidFill>
            </a:endParaRPr>
          </a:p>
        </p:txBody>
      </p:sp>
      <p:sp>
        <p:nvSpPr>
          <p:cNvPr id="32" name="TextBox 31"/>
          <p:cNvSpPr txBox="1"/>
          <p:nvPr/>
        </p:nvSpPr>
        <p:spPr>
          <a:xfrm>
            <a:off x="405980" y="942948"/>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33" name="Picture 32"/>
          <p:cNvPicPr>
            <a:picLocks noChangeAspect="1"/>
          </p:cNvPicPr>
          <p:nvPr/>
        </p:nvPicPr>
        <p:blipFill>
          <a:blip r:embed="rId3"/>
          <a:stretch>
            <a:fillRect/>
          </a:stretch>
        </p:blipFill>
        <p:spPr>
          <a:xfrm>
            <a:off x="473408" y="967423"/>
            <a:ext cx="380585" cy="247854"/>
          </a:xfrm>
          <a:prstGeom prst="rect">
            <a:avLst/>
          </a:prstGeom>
        </p:spPr>
      </p:pic>
      <p:sp>
        <p:nvSpPr>
          <p:cNvPr id="34" name="Rectangle 33"/>
          <p:cNvSpPr/>
          <p:nvPr/>
        </p:nvSpPr>
        <p:spPr>
          <a:xfrm>
            <a:off x="457217" y="2694708"/>
            <a:ext cx="1162331" cy="553998"/>
          </a:xfrm>
          <a:prstGeom prst="rect">
            <a:avLst/>
          </a:prstGeom>
          <a:noFill/>
        </p:spPr>
        <p:txBody>
          <a:bodyPr wrap="square" rtlCol="0">
            <a:spAutoFit/>
          </a:bodyPr>
          <a:lstStyle/>
          <a:p>
            <a:r>
              <a:rPr lang="en-GB" sz="1000" dirty="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Jan 2022</a:t>
            </a:r>
          </a:p>
        </p:txBody>
      </p:sp>
      <p:sp>
        <p:nvSpPr>
          <p:cNvPr id="35" name="Rounded Rectangle 14"/>
          <p:cNvSpPr>
            <a:spLocks noChangeArrowheads="1"/>
          </p:cNvSpPr>
          <p:nvPr/>
        </p:nvSpPr>
        <p:spPr bwMode="auto">
          <a:xfrm>
            <a:off x="2229349" y="931648"/>
            <a:ext cx="3041995" cy="2369035"/>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rPr>
              <a:t>Key </a:t>
            </a: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Points</a:t>
            </a:r>
            <a:endParaRPr lang="en-GB" altLang="en-US" sz="6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6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During the </a:t>
            </a: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last 3 </a:t>
            </a: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months</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West Mercia numbers </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for </a:t>
            </a: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recommendations decreased </a:t>
            </a: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slightly from </a:t>
            </a: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80 to 76 </a:t>
            </a: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whereas the </a:t>
            </a: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national average/MSG</a:t>
            </a: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has </a:t>
            </a: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stayed the same</a:t>
            </a: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t>
            </a:r>
          </a:p>
          <a:p>
            <a:endPar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West Mercia’s Area’s for Improvement </a:t>
            </a: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have also seen a </a:t>
            </a: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decrease</a:t>
            </a: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over the last 3 months from </a:t>
            </a: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19 to 12</a:t>
            </a: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endPar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r>
              <a:rPr lang="en-GB" sz="1200"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 </a:t>
            </a:r>
            <a:endParaRPr lang="en-GB" sz="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2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6" name="Rectangle 35"/>
          <p:cNvSpPr>
            <a:spLocks noChangeArrowheads="1"/>
          </p:cNvSpPr>
          <p:nvPr/>
        </p:nvSpPr>
        <p:spPr bwMode="auto">
          <a:xfrm>
            <a:off x="434065" y="3382574"/>
            <a:ext cx="4837280" cy="2430934"/>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6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HMICFRS volumes have been </a:t>
            </a:r>
            <a:r>
              <a:rPr lang="en-GB"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stable in the last month</a:t>
            </a:r>
            <a:r>
              <a:rPr lang="en-GB"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Largely due to </a:t>
            </a:r>
            <a:r>
              <a:rPr lang="en-GB"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very limited publication activity </a:t>
            </a:r>
            <a:r>
              <a:rPr lang="en-GB"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from HMICFRS and West Mercia’s </a:t>
            </a:r>
            <a:r>
              <a:rPr lang="en-GB"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PEEL 2021/22 and Custody inspection report. </a:t>
            </a:r>
          </a:p>
          <a:p>
            <a:pPr marL="171450" indent="-171450">
              <a:buFont typeface="Arial" panose="020B0604020202020204" pitchFamily="34" charset="0"/>
              <a:buChar char="•"/>
            </a:pPr>
            <a:endParaRPr lang="en-GB" sz="600" b="1"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The </a:t>
            </a:r>
            <a:r>
              <a:rPr lang="en-GB" sz="12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final PEEL report </a:t>
            </a:r>
            <a:r>
              <a:rPr lang="en-GB" sz="1200" u="none" dirty="0">
                <a:solidFill>
                  <a:prstClr val="black"/>
                </a:solidFill>
                <a:latin typeface="Segoe UI" panose="020B0502040204020203" pitchFamily="34" charset="0"/>
                <a:ea typeface="Segoe UI" panose="020B0502040204020203" pitchFamily="34" charset="0"/>
                <a:cs typeface="Segoe UI" panose="020B0502040204020203" pitchFamily="34" charset="0"/>
              </a:rPr>
              <a:t>for West Mercia is due publication April 13th, so it is </a:t>
            </a:r>
            <a:r>
              <a:rPr lang="en-GB" sz="12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probable</a:t>
            </a:r>
            <a:r>
              <a:rPr lang="en-GB" sz="1200" u="none" dirty="0">
                <a:solidFill>
                  <a:prstClr val="black"/>
                </a:solidFill>
                <a:latin typeface="Segoe UI" panose="020B0502040204020203" pitchFamily="34" charset="0"/>
                <a:ea typeface="Segoe UI" panose="020B0502040204020203" pitchFamily="34" charset="0"/>
                <a:cs typeface="Segoe UI" panose="020B0502040204020203" pitchFamily="34" charset="0"/>
              </a:rPr>
              <a:t> that </a:t>
            </a:r>
            <a:r>
              <a:rPr lang="en-GB"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an increase across </a:t>
            </a:r>
            <a:r>
              <a:rPr lang="en-GB" sz="1200" u="none" dirty="0">
                <a:solidFill>
                  <a:prstClr val="black"/>
                </a:solidFill>
                <a:latin typeface="Segoe UI" panose="020B0502040204020203" pitchFamily="34" charset="0"/>
                <a:ea typeface="Segoe UI" panose="020B0502040204020203" pitchFamily="34" charset="0"/>
                <a:cs typeface="Segoe UI" panose="020B0502040204020203" pitchFamily="34" charset="0"/>
              </a:rPr>
              <a:t>all three areas (CoCs, Recs and AFIs) will be seen.</a:t>
            </a:r>
          </a:p>
          <a:p>
            <a:endParaRPr lang="en-GB" sz="600" b="1"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Following that we may see </a:t>
            </a:r>
            <a:r>
              <a:rPr lang="en-GB"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 slight reduction for all forces </a:t>
            </a:r>
            <a:r>
              <a:rPr lang="en-GB"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as </a:t>
            </a:r>
            <a:r>
              <a:rPr lang="en-GB"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HMICFRS</a:t>
            </a:r>
            <a:r>
              <a:rPr lang="en-GB"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are giving consideration as to whether some of the </a:t>
            </a:r>
            <a:r>
              <a:rPr lang="en-GB"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older recommendations/ AFIs </a:t>
            </a:r>
            <a:r>
              <a:rPr lang="en-GB"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remain relevant or </a:t>
            </a:r>
            <a:r>
              <a:rPr lang="en-GB"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should be closed down. </a:t>
            </a:r>
          </a:p>
          <a:p>
            <a:endParaRPr lang="en-GB" sz="105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37" name="Rounded Rectangle 14"/>
          <p:cNvSpPr>
            <a:spLocks noChangeArrowheads="1"/>
          </p:cNvSpPr>
          <p:nvPr/>
        </p:nvSpPr>
        <p:spPr bwMode="auto">
          <a:xfrm>
            <a:off x="4275797" y="6005750"/>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38" name="TextBox 37"/>
          <p:cNvSpPr txBox="1"/>
          <p:nvPr/>
        </p:nvSpPr>
        <p:spPr>
          <a:xfrm>
            <a:off x="450062" y="6204314"/>
            <a:ext cx="3844124" cy="523220"/>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400" dirty="0">
                <a:latin typeface="Segoe UI" panose="020B0502040204020203" pitchFamily="34" charset="0"/>
                <a:ea typeface="Segoe UI" panose="020B0502040204020203" pitchFamily="34" charset="0"/>
                <a:cs typeface="Segoe UI" panose="020B0502040204020203" pitchFamily="34" charset="0"/>
              </a:rPr>
              <a:t>Continued strategic </a:t>
            </a:r>
            <a:r>
              <a:rPr lang="en-GB" altLang="en-US" sz="1400" b="1" dirty="0">
                <a:latin typeface="Segoe UI" panose="020B0502040204020203" pitchFamily="34" charset="0"/>
                <a:ea typeface="Segoe UI" panose="020B0502040204020203" pitchFamily="34" charset="0"/>
                <a:cs typeface="Segoe UI" panose="020B0502040204020203" pitchFamily="34" charset="0"/>
              </a:rPr>
              <a:t>monitoring </a:t>
            </a:r>
            <a:r>
              <a:rPr lang="en-GB" altLang="en-US" sz="1400" dirty="0">
                <a:latin typeface="Segoe UI" panose="020B0502040204020203" pitchFamily="34" charset="0"/>
                <a:ea typeface="Segoe UI" panose="020B0502040204020203" pitchFamily="34" charset="0"/>
                <a:cs typeface="Segoe UI" panose="020B0502040204020203" pitchFamily="34" charset="0"/>
              </a:rPr>
              <a:t>by performance</a:t>
            </a:r>
            <a:r>
              <a:rPr lang="en-GB" altLang="en-US" sz="1400" b="1" dirty="0">
                <a:latin typeface="Segoe UI" panose="020B0502040204020203" pitchFamily="34" charset="0"/>
                <a:ea typeface="Segoe UI" panose="020B0502040204020203" pitchFamily="34" charset="0"/>
                <a:cs typeface="Segoe UI" panose="020B0502040204020203" pitchFamily="34" charset="0"/>
              </a:rPr>
              <a:t>.</a:t>
            </a:r>
          </a:p>
        </p:txBody>
      </p:sp>
      <p:sp>
        <p:nvSpPr>
          <p:cNvPr id="39" name="Rounded Rectangle 14"/>
          <p:cNvSpPr>
            <a:spLocks noChangeArrowheads="1"/>
          </p:cNvSpPr>
          <p:nvPr/>
        </p:nvSpPr>
        <p:spPr bwMode="auto">
          <a:xfrm>
            <a:off x="4275797" y="6483934"/>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rPr>
              <a:t>No</a:t>
            </a:r>
          </a:p>
        </p:txBody>
      </p:sp>
      <p:sp>
        <p:nvSpPr>
          <p:cNvPr id="40" name="TextBox 39"/>
          <p:cNvSpPr txBox="1"/>
          <p:nvPr/>
        </p:nvSpPr>
        <p:spPr>
          <a:xfrm>
            <a:off x="5868080" y="1184721"/>
            <a:ext cx="1462338" cy="400110"/>
          </a:xfrm>
          <a:prstGeom prst="rect">
            <a:avLst/>
          </a:prstGeom>
          <a:noFill/>
        </p:spPr>
        <p:txBody>
          <a:bodyPr wrap="square" rtlCol="0">
            <a:spAutoFit/>
          </a:bodyPr>
          <a:lstStyle/>
          <a:p>
            <a:pPr algn="ctr"/>
            <a:r>
              <a:rPr lang="en-GB" sz="1000" b="1" dirty="0">
                <a:solidFill>
                  <a:prstClr val="black"/>
                </a:solidFill>
                <a:latin typeface="Segoe UI" panose="020B0502040204020203" pitchFamily="34" charset="0"/>
                <a:ea typeface="Segoe UI" panose="020B0502040204020203" pitchFamily="34" charset="0"/>
                <a:cs typeface="Segoe UI" panose="020B0502040204020203" pitchFamily="34" charset="0"/>
              </a:rPr>
              <a:t>Number of Recommendations</a:t>
            </a:r>
          </a:p>
        </p:txBody>
      </p:sp>
      <p:sp>
        <p:nvSpPr>
          <p:cNvPr id="41" name="TextBox 40"/>
          <p:cNvSpPr txBox="1"/>
          <p:nvPr/>
        </p:nvSpPr>
        <p:spPr>
          <a:xfrm>
            <a:off x="7889236" y="1184721"/>
            <a:ext cx="1727542" cy="400110"/>
          </a:xfrm>
          <a:prstGeom prst="rect">
            <a:avLst/>
          </a:prstGeom>
          <a:noFill/>
        </p:spPr>
        <p:txBody>
          <a:bodyPr wrap="square" rtlCol="0">
            <a:spAutoFit/>
          </a:bodyPr>
          <a:lstStyle/>
          <a:p>
            <a:pPr algn="ctr"/>
            <a:r>
              <a:rPr lang="en-GB" sz="1000" b="1" dirty="0">
                <a:solidFill>
                  <a:prstClr val="black"/>
                </a:solidFill>
                <a:latin typeface="Segoe UI" panose="020B0502040204020203" pitchFamily="34" charset="0"/>
                <a:ea typeface="Segoe UI" panose="020B0502040204020203" pitchFamily="34" charset="0"/>
                <a:cs typeface="Segoe UI" panose="020B0502040204020203" pitchFamily="34" charset="0"/>
              </a:rPr>
              <a:t>Number of Areas for Improvement</a:t>
            </a:r>
          </a:p>
        </p:txBody>
      </p:sp>
      <p:sp>
        <p:nvSpPr>
          <p:cNvPr id="42" name="TextBox 41"/>
          <p:cNvSpPr txBox="1"/>
          <p:nvPr/>
        </p:nvSpPr>
        <p:spPr>
          <a:xfrm>
            <a:off x="9898087" y="1177028"/>
            <a:ext cx="1865909" cy="400110"/>
          </a:xfrm>
          <a:prstGeom prst="rect">
            <a:avLst/>
          </a:prstGeom>
          <a:noFill/>
        </p:spPr>
        <p:txBody>
          <a:bodyPr wrap="square" rtlCol="0">
            <a:spAutoFit/>
          </a:bodyPr>
          <a:lstStyle/>
          <a:p>
            <a:pPr algn="ctr"/>
            <a:r>
              <a:rPr lang="en-GB" sz="1000" b="1" dirty="0">
                <a:solidFill>
                  <a:prstClr val="black"/>
                </a:solidFill>
                <a:latin typeface="Segoe UI" panose="020B0502040204020203" pitchFamily="34" charset="0"/>
                <a:ea typeface="Segoe UI" panose="020B0502040204020203" pitchFamily="34" charset="0"/>
                <a:cs typeface="Segoe UI" panose="020B0502040204020203" pitchFamily="34" charset="0"/>
              </a:rPr>
              <a:t>Number of Causes of Concern</a:t>
            </a:r>
          </a:p>
        </p:txBody>
      </p:sp>
      <p:sp>
        <p:nvSpPr>
          <p:cNvPr id="43" name="TextBox 42"/>
          <p:cNvSpPr txBox="1"/>
          <p:nvPr/>
        </p:nvSpPr>
        <p:spPr>
          <a:xfrm>
            <a:off x="7076115" y="3524608"/>
            <a:ext cx="3286524" cy="400110"/>
          </a:xfrm>
          <a:prstGeom prst="rect">
            <a:avLst/>
          </a:prstGeom>
          <a:noFill/>
        </p:spPr>
        <p:txBody>
          <a:bodyPr wrap="square" rtlCol="0">
            <a:spAutoFit/>
          </a:bodyPr>
          <a:lstStyle/>
          <a:p>
            <a:pPr algn="ctr"/>
            <a:r>
              <a:rPr lang="en-GB" sz="1000" b="1" dirty="0">
                <a:solidFill>
                  <a:prstClr val="black"/>
                </a:solidFill>
                <a:latin typeface="Segoe UI" panose="020B0502040204020203" pitchFamily="34" charset="0"/>
                <a:ea typeface="Segoe UI" panose="020B0502040204020203" pitchFamily="34" charset="0"/>
                <a:cs typeface="Segoe UI" panose="020B0502040204020203" pitchFamily="34" charset="0"/>
              </a:rPr>
              <a:t>Age of West Mercia’s Recommendations, AFIs and Causes of Concern </a:t>
            </a:r>
            <a:r>
              <a:rPr lang="en-GB" sz="10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(Apr </a:t>
            </a:r>
            <a:r>
              <a:rPr lang="en-GB" sz="1000" b="1" dirty="0">
                <a:solidFill>
                  <a:prstClr val="black"/>
                </a:solidFill>
                <a:latin typeface="Segoe UI" panose="020B0502040204020203" pitchFamily="34" charset="0"/>
                <a:ea typeface="Segoe UI" panose="020B0502040204020203" pitchFamily="34" charset="0"/>
                <a:cs typeface="Segoe UI" panose="020B0502040204020203" pitchFamily="34" charset="0"/>
              </a:rPr>
              <a:t>22)</a:t>
            </a:r>
          </a:p>
        </p:txBody>
      </p:sp>
      <p:sp>
        <p:nvSpPr>
          <p:cNvPr id="44" name="Rectangle 43"/>
          <p:cNvSpPr/>
          <p:nvPr/>
        </p:nvSpPr>
        <p:spPr>
          <a:xfrm>
            <a:off x="421485" y="1388148"/>
            <a:ext cx="1340812" cy="1384995"/>
          </a:xfrm>
          <a:prstGeom prst="rect">
            <a:avLst/>
          </a:prstGeom>
        </p:spPr>
        <p:txBody>
          <a:bodyPr wrap="square">
            <a:spAutoFit/>
          </a:bodyPr>
          <a:lstStyle/>
          <a:p>
            <a:r>
              <a:rPr lang="en-GB" sz="1050" i="1" dirty="0">
                <a:solidFill>
                  <a:prstClr val="black"/>
                </a:solidFill>
                <a:latin typeface="Segoe UI" panose="020B0502040204020203" pitchFamily="34" charset="0"/>
                <a:ea typeface="Segoe UI" panose="020B0502040204020203" pitchFamily="34" charset="0"/>
                <a:cs typeface="Segoe UI" panose="020B0502040204020203" pitchFamily="34" charset="0"/>
              </a:rPr>
              <a:t>We establish a position in the top National quartile of 43 forces, re having the fewest Open recommendations, AFIs and Causes of concern.</a:t>
            </a:r>
          </a:p>
        </p:txBody>
      </p:sp>
      <p:sp>
        <p:nvSpPr>
          <p:cNvPr id="45" name="TextBox 44"/>
          <p:cNvSpPr txBox="1"/>
          <p:nvPr/>
        </p:nvSpPr>
        <p:spPr>
          <a:xfrm>
            <a:off x="315487" y="646169"/>
            <a:ext cx="5625796" cy="276999"/>
          </a:xfrm>
          <a:prstGeom prst="rect">
            <a:avLst/>
          </a:prstGeom>
          <a:noFill/>
        </p:spPr>
        <p:txBody>
          <a:bodyPr wrap="square" rtlCol="0">
            <a:spAutoFit/>
          </a:bodyPr>
          <a:lstStyle/>
          <a:p>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4.3.2 Volume and average age of outstanding HMICFRS recommendations</a:t>
            </a:r>
          </a:p>
        </p:txBody>
      </p:sp>
      <p:pic>
        <p:nvPicPr>
          <p:cNvPr id="46" name="Picture 45"/>
          <p:cNvPicPr>
            <a:picLocks noChangeAspect="1"/>
          </p:cNvPicPr>
          <p:nvPr/>
        </p:nvPicPr>
        <p:blipFill>
          <a:blip r:embed="rId4"/>
          <a:stretch>
            <a:fillRect/>
          </a:stretch>
        </p:blipFill>
        <p:spPr>
          <a:xfrm>
            <a:off x="1665502" y="958545"/>
            <a:ext cx="437468" cy="2333260"/>
          </a:xfrm>
          <a:prstGeom prst="rect">
            <a:avLst/>
          </a:prstGeom>
        </p:spPr>
      </p:pic>
      <p:pic>
        <p:nvPicPr>
          <p:cNvPr id="48" name="Picture 47"/>
          <p:cNvPicPr>
            <a:picLocks noChangeAspect="1"/>
          </p:cNvPicPr>
          <p:nvPr/>
        </p:nvPicPr>
        <p:blipFill rotWithShape="1">
          <a:blip r:embed="rId5"/>
          <a:srcRect l="2128" r="2228"/>
          <a:stretch/>
        </p:blipFill>
        <p:spPr>
          <a:xfrm>
            <a:off x="5539460" y="1568643"/>
            <a:ext cx="6419851" cy="1388745"/>
          </a:xfrm>
          <a:prstGeom prst="rect">
            <a:avLst/>
          </a:prstGeom>
        </p:spPr>
      </p:pic>
      <p:pic>
        <p:nvPicPr>
          <p:cNvPr id="49" name="Picture 48"/>
          <p:cNvPicPr>
            <a:picLocks noChangeAspect="1"/>
          </p:cNvPicPr>
          <p:nvPr/>
        </p:nvPicPr>
        <p:blipFill rotWithShape="1">
          <a:blip r:embed="rId6"/>
          <a:srcRect b="19698"/>
          <a:stretch/>
        </p:blipFill>
        <p:spPr>
          <a:xfrm>
            <a:off x="6076385" y="3924718"/>
            <a:ext cx="5285985" cy="2756891"/>
          </a:xfrm>
          <a:prstGeom prst="rect">
            <a:avLst/>
          </a:prstGeom>
        </p:spPr>
      </p:pic>
      <p:pic>
        <p:nvPicPr>
          <p:cNvPr id="50" name="Picture 49"/>
          <p:cNvPicPr>
            <a:picLocks noChangeAspect="1"/>
          </p:cNvPicPr>
          <p:nvPr/>
        </p:nvPicPr>
        <p:blipFill>
          <a:blip r:embed="rId7"/>
          <a:stretch>
            <a:fillRect/>
          </a:stretch>
        </p:blipFill>
        <p:spPr>
          <a:xfrm>
            <a:off x="10712741" y="571439"/>
            <a:ext cx="1299259" cy="357548"/>
          </a:xfrm>
          <a:prstGeom prst="rect">
            <a:avLst/>
          </a:prstGeom>
        </p:spPr>
      </p:pic>
    </p:spTree>
    <p:extLst>
      <p:ext uri="{BB962C8B-B14F-4D97-AF65-F5344CB8AC3E}">
        <p14:creationId xmlns:p14="http://schemas.microsoft.com/office/powerpoint/2010/main" val="8306014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739897" y="5701331"/>
            <a:ext cx="6049616" cy="1025096"/>
            <a:chOff x="5739897" y="5771666"/>
            <a:chExt cx="6049616" cy="1025096"/>
          </a:xfrm>
        </p:grpSpPr>
        <p:pic>
          <p:nvPicPr>
            <p:cNvPr id="6" name="Picture 5"/>
            <p:cNvPicPr>
              <a:picLocks noChangeAspect="1"/>
            </p:cNvPicPr>
            <p:nvPr/>
          </p:nvPicPr>
          <p:blipFill rotWithShape="1">
            <a:blip r:embed="rId3"/>
            <a:srcRect l="9135" t="84433" r="10690" b="1174"/>
            <a:stretch/>
          </p:blipFill>
          <p:spPr>
            <a:xfrm>
              <a:off x="5739897" y="5771666"/>
              <a:ext cx="6049616" cy="709581"/>
            </a:xfrm>
            <a:prstGeom prst="rect">
              <a:avLst/>
            </a:prstGeom>
          </p:spPr>
        </p:pic>
        <p:pic>
          <p:nvPicPr>
            <p:cNvPr id="9" name="Picture 8"/>
            <p:cNvPicPr>
              <a:picLocks noChangeAspect="1"/>
            </p:cNvPicPr>
            <p:nvPr/>
          </p:nvPicPr>
          <p:blipFill>
            <a:blip r:embed="rId4"/>
            <a:stretch>
              <a:fillRect/>
            </a:stretch>
          </p:blipFill>
          <p:spPr>
            <a:xfrm>
              <a:off x="5785490" y="6506602"/>
              <a:ext cx="3546817" cy="290160"/>
            </a:xfrm>
            <a:prstGeom prst="rect">
              <a:avLst/>
            </a:prstGeom>
          </p:spPr>
        </p:pic>
      </p:grpSp>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55</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52800" y="192984"/>
            <a:ext cx="6971996" cy="461665"/>
          </a:xfrm>
          <a:prstGeom prst="rect">
            <a:avLst/>
          </a:prstGeom>
          <a:solidFill>
            <a:schemeClr val="accent4">
              <a:lumMod val="75000"/>
            </a:schemeClr>
          </a:solidFill>
        </p:spPr>
        <p:txBody>
          <a:bodyPr wrap="square" rtlCol="0">
            <a:spAutoFit/>
          </a:bodyPr>
          <a:lstStyle/>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Delivering a skilled, sustainable workforce in a constantly learning, improving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environment.</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5.1. To what extent are we developing our teams to ensure we have the required skills?</a:t>
            </a:r>
          </a:p>
        </p:txBody>
      </p:sp>
      <p:sp>
        <p:nvSpPr>
          <p:cNvPr id="37" name="Rounded Rectangle 14"/>
          <p:cNvSpPr>
            <a:spLocks noChangeArrowheads="1"/>
          </p:cNvSpPr>
          <p:nvPr/>
        </p:nvSpPr>
        <p:spPr bwMode="auto">
          <a:xfrm>
            <a:off x="2076394" y="1000800"/>
            <a:ext cx="3410006" cy="2946886"/>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6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150" b="1" dirty="0" smtClean="0">
                <a:latin typeface="Segoe UI" panose="020B0502040204020203" pitchFamily="34" charset="0"/>
                <a:ea typeface="Segoe UI" panose="020B0502040204020203" pitchFamily="34" charset="0"/>
                <a:cs typeface="Segoe UI" panose="020B0502040204020203" pitchFamily="34" charset="0"/>
              </a:rPr>
              <a:t>44% (8) </a:t>
            </a:r>
            <a:r>
              <a:rPr lang="en-GB" sz="1150" dirty="0" smtClean="0">
                <a:latin typeface="Segoe UI" panose="020B0502040204020203" pitchFamily="34" charset="0"/>
                <a:ea typeface="Segoe UI" panose="020B0502040204020203" pitchFamily="34" charset="0"/>
                <a:cs typeface="Segoe UI" panose="020B0502040204020203" pitchFamily="34" charset="0"/>
              </a:rPr>
              <a:t>of all </a:t>
            </a:r>
            <a:r>
              <a:rPr lang="en-GB" sz="1150" b="1" dirty="0" smtClean="0">
                <a:latin typeface="Segoe UI" panose="020B0502040204020203" pitchFamily="34" charset="0"/>
                <a:ea typeface="Segoe UI" panose="020B0502040204020203" pitchFamily="34" charset="0"/>
                <a:cs typeface="Segoe UI" panose="020B0502040204020203" pitchFamily="34" charset="0"/>
              </a:rPr>
              <a:t>eLearning courses (18) </a:t>
            </a:r>
            <a:r>
              <a:rPr lang="en-GB" sz="1150" dirty="0" smtClean="0">
                <a:latin typeface="Segoe UI" panose="020B0502040204020203" pitchFamily="34" charset="0"/>
                <a:ea typeface="Segoe UI" panose="020B0502040204020203" pitchFamily="34" charset="0"/>
                <a:cs typeface="Segoe UI" panose="020B0502040204020203" pitchFamily="34" charset="0"/>
              </a:rPr>
              <a:t>have not reached the </a:t>
            </a:r>
            <a:r>
              <a:rPr lang="en-GB" sz="1150" b="1" dirty="0" smtClean="0">
                <a:latin typeface="Segoe UI" panose="020B0502040204020203" pitchFamily="34" charset="0"/>
                <a:ea typeface="Segoe UI" panose="020B0502040204020203" pitchFamily="34" charset="0"/>
                <a:cs typeface="Segoe UI" panose="020B0502040204020203" pitchFamily="34" charset="0"/>
              </a:rPr>
              <a:t>85% completion rate</a:t>
            </a:r>
            <a:r>
              <a:rPr lang="en-GB" sz="1150" dirty="0" smtClean="0">
                <a:latin typeface="Segoe UI" panose="020B0502040204020203" pitchFamily="34" charset="0"/>
                <a:ea typeface="Segoe UI" panose="020B0502040204020203" pitchFamily="34" charset="0"/>
                <a:cs typeface="Segoe UI" panose="020B0502040204020203" pitchFamily="34" charset="0"/>
              </a:rPr>
              <a:t>.</a:t>
            </a:r>
          </a:p>
          <a:p>
            <a:pPr marL="171450" indent="-171450">
              <a:spcBef>
                <a:spcPct val="20000"/>
              </a:spcBef>
              <a:buFont typeface="Arial" panose="020B0604020202020204" pitchFamily="34" charset="0"/>
              <a:buChar char="•"/>
            </a:pPr>
            <a:endParaRPr lang="en-GB" altLang="en-US" sz="115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15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Operation Plato </a:t>
            </a:r>
            <a:r>
              <a:rPr lang="en-GB" altLang="en-US" sz="115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is the </a:t>
            </a:r>
            <a:r>
              <a:rPr lang="en-GB" altLang="en-US" sz="115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newest training course </a:t>
            </a:r>
            <a:r>
              <a:rPr lang="en-GB" altLang="en-US" sz="115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and so it is anticipated that it would have the </a:t>
            </a:r>
            <a:r>
              <a:rPr lang="en-GB" altLang="en-US" sz="115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lowest completion rate (29.3%).</a:t>
            </a:r>
          </a:p>
        </p:txBody>
      </p:sp>
      <p:sp>
        <p:nvSpPr>
          <p:cNvPr id="41" name="Rectangle 40"/>
          <p:cNvSpPr>
            <a:spLocks noChangeArrowheads="1"/>
          </p:cNvSpPr>
          <p:nvPr/>
        </p:nvSpPr>
        <p:spPr bwMode="auto">
          <a:xfrm>
            <a:off x="461999" y="4017667"/>
            <a:ext cx="5024401" cy="1475717"/>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marL="180975" lvl="1" indent="0"/>
            <a:endParaRPr lang="en-GB" altLang="en-US" sz="700" b="1"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6213" indent="-176213">
              <a:buFont typeface="Arial" panose="020B0604020202020204" pitchFamily="34" charset="0"/>
              <a:buChar char="•"/>
            </a:pPr>
            <a:r>
              <a:rPr lang="en-GB" altLang="en-US" sz="1150"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With </a:t>
            </a:r>
            <a:r>
              <a:rPr lang="en-GB" altLang="en-US" sz="1150" b="1" u="none" dirty="0">
                <a:solidFill>
                  <a:srgbClr val="000000"/>
                </a:solidFill>
                <a:latin typeface="Segoe UI" panose="020B0502040204020203" pitchFamily="34" charset="0"/>
                <a:ea typeface="Segoe UI" panose="020B0502040204020203" pitchFamily="34" charset="0"/>
                <a:cs typeface="Segoe UI" panose="020B0502040204020203" pitchFamily="34" charset="0"/>
              </a:rPr>
              <a:t>demands</a:t>
            </a:r>
            <a:r>
              <a:rPr lang="en-GB" altLang="en-US" sz="1150" u="none" dirty="0">
                <a:solidFill>
                  <a:srgbClr val="000000"/>
                </a:solidFill>
                <a:latin typeface="Segoe UI" panose="020B0502040204020203" pitchFamily="34" charset="0"/>
                <a:ea typeface="Segoe UI" panose="020B0502040204020203" pitchFamily="34" charset="0"/>
                <a:cs typeface="Segoe UI" panose="020B0502040204020203" pitchFamily="34" charset="0"/>
              </a:rPr>
              <a:t> on </a:t>
            </a:r>
            <a:r>
              <a:rPr lang="en-GB" altLang="en-US" sz="1150" b="1"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policing areas increasing</a:t>
            </a:r>
            <a:r>
              <a:rPr lang="en-GB" altLang="en-US" sz="1150"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GB" altLang="en-US" sz="1150" u="none" dirty="0">
                <a:solidFill>
                  <a:srgbClr val="000000"/>
                </a:solidFill>
                <a:latin typeface="Segoe UI" panose="020B0502040204020203" pitchFamily="34" charset="0"/>
                <a:ea typeface="Segoe UI" panose="020B0502040204020203" pitchFamily="34" charset="0"/>
                <a:cs typeface="Segoe UI" panose="020B0502040204020203" pitchFamily="34" charset="0"/>
              </a:rPr>
              <a:t>it </a:t>
            </a:r>
            <a:r>
              <a:rPr lang="en-GB" altLang="en-US" sz="1150"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is </a:t>
            </a:r>
            <a:r>
              <a:rPr lang="en-GB" altLang="en-US" sz="1150" b="1"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probable</a:t>
            </a:r>
            <a:r>
              <a:rPr lang="en-GB" altLang="en-US" sz="1150"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that it may </a:t>
            </a:r>
            <a:r>
              <a:rPr lang="en-GB" altLang="en-US" sz="1150" u="none" dirty="0">
                <a:solidFill>
                  <a:srgbClr val="000000"/>
                </a:solidFill>
                <a:latin typeface="Segoe UI" panose="020B0502040204020203" pitchFamily="34" charset="0"/>
                <a:ea typeface="Segoe UI" panose="020B0502040204020203" pitchFamily="34" charset="0"/>
                <a:cs typeface="Segoe UI" panose="020B0502040204020203" pitchFamily="34" charset="0"/>
              </a:rPr>
              <a:t>be </a:t>
            </a:r>
            <a:r>
              <a:rPr lang="en-GB" altLang="en-US" sz="1150" b="1" u="none" dirty="0">
                <a:solidFill>
                  <a:srgbClr val="000000"/>
                </a:solidFill>
                <a:latin typeface="Segoe UI" panose="020B0502040204020203" pitchFamily="34" charset="0"/>
                <a:ea typeface="Segoe UI" panose="020B0502040204020203" pitchFamily="34" charset="0"/>
                <a:cs typeface="Segoe UI" panose="020B0502040204020203" pitchFamily="34" charset="0"/>
              </a:rPr>
              <a:t>more difficult </a:t>
            </a:r>
            <a:r>
              <a:rPr lang="en-GB" altLang="en-US" sz="1150" u="none" dirty="0">
                <a:solidFill>
                  <a:srgbClr val="000000"/>
                </a:solidFill>
                <a:latin typeface="Segoe UI" panose="020B0502040204020203" pitchFamily="34" charset="0"/>
                <a:ea typeface="Segoe UI" panose="020B0502040204020203" pitchFamily="34" charset="0"/>
                <a:cs typeface="Segoe UI" panose="020B0502040204020203" pitchFamily="34" charset="0"/>
              </a:rPr>
              <a:t>for </a:t>
            </a:r>
            <a:r>
              <a:rPr lang="en-GB" altLang="en-US" sz="1150" b="1" u="none" dirty="0">
                <a:solidFill>
                  <a:srgbClr val="000000"/>
                </a:solidFill>
                <a:latin typeface="Segoe UI" panose="020B0502040204020203" pitchFamily="34" charset="0"/>
                <a:ea typeface="Segoe UI" panose="020B0502040204020203" pitchFamily="34" charset="0"/>
                <a:cs typeface="Segoe UI" panose="020B0502040204020203" pitchFamily="34" charset="0"/>
              </a:rPr>
              <a:t>protected time </a:t>
            </a:r>
            <a:r>
              <a:rPr lang="en-GB" altLang="en-US" sz="1150" u="none" dirty="0">
                <a:solidFill>
                  <a:srgbClr val="000000"/>
                </a:solidFill>
                <a:latin typeface="Segoe UI" panose="020B0502040204020203" pitchFamily="34" charset="0"/>
                <a:ea typeface="Segoe UI" panose="020B0502040204020203" pitchFamily="34" charset="0"/>
                <a:cs typeface="Segoe UI" panose="020B0502040204020203" pitchFamily="34" charset="0"/>
              </a:rPr>
              <a:t>to be provided to officers and </a:t>
            </a:r>
            <a:r>
              <a:rPr lang="en-GB" altLang="en-US" sz="1150"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staff.</a:t>
            </a:r>
          </a:p>
          <a:p>
            <a:pPr marL="176213" indent="-176213">
              <a:buFont typeface="Arial" panose="020B0604020202020204" pitchFamily="34" charset="0"/>
              <a:buChar char="•"/>
            </a:pPr>
            <a:endParaRPr lang="en-GB" altLang="en-US" sz="500" u="none"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6213" indent="-176213">
              <a:buFont typeface="Arial" panose="020B0604020202020204" pitchFamily="34" charset="0"/>
              <a:buChar char="•"/>
            </a:pPr>
            <a:r>
              <a:rPr lang="en-GB" altLang="en-US" sz="1150" b="1"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Completion </a:t>
            </a:r>
            <a:r>
              <a:rPr lang="en-GB" altLang="en-US" sz="1150" b="1" u="none" dirty="0">
                <a:solidFill>
                  <a:srgbClr val="000000"/>
                </a:solidFill>
                <a:latin typeface="Segoe UI" panose="020B0502040204020203" pitchFamily="34" charset="0"/>
                <a:ea typeface="Segoe UI" panose="020B0502040204020203" pitchFamily="34" charset="0"/>
                <a:cs typeface="Segoe UI" panose="020B0502040204020203" pitchFamily="34" charset="0"/>
              </a:rPr>
              <a:t>rates </a:t>
            </a:r>
            <a:r>
              <a:rPr lang="en-GB" altLang="en-US" sz="1150" u="none" dirty="0">
                <a:solidFill>
                  <a:srgbClr val="000000"/>
                </a:solidFill>
                <a:latin typeface="Segoe UI" panose="020B0502040204020203" pitchFamily="34" charset="0"/>
                <a:ea typeface="Segoe UI" panose="020B0502040204020203" pitchFamily="34" charset="0"/>
                <a:cs typeface="Segoe UI" panose="020B0502040204020203" pitchFamily="34" charset="0"/>
              </a:rPr>
              <a:t>for </a:t>
            </a:r>
            <a:r>
              <a:rPr lang="en-GB" altLang="en-US" sz="1150" b="1" u="none" dirty="0">
                <a:solidFill>
                  <a:srgbClr val="000000"/>
                </a:solidFill>
                <a:latin typeface="Segoe UI" panose="020B0502040204020203" pitchFamily="34" charset="0"/>
                <a:ea typeface="Segoe UI" panose="020B0502040204020203" pitchFamily="34" charset="0"/>
                <a:cs typeface="Segoe UI" panose="020B0502040204020203" pitchFamily="34" charset="0"/>
              </a:rPr>
              <a:t>Data Protection package </a:t>
            </a:r>
            <a:r>
              <a:rPr lang="en-GB" altLang="en-US" sz="1150" u="none" dirty="0">
                <a:solidFill>
                  <a:srgbClr val="000000"/>
                </a:solidFill>
                <a:latin typeface="Segoe UI" panose="020B0502040204020203" pitchFamily="34" charset="0"/>
                <a:ea typeface="Segoe UI" panose="020B0502040204020203" pitchFamily="34" charset="0"/>
                <a:cs typeface="Segoe UI" panose="020B0502040204020203" pitchFamily="34" charset="0"/>
              </a:rPr>
              <a:t>requires </a:t>
            </a:r>
            <a:r>
              <a:rPr lang="en-GB" altLang="en-US" sz="1150" b="1" u="none" dirty="0">
                <a:solidFill>
                  <a:srgbClr val="000000"/>
                </a:solidFill>
                <a:latin typeface="Segoe UI" panose="020B0502040204020203" pitchFamily="34" charset="0"/>
                <a:ea typeface="Segoe UI" panose="020B0502040204020203" pitchFamily="34" charset="0"/>
                <a:cs typeface="Segoe UI" panose="020B0502040204020203" pitchFamily="34" charset="0"/>
              </a:rPr>
              <a:t>renewal after </a:t>
            </a:r>
            <a:r>
              <a:rPr lang="en-GB" altLang="en-US" sz="1150" b="1" u="none"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2 years</a:t>
            </a:r>
            <a:r>
              <a:rPr lang="en-GB" altLang="en-US" sz="1150" u="none" dirty="0">
                <a:solidFill>
                  <a:srgbClr val="000000"/>
                </a:solidFill>
                <a:latin typeface="Segoe UI" panose="020B0502040204020203" pitchFamily="34" charset="0"/>
                <a:ea typeface="Segoe UI" panose="020B0502040204020203" pitchFamily="34" charset="0"/>
                <a:cs typeface="Segoe UI" panose="020B0502040204020203" pitchFamily="34" charset="0"/>
              </a:rPr>
              <a:t>. All officers and staff may not be aware of this requirement. </a:t>
            </a:r>
          </a:p>
        </p:txBody>
      </p:sp>
      <p:sp>
        <p:nvSpPr>
          <p:cNvPr id="43" name="Rounded Rectangle 14"/>
          <p:cNvSpPr>
            <a:spLocks noChangeArrowheads="1"/>
          </p:cNvSpPr>
          <p:nvPr/>
        </p:nvSpPr>
        <p:spPr bwMode="auto">
          <a:xfrm>
            <a:off x="451600" y="5564152"/>
            <a:ext cx="5034800" cy="1224000"/>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45" name="TextBox 44"/>
          <p:cNvSpPr txBox="1"/>
          <p:nvPr/>
        </p:nvSpPr>
        <p:spPr>
          <a:xfrm>
            <a:off x="461999" y="5860396"/>
            <a:ext cx="3991403" cy="907941"/>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150" b="1" dirty="0" smtClean="0">
                <a:latin typeface="Segoe UI" panose="020B0502040204020203" pitchFamily="34" charset="0"/>
                <a:ea typeface="Segoe UI" panose="020B0502040204020203" pitchFamily="34" charset="0"/>
                <a:cs typeface="Segoe UI" panose="020B0502040204020203" pitchFamily="34" charset="0"/>
              </a:rPr>
              <a:t>Learning &amp; Development </a:t>
            </a:r>
            <a:r>
              <a:rPr lang="en-GB" altLang="en-US" sz="1150" dirty="0">
                <a:latin typeface="Segoe UI" panose="020B0502040204020203" pitchFamily="34" charset="0"/>
                <a:ea typeface="Segoe UI" panose="020B0502040204020203" pitchFamily="34" charset="0"/>
                <a:cs typeface="Segoe UI" panose="020B0502040204020203" pitchFamily="34" charset="0"/>
              </a:rPr>
              <a:t>to continue to provide departmental leads with data.</a:t>
            </a:r>
          </a:p>
          <a:p>
            <a:pPr marL="171450" indent="-171450">
              <a:buFont typeface="Arial" panose="020B0604020202020204" pitchFamily="34" charset="0"/>
              <a:buChar char="•"/>
              <a:defRPr/>
            </a:pPr>
            <a:endParaRPr lang="en-GB" altLang="en-US" sz="700"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150" b="1" dirty="0" smtClean="0">
                <a:latin typeface="Segoe UI" panose="020B0502040204020203" pitchFamily="34" charset="0"/>
                <a:ea typeface="Segoe UI" panose="020B0502040204020203" pitchFamily="34" charset="0"/>
                <a:cs typeface="Segoe UI" panose="020B0502040204020203" pitchFamily="34" charset="0"/>
              </a:rPr>
              <a:t>Departmental </a:t>
            </a:r>
            <a:r>
              <a:rPr lang="en-GB" altLang="en-US" sz="1150" b="1" dirty="0">
                <a:latin typeface="Segoe UI" panose="020B0502040204020203" pitchFamily="34" charset="0"/>
                <a:ea typeface="Segoe UI" panose="020B0502040204020203" pitchFamily="34" charset="0"/>
                <a:cs typeface="Segoe UI" panose="020B0502040204020203" pitchFamily="34" charset="0"/>
              </a:rPr>
              <a:t>leads </a:t>
            </a:r>
            <a:r>
              <a:rPr lang="en-GB" altLang="en-US" sz="1150" dirty="0">
                <a:latin typeface="Segoe UI" panose="020B0502040204020203" pitchFamily="34" charset="0"/>
                <a:ea typeface="Segoe UI" panose="020B0502040204020203" pitchFamily="34" charset="0"/>
                <a:cs typeface="Segoe UI" panose="020B0502040204020203" pitchFamily="34" charset="0"/>
              </a:rPr>
              <a:t>to utilise data to </a:t>
            </a:r>
            <a:r>
              <a:rPr lang="en-GB" altLang="en-US" sz="1150" b="1" dirty="0">
                <a:latin typeface="Segoe UI" panose="020B0502040204020203" pitchFamily="34" charset="0"/>
                <a:ea typeface="Segoe UI" panose="020B0502040204020203" pitchFamily="34" charset="0"/>
                <a:cs typeface="Segoe UI" panose="020B0502040204020203" pitchFamily="34" charset="0"/>
              </a:rPr>
              <a:t>manage completion rates</a:t>
            </a:r>
            <a:r>
              <a:rPr lang="en-GB" altLang="en-US" sz="1150" dirty="0">
                <a:latin typeface="Segoe UI" panose="020B0502040204020203" pitchFamily="34" charset="0"/>
                <a:ea typeface="Segoe UI" panose="020B0502040204020203" pitchFamily="34" charset="0"/>
                <a:cs typeface="Segoe UI" panose="020B0502040204020203" pitchFamily="34" charset="0"/>
              </a:rPr>
              <a:t> focussing on </a:t>
            </a:r>
            <a:r>
              <a:rPr lang="en-GB" altLang="en-US" sz="1150" b="1" dirty="0">
                <a:latin typeface="Segoe UI" panose="020B0502040204020203" pitchFamily="34" charset="0"/>
                <a:ea typeface="Segoe UI" panose="020B0502040204020203" pitchFamily="34" charset="0"/>
                <a:cs typeface="Segoe UI" panose="020B0502040204020203" pitchFamily="34" charset="0"/>
              </a:rPr>
              <a:t>mandatory packages. </a:t>
            </a:r>
          </a:p>
        </p:txBody>
      </p:sp>
      <p:sp>
        <p:nvSpPr>
          <p:cNvPr id="48" name="TextBox 47"/>
          <p:cNvSpPr txBox="1"/>
          <p:nvPr/>
        </p:nvSpPr>
        <p:spPr>
          <a:xfrm>
            <a:off x="352228" y="654649"/>
            <a:ext cx="5387669" cy="276999"/>
          </a:xfrm>
          <a:prstGeom prst="rect">
            <a:avLst/>
          </a:prstGeom>
          <a:noFill/>
        </p:spPr>
        <p:txBody>
          <a:bodyPr wrap="square" rtlCol="0">
            <a:spAutoFit/>
          </a:bodyPr>
          <a:lstStyle/>
          <a:p>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5.1.1 eLearning – Mandatory Courses – Under 85% Completion rate</a:t>
            </a:r>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Rectangle 15"/>
          <p:cNvSpPr/>
          <p:nvPr/>
        </p:nvSpPr>
        <p:spPr>
          <a:xfrm>
            <a:off x="464130" y="1000987"/>
            <a:ext cx="1548000" cy="2946699"/>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7" name="TextBox 16"/>
          <p:cNvSpPr txBox="1"/>
          <p:nvPr/>
        </p:nvSpPr>
        <p:spPr>
          <a:xfrm>
            <a:off x="466330" y="1145295"/>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18" name="Picture 17"/>
          <p:cNvPicPr>
            <a:picLocks noChangeAspect="1"/>
          </p:cNvPicPr>
          <p:nvPr/>
        </p:nvPicPr>
        <p:blipFill>
          <a:blip r:embed="rId5"/>
          <a:stretch>
            <a:fillRect/>
          </a:stretch>
        </p:blipFill>
        <p:spPr>
          <a:xfrm>
            <a:off x="485386" y="1084624"/>
            <a:ext cx="380585" cy="247854"/>
          </a:xfrm>
          <a:prstGeom prst="rect">
            <a:avLst/>
          </a:prstGeom>
        </p:spPr>
      </p:pic>
      <p:sp>
        <p:nvSpPr>
          <p:cNvPr id="21" name="Rectangle 20"/>
          <p:cNvSpPr/>
          <p:nvPr/>
        </p:nvSpPr>
        <p:spPr>
          <a:xfrm>
            <a:off x="555372" y="1835441"/>
            <a:ext cx="1012331" cy="1061829"/>
          </a:xfrm>
          <a:prstGeom prst="rect">
            <a:avLst/>
          </a:prstGeom>
        </p:spPr>
        <p:txBody>
          <a:bodyPr wrap="square">
            <a:spAutoFit/>
          </a:bodyPr>
          <a:lstStyle/>
          <a:p>
            <a:r>
              <a:rPr lang="en-GB" sz="1050" b="1" dirty="0" smtClean="0">
                <a:latin typeface="Segoe UI" panose="020B0502040204020203" pitchFamily="34" charset="0"/>
                <a:ea typeface="Segoe UI" panose="020B0502040204020203" pitchFamily="34" charset="0"/>
                <a:cs typeface="Segoe UI" panose="020B0502040204020203" pitchFamily="34" charset="0"/>
              </a:rPr>
              <a:t>Over 85% </a:t>
            </a:r>
            <a:r>
              <a:rPr lang="en-GB" sz="1050" dirty="0" smtClean="0">
                <a:latin typeface="Segoe UI" panose="020B0502040204020203" pitchFamily="34" charset="0"/>
                <a:ea typeface="Segoe UI" panose="020B0502040204020203" pitchFamily="34" charset="0"/>
                <a:cs typeface="Segoe UI" panose="020B0502040204020203" pitchFamily="34" charset="0"/>
              </a:rPr>
              <a:t>Completion rate for  </a:t>
            </a:r>
          </a:p>
          <a:p>
            <a:r>
              <a:rPr lang="en-GB" sz="1050" b="1" dirty="0" smtClean="0">
                <a:latin typeface="Segoe UI" panose="020B0502040204020203" pitchFamily="34" charset="0"/>
                <a:ea typeface="Segoe UI" panose="020B0502040204020203" pitchFamily="34" charset="0"/>
                <a:cs typeface="Segoe UI" panose="020B0502040204020203" pitchFamily="34" charset="0"/>
              </a:rPr>
              <a:t>eLearning training courses</a:t>
            </a:r>
            <a:endParaRPr lang="en-GB" sz="1050" b="1" dirty="0">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21"/>
          <p:cNvSpPr/>
          <p:nvPr/>
        </p:nvSpPr>
        <p:spPr>
          <a:xfrm>
            <a:off x="425652" y="3282495"/>
            <a:ext cx="1083967" cy="553998"/>
          </a:xfrm>
          <a:prstGeom prst="rect">
            <a:avLst/>
          </a:prstGeom>
          <a:noFill/>
        </p:spPr>
        <p:txBody>
          <a:bodyPr wrap="square" rtlCol="0">
            <a:spAutoFit/>
          </a:bodyPr>
          <a:lstStyle/>
          <a:p>
            <a:r>
              <a:rPr lang="en-GB" sz="1000" b="1"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Apr 2022</a:t>
            </a:r>
            <a:endParaRPr lang="en-GB" sz="1000" b="1"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pic>
        <p:nvPicPr>
          <p:cNvPr id="23" name="Picture 22"/>
          <p:cNvPicPr>
            <a:picLocks noChangeAspect="1"/>
          </p:cNvPicPr>
          <p:nvPr/>
        </p:nvPicPr>
        <p:blipFill>
          <a:blip r:embed="rId6"/>
          <a:stretch>
            <a:fillRect/>
          </a:stretch>
        </p:blipFill>
        <p:spPr>
          <a:xfrm>
            <a:off x="1502485" y="1171827"/>
            <a:ext cx="482251" cy="2707577"/>
          </a:xfrm>
          <a:prstGeom prst="rect">
            <a:avLst/>
          </a:prstGeom>
        </p:spPr>
      </p:pic>
      <p:sp>
        <p:nvSpPr>
          <p:cNvPr id="3" name="Rectangle 2"/>
          <p:cNvSpPr/>
          <p:nvPr/>
        </p:nvSpPr>
        <p:spPr>
          <a:xfrm>
            <a:off x="7153649" y="750342"/>
            <a:ext cx="3446777" cy="446276"/>
          </a:xfrm>
          <a:prstGeom prst="rect">
            <a:avLst/>
          </a:prstGeom>
        </p:spPr>
        <p:txBody>
          <a:bodyPr wrap="none">
            <a:spAutoFit/>
          </a:bodyPr>
          <a:lstStyle/>
          <a:p>
            <a:r>
              <a:rPr lang="en-GB" sz="1100" b="1" u="sng" dirty="0" smtClean="0">
                <a:latin typeface="Segoe UI" panose="020B0502040204020203" pitchFamily="34" charset="0"/>
                <a:ea typeface="Segoe UI" panose="020B0502040204020203" pitchFamily="34" charset="0"/>
                <a:cs typeface="Segoe UI" panose="020B0502040204020203" pitchFamily="34" charset="0"/>
              </a:rPr>
              <a:t>eLearning Courses </a:t>
            </a:r>
            <a:r>
              <a:rPr lang="en-GB" sz="1100" b="1" u="sng" dirty="0">
                <a:latin typeface="Segoe UI" panose="020B0502040204020203" pitchFamily="34" charset="0"/>
                <a:ea typeface="Segoe UI" panose="020B0502040204020203" pitchFamily="34" charset="0"/>
                <a:cs typeface="Segoe UI" panose="020B0502040204020203" pitchFamily="34" charset="0"/>
              </a:rPr>
              <a:t>– Under 85% Completion </a:t>
            </a:r>
            <a:r>
              <a:rPr lang="en-GB" sz="1100" b="1" u="sng" dirty="0" smtClean="0">
                <a:latin typeface="Segoe UI" panose="020B0502040204020203" pitchFamily="34" charset="0"/>
                <a:ea typeface="Segoe UI" panose="020B0502040204020203" pitchFamily="34" charset="0"/>
                <a:cs typeface="Segoe UI" panose="020B0502040204020203" pitchFamily="34" charset="0"/>
              </a:rPr>
              <a:t>rate</a:t>
            </a:r>
          </a:p>
          <a:p>
            <a:pPr algn="ctr"/>
            <a:r>
              <a:rPr lang="en-GB" sz="1050" i="1" dirty="0">
                <a:solidFill>
                  <a:prstClr val="black"/>
                </a:solidFill>
                <a:latin typeface="Segoe UI" panose="020B0502040204020203" pitchFamily="34" charset="0"/>
                <a:ea typeface="Segoe UI" panose="020B0502040204020203" pitchFamily="34" charset="0"/>
                <a:cs typeface="Segoe UI" panose="020B0502040204020203" pitchFamily="34" charset="0"/>
              </a:rPr>
              <a:t>(Point-in-time view: </a:t>
            </a:r>
            <a:r>
              <a:rPr lang="en-GB" sz="105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31</a:t>
            </a:r>
            <a:r>
              <a:rPr lang="en-GB" sz="1050" i="1" baseline="30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st</a:t>
            </a:r>
            <a:r>
              <a:rPr lang="en-GB" sz="105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March </a:t>
            </a:r>
            <a:r>
              <a:rPr lang="en-GB" sz="1050" i="1" dirty="0">
                <a:solidFill>
                  <a:prstClr val="black"/>
                </a:solidFill>
                <a:latin typeface="Segoe UI" panose="020B0502040204020203" pitchFamily="34" charset="0"/>
                <a:ea typeface="Segoe UI" panose="020B0502040204020203" pitchFamily="34" charset="0"/>
                <a:cs typeface="Segoe UI" panose="020B0502040204020203" pitchFamily="34" charset="0"/>
              </a:rPr>
              <a:t>2022</a:t>
            </a:r>
            <a:r>
              <a:rPr lang="en-GB" sz="120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endParaRPr lang="en-GB" sz="800" i="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pic>
        <p:nvPicPr>
          <p:cNvPr id="29" name="Picture 28"/>
          <p:cNvPicPr>
            <a:picLocks noChangeAspect="1"/>
          </p:cNvPicPr>
          <p:nvPr/>
        </p:nvPicPr>
        <p:blipFill>
          <a:blip r:embed="rId7"/>
          <a:stretch>
            <a:fillRect/>
          </a:stretch>
        </p:blipFill>
        <p:spPr>
          <a:xfrm>
            <a:off x="5665478" y="4610531"/>
            <a:ext cx="5702684" cy="918000"/>
          </a:xfrm>
          <a:prstGeom prst="rect">
            <a:avLst/>
          </a:prstGeom>
        </p:spPr>
      </p:pic>
      <p:sp>
        <p:nvSpPr>
          <p:cNvPr id="24" name="Rounded Rectangle 14"/>
          <p:cNvSpPr>
            <a:spLocks noChangeArrowheads="1"/>
          </p:cNvSpPr>
          <p:nvPr/>
        </p:nvSpPr>
        <p:spPr bwMode="auto">
          <a:xfrm>
            <a:off x="4442648" y="5805395"/>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25" name="Rounded Rectangle 14"/>
          <p:cNvSpPr>
            <a:spLocks noChangeArrowheads="1"/>
          </p:cNvSpPr>
          <p:nvPr/>
        </p:nvSpPr>
        <p:spPr bwMode="auto">
          <a:xfrm>
            <a:off x="4442648" y="6283579"/>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6" name="Picture 25"/>
          <p:cNvPicPr>
            <a:picLocks noChangeAspect="1"/>
          </p:cNvPicPr>
          <p:nvPr/>
        </p:nvPicPr>
        <p:blipFill rotWithShape="1">
          <a:blip r:embed="rId3"/>
          <a:srcRect l="760" t="1331" r="10141" b="16617"/>
          <a:stretch/>
        </p:blipFill>
        <p:spPr>
          <a:xfrm>
            <a:off x="5938792" y="1182969"/>
            <a:ext cx="5477982" cy="3296089"/>
          </a:xfrm>
          <a:prstGeom prst="rect">
            <a:avLst/>
          </a:prstGeom>
        </p:spPr>
      </p:pic>
      <p:sp>
        <p:nvSpPr>
          <p:cNvPr id="2" name="Rectangle 1"/>
          <p:cNvSpPr/>
          <p:nvPr/>
        </p:nvSpPr>
        <p:spPr>
          <a:xfrm>
            <a:off x="8764705" y="6105237"/>
            <a:ext cx="448183" cy="2415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b="1" dirty="0">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1156352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56</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52800" y="192984"/>
            <a:ext cx="6971996" cy="461665"/>
          </a:xfrm>
          <a:prstGeom prst="rect">
            <a:avLst/>
          </a:prstGeom>
          <a:solidFill>
            <a:schemeClr val="accent4">
              <a:lumMod val="75000"/>
            </a:schemeClr>
          </a:solidFill>
        </p:spPr>
        <p:txBody>
          <a:bodyPr wrap="square" rtlCol="0">
            <a:spAutoFit/>
          </a:bodyPr>
          <a:lstStyle/>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Delivering a skilled, sustainable workforce in a constantly learning, improving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environment.</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5.1.4 – 5.1.6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How well does WMP manage staff and officer absence rates?</a:t>
            </a:r>
          </a:p>
        </p:txBody>
      </p:sp>
      <p:sp>
        <p:nvSpPr>
          <p:cNvPr id="21" name="Rectangle 20"/>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22" name="Rounded Rectangle 14"/>
          <p:cNvSpPr>
            <a:spLocks noChangeArrowheads="1"/>
          </p:cNvSpPr>
          <p:nvPr/>
        </p:nvSpPr>
        <p:spPr bwMode="auto">
          <a:xfrm>
            <a:off x="438077" y="5838985"/>
            <a:ext cx="5062818"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rPr>
              <a:t>Next Steps / </a:t>
            </a: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Recommendations</a:t>
            </a: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Rectangle 22"/>
          <p:cNvSpPr/>
          <p:nvPr/>
        </p:nvSpPr>
        <p:spPr>
          <a:xfrm>
            <a:off x="454074" y="697556"/>
            <a:ext cx="1454288" cy="3149254"/>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black"/>
              </a:solidFill>
            </a:endParaRPr>
          </a:p>
        </p:txBody>
      </p:sp>
      <p:sp>
        <p:nvSpPr>
          <p:cNvPr id="24" name="TextBox 23"/>
          <p:cNvSpPr txBox="1"/>
          <p:nvPr/>
        </p:nvSpPr>
        <p:spPr>
          <a:xfrm>
            <a:off x="456273" y="841864"/>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25" name="Picture 24"/>
          <p:cNvPicPr>
            <a:picLocks noChangeAspect="1"/>
          </p:cNvPicPr>
          <p:nvPr/>
        </p:nvPicPr>
        <p:blipFill>
          <a:blip r:embed="rId3"/>
          <a:stretch>
            <a:fillRect/>
          </a:stretch>
        </p:blipFill>
        <p:spPr>
          <a:xfrm>
            <a:off x="523421" y="842449"/>
            <a:ext cx="380585" cy="247854"/>
          </a:xfrm>
          <a:prstGeom prst="rect">
            <a:avLst/>
          </a:prstGeom>
        </p:spPr>
      </p:pic>
      <p:sp>
        <p:nvSpPr>
          <p:cNvPr id="26" name="Rectangle 25"/>
          <p:cNvSpPr/>
          <p:nvPr/>
        </p:nvSpPr>
        <p:spPr>
          <a:xfrm>
            <a:off x="475166" y="2975557"/>
            <a:ext cx="899500" cy="707886"/>
          </a:xfrm>
          <a:prstGeom prst="rect">
            <a:avLst/>
          </a:prstGeom>
          <a:noFill/>
        </p:spPr>
        <p:txBody>
          <a:bodyPr wrap="square" rtlCol="0">
            <a:spAutoFit/>
          </a:bodyPr>
          <a:lstStyle/>
          <a:p>
            <a:r>
              <a:rPr lang="en-GB" sz="1000" dirty="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Jan 2022</a:t>
            </a:r>
          </a:p>
        </p:txBody>
      </p:sp>
      <p:sp>
        <p:nvSpPr>
          <p:cNvPr id="27" name="Rounded Rectangle 14"/>
          <p:cNvSpPr>
            <a:spLocks noChangeArrowheads="1"/>
          </p:cNvSpPr>
          <p:nvPr/>
        </p:nvSpPr>
        <p:spPr bwMode="auto">
          <a:xfrm>
            <a:off x="1969323" y="697556"/>
            <a:ext cx="3544416" cy="3149254"/>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rPr>
              <a:t>Key </a:t>
            </a: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Points</a:t>
            </a:r>
          </a:p>
          <a:p>
            <a:pPr>
              <a:spcBef>
                <a:spcPct val="20000"/>
              </a:spcBef>
            </a:pPr>
            <a:endParaRPr lang="en-GB" altLang="en-US" sz="4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Rates are at the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highest ever </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recorded for both Officers and Staff. This is driven by both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COVID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sickness </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and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respiratory conditions</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t>
            </a:r>
          </a:p>
          <a:p>
            <a:pPr marL="171450" indent="-171450">
              <a:spcBef>
                <a:spcPct val="20000"/>
              </a:spcBef>
              <a:buFont typeface="Arial" panose="020B0604020202020204" pitchFamily="34" charset="0"/>
              <a:buChar char="•"/>
            </a:pPr>
            <a:endParaRPr lang="en-GB" altLang="en-US" sz="40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Respiratory conditions</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increased by 75% (52) on the previous month.</a:t>
            </a:r>
          </a:p>
          <a:p>
            <a:pPr marL="171450" indent="-171450">
              <a:spcBef>
                <a:spcPct val="20000"/>
              </a:spcBef>
              <a:buFont typeface="Arial" panose="020B0604020202020204" pitchFamily="34" charset="0"/>
              <a:buChar char="•"/>
            </a:pPr>
            <a:endParaRPr lang="en-GB" altLang="en-US" sz="40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Staff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absence levels </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have seen a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1.64 percentage point increase</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when compared to the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previous month </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and a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3.2 percentage point increase </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when compared to the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same month last year.</a:t>
            </a:r>
            <a:r>
              <a:rPr lang="en-GB"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t>
            </a:r>
            <a:endPar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4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Officer absence levels </a:t>
            </a:r>
            <a:r>
              <a:rPr lang="en-GB" altLang="en-US"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have seen a </a:t>
            </a:r>
            <a:r>
              <a:rPr lang="en-GB" altLang="en-US"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1.29 percentage point increase </a:t>
            </a:r>
            <a:r>
              <a:rPr lang="en-GB" altLang="en-US" sz="11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when compared to the </a:t>
            </a:r>
            <a:r>
              <a:rPr lang="en-GB" altLang="en-US"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previous month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and a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4.23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percentage point increase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when compared to the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same month last year.</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endPar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Rectangle 27"/>
          <p:cNvSpPr>
            <a:spLocks noChangeArrowheads="1"/>
          </p:cNvSpPr>
          <p:nvPr/>
        </p:nvSpPr>
        <p:spPr bwMode="auto">
          <a:xfrm>
            <a:off x="438077" y="3911966"/>
            <a:ext cx="5062818" cy="1850784"/>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What does this mean?</a:t>
            </a:r>
            <a:endParaRPr lang="en-GB" altLang="en-US" sz="6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7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7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It is </a:t>
            </a:r>
            <a:r>
              <a:rPr lang="en-GB"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probable </a:t>
            </a:r>
            <a:r>
              <a:rPr lang="en-GB"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that with the continuing spread of Omicron, these volumes will </a:t>
            </a:r>
            <a:r>
              <a:rPr lang="en-GB"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continue to rise heading into the new financial year.</a:t>
            </a:r>
          </a:p>
          <a:p>
            <a:pPr marL="171450" indent="-171450">
              <a:buFont typeface="Arial" panose="020B0604020202020204" pitchFamily="34" charset="0"/>
              <a:buChar char="•"/>
              <a:defRPr/>
            </a:pPr>
            <a:endParaRPr lang="en-GB" altLang="en-US" sz="1200" b="1"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It is also </a:t>
            </a:r>
            <a:r>
              <a:rPr lang="en-GB" altLang="en-US"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likely</a:t>
            </a:r>
            <a:r>
              <a:rPr lang="en-GB" altLang="en-US"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that </a:t>
            </a:r>
            <a:r>
              <a:rPr lang="en-GB" altLang="en-US"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psychological disorder </a:t>
            </a:r>
            <a:r>
              <a:rPr lang="en-GB" altLang="en-US"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will </a:t>
            </a:r>
            <a:r>
              <a:rPr lang="en-GB" altLang="en-US"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increase</a:t>
            </a:r>
            <a:r>
              <a:rPr lang="en-GB" altLang="en-US"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if the </a:t>
            </a:r>
            <a:r>
              <a:rPr lang="en-GB" altLang="en-US"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rising </a:t>
            </a:r>
            <a:r>
              <a:rPr lang="en-GB" altLang="en-US" sz="12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C</a:t>
            </a:r>
            <a:r>
              <a:rPr lang="en-GB" altLang="en-US"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ovid and respiratory sickness </a:t>
            </a:r>
            <a:r>
              <a:rPr lang="en-GB" altLang="en-US"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continues to </a:t>
            </a:r>
            <a:r>
              <a:rPr lang="en-GB" altLang="en-US"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impact low staffing levels </a:t>
            </a:r>
            <a:r>
              <a:rPr lang="en-GB" altLang="en-US"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increasing pressure and stress on staff. </a:t>
            </a:r>
            <a:endParaRPr lang="en-GB" altLang="en-US" sz="12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Rounded Rectangle 14"/>
          <p:cNvSpPr>
            <a:spLocks noChangeArrowheads="1"/>
          </p:cNvSpPr>
          <p:nvPr/>
        </p:nvSpPr>
        <p:spPr bwMode="auto">
          <a:xfrm>
            <a:off x="4504728" y="5915508"/>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30" name="TextBox 29"/>
          <p:cNvSpPr txBox="1"/>
          <p:nvPr/>
        </p:nvSpPr>
        <p:spPr>
          <a:xfrm>
            <a:off x="454073" y="6085206"/>
            <a:ext cx="4050655" cy="646331"/>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Recommendation</a:t>
            </a:r>
            <a:r>
              <a:rPr lang="en-GB" altLang="en-US"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to </a:t>
            </a:r>
            <a:r>
              <a:rPr lang="en-GB" altLang="en-US"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include </a:t>
            </a:r>
            <a:r>
              <a:rPr lang="en-GB" altLang="en-US"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C</a:t>
            </a:r>
            <a:r>
              <a:rPr lang="en-GB" altLang="en-US"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ovid sickness within the weekly report</a:t>
            </a:r>
            <a:r>
              <a:rPr lang="en-GB" altLang="en-US"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to give a more representative overview sit in line with absence reporting within Gold. </a:t>
            </a:r>
            <a:endParaRPr lang="en-GB" sz="1200" dirty="0">
              <a:solidFill>
                <a:prstClr val="black"/>
              </a:solidFill>
            </a:endParaRPr>
          </a:p>
        </p:txBody>
      </p:sp>
      <p:sp>
        <p:nvSpPr>
          <p:cNvPr id="31" name="Rounded Rectangle 14"/>
          <p:cNvSpPr>
            <a:spLocks noChangeArrowheads="1"/>
          </p:cNvSpPr>
          <p:nvPr/>
        </p:nvSpPr>
        <p:spPr bwMode="auto">
          <a:xfrm>
            <a:off x="4504728" y="6393692"/>
            <a:ext cx="881264" cy="261610"/>
          </a:xfrm>
          <a:prstGeom prst="rect">
            <a:avLst/>
          </a:prstGeom>
          <a:solidFill>
            <a:srgbClr val="FF0000"/>
          </a:solidFill>
          <a:ln w="28575">
            <a:solidFill>
              <a:srgbClr val="78787B"/>
            </a:solidFill>
            <a:round/>
            <a:headEnd/>
            <a:tailEnd/>
          </a:ln>
          <a:effectLst/>
        </p:spPr>
        <p:txBody>
          <a:bodyPr wrap="square">
            <a:spAutoFit/>
          </a:bodyPr>
          <a:lstStyle/>
          <a:p>
            <a:pPr algn="ctr">
              <a:defRPr/>
            </a:pPr>
            <a:r>
              <a:rPr lang="en-GB" altLang="en-US" sz="1100" b="1"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Yes</a:t>
            </a:r>
            <a:endPar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pic>
        <p:nvPicPr>
          <p:cNvPr id="32" name="Picture 31"/>
          <p:cNvPicPr>
            <a:picLocks noChangeAspect="1"/>
          </p:cNvPicPr>
          <p:nvPr/>
        </p:nvPicPr>
        <p:blipFill>
          <a:blip r:embed="rId4"/>
          <a:stretch>
            <a:fillRect/>
          </a:stretch>
        </p:blipFill>
        <p:spPr>
          <a:xfrm>
            <a:off x="1476117" y="744328"/>
            <a:ext cx="418716" cy="2700000"/>
          </a:xfrm>
          <a:prstGeom prst="rect">
            <a:avLst/>
          </a:prstGeom>
        </p:spPr>
      </p:pic>
      <p:sp>
        <p:nvSpPr>
          <p:cNvPr id="33" name="Rectangle 32"/>
          <p:cNvSpPr/>
          <p:nvPr/>
        </p:nvSpPr>
        <p:spPr>
          <a:xfrm>
            <a:off x="462461" y="1444214"/>
            <a:ext cx="1017461" cy="1546577"/>
          </a:xfrm>
          <a:prstGeom prst="rect">
            <a:avLst/>
          </a:prstGeom>
        </p:spPr>
        <p:txBody>
          <a:bodyPr wrap="square">
            <a:spAutoFit/>
          </a:bodyPr>
          <a:lstStyle/>
          <a:p>
            <a:r>
              <a:rPr lang="en-GB" sz="1050" dirty="0">
                <a:solidFill>
                  <a:prstClr val="black"/>
                </a:solidFill>
                <a:latin typeface="Segoe UI" panose="020B0502040204020203" pitchFamily="34" charset="0"/>
                <a:ea typeface="Segoe UI" panose="020B0502040204020203" pitchFamily="34" charset="0"/>
                <a:cs typeface="Segoe UI" panose="020B0502040204020203" pitchFamily="34" charset="0"/>
              </a:rPr>
              <a:t>Police Officer and Staff Absence Levels </a:t>
            </a:r>
            <a:r>
              <a:rPr lang="en-GB" sz="1050" b="1" dirty="0">
                <a:solidFill>
                  <a:prstClr val="black"/>
                </a:solidFill>
                <a:latin typeface="Segoe UI" panose="020B0502040204020203" pitchFamily="34" charset="0"/>
                <a:ea typeface="Segoe UI" panose="020B0502040204020203" pitchFamily="34" charset="0"/>
                <a:cs typeface="Segoe UI" panose="020B0502040204020203" pitchFamily="34" charset="0"/>
              </a:rPr>
              <a:t>below</a:t>
            </a:r>
            <a:r>
              <a:rPr lang="en-GB" sz="105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sz="1050" b="1" dirty="0">
                <a:solidFill>
                  <a:prstClr val="black"/>
                </a:solidFill>
                <a:latin typeface="Segoe UI" panose="020B0502040204020203" pitchFamily="34" charset="0"/>
                <a:ea typeface="Segoe UI" panose="020B0502040204020203" pitchFamily="34" charset="0"/>
                <a:cs typeface="Segoe UI" panose="020B0502040204020203" pitchFamily="34" charset="0"/>
              </a:rPr>
              <a:t>previous year Most Similar Group average</a:t>
            </a:r>
            <a:r>
              <a:rPr lang="en-GB" sz="1050" dirty="0">
                <a:solidFill>
                  <a:prstClr val="black"/>
                </a:solidFill>
                <a:latin typeface="Segoe UI" panose="020B0502040204020203" pitchFamily="34" charset="0"/>
                <a:ea typeface="Segoe UI" panose="020B0502040204020203" pitchFamily="34" charset="0"/>
                <a:cs typeface="Segoe UI" panose="020B0502040204020203" pitchFamily="34" charset="0"/>
              </a:rPr>
              <a:t>.</a:t>
            </a:r>
          </a:p>
        </p:txBody>
      </p:sp>
      <p:pic>
        <p:nvPicPr>
          <p:cNvPr id="34" name="Picture 33"/>
          <p:cNvPicPr>
            <a:picLocks noChangeAspect="1"/>
          </p:cNvPicPr>
          <p:nvPr/>
        </p:nvPicPr>
        <p:blipFill>
          <a:blip r:embed="rId5"/>
          <a:stretch>
            <a:fillRect/>
          </a:stretch>
        </p:blipFill>
        <p:spPr>
          <a:xfrm>
            <a:off x="6047435" y="3774741"/>
            <a:ext cx="5359400" cy="3003944"/>
          </a:xfrm>
          <a:prstGeom prst="rect">
            <a:avLst/>
          </a:prstGeom>
        </p:spPr>
      </p:pic>
      <p:pic>
        <p:nvPicPr>
          <p:cNvPr id="35" name="Picture 34"/>
          <p:cNvPicPr>
            <a:picLocks noChangeAspect="1"/>
          </p:cNvPicPr>
          <p:nvPr/>
        </p:nvPicPr>
        <p:blipFill>
          <a:blip r:embed="rId6"/>
          <a:stretch>
            <a:fillRect/>
          </a:stretch>
        </p:blipFill>
        <p:spPr>
          <a:xfrm>
            <a:off x="6047435" y="697556"/>
            <a:ext cx="5287674" cy="2976960"/>
          </a:xfrm>
          <a:prstGeom prst="rect">
            <a:avLst/>
          </a:prstGeom>
        </p:spPr>
      </p:pic>
    </p:spTree>
    <p:extLst>
      <p:ext uri="{BB962C8B-B14F-4D97-AF65-F5344CB8AC3E}">
        <p14:creationId xmlns:p14="http://schemas.microsoft.com/office/powerpoint/2010/main" val="8625796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57</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52800" y="192984"/>
            <a:ext cx="6971996" cy="461665"/>
          </a:xfrm>
          <a:prstGeom prst="rect">
            <a:avLst/>
          </a:prstGeom>
          <a:solidFill>
            <a:schemeClr val="accent4">
              <a:lumMod val="75000"/>
            </a:schemeClr>
          </a:solidFill>
        </p:spPr>
        <p:txBody>
          <a:bodyPr wrap="square" rtlCol="0">
            <a:spAutoFit/>
          </a:bodyPr>
          <a:lstStyle/>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Delivering a skilled, sustainable workforce in a constantly learning, improving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environment.</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5.1.7 Attrition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rates</a:t>
            </a:r>
          </a:p>
        </p:txBody>
      </p:sp>
      <p:pic>
        <p:nvPicPr>
          <p:cNvPr id="24" name="Picture 23"/>
          <p:cNvPicPr>
            <a:picLocks noChangeAspect="1"/>
          </p:cNvPicPr>
          <p:nvPr/>
        </p:nvPicPr>
        <p:blipFill>
          <a:blip r:embed="rId3"/>
          <a:stretch>
            <a:fillRect/>
          </a:stretch>
        </p:blipFill>
        <p:spPr>
          <a:xfrm>
            <a:off x="425744" y="3011171"/>
            <a:ext cx="867092" cy="487739"/>
          </a:xfrm>
          <a:prstGeom prst="rect">
            <a:avLst/>
          </a:prstGeom>
        </p:spPr>
      </p:pic>
      <p:pic>
        <p:nvPicPr>
          <p:cNvPr id="25" name="Picture 24"/>
          <p:cNvPicPr>
            <a:picLocks noChangeAspect="1"/>
          </p:cNvPicPr>
          <p:nvPr/>
        </p:nvPicPr>
        <p:blipFill>
          <a:blip r:embed="rId4"/>
          <a:stretch>
            <a:fillRect/>
          </a:stretch>
        </p:blipFill>
        <p:spPr>
          <a:xfrm>
            <a:off x="1337545" y="799543"/>
            <a:ext cx="482251" cy="2707577"/>
          </a:xfrm>
          <a:prstGeom prst="rect">
            <a:avLst/>
          </a:prstGeom>
        </p:spPr>
      </p:pic>
      <p:sp>
        <p:nvSpPr>
          <p:cNvPr id="26" name="Rounded Rectangle 14"/>
          <p:cNvSpPr>
            <a:spLocks noChangeArrowheads="1"/>
          </p:cNvSpPr>
          <p:nvPr/>
        </p:nvSpPr>
        <p:spPr bwMode="auto">
          <a:xfrm>
            <a:off x="367380" y="5945178"/>
            <a:ext cx="4340352"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Rectangle 26"/>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28" name="Rectangle 27"/>
          <p:cNvSpPr/>
          <p:nvPr/>
        </p:nvSpPr>
        <p:spPr>
          <a:xfrm>
            <a:off x="383046" y="697556"/>
            <a:ext cx="1454288" cy="3149254"/>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black"/>
              </a:solidFill>
            </a:endParaRPr>
          </a:p>
        </p:txBody>
      </p:sp>
      <p:sp>
        <p:nvSpPr>
          <p:cNvPr id="29" name="TextBox 28"/>
          <p:cNvSpPr txBox="1"/>
          <p:nvPr/>
        </p:nvSpPr>
        <p:spPr>
          <a:xfrm>
            <a:off x="385245" y="841864"/>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31" name="Picture 30"/>
          <p:cNvPicPr>
            <a:picLocks noChangeAspect="1"/>
          </p:cNvPicPr>
          <p:nvPr/>
        </p:nvPicPr>
        <p:blipFill>
          <a:blip r:embed="rId5"/>
          <a:stretch>
            <a:fillRect/>
          </a:stretch>
        </p:blipFill>
        <p:spPr>
          <a:xfrm>
            <a:off x="452393" y="842449"/>
            <a:ext cx="380585" cy="247854"/>
          </a:xfrm>
          <a:prstGeom prst="rect">
            <a:avLst/>
          </a:prstGeom>
        </p:spPr>
      </p:pic>
      <p:sp>
        <p:nvSpPr>
          <p:cNvPr id="32" name="Rectangle 31"/>
          <p:cNvSpPr/>
          <p:nvPr/>
        </p:nvSpPr>
        <p:spPr>
          <a:xfrm>
            <a:off x="383046" y="3451513"/>
            <a:ext cx="1531246" cy="400110"/>
          </a:xfrm>
          <a:prstGeom prst="rect">
            <a:avLst/>
          </a:prstGeom>
          <a:noFill/>
        </p:spPr>
        <p:txBody>
          <a:bodyPr wrap="square" rtlCol="0">
            <a:spAutoFit/>
          </a:bodyPr>
          <a:lstStyle/>
          <a:p>
            <a:r>
              <a:rPr lang="en-GB" sz="1000" dirty="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Jan 2022</a:t>
            </a:r>
          </a:p>
        </p:txBody>
      </p:sp>
      <p:sp>
        <p:nvSpPr>
          <p:cNvPr id="33" name="Rounded Rectangle 14"/>
          <p:cNvSpPr>
            <a:spLocks noChangeArrowheads="1"/>
          </p:cNvSpPr>
          <p:nvPr/>
        </p:nvSpPr>
        <p:spPr bwMode="auto">
          <a:xfrm>
            <a:off x="1898295" y="697556"/>
            <a:ext cx="2809437" cy="3149254"/>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12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West Mercia has a </a:t>
            </a: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higher attrition rate </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than the national average for: </a:t>
            </a:r>
          </a:p>
          <a:p>
            <a:pPr marL="628650" lvl="1" indent="-171450">
              <a:buFont typeface="Arial" panose="020B0604020202020204" pitchFamily="34" charset="0"/>
              <a:buChar char="•"/>
            </a:pP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Police Officers </a:t>
            </a: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(8%), </a:t>
            </a:r>
            <a:endPar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628650" lvl="1" indent="-171450">
              <a:buFont typeface="Arial" panose="020B0604020202020204" pitchFamily="34" charset="0"/>
              <a:buChar char="•"/>
            </a:pP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Police Staff </a:t>
            </a: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(13.6%)</a:t>
            </a:r>
            <a:endPar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lvl="1"/>
            <a:endPar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West Mercia has a </a:t>
            </a: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lower </a:t>
            </a: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attrition rate </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than the national average for</a:t>
            </a: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p>
          <a:p>
            <a:pPr marL="628650" lvl="1" indent="-171450">
              <a:buFont typeface="Arial" panose="020B0604020202020204" pitchFamily="34" charset="0"/>
              <a:buChar char="•"/>
            </a:pP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PCSOs</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sz="12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10.4%)</a:t>
            </a:r>
            <a:endPar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endPar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13.1% </a:t>
            </a: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a:t>
            </a:r>
            <a:r>
              <a:rPr lang="en-GB" sz="12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309) </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of all Police Officers have </a:t>
            </a: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less than 2 Years Service.</a:t>
            </a:r>
          </a:p>
          <a:p>
            <a:pPr marL="171450" indent="-171450">
              <a:buFont typeface="Arial" panose="020B0604020202020204" pitchFamily="34" charset="0"/>
              <a:buChar char="•"/>
            </a:pPr>
            <a:endPar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Rectangle 33"/>
          <p:cNvSpPr>
            <a:spLocks noChangeArrowheads="1"/>
          </p:cNvSpPr>
          <p:nvPr/>
        </p:nvSpPr>
        <p:spPr bwMode="auto">
          <a:xfrm>
            <a:off x="367049" y="3911966"/>
            <a:ext cx="4340683" cy="1982269"/>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What does this mean?</a:t>
            </a:r>
          </a:p>
          <a:p>
            <a:pPr marL="171450" indent="-171450">
              <a:buFont typeface="Arial" panose="020B0604020202020204" pitchFamily="34" charset="0"/>
              <a:buChar char="•"/>
              <a:defRPr/>
            </a:pPr>
            <a:endParaRPr lang="en-GB"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There is a </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substantial cohort</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of Police Officers with little to no policing experience prior to Covid</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restrictions. As a result, as Crime and ASB volumes return to typical levels, </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this may represent a risk to Officer retention</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endParaRPr lang="en-GB" sz="8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8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smtClean="0">
                <a:latin typeface="Segoe UI" panose="020B0502040204020203" pitchFamily="34" charset="0"/>
                <a:ea typeface="Segoe UI" panose="020B0502040204020203" pitchFamily="34" charset="0"/>
                <a:cs typeface="Segoe UI" panose="020B0502040204020203" pitchFamily="34" charset="0"/>
              </a:rPr>
              <a:t>Volumes of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Assaults on Police Officers </a:t>
            </a:r>
            <a:r>
              <a:rPr lang="en-GB" sz="1100" u="none" dirty="0" smtClean="0">
                <a:latin typeface="Segoe UI" panose="020B0502040204020203" pitchFamily="34" charset="0"/>
                <a:ea typeface="Segoe UI" panose="020B0502040204020203" pitchFamily="34" charset="0"/>
                <a:cs typeface="Segoe UI" panose="020B0502040204020203" pitchFamily="34" charset="0"/>
              </a:rPr>
              <a:t>are currently similar to figures observed in previous years however, this will continue to be monitored as a potential contributing factor to officer resignations. </a:t>
            </a:r>
            <a:endParaRPr lang="en-GB" sz="11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Rounded Rectangle 14"/>
          <p:cNvSpPr>
            <a:spLocks noChangeArrowheads="1"/>
          </p:cNvSpPr>
          <p:nvPr/>
        </p:nvSpPr>
        <p:spPr bwMode="auto">
          <a:xfrm>
            <a:off x="3707324" y="6032331"/>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36" name="TextBox 35"/>
          <p:cNvSpPr txBox="1"/>
          <p:nvPr/>
        </p:nvSpPr>
        <p:spPr>
          <a:xfrm>
            <a:off x="355188" y="6225372"/>
            <a:ext cx="2819128" cy="646331"/>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Continued strategic </a:t>
            </a:r>
            <a:r>
              <a:rPr lang="en-GB" altLang="en-US"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monitoring </a:t>
            </a:r>
            <a:r>
              <a:rPr lang="en-GB" alt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by HR and performance.</a:t>
            </a:r>
            <a:endParaRPr lang="en-GB" altLang="en-US" sz="12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prstClr val="black"/>
              </a:solidFill>
            </a:endParaRPr>
          </a:p>
        </p:txBody>
      </p:sp>
      <p:sp>
        <p:nvSpPr>
          <p:cNvPr id="37" name="Rounded Rectangle 14"/>
          <p:cNvSpPr>
            <a:spLocks noChangeArrowheads="1"/>
          </p:cNvSpPr>
          <p:nvPr/>
        </p:nvSpPr>
        <p:spPr bwMode="auto">
          <a:xfrm>
            <a:off x="3707324" y="6510515"/>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rPr>
              <a:t>No</a:t>
            </a:r>
          </a:p>
        </p:txBody>
      </p:sp>
      <p:sp>
        <p:nvSpPr>
          <p:cNvPr id="38" name="Rectangle 37"/>
          <p:cNvSpPr/>
          <p:nvPr/>
        </p:nvSpPr>
        <p:spPr>
          <a:xfrm>
            <a:off x="425744" y="1303878"/>
            <a:ext cx="1028396" cy="738664"/>
          </a:xfrm>
          <a:prstGeom prst="rect">
            <a:avLst/>
          </a:prstGeom>
        </p:spPr>
        <p:txBody>
          <a:bodyPr wrap="square">
            <a:spAutoFit/>
          </a:bodyPr>
          <a:lstStyle/>
          <a:p>
            <a:r>
              <a:rPr lang="en-GB" sz="1050" dirty="0">
                <a:solidFill>
                  <a:prstClr val="black"/>
                </a:solidFill>
                <a:latin typeface="Segoe UI" panose="020B0502040204020203" pitchFamily="34" charset="0"/>
                <a:ea typeface="Segoe UI" panose="020B0502040204020203" pitchFamily="34" charset="0"/>
                <a:cs typeface="Segoe UI" panose="020B0502040204020203" pitchFamily="34" charset="0"/>
              </a:rPr>
              <a:t>Better than national average attrition rates</a:t>
            </a:r>
          </a:p>
        </p:txBody>
      </p:sp>
      <p:pic>
        <p:nvPicPr>
          <p:cNvPr id="39" name="Picture 38"/>
          <p:cNvPicPr>
            <a:picLocks noChangeAspect="1"/>
          </p:cNvPicPr>
          <p:nvPr/>
        </p:nvPicPr>
        <p:blipFill rotWithShape="1">
          <a:blip r:embed="rId6"/>
          <a:srcRect l="7570" t="8243"/>
          <a:stretch/>
        </p:blipFill>
        <p:spPr>
          <a:xfrm>
            <a:off x="437125" y="2014313"/>
            <a:ext cx="884168" cy="537865"/>
          </a:xfrm>
          <a:prstGeom prst="rect">
            <a:avLst/>
          </a:prstGeom>
        </p:spPr>
      </p:pic>
      <p:pic>
        <p:nvPicPr>
          <p:cNvPr id="40" name="Picture 39"/>
          <p:cNvPicPr>
            <a:picLocks noChangeAspect="1"/>
          </p:cNvPicPr>
          <p:nvPr/>
        </p:nvPicPr>
        <p:blipFill>
          <a:blip r:embed="rId7"/>
          <a:stretch>
            <a:fillRect/>
          </a:stretch>
        </p:blipFill>
        <p:spPr>
          <a:xfrm>
            <a:off x="437652" y="2517920"/>
            <a:ext cx="872109" cy="530988"/>
          </a:xfrm>
          <a:prstGeom prst="rect">
            <a:avLst/>
          </a:prstGeom>
        </p:spPr>
      </p:pic>
      <p:sp>
        <p:nvSpPr>
          <p:cNvPr id="41" name="Rectangle 40"/>
          <p:cNvSpPr/>
          <p:nvPr/>
        </p:nvSpPr>
        <p:spPr>
          <a:xfrm>
            <a:off x="5828946" y="2907010"/>
            <a:ext cx="5875934" cy="430887"/>
          </a:xfrm>
          <a:prstGeom prst="rect">
            <a:avLst/>
          </a:prstGeom>
        </p:spPr>
        <p:txBody>
          <a:bodyPr wrap="square">
            <a:spAutoFit/>
          </a:bodyPr>
          <a:lstStyle/>
          <a:p>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 These Officers will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have had limited experience policing </a:t>
            </a:r>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a full night time economy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as a result of Covid restrictions. </a:t>
            </a:r>
            <a:endPar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pic>
        <p:nvPicPr>
          <p:cNvPr id="42" name="Picture 41"/>
          <p:cNvPicPr>
            <a:picLocks noChangeAspect="1"/>
          </p:cNvPicPr>
          <p:nvPr/>
        </p:nvPicPr>
        <p:blipFill rotWithShape="1">
          <a:blip r:embed="rId8"/>
          <a:srcRect b="36129"/>
          <a:stretch/>
        </p:blipFill>
        <p:spPr>
          <a:xfrm>
            <a:off x="5740046" y="1365084"/>
            <a:ext cx="5139639" cy="1530516"/>
          </a:xfrm>
          <a:prstGeom prst="rect">
            <a:avLst/>
          </a:prstGeom>
        </p:spPr>
      </p:pic>
    </p:spTree>
    <p:extLst>
      <p:ext uri="{BB962C8B-B14F-4D97-AF65-F5344CB8AC3E}">
        <p14:creationId xmlns:p14="http://schemas.microsoft.com/office/powerpoint/2010/main" val="41423307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58</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52800" y="192984"/>
            <a:ext cx="6971996" cy="461665"/>
          </a:xfrm>
          <a:prstGeom prst="rect">
            <a:avLst/>
          </a:prstGeom>
          <a:solidFill>
            <a:schemeClr val="accent4">
              <a:lumMod val="75000"/>
            </a:schemeClr>
          </a:solidFill>
        </p:spPr>
        <p:txBody>
          <a:bodyPr wrap="square" rtlCol="0">
            <a:spAutoFit/>
          </a:bodyPr>
          <a:lstStyle/>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Delivering a skilled, sustainable workforce in a constantly learning, improving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environment.</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5.1.8 Is a WMP a representative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workforce?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Rectangle 22"/>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24" name="Rounded Rectangle 14"/>
          <p:cNvSpPr>
            <a:spLocks noChangeArrowheads="1"/>
          </p:cNvSpPr>
          <p:nvPr/>
        </p:nvSpPr>
        <p:spPr bwMode="auto">
          <a:xfrm>
            <a:off x="384317" y="5945178"/>
            <a:ext cx="4340352"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p:nvPr/>
        </p:nvSpPr>
        <p:spPr>
          <a:xfrm>
            <a:off x="399983" y="697556"/>
            <a:ext cx="1454288" cy="2945854"/>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black"/>
              </a:solidFill>
            </a:endParaRPr>
          </a:p>
        </p:txBody>
      </p:sp>
      <p:sp>
        <p:nvSpPr>
          <p:cNvPr id="26" name="TextBox 25"/>
          <p:cNvSpPr txBox="1"/>
          <p:nvPr/>
        </p:nvSpPr>
        <p:spPr>
          <a:xfrm>
            <a:off x="402182" y="841864"/>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27" name="Picture 26"/>
          <p:cNvPicPr>
            <a:picLocks noChangeAspect="1"/>
          </p:cNvPicPr>
          <p:nvPr/>
        </p:nvPicPr>
        <p:blipFill>
          <a:blip r:embed="rId3"/>
          <a:stretch>
            <a:fillRect/>
          </a:stretch>
        </p:blipFill>
        <p:spPr>
          <a:xfrm>
            <a:off x="469330" y="842449"/>
            <a:ext cx="380585" cy="247854"/>
          </a:xfrm>
          <a:prstGeom prst="rect">
            <a:avLst/>
          </a:prstGeom>
        </p:spPr>
      </p:pic>
      <p:sp>
        <p:nvSpPr>
          <p:cNvPr id="28" name="Rectangle 27"/>
          <p:cNvSpPr/>
          <p:nvPr/>
        </p:nvSpPr>
        <p:spPr>
          <a:xfrm>
            <a:off x="411078" y="3089412"/>
            <a:ext cx="982449" cy="553998"/>
          </a:xfrm>
          <a:prstGeom prst="rect">
            <a:avLst/>
          </a:prstGeom>
          <a:noFill/>
        </p:spPr>
        <p:txBody>
          <a:bodyPr wrap="square" rtlCol="0">
            <a:spAutoFit/>
          </a:bodyPr>
          <a:lstStyle/>
          <a:p>
            <a:r>
              <a:rPr lang="en-GB" sz="1000" dirty="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Jan 2022</a:t>
            </a:r>
          </a:p>
        </p:txBody>
      </p:sp>
      <p:sp>
        <p:nvSpPr>
          <p:cNvPr id="29" name="Rounded Rectangle 14"/>
          <p:cNvSpPr>
            <a:spLocks noChangeArrowheads="1"/>
          </p:cNvSpPr>
          <p:nvPr/>
        </p:nvSpPr>
        <p:spPr bwMode="auto">
          <a:xfrm>
            <a:off x="1915232" y="697556"/>
            <a:ext cx="2809437" cy="2945854"/>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Black, Asian and Other Ethnic Minority representation</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 in West Mercia </a:t>
            </a: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compares favourably</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 to Most Similar Group Average, but is </a:t>
            </a: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substantially lower </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than National Average.</a:t>
            </a:r>
          </a:p>
          <a:p>
            <a:pPr marL="171450" indent="-171450">
              <a:spcBef>
                <a:spcPct val="20000"/>
              </a:spcBef>
              <a:buFont typeface="Arial" panose="020B0604020202020204" pitchFamily="34" charset="0"/>
              <a:buChar char="•"/>
            </a:pPr>
            <a:endParaRPr lang="en-GB" altLang="en-US"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Female representation</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 in West Mercia </a:t>
            </a: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compares favourably</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 to Most Similar Group Average, and is </a:t>
            </a:r>
            <a:r>
              <a:rPr lang="en-GB"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above </a:t>
            </a:r>
            <a:r>
              <a:rPr lang="en-GB" sz="1200" dirty="0">
                <a:solidFill>
                  <a:prstClr val="black"/>
                </a:solidFill>
                <a:latin typeface="Segoe UI" panose="020B0502040204020203" pitchFamily="34" charset="0"/>
                <a:ea typeface="Segoe UI" panose="020B0502040204020203" pitchFamily="34" charset="0"/>
                <a:cs typeface="Segoe UI" panose="020B0502040204020203" pitchFamily="34" charset="0"/>
              </a:rPr>
              <a:t>National Average.</a:t>
            </a:r>
          </a:p>
          <a:p>
            <a:pPr marL="171450" indent="-171450">
              <a:spcBef>
                <a:spcPct val="20000"/>
              </a:spcBef>
              <a:buFont typeface="Arial" panose="020B0604020202020204" pitchFamily="34" charset="0"/>
              <a:buChar char="•"/>
            </a:pPr>
            <a:endParaRPr lang="en-GB" altLang="en-US"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endParaRPr lang="en-GB" altLang="en-US" sz="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Rectangle 29"/>
          <p:cNvSpPr>
            <a:spLocks noChangeArrowheads="1"/>
          </p:cNvSpPr>
          <p:nvPr/>
        </p:nvSpPr>
        <p:spPr bwMode="auto">
          <a:xfrm>
            <a:off x="396610" y="3730563"/>
            <a:ext cx="4340683" cy="2149010"/>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What does this mean?</a:t>
            </a:r>
            <a:endParaRPr lang="en-GB" altLang="en-US" sz="8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8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Black, Asian and Other Ethnic Minority </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representation exceeds the </a:t>
            </a: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Most Similar Group Average </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(2.8%) </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with </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3%, </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but is </a:t>
            </a: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below National Average (7.3</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endParaRPr lang="en-GB" sz="8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800" b="1"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Female officer representation </a:t>
            </a:r>
            <a:r>
              <a:rPr lang="en-GB" sz="1100" b="1" u="none" dirty="0">
                <a:solidFill>
                  <a:prstClr val="black"/>
                </a:solidFill>
                <a:latin typeface="Segoe UI" panose="020B0502040204020203" pitchFamily="34" charset="0"/>
                <a:ea typeface="Segoe UI" panose="020B0502040204020203" pitchFamily="34" charset="0"/>
                <a:cs typeface="Segoe UI" panose="020B0502040204020203" pitchFamily="34" charset="0"/>
              </a:rPr>
              <a:t>exceeds the national average (31%) </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with </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34.6%</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however is </a:t>
            </a:r>
            <a:r>
              <a:rPr lang="en-GB" sz="11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below What Good Looks Like Target</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t>
            </a:r>
            <a:endParaRPr lang="en-GB" sz="8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8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The </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Ranks of Constable, Superintendent, Chief </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Superintendent </a:t>
            </a:r>
            <a:r>
              <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rPr>
              <a:t>and Chief Officer all exceed the national average of female </a:t>
            </a:r>
            <a:r>
              <a:rPr lang="en-GB" sz="11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representation.</a:t>
            </a:r>
            <a:endParaRPr lang="en-GB" sz="11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200" b="1"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2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200" u="none"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Rounded Rectangle 14"/>
          <p:cNvSpPr>
            <a:spLocks noChangeArrowheads="1"/>
          </p:cNvSpPr>
          <p:nvPr/>
        </p:nvSpPr>
        <p:spPr bwMode="auto">
          <a:xfrm>
            <a:off x="3724261" y="6032331"/>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32" name="TextBox 31"/>
          <p:cNvSpPr txBox="1"/>
          <p:nvPr/>
        </p:nvSpPr>
        <p:spPr>
          <a:xfrm>
            <a:off x="372125" y="6225372"/>
            <a:ext cx="2819128" cy="646331"/>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Continued strategic </a:t>
            </a:r>
            <a:r>
              <a:rPr lang="en-GB" altLang="en-US" sz="1200" b="1" dirty="0">
                <a:solidFill>
                  <a:prstClr val="black"/>
                </a:solidFill>
                <a:latin typeface="Segoe UI" panose="020B0502040204020203" pitchFamily="34" charset="0"/>
                <a:ea typeface="Segoe UI" panose="020B0502040204020203" pitchFamily="34" charset="0"/>
                <a:cs typeface="Segoe UI" panose="020B0502040204020203" pitchFamily="34" charset="0"/>
              </a:rPr>
              <a:t>monitoring </a:t>
            </a:r>
            <a:r>
              <a:rPr lang="en-GB" alt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by HR and performance</a:t>
            </a:r>
            <a:endParaRPr lang="en-GB" altLang="en-US" sz="12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endParaRPr lang="en-GB" sz="1200" dirty="0">
              <a:solidFill>
                <a:prstClr val="black"/>
              </a:solidFill>
            </a:endParaRPr>
          </a:p>
        </p:txBody>
      </p:sp>
      <p:sp>
        <p:nvSpPr>
          <p:cNvPr id="33" name="Rounded Rectangle 14"/>
          <p:cNvSpPr>
            <a:spLocks noChangeArrowheads="1"/>
          </p:cNvSpPr>
          <p:nvPr/>
        </p:nvSpPr>
        <p:spPr bwMode="auto">
          <a:xfrm>
            <a:off x="3724261" y="6510515"/>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a:solidFill>
                  <a:prstClr val="white"/>
                </a:solidFill>
                <a:latin typeface="Segoe UI" panose="020B0502040204020203" pitchFamily="34" charset="0"/>
                <a:ea typeface="Segoe UI" panose="020B0502040204020203" pitchFamily="34" charset="0"/>
                <a:cs typeface="Segoe UI" panose="020B0502040204020203" pitchFamily="34" charset="0"/>
              </a:rPr>
              <a:t>No</a:t>
            </a:r>
          </a:p>
        </p:txBody>
      </p:sp>
      <p:sp>
        <p:nvSpPr>
          <p:cNvPr id="34" name="Rectangle 33"/>
          <p:cNvSpPr/>
          <p:nvPr/>
        </p:nvSpPr>
        <p:spPr>
          <a:xfrm>
            <a:off x="5166633" y="1208597"/>
            <a:ext cx="2858447" cy="2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35" name="Picture 34"/>
          <p:cNvPicPr>
            <a:picLocks noChangeAspect="1"/>
          </p:cNvPicPr>
          <p:nvPr/>
        </p:nvPicPr>
        <p:blipFill rotWithShape="1">
          <a:blip r:embed="rId4"/>
          <a:srcRect r="6047"/>
          <a:stretch/>
        </p:blipFill>
        <p:spPr>
          <a:xfrm>
            <a:off x="1382432" y="732433"/>
            <a:ext cx="453089" cy="2707577"/>
          </a:xfrm>
          <a:prstGeom prst="rect">
            <a:avLst/>
          </a:prstGeom>
        </p:spPr>
      </p:pic>
      <p:sp>
        <p:nvSpPr>
          <p:cNvPr id="36" name="Rectangle 35"/>
          <p:cNvSpPr/>
          <p:nvPr/>
        </p:nvSpPr>
        <p:spPr>
          <a:xfrm>
            <a:off x="383987" y="1430235"/>
            <a:ext cx="979695" cy="1615827"/>
          </a:xfrm>
          <a:prstGeom prst="rect">
            <a:avLst/>
          </a:prstGeom>
        </p:spPr>
        <p:txBody>
          <a:bodyPr wrap="square">
            <a:spAutoFit/>
          </a:bodyPr>
          <a:lstStyle/>
          <a:p>
            <a:r>
              <a:rPr lang="en-GB" sz="900" dirty="0">
                <a:solidFill>
                  <a:prstClr val="black"/>
                </a:solidFill>
                <a:latin typeface="Segoe UI" panose="020B0502040204020203" pitchFamily="34" charset="0"/>
                <a:ea typeface="Segoe UI" panose="020B0502040204020203" pitchFamily="34" charset="0"/>
                <a:cs typeface="Segoe UI" panose="020B0502040204020203" pitchFamily="34" charset="0"/>
              </a:rPr>
              <a:t>Women’s Representation at 50%, and 3.8% Ethnic Minority Representation in line with local community representation from Census.</a:t>
            </a:r>
            <a:endParaRPr lang="en-GB" sz="9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pic>
        <p:nvPicPr>
          <p:cNvPr id="37" name="Picture 36"/>
          <p:cNvPicPr>
            <a:picLocks noChangeAspect="1"/>
          </p:cNvPicPr>
          <p:nvPr/>
        </p:nvPicPr>
        <p:blipFill>
          <a:blip r:embed="rId5"/>
          <a:stretch>
            <a:fillRect/>
          </a:stretch>
        </p:blipFill>
        <p:spPr>
          <a:xfrm>
            <a:off x="5500895" y="1642031"/>
            <a:ext cx="6376104" cy="2697397"/>
          </a:xfrm>
          <a:prstGeom prst="rect">
            <a:avLst/>
          </a:prstGeom>
        </p:spPr>
      </p:pic>
      <p:sp>
        <p:nvSpPr>
          <p:cNvPr id="20" name="Rectangle 19"/>
          <p:cNvSpPr/>
          <p:nvPr/>
        </p:nvSpPr>
        <p:spPr>
          <a:xfrm>
            <a:off x="6001065" y="4484322"/>
            <a:ext cx="5875934" cy="261610"/>
          </a:xfrm>
          <a:prstGeom prst="rect">
            <a:avLst/>
          </a:prstGeom>
        </p:spPr>
        <p:txBody>
          <a:bodyPr wrap="square">
            <a:spAutoFit/>
          </a:bodyPr>
          <a:lstStyle/>
          <a:p>
            <a:r>
              <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sz="11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New Census Data is expected in “Early Summer 2022”</a:t>
            </a:r>
            <a:endParaRPr lang="en-GB" sz="11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219456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1526346" y="1045217"/>
            <a:ext cx="418716" cy="2700000"/>
          </a:xfrm>
          <a:prstGeom prst="rect">
            <a:avLst/>
          </a:prstGeom>
        </p:spPr>
      </p:pic>
      <p:sp>
        <p:nvSpPr>
          <p:cNvPr id="24" name="Rounded Rectangle 14"/>
          <p:cNvSpPr>
            <a:spLocks noChangeArrowheads="1"/>
          </p:cNvSpPr>
          <p:nvPr/>
        </p:nvSpPr>
        <p:spPr bwMode="auto">
          <a:xfrm>
            <a:off x="529530" y="5878066"/>
            <a:ext cx="4324472"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59</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5500895" y="799543"/>
            <a:ext cx="1294726"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9" name="Rectangle 28"/>
          <p:cNvSpPr/>
          <p:nvPr/>
        </p:nvSpPr>
        <p:spPr>
          <a:xfrm>
            <a:off x="555181" y="996590"/>
            <a:ext cx="1454288" cy="2783107"/>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0" name="TextBox 29"/>
          <p:cNvSpPr txBox="1"/>
          <p:nvPr/>
        </p:nvSpPr>
        <p:spPr>
          <a:xfrm>
            <a:off x="517986" y="1024130"/>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31" name="Picture 30"/>
          <p:cNvPicPr>
            <a:picLocks noChangeAspect="1"/>
          </p:cNvPicPr>
          <p:nvPr/>
        </p:nvPicPr>
        <p:blipFill>
          <a:blip r:embed="rId4"/>
          <a:stretch>
            <a:fillRect/>
          </a:stretch>
        </p:blipFill>
        <p:spPr>
          <a:xfrm>
            <a:off x="585134" y="1024715"/>
            <a:ext cx="380585" cy="247854"/>
          </a:xfrm>
          <a:prstGeom prst="rect">
            <a:avLst/>
          </a:prstGeom>
        </p:spPr>
      </p:pic>
      <p:sp>
        <p:nvSpPr>
          <p:cNvPr id="34" name="Rectangle 33"/>
          <p:cNvSpPr/>
          <p:nvPr/>
        </p:nvSpPr>
        <p:spPr>
          <a:xfrm>
            <a:off x="524174" y="1626480"/>
            <a:ext cx="1017461" cy="577081"/>
          </a:xfrm>
          <a:prstGeom prst="rect">
            <a:avLst/>
          </a:prstGeom>
        </p:spPr>
        <p:txBody>
          <a:bodyPr wrap="square">
            <a:spAutoFit/>
          </a:bodyPr>
          <a:lstStyle/>
          <a:p>
            <a:r>
              <a:rPr lang="en-GB" sz="1050" dirty="0" smtClean="0">
                <a:latin typeface="Segoe UI" panose="020B0502040204020203" pitchFamily="34" charset="0"/>
                <a:ea typeface="Segoe UI" panose="020B0502040204020203" pitchFamily="34" charset="0"/>
                <a:cs typeface="Segoe UI" panose="020B0502040204020203" pitchFamily="34" charset="0"/>
              </a:rPr>
              <a:t>Reduction in ‘Own Fault’ collisions.</a:t>
            </a: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sp>
        <p:nvSpPr>
          <p:cNvPr id="36" name="Rectangle 35"/>
          <p:cNvSpPr/>
          <p:nvPr/>
        </p:nvSpPr>
        <p:spPr>
          <a:xfrm>
            <a:off x="524174" y="3037331"/>
            <a:ext cx="1013656" cy="553998"/>
          </a:xfrm>
          <a:prstGeom prst="rect">
            <a:avLst/>
          </a:prstGeom>
          <a:noFill/>
        </p:spPr>
        <p:txBody>
          <a:bodyPr wrap="square" rtlCol="0">
            <a:spAutoFit/>
          </a:bodyPr>
          <a:lstStyle/>
          <a:p>
            <a:r>
              <a:rPr lang="en-GB" sz="100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Oct 2021</a:t>
            </a:r>
            <a:endParaRPr lang="en-GB" sz="1000"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Rounded Rectangle 14"/>
          <p:cNvSpPr>
            <a:spLocks noChangeArrowheads="1"/>
          </p:cNvSpPr>
          <p:nvPr/>
        </p:nvSpPr>
        <p:spPr bwMode="auto">
          <a:xfrm>
            <a:off x="2044565" y="996590"/>
            <a:ext cx="2809437" cy="2783108"/>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a:spcBef>
                <a:spcPct val="20000"/>
              </a:spcBef>
            </a:pPr>
            <a:endParaRPr lang="en-GB" altLang="en-US"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Overall volume of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collisions</a:t>
            </a:r>
            <a:r>
              <a:rPr lang="en-GB" altLang="en-US" sz="1200" dirty="0" smtClean="0">
                <a:latin typeface="Segoe UI" panose="020B0502040204020203" pitchFamily="34" charset="0"/>
                <a:ea typeface="Segoe UI" panose="020B0502040204020203" pitchFamily="34" charset="0"/>
                <a:cs typeface="Segoe UI" panose="020B0502040204020203" pitchFamily="34" charset="0"/>
              </a:rPr>
              <a:t> per month continues to </a:t>
            </a:r>
            <a:r>
              <a:rPr lang="en-GB" altLang="en-US" sz="1200" b="1" dirty="0" smtClean="0">
                <a:latin typeface="Segoe UI" panose="020B0502040204020203" pitchFamily="34" charset="0"/>
                <a:ea typeface="Segoe UI" panose="020B0502040204020203" pitchFamily="34" charset="0"/>
                <a:cs typeface="Segoe UI" panose="020B0502040204020203" pitchFamily="34" charset="0"/>
              </a:rPr>
              <a:t>fluctuate.</a:t>
            </a:r>
          </a:p>
          <a:p>
            <a:pPr marL="171450" indent="-171450">
              <a:spcBef>
                <a:spcPct val="20000"/>
              </a:spcBef>
              <a:buFont typeface="Arial" panose="020B0604020202020204" pitchFamily="34" charset="0"/>
              <a:buChar char="•"/>
            </a:pPr>
            <a:endParaRPr lang="en-GB" altLang="en-US" sz="1200" b="1"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spcBef>
                <a:spcPct val="20000"/>
              </a:spcBef>
              <a:buFont typeface="Arial" panose="020B0604020202020204" pitchFamily="34" charset="0"/>
              <a:buChar char="•"/>
            </a:pPr>
            <a:r>
              <a:rPr lang="en-GB" altLang="en-US"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Volume of </a:t>
            </a:r>
            <a:r>
              <a:rPr lang="en-GB" altLang="en-US"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‘Own Fault’ </a:t>
            </a:r>
            <a:r>
              <a:rPr lang="en-GB" altLang="en-US"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accidents also continues to </a:t>
            </a:r>
            <a:r>
              <a:rPr lang="en-GB" altLang="en-US"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fluctuate.</a:t>
            </a:r>
          </a:p>
          <a:p>
            <a:pPr marL="171450" indent="-171450">
              <a:spcBef>
                <a:spcPct val="20000"/>
              </a:spcBef>
              <a:buFont typeface="Arial" panose="020B0604020202020204" pitchFamily="34" charset="0"/>
              <a:buChar char="•"/>
            </a:pPr>
            <a:endParaRPr lang="en-GB" altLang="en-US" sz="12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5" name="Rectangle 24"/>
          <p:cNvSpPr>
            <a:spLocks noChangeArrowheads="1"/>
          </p:cNvSpPr>
          <p:nvPr/>
        </p:nvSpPr>
        <p:spPr bwMode="auto">
          <a:xfrm>
            <a:off x="529531" y="3844854"/>
            <a:ext cx="4324472" cy="1982269"/>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altLang="en-US" sz="1200" b="1"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‘Own Fault’ collisions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regularly remain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above 50%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of all collisions.</a:t>
            </a:r>
          </a:p>
          <a:p>
            <a:pPr marL="171450" indent="-171450">
              <a:buFont typeface="Arial" panose="020B0604020202020204" pitchFamily="34" charset="0"/>
              <a:buChar cha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At present there is a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remote chance </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that ‘Own Fault’ collisions will reduce in a controlled way to </a:t>
            </a:r>
            <a:r>
              <a:rPr lang="en-GB" altLang="en-US" sz="1200" b="1" u="none" dirty="0" smtClean="0">
                <a:latin typeface="Segoe UI" panose="020B0502040204020203" pitchFamily="34" charset="0"/>
                <a:ea typeface="Segoe UI" panose="020B0502040204020203" pitchFamily="34" charset="0"/>
                <a:cs typeface="Segoe UI" panose="020B0502040204020203" pitchFamily="34" charset="0"/>
              </a:rPr>
              <a:t>meet What Good Looks Like</a:t>
            </a: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  </a:t>
            </a:r>
          </a:p>
          <a:p>
            <a:pPr marL="171450" indent="-171450">
              <a:buFont typeface="Arial" panose="020B0604020202020204" pitchFamily="34" charset="0"/>
              <a:buChar cha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r>
              <a:rPr lang="en-GB" altLang="en-US" sz="1200" u="none" dirty="0" smtClean="0">
                <a:latin typeface="Segoe UI" panose="020B0502040204020203" pitchFamily="34" charset="0"/>
                <a:ea typeface="Segoe UI" panose="020B0502040204020203" pitchFamily="34" charset="0"/>
                <a:cs typeface="Segoe UI" panose="020B0502040204020203" pitchFamily="34" charset="0"/>
              </a:rPr>
              <a:t>A greater understanding around the collisions may assist. </a:t>
            </a:r>
          </a:p>
          <a:p>
            <a:pPr marL="171450" indent="-171450">
              <a:buFont typeface="Arial" panose="020B0604020202020204" pitchFamily="34" charset="0"/>
              <a:buChar char="•"/>
              <a:defRPr/>
            </a:pPr>
            <a:endParaRPr lang="en-GB" altLang="en-US" sz="1200" b="1"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32" name="Rounded Rectangle 14"/>
          <p:cNvSpPr>
            <a:spLocks noChangeArrowheads="1"/>
          </p:cNvSpPr>
          <p:nvPr/>
        </p:nvSpPr>
        <p:spPr bwMode="auto">
          <a:xfrm>
            <a:off x="3853594" y="5965219"/>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5" name="TextBox 4"/>
          <p:cNvSpPr txBox="1"/>
          <p:nvPr/>
        </p:nvSpPr>
        <p:spPr>
          <a:xfrm>
            <a:off x="501458" y="6158260"/>
            <a:ext cx="3232992" cy="830997"/>
          </a:xfrm>
          <a:prstGeom prst="rect">
            <a:avLst/>
          </a:prstGeom>
          <a:noFill/>
        </p:spPr>
        <p:txBody>
          <a:bodyPr wrap="square" rtlCol="0">
            <a:spAutoFit/>
          </a:bodyPr>
          <a:lstStyle/>
          <a:p>
            <a:pPr marL="171450" indent="-171450">
              <a:buFont typeface="Arial" panose="020B0604020202020204" pitchFamily="34" charset="0"/>
              <a:buChar char="•"/>
              <a:defRPr/>
            </a:pPr>
            <a:r>
              <a:rPr lang="en-GB" altLang="en-US" sz="1200" dirty="0" smtClean="0">
                <a:latin typeface="Segoe UI" panose="020B0502040204020203" pitchFamily="34" charset="0"/>
                <a:ea typeface="Segoe UI" panose="020B0502040204020203" pitchFamily="34" charset="0"/>
                <a:cs typeface="Segoe UI" panose="020B0502040204020203" pitchFamily="34" charset="0"/>
              </a:rPr>
              <a:t>New Telematics PIA to look into drivers of ‘Own Fault’ collisions once in post – not expected before June 2022.</a:t>
            </a:r>
            <a:endParaRPr lang="en-GB" altLang="en-US" sz="1200" b="1" dirty="0">
              <a:latin typeface="Segoe UI" panose="020B0502040204020203" pitchFamily="34" charset="0"/>
              <a:ea typeface="Segoe UI" panose="020B0502040204020203" pitchFamily="34" charset="0"/>
              <a:cs typeface="Segoe UI" panose="020B0502040204020203" pitchFamily="34" charset="0"/>
            </a:endParaRPr>
          </a:p>
          <a:p>
            <a:endParaRPr lang="en-GB" sz="1200" dirty="0"/>
          </a:p>
        </p:txBody>
      </p:sp>
      <p:sp>
        <p:nvSpPr>
          <p:cNvPr id="17" name="Rounded Rectangle 14"/>
          <p:cNvSpPr>
            <a:spLocks noChangeArrowheads="1"/>
          </p:cNvSpPr>
          <p:nvPr/>
        </p:nvSpPr>
        <p:spPr bwMode="auto">
          <a:xfrm>
            <a:off x="3853594" y="6443403"/>
            <a:ext cx="881264" cy="261610"/>
          </a:xfrm>
          <a:prstGeom prst="rect">
            <a:avLst/>
          </a:prstGeom>
          <a:solidFill>
            <a:srgbClr val="E6000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Yes</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352800" y="654649"/>
            <a:ext cx="5308296" cy="276999"/>
          </a:xfrm>
          <a:prstGeom prst="rect">
            <a:avLst/>
          </a:prstGeom>
          <a:noFill/>
        </p:spPr>
        <p:txBody>
          <a:bodyPr wrap="square" rtlCol="0">
            <a:spAutoFit/>
          </a:bodyPr>
          <a:lstStyle/>
          <a:p>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5.3.4 Fleet </a:t>
            </a:r>
            <a:r>
              <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rPr>
              <a:t>- Expenditure on </a:t>
            </a:r>
            <a:r>
              <a:rPr lang="en-GB" sz="1200" b="1" dirty="0" smtClean="0">
                <a:solidFill>
                  <a:srgbClr val="BC8F00"/>
                </a:solidFill>
                <a:latin typeface="Segoe UI" panose="020B0502040204020203" pitchFamily="34" charset="0"/>
                <a:ea typeface="Segoe UI" panose="020B0502040204020203" pitchFamily="34" charset="0"/>
                <a:cs typeface="Segoe UI" panose="020B0502040204020203" pitchFamily="34" charset="0"/>
              </a:rPr>
              <a:t>collisions</a:t>
            </a:r>
            <a:endParaRPr lang="en-GB" sz="1200" b="1" dirty="0">
              <a:solidFill>
                <a:srgbClr val="BC8F00"/>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352800" y="192984"/>
            <a:ext cx="6971996" cy="461665"/>
          </a:xfrm>
          <a:prstGeom prst="rect">
            <a:avLst/>
          </a:prstGeom>
          <a:solidFill>
            <a:schemeClr val="accent4">
              <a:lumMod val="75000"/>
            </a:schemeClr>
          </a:solidFill>
        </p:spPr>
        <p:txBody>
          <a:bodyPr wrap="square" rtlCol="0">
            <a:spAutoFit/>
          </a:bodyPr>
          <a:lstStyle/>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Delivering a skilled, sustainable workforce in a constantly learning, improving </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environment.</a:t>
            </a:r>
          </a:p>
          <a:p>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5.3 </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To what extent do we have the most effective tools?</a:t>
            </a:r>
          </a:p>
        </p:txBody>
      </p:sp>
      <p:pic>
        <p:nvPicPr>
          <p:cNvPr id="7" name="Picture 6"/>
          <p:cNvPicPr>
            <a:picLocks noChangeAspect="1"/>
          </p:cNvPicPr>
          <p:nvPr/>
        </p:nvPicPr>
        <p:blipFill>
          <a:blip r:embed="rId5"/>
          <a:stretch>
            <a:fillRect/>
          </a:stretch>
        </p:blipFill>
        <p:spPr>
          <a:xfrm>
            <a:off x="5638680" y="876161"/>
            <a:ext cx="6286500" cy="5953125"/>
          </a:xfrm>
          <a:prstGeom prst="rect">
            <a:avLst/>
          </a:prstGeom>
        </p:spPr>
      </p:pic>
    </p:spTree>
    <p:extLst>
      <p:ext uri="{BB962C8B-B14F-4D97-AF65-F5344CB8AC3E}">
        <p14:creationId xmlns:p14="http://schemas.microsoft.com/office/powerpoint/2010/main" val="112450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10" name="TextBox 9"/>
          <p:cNvSpPr txBox="1"/>
          <p:nvPr/>
        </p:nvSpPr>
        <p:spPr>
          <a:xfrm>
            <a:off x="308095" y="-95488"/>
            <a:ext cx="10289701" cy="738664"/>
          </a:xfrm>
          <a:prstGeom prst="rect">
            <a:avLst/>
          </a:prstGeom>
          <a:noFill/>
        </p:spPr>
        <p:txBody>
          <a:bodyPr wrap="square" rtlCol="0">
            <a:spAutoFit/>
          </a:bodyPr>
          <a:lstStyle/>
          <a:p>
            <a:pPr algn="just"/>
            <a:endParaRPr lang="en-GB" sz="800"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r>
              <a:rPr lang="en-GB" b="1" dirty="0" smtClean="0">
                <a:solidFill>
                  <a:srgbClr val="BF9000"/>
                </a:solidFill>
                <a:latin typeface="Segoe UI" panose="020B0502040204020203" pitchFamily="34" charset="0"/>
                <a:ea typeface="Segoe UI" panose="020B0502040204020203" pitchFamily="34" charset="0"/>
                <a:cs typeface="Segoe UI" panose="020B0502040204020203" pitchFamily="34" charset="0"/>
              </a:rPr>
              <a:t>Summary</a:t>
            </a:r>
            <a:endParaRPr lang="en-GB"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921739" y="0"/>
            <a:ext cx="2781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6</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84270399"/>
              </p:ext>
            </p:extLst>
          </p:nvPr>
        </p:nvGraphicFramePr>
        <p:xfrm>
          <a:off x="495036" y="510660"/>
          <a:ext cx="11539943" cy="6035040"/>
        </p:xfrm>
        <a:graphic>
          <a:graphicData uri="http://schemas.openxmlformats.org/drawingml/2006/table">
            <a:tbl>
              <a:tblPr/>
              <a:tblGrid>
                <a:gridCol w="1083227"/>
                <a:gridCol w="518392"/>
                <a:gridCol w="1163781"/>
                <a:gridCol w="822037"/>
                <a:gridCol w="1071418"/>
                <a:gridCol w="914400"/>
                <a:gridCol w="369454"/>
                <a:gridCol w="1773382"/>
                <a:gridCol w="2059709"/>
                <a:gridCol w="1209964"/>
                <a:gridCol w="554179"/>
              </a:tblGrid>
              <a:tr h="106659">
                <a:tc>
                  <a:txBody>
                    <a:bodyPr/>
                    <a:lstStyle/>
                    <a:p>
                      <a:pPr algn="ctr" rtl="0" fontAlgn="ctr"/>
                      <a:r>
                        <a:rPr lang="en-GB" sz="1100" b="1" i="0" u="none" strike="noStrike" dirty="0">
                          <a:solidFill>
                            <a:srgbClr val="FFFFFF"/>
                          </a:solidFill>
                          <a:effectLst/>
                          <a:latin typeface="Segoe UI" panose="020B0502040204020203" pitchFamily="34" charset="0"/>
                        </a:rPr>
                        <a:t>Strategic Objective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l" rtl="0" fontAlgn="ctr"/>
                      <a:r>
                        <a:rPr lang="en-GB" sz="1100" b="1" i="0" u="none" strike="noStrike" dirty="0">
                          <a:solidFill>
                            <a:srgbClr val="FFFFFF"/>
                          </a:solidFill>
                          <a:effectLst/>
                          <a:latin typeface="Segoe UI" panose="020B0502040204020203" pitchFamily="34" charset="0"/>
                        </a:rPr>
                        <a:t>Key Performance Question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KPI Ref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Key Performance Indicator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gridSpan="2">
                  <a:txBody>
                    <a:bodyPr/>
                    <a:lstStyle/>
                    <a:p>
                      <a:pPr algn="ctr" rtl="0" fontAlgn="ctr"/>
                      <a:r>
                        <a:rPr lang="en-GB" sz="1100" b="1" i="0" u="none" strike="noStrike" dirty="0">
                          <a:solidFill>
                            <a:srgbClr val="FFFFFF"/>
                          </a:solidFill>
                          <a:effectLst/>
                          <a:latin typeface="Segoe UI" panose="020B0502040204020203" pitchFamily="34" charset="0"/>
                        </a:rPr>
                        <a:t>Police and Crime 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hMerge="1">
                  <a:txBody>
                    <a:bodyPr/>
                    <a:lstStyle/>
                    <a:p>
                      <a:endParaRPr lang="en-GB"/>
                    </a:p>
                  </a:txBody>
                  <a:tcPr/>
                </a:tc>
                <a:tc>
                  <a:txBody>
                    <a:bodyPr/>
                    <a:lstStyle/>
                    <a:p>
                      <a:pPr algn="ctr" fontAlgn="ctr"/>
                      <a:r>
                        <a:rPr lang="en-GB" sz="1100" b="1" i="0" u="none" strike="noStrike" dirty="0">
                          <a:solidFill>
                            <a:srgbClr val="FFFFFF"/>
                          </a:solidFill>
                          <a:effectLst/>
                          <a:latin typeface="Segoe UI" panose="020B0502040204020203" pitchFamily="34" charset="0"/>
                        </a:rPr>
                        <a:t>WDGLL for that section (made up of subsections)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Update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Likelihood of achieving What Good Looks Like by intended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Page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r>
              <a:tr h="74068">
                <a:tc rowSpan="7">
                  <a:txBody>
                    <a:bodyPr/>
                    <a:lstStyle/>
                    <a:p>
                      <a:pPr algn="ctr" fontAlgn="ctr"/>
                      <a:r>
                        <a:rPr lang="en-GB" sz="1100" b="1" i="0" u="none" strike="noStrike" dirty="0">
                          <a:solidFill>
                            <a:srgbClr val="000000"/>
                          </a:solidFill>
                          <a:effectLst/>
                          <a:latin typeface="Segoe UI" panose="020B0502040204020203" pitchFamily="34" charset="0"/>
                        </a:rPr>
                        <a:t>Delivering innovative, problem-solving practices and processes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GB" sz="1100" b="1" i="0" u="none" strike="noStrike" dirty="0">
                          <a:solidFill>
                            <a:srgbClr val="000000"/>
                          </a:solidFill>
                          <a:effectLst/>
                          <a:latin typeface="Segoe UI" panose="020B0502040204020203"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GB" sz="1100" b="0" i="0" u="none" strike="noStrike" dirty="0">
                          <a:solidFill>
                            <a:srgbClr val="000000"/>
                          </a:solidFill>
                          <a:effectLst/>
                          <a:latin typeface="Segoe UI" panose="020B0502040204020203" pitchFamily="34" charset="0"/>
                        </a:rPr>
                        <a:t>How well does WMP bring offenders to justice?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4.1.1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 of positive 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1100" b="0" i="0" u="none" strike="noStrike" dirty="0">
                          <a:solidFill>
                            <a:srgbClr val="000000"/>
                          </a:solidFill>
                          <a:effectLst/>
                          <a:latin typeface="Segoe UI" panose="020B0502040204020203" pitchFamily="34" charset="0"/>
                        </a:rPr>
                        <a:t>An increase in the volume and proportion of offences assigned an Outcome 1 or 1A result.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7.5% - slight increase compared to previous month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55% - 75% Likely or probable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21</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882">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Reduction in use of Outcome 16 ‘Evidential difficulties prevent further action; victim does not support police action’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A reduction in the volume and proportion of offences assigned an Outcome 16 result.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30% - Total Recorded Crime</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62% - Domestic Abuse</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Both an increase on previous month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40% - 50% Realistic possibility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25</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rowSpan="4">
                  <a:txBody>
                    <a:bodyPr/>
                    <a:lstStyle/>
                    <a:p>
                      <a:pPr algn="ctr" fontAlgn="ctr"/>
                      <a:r>
                        <a:rPr lang="en-GB" sz="1100" b="0" i="0" u="none" strike="noStrike" dirty="0">
                          <a:solidFill>
                            <a:srgbClr val="000000"/>
                          </a:solidFill>
                          <a:effectLst/>
                          <a:latin typeface="Segoe UI" panose="020B0502040204020203" pitchFamily="34" charset="0"/>
                        </a:rPr>
                        <a:t>How well do we prevent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Segoe UI" panose="020B0502040204020203" pitchFamily="34" charset="0"/>
                        </a:rPr>
                        <a:t>4.1.3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Problem Solving Hub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1100" b="0" i="0" u="none" strike="noStrike" dirty="0">
                          <a:solidFill>
                            <a:srgbClr val="000000"/>
                          </a:solidFill>
                          <a:effectLst/>
                          <a:latin typeface="Segoe UI" panose="020B0502040204020203" pitchFamily="34" charset="0"/>
                        </a:rPr>
                        <a:t>Further 200 Staff to receive Problem Solving Training by end Sept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40% - 50% Realistic possibility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27</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Suspected IOM re-offending data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1100" b="0" i="0" u="none" strike="noStrike" dirty="0">
                          <a:solidFill>
                            <a:srgbClr val="000000"/>
                          </a:solidFill>
                          <a:effectLst/>
                          <a:latin typeface="Segoe UI" panose="020B0502040204020203" pitchFamily="34" charset="0"/>
                        </a:rPr>
                        <a:t>To be determined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Increase in IOM suspect reoffending on previous month at 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Segoe UI" panose="020B0502040204020203" pitchFamily="34" charset="0"/>
                        </a:rPr>
                        <a:t>To be assigned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smtClean="0">
                          <a:solidFill>
                            <a:srgbClr val="000000"/>
                          </a:solidFill>
                          <a:effectLst/>
                          <a:latin typeface="Segoe UI" panose="020B0502040204020203" pitchFamily="34" charset="0"/>
                        </a:rPr>
                        <a:t>28</a:t>
                      </a:r>
                      <a:r>
                        <a:rPr lang="en-GB" sz="1100" b="0" i="0" u="none" strike="noStrike" dirty="0">
                          <a:solidFill>
                            <a:srgbClr val="000000"/>
                          </a:solidFill>
                          <a:effectLst/>
                          <a:latin typeface="Segoe UI" panose="020B05020402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54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 / rate of repeat victimisation (including DA-specific victims)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Putting victims and survivors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3D6DD"/>
                    </a:solidFill>
                  </a:tcPr>
                </a:tc>
                <a:tc>
                  <a:txBody>
                    <a:bodyPr/>
                    <a:lstStyle/>
                    <a:p>
                      <a:pPr algn="ctr" fontAlgn="ctr"/>
                      <a:r>
                        <a:rPr lang="en-GB" sz="1100" b="1" i="0" u="none" strike="noStrike" dirty="0">
                          <a:solidFill>
                            <a:srgbClr val="000000"/>
                          </a:solidFill>
                          <a:effectLst/>
                          <a:latin typeface="Segoe UI" panose="020B0502040204020203"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3D6DD"/>
                    </a:solidFill>
                  </a:tcPr>
                </a:tc>
                <a:tc>
                  <a:txBody>
                    <a:bodyPr/>
                    <a:lstStyle/>
                    <a:p>
                      <a:pPr algn="l" fontAlgn="ctr"/>
                      <a:r>
                        <a:rPr lang="en-GB" sz="1100" b="0" i="0" u="none" strike="noStrike" dirty="0">
                          <a:solidFill>
                            <a:srgbClr val="000000"/>
                          </a:solidFill>
                          <a:effectLst/>
                          <a:latin typeface="Segoe UI" panose="020B0502040204020203" pitchFamily="34" charset="0"/>
                        </a:rPr>
                        <a:t>A reduction  in ‘high frequency/ high severity’ repeat victims and a decrease in repeat rates.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Increase in Total Recorded Crime and Domestic Abuse repeat victim rates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40% - 50% Realistic possibility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29</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rtl="0" fontAlgn="ctr"/>
                      <a:r>
                        <a:rPr lang="en-GB" sz="1100" b="1" i="0" u="none" strike="noStrike" dirty="0">
                          <a:solidFill>
                            <a:srgbClr val="000000"/>
                          </a:solidFill>
                          <a:effectLst/>
                          <a:latin typeface="Segoe UI" panose="020B0502040204020203" pitchFamily="34" charset="0"/>
                        </a:rPr>
                        <a:t>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Repeat DA offenders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1100" b="0" i="0" u="none" strike="noStrike" dirty="0">
                          <a:solidFill>
                            <a:srgbClr val="000000"/>
                          </a:solidFill>
                          <a:effectLst/>
                          <a:latin typeface="Segoe UI" panose="020B0502040204020203" pitchFamily="34" charset="0"/>
                        </a:rPr>
                        <a:t>A reduction  in ‘high frequency/ high severity’ repeat suspects and a decrease in repeat rates.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Increase in Domestic Abuse repeat suspects rates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40% - 50% Realistic possibility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31</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a:txBody>
                    <a:bodyPr/>
                    <a:lstStyle/>
                    <a:p>
                      <a:pPr algn="l" fontAlgn="ctr"/>
                      <a:r>
                        <a:rPr lang="en-GB" sz="1100" b="0" i="0" u="none" strike="noStrike" dirty="0">
                          <a:solidFill>
                            <a:srgbClr val="000000"/>
                          </a:solidFill>
                          <a:effectLst/>
                          <a:latin typeface="Segoe UI" panose="020B0502040204020203" pitchFamily="34" charset="0"/>
                        </a:rPr>
                        <a:t>How well do we investigate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Segoe UI" panose="020B0502040204020203" pitchFamily="34" charset="0"/>
                        </a:rPr>
                        <a:t>4.1.8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Caseload and OIC Crime Baskets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An ‘optimum’ band is thought to be around 8,000-10,000 open investigations at current recording volumes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10,673 Open investigations.</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A 1.2% </a:t>
                      </a:r>
                      <a:r>
                        <a:rPr lang="en-GB" sz="1100" b="0" i="0" u="none" strike="noStrike" dirty="0" smtClean="0">
                          <a:solidFill>
                            <a:srgbClr val="000000"/>
                          </a:solidFill>
                          <a:effectLst/>
                          <a:latin typeface="Segoe UI" panose="020B0502040204020203" pitchFamily="34" charset="0"/>
                        </a:rPr>
                        <a:t>decrease </a:t>
                      </a:r>
                      <a:r>
                        <a:rPr lang="en-GB" sz="1100" b="0" i="0" u="none" strike="noStrike" dirty="0">
                          <a:solidFill>
                            <a:srgbClr val="000000"/>
                          </a:solidFill>
                          <a:effectLst/>
                          <a:latin typeface="Segoe UI" panose="020B0502040204020203" pitchFamily="34" charset="0"/>
                        </a:rPr>
                        <a:t>on previous month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40% - 50% Realistic possibility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0" i="0" u="none" strike="noStrike" dirty="0">
                          <a:solidFill>
                            <a:srgbClr val="000000"/>
                          </a:solidFill>
                          <a:effectLst/>
                          <a:latin typeface="Segoe UI" panose="020B0502040204020203" pitchFamily="34" charset="0"/>
                        </a:rPr>
                        <a:t> </a:t>
                      </a:r>
                      <a:endParaRPr lang="en-GB" sz="1100" b="0" i="0" u="none" strike="noStrike" dirty="0" smtClean="0">
                        <a:solidFill>
                          <a:srgbClr val="000000"/>
                        </a:solidFill>
                        <a:effectLst/>
                        <a:latin typeface="Segoe UI" panose="020B0502040204020203" pitchFamily="34" charset="0"/>
                      </a:endParaRPr>
                    </a:p>
                    <a:p>
                      <a:pPr algn="ctr" fontAlgn="ctr"/>
                      <a:r>
                        <a:rPr lang="en-GB" sz="1100" b="0" i="0" u="none" strike="noStrike" dirty="0" smtClean="0">
                          <a:solidFill>
                            <a:srgbClr val="000000"/>
                          </a:solidFill>
                          <a:effectLst/>
                          <a:latin typeface="Segoe UI" panose="020B0502040204020203" pitchFamily="34" charset="0"/>
                        </a:rPr>
                        <a:t>32</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105219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1"/>
          <p:cNvSpPr>
            <a:spLocks noGrp="1"/>
          </p:cNvSpPr>
          <p:nvPr>
            <p:ph type="sldNum" sz="quarter" idx="12"/>
          </p:nvPr>
        </p:nvSpPr>
        <p:spPr>
          <a:xfrm>
            <a:off x="11832000" y="12514"/>
            <a:ext cx="360000" cy="273844"/>
          </a:xfrm>
          <a:solidFill>
            <a:schemeClr val="accent4">
              <a:lumMod val="75000"/>
            </a:schemeClr>
          </a:solidFill>
        </p:spPr>
        <p:txBody>
          <a:bodyPr/>
          <a:lstStyle/>
          <a:p>
            <a:pPr algn="ctr"/>
            <a:fld id="{CBF90A45-D156-4E37-899C-0FC44A8962F7}" type="slidenum">
              <a:rPr lang="en-GB" sz="110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60</a:t>
            </a:fld>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55156" y="192984"/>
            <a:ext cx="6951166" cy="461665"/>
          </a:xfrm>
          <a:prstGeom prst="rect">
            <a:avLst/>
          </a:prstGeom>
          <a:solidFill>
            <a:schemeClr val="accent4">
              <a:lumMod val="75000"/>
            </a:schemeClr>
          </a:solidFill>
        </p:spPr>
        <p:txBody>
          <a:bodyPr wrap="square" rtlCol="0">
            <a:spAutoFit/>
          </a:bodyPr>
          <a:lstStyle/>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5. Delivering a skilled, sustainable workforce in a constantly learning, improving environment.</a:t>
            </a:r>
          </a:p>
          <a:p>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5.3.1 To what extent do we have the most effective tools</a:t>
            </a:r>
            <a:r>
              <a:rPr lang="en-GB" sz="12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 Digital Services</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0" name="Picture 19"/>
          <p:cNvPicPr>
            <a:picLocks noChangeAspect="1"/>
          </p:cNvPicPr>
          <p:nvPr/>
        </p:nvPicPr>
        <p:blipFill>
          <a:blip r:embed="rId3"/>
          <a:stretch>
            <a:fillRect/>
          </a:stretch>
        </p:blipFill>
        <p:spPr>
          <a:xfrm>
            <a:off x="5795451" y="3484956"/>
            <a:ext cx="6308828" cy="3352774"/>
          </a:xfrm>
          <a:prstGeom prst="rect">
            <a:avLst/>
          </a:prstGeom>
        </p:spPr>
      </p:pic>
      <p:sp>
        <p:nvSpPr>
          <p:cNvPr id="21" name="Rounded Rectangle 14"/>
          <p:cNvSpPr>
            <a:spLocks noChangeArrowheads="1"/>
          </p:cNvSpPr>
          <p:nvPr/>
        </p:nvSpPr>
        <p:spPr bwMode="auto">
          <a:xfrm>
            <a:off x="398015" y="5945178"/>
            <a:ext cx="5089647" cy="892552"/>
          </a:xfrm>
          <a:prstGeom prst="rect">
            <a:avLst/>
          </a:prstGeom>
          <a:solidFill>
            <a:schemeClr val="bg1"/>
          </a:solidFill>
          <a:ln w="28575">
            <a:solidFill>
              <a:srgbClr val="78787B"/>
            </a:solidFill>
            <a:round/>
            <a:headEnd/>
            <a:tailEnd/>
          </a:ln>
          <a:effectLst/>
        </p:spPr>
        <p:txBody>
          <a:bodyPr wrap="square">
            <a:spAutoFit/>
          </a:bodyPr>
          <a:lstStyle/>
          <a:p>
            <a:pPr>
              <a:defRPr/>
            </a:pPr>
            <a:r>
              <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Next Steps / Recommendations</a:t>
            </a: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8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4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Rounded Rectangle 14"/>
          <p:cNvSpPr>
            <a:spLocks noChangeArrowheads="1"/>
          </p:cNvSpPr>
          <p:nvPr/>
        </p:nvSpPr>
        <p:spPr bwMode="auto">
          <a:xfrm>
            <a:off x="1911799" y="697554"/>
            <a:ext cx="3562334" cy="2658313"/>
          </a:xfrm>
          <a:prstGeom prst="rect">
            <a:avLst/>
          </a:prstGeom>
          <a:solidFill>
            <a:schemeClr val="bg1"/>
          </a:solidFill>
          <a:ln w="28575" algn="ctr">
            <a:solidFill>
              <a:srgbClr val="005B97"/>
            </a:solidFill>
            <a:round/>
            <a:headEnd/>
            <a:tailEnd/>
          </a:ln>
        </p:spPr>
        <p:txBody>
          <a:bodyPr/>
          <a:lstStyle/>
          <a:p>
            <a:pPr>
              <a:spcBef>
                <a:spcPct val="20000"/>
              </a:spcBef>
            </a:pPr>
            <a:r>
              <a:rPr lang="en-GB" altLang="en-US" sz="14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Key Points</a:t>
            </a:r>
          </a:p>
          <a:p>
            <a:pPr marL="171450" indent="-171450">
              <a:spcBef>
                <a:spcPct val="20000"/>
              </a:spcBef>
              <a:buFont typeface="Arial" panose="020B0604020202020204" pitchFamily="34" charset="0"/>
              <a:buChar char="•"/>
            </a:pPr>
            <a:endParaRPr lang="en-GB" altLang="en-US" sz="11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r>
              <a:rPr lang="en-GB" sz="1100" b="1" dirty="0" smtClean="0">
                <a:latin typeface="Segoe UI" panose="020B0502040204020203" pitchFamily="34" charset="0"/>
                <a:ea typeface="Segoe UI" panose="020B0502040204020203" pitchFamily="34" charset="0"/>
                <a:cs typeface="Segoe UI" panose="020B0502040204020203" pitchFamily="34" charset="0"/>
              </a:rPr>
              <a:t>Notable Incidents </a:t>
            </a:r>
            <a:r>
              <a:rPr lang="en-GB" sz="1100" dirty="0" smtClean="0">
                <a:latin typeface="Segoe UI" panose="020B0502040204020203" pitchFamily="34" charset="0"/>
                <a:ea typeface="Segoe UI" panose="020B0502040204020203" pitchFamily="34" charset="0"/>
                <a:cs typeface="Segoe UI" panose="020B0502040204020203" pitchFamily="34" charset="0"/>
              </a:rPr>
              <a:t>affecting a substantial number of officers and staff within Q4 2021/22 </a:t>
            </a:r>
            <a:r>
              <a:rPr lang="en-GB" sz="1100" b="1" dirty="0" smtClean="0">
                <a:latin typeface="Segoe UI" panose="020B0502040204020203" pitchFamily="34" charset="0"/>
                <a:ea typeface="Segoe UI" panose="020B0502040204020203" pitchFamily="34" charset="0"/>
                <a:cs typeface="Segoe UI" panose="020B0502040204020203" pitchFamily="34" charset="0"/>
              </a:rPr>
              <a:t>included</a:t>
            </a:r>
          </a:p>
          <a:p>
            <a:pPr marL="628650" lvl="1"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Force Desktop Issues, </a:t>
            </a:r>
          </a:p>
          <a:p>
            <a:pPr marL="628650" lvl="1"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Direct Access Connection, </a:t>
            </a:r>
          </a:p>
          <a:p>
            <a:pPr marL="628650" lvl="1"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Stuck Citrix sessions and </a:t>
            </a:r>
          </a:p>
          <a:p>
            <a:pPr marL="628650" lvl="1"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performance issues with PNC. </a:t>
            </a:r>
            <a:endParaRPr lang="en-GB" sz="1100" dirty="0">
              <a:latin typeface="Segoe UI" panose="020B0502040204020203" pitchFamily="34" charset="0"/>
              <a:ea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endParaRPr lang="en-GB" sz="11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A substantial number of Events occurred within category of “Other Issue”, with </a:t>
            </a:r>
            <a:r>
              <a:rPr lang="en-GB" sz="1100" b="1" dirty="0" smtClean="0">
                <a:latin typeface="Segoe UI" panose="020B0502040204020203" pitchFamily="34" charset="0"/>
                <a:ea typeface="Segoe UI" panose="020B0502040204020203" pitchFamily="34" charset="0"/>
                <a:cs typeface="Segoe UI" panose="020B0502040204020203" pitchFamily="34" charset="0"/>
              </a:rPr>
              <a:t>folder access </a:t>
            </a:r>
            <a:r>
              <a:rPr lang="en-GB" sz="1100" dirty="0" smtClean="0">
                <a:latin typeface="Segoe UI" panose="020B0502040204020203" pitchFamily="34" charset="0"/>
                <a:ea typeface="Segoe UI" panose="020B0502040204020203" pitchFamily="34" charset="0"/>
                <a:cs typeface="Segoe UI" panose="020B0502040204020203" pitchFamily="34" charset="0"/>
              </a:rPr>
              <a:t>also a frequent theme. </a:t>
            </a:r>
            <a:endParaRPr lang="en-GB" sz="1100" dirty="0">
              <a:latin typeface="Segoe UI" panose="020B0502040204020203" pitchFamily="34" charset="0"/>
              <a:ea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endParaRPr lang="en-GB" sz="1100" dirty="0" smtClean="0">
              <a:latin typeface="Segoe UI" panose="020B0502040204020203" pitchFamily="34" charset="0"/>
              <a:ea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Total number of events was </a:t>
            </a:r>
            <a:r>
              <a:rPr lang="en-GB" sz="1100" b="1" dirty="0" smtClean="0">
                <a:latin typeface="Segoe UI" panose="020B0502040204020203" pitchFamily="34" charset="0"/>
                <a:ea typeface="Segoe UI" panose="020B0502040204020203" pitchFamily="34" charset="0"/>
                <a:cs typeface="Segoe UI" panose="020B0502040204020203" pitchFamily="34" charset="0"/>
              </a:rPr>
              <a:t>8918</a:t>
            </a:r>
          </a:p>
          <a:p>
            <a:pPr marL="171450" indent="-171450">
              <a:spcBef>
                <a:spcPct val="20000"/>
              </a:spcBef>
              <a:buFont typeface="Arial" panose="020B0604020202020204" pitchFamily="34" charset="0"/>
              <a:buChar char="•"/>
            </a:pPr>
            <a:endParaRPr lang="en-GB" sz="1200" dirty="0">
              <a:latin typeface="Segoe UI" panose="020B0502040204020203" pitchFamily="34" charset="0"/>
              <a:ea typeface="Segoe UI" panose="020B0502040204020203" pitchFamily="34" charset="0"/>
              <a:cs typeface="Segoe UI" panose="020B0502040204020203" pitchFamily="34" charset="0"/>
            </a:endParaRPr>
          </a:p>
          <a:p>
            <a:pPr>
              <a:spcBef>
                <a:spcPct val="20000"/>
              </a:spcBef>
            </a:pPr>
            <a:endParaRPr lang="en-GB" altLang="en-US" sz="1200"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26" name="Rectangle 25"/>
          <p:cNvSpPr>
            <a:spLocks noChangeArrowheads="1"/>
          </p:cNvSpPr>
          <p:nvPr/>
        </p:nvSpPr>
        <p:spPr bwMode="auto">
          <a:xfrm>
            <a:off x="388935" y="3421473"/>
            <a:ext cx="5098728" cy="2472762"/>
          </a:xfrm>
          <a:prstGeom prst="rect">
            <a:avLst/>
          </a:prstGeom>
          <a:solidFill>
            <a:schemeClr val="bg1"/>
          </a:solidFill>
          <a:ln w="28575">
            <a:solidFill>
              <a:srgbClr val="EE855E"/>
            </a:solidFill>
          </a:ln>
          <a:extLst/>
        </p:spPr>
        <p:txBody>
          <a:bodyPr/>
          <a:lstStyle>
            <a:lvl1pPr>
              <a:defRPr sz="1400" u="sng">
                <a:solidFill>
                  <a:schemeClr val="tx1"/>
                </a:solidFill>
                <a:latin typeface="Arial" panose="020B0604020202020204" pitchFamily="34" charset="0"/>
                <a:cs typeface="Arial" panose="020B0604020202020204" pitchFamily="34" charset="0"/>
              </a:defRPr>
            </a:lvl1pPr>
            <a:lvl2pPr marL="742950" indent="-285750">
              <a:defRPr sz="1400" u="sng">
                <a:solidFill>
                  <a:schemeClr val="tx1"/>
                </a:solidFill>
                <a:latin typeface="Arial" panose="020B0604020202020204" pitchFamily="34" charset="0"/>
                <a:cs typeface="Arial" panose="020B0604020202020204" pitchFamily="34" charset="0"/>
              </a:defRPr>
            </a:lvl2pPr>
            <a:lvl3pPr marL="1143000" indent="-228600">
              <a:defRPr sz="1400" u="sng">
                <a:solidFill>
                  <a:schemeClr val="tx1"/>
                </a:solidFill>
                <a:latin typeface="Arial" panose="020B0604020202020204" pitchFamily="34" charset="0"/>
                <a:cs typeface="Arial" panose="020B0604020202020204" pitchFamily="34" charset="0"/>
              </a:defRPr>
            </a:lvl3pPr>
            <a:lvl4pPr marL="1600200" indent="-228600">
              <a:defRPr sz="1400" u="sng">
                <a:solidFill>
                  <a:schemeClr val="tx1"/>
                </a:solidFill>
                <a:latin typeface="Arial" panose="020B0604020202020204" pitchFamily="34" charset="0"/>
                <a:cs typeface="Arial" panose="020B0604020202020204" pitchFamily="34" charset="0"/>
              </a:defRPr>
            </a:lvl4pPr>
            <a:lvl5pPr marL="2057400" indent="-228600">
              <a:defRPr sz="1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u="sng">
                <a:solidFill>
                  <a:schemeClr val="tx1"/>
                </a:solidFill>
                <a:latin typeface="Arial" panose="020B0604020202020204" pitchFamily="34" charset="0"/>
                <a:cs typeface="Arial" panose="020B0604020202020204" pitchFamily="34" charset="0"/>
              </a:defRPr>
            </a:lvl9pPr>
          </a:lstStyle>
          <a:p>
            <a:pPr>
              <a:defRPr/>
            </a:pPr>
            <a:r>
              <a:rPr lang="en-GB" altLang="en-US" b="1" u="none" dirty="0" smtClean="0">
                <a:latin typeface="Segoe UI" panose="020B0502040204020203" pitchFamily="34" charset="0"/>
                <a:ea typeface="Segoe UI" panose="020B0502040204020203" pitchFamily="34" charset="0"/>
                <a:cs typeface="Segoe UI" panose="020B0502040204020203" pitchFamily="34" charset="0"/>
              </a:rPr>
              <a:t>What does this mean?</a:t>
            </a:r>
          </a:p>
          <a:p>
            <a:pPr>
              <a:defRPr/>
            </a:pPr>
            <a:endParaRPr lang="en-GB" sz="1200" b="1"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GB" sz="1100" u="none" dirty="0" smtClean="0">
                <a:latin typeface="Segoe UI" panose="020B0502040204020203" pitchFamily="34" charset="0"/>
                <a:ea typeface="Segoe UI" panose="020B0502040204020203" pitchFamily="34" charset="0"/>
                <a:cs typeface="Segoe UI" panose="020B0502040204020203" pitchFamily="34" charset="0"/>
              </a:rPr>
              <a:t>In order to improve understanding of this area, the </a:t>
            </a:r>
            <a:r>
              <a:rPr lang="en-GB" sz="1100" b="1" u="none" dirty="0" smtClean="0">
                <a:latin typeface="Segoe UI" panose="020B0502040204020203" pitchFamily="34" charset="0"/>
                <a:ea typeface="Segoe UI" panose="020B0502040204020203" pitchFamily="34" charset="0"/>
                <a:cs typeface="Segoe UI" panose="020B0502040204020203" pitchFamily="34" charset="0"/>
              </a:rPr>
              <a:t>following metrics are being developed</a:t>
            </a:r>
            <a:r>
              <a:rPr lang="en-GB" sz="1100" u="none" dirty="0" smtClean="0">
                <a:latin typeface="Segoe UI" panose="020B0502040204020203" pitchFamily="34" charset="0"/>
                <a:ea typeface="Segoe UI" panose="020B0502040204020203" pitchFamily="34" charset="0"/>
                <a:cs typeface="Segoe UI" panose="020B0502040204020203" pitchFamily="34" charset="0"/>
              </a:rPr>
              <a:t>: </a:t>
            </a:r>
            <a:endParaRPr lang="en-GB" sz="8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pPr>
            <a:endParaRPr lang="en-GB" sz="800" u="none" dirty="0">
              <a:latin typeface="Segoe UI" panose="020B0502040204020203" pitchFamily="34" charset="0"/>
              <a:ea typeface="Segoe UI" panose="020B0502040204020203" pitchFamily="34" charset="0"/>
              <a:cs typeface="Segoe UI" panose="020B0502040204020203" pitchFamily="34" charset="0"/>
            </a:endParaRPr>
          </a:p>
          <a:p>
            <a:pPr marL="914400" lvl="1" indent="-171450">
              <a:buFont typeface="Arial" panose="020B0604020202020204" pitchFamily="34" charset="0"/>
              <a:buChar char="•"/>
            </a:pPr>
            <a:r>
              <a:rPr lang="en-GB" sz="1100" b="1" u="none" dirty="0" smtClean="0">
                <a:latin typeface="Segoe UI" panose="020B0502040204020203" pitchFamily="34" charset="0"/>
                <a:ea typeface="Segoe UI" panose="020B0502040204020203" pitchFamily="34" charset="0"/>
                <a:cs typeface="Segoe UI" panose="020B0502040204020203" pitchFamily="34" charset="0"/>
              </a:rPr>
              <a:t>Theme </a:t>
            </a:r>
            <a:r>
              <a:rPr lang="en-GB" sz="1100" b="1" u="none" dirty="0">
                <a:latin typeface="Segoe UI" panose="020B0502040204020203" pitchFamily="34" charset="0"/>
                <a:ea typeface="Segoe UI" panose="020B0502040204020203" pitchFamily="34" charset="0"/>
                <a:cs typeface="Segoe UI" panose="020B0502040204020203" pitchFamily="34" charset="0"/>
              </a:rPr>
              <a:t>of tickets</a:t>
            </a:r>
            <a:r>
              <a:rPr lang="en-GB" sz="1100" u="none" dirty="0">
                <a:latin typeface="Segoe UI" panose="020B0502040204020203" pitchFamily="34" charset="0"/>
                <a:ea typeface="Segoe UI" panose="020B0502040204020203" pitchFamily="34" charset="0"/>
                <a:cs typeface="Segoe UI" panose="020B0502040204020203" pitchFamily="34" charset="0"/>
              </a:rPr>
              <a:t> – Top 5 incidents. </a:t>
            </a:r>
            <a:r>
              <a:rPr lang="en-GB" sz="1100" u="none" dirty="0" smtClean="0">
                <a:latin typeface="Segoe UI" panose="020B0502040204020203" pitchFamily="34" charset="0"/>
                <a:ea typeface="Segoe UI" panose="020B0502040204020203" pitchFamily="34" charset="0"/>
                <a:cs typeface="Segoe UI" panose="020B0502040204020203" pitchFamily="34" charset="0"/>
              </a:rPr>
              <a:t>This metric will show </a:t>
            </a:r>
            <a:r>
              <a:rPr lang="en-GB" sz="1100" u="none" dirty="0">
                <a:latin typeface="Segoe UI" panose="020B0502040204020203" pitchFamily="34" charset="0"/>
                <a:ea typeface="Segoe UI" panose="020B0502040204020203" pitchFamily="34" charset="0"/>
                <a:cs typeface="Segoe UI" panose="020B0502040204020203" pitchFamily="34" charset="0"/>
              </a:rPr>
              <a:t>the items which are attracting the highest volume of tickets, which </a:t>
            </a:r>
            <a:r>
              <a:rPr lang="en-GB" sz="1100" u="none" dirty="0" smtClean="0">
                <a:latin typeface="Segoe UI" panose="020B0502040204020203" pitchFamily="34" charset="0"/>
                <a:ea typeface="Segoe UI" panose="020B0502040204020203" pitchFamily="34" charset="0"/>
                <a:cs typeface="Segoe UI" panose="020B0502040204020203" pitchFamily="34" charset="0"/>
              </a:rPr>
              <a:t>may be </a:t>
            </a:r>
            <a:r>
              <a:rPr lang="en-GB" sz="1100" u="none" dirty="0">
                <a:latin typeface="Segoe UI" panose="020B0502040204020203" pitchFamily="34" charset="0"/>
                <a:ea typeface="Segoe UI" panose="020B0502040204020203" pitchFamily="34" charset="0"/>
                <a:cs typeface="Segoe UI" panose="020B0502040204020203" pitchFamily="34" charset="0"/>
              </a:rPr>
              <a:t>different from any notable incidents listed under the Customer focused </a:t>
            </a:r>
            <a:r>
              <a:rPr lang="en-GB" sz="1100" u="none" dirty="0" smtClean="0">
                <a:latin typeface="Segoe UI" panose="020B0502040204020203" pitchFamily="34" charset="0"/>
                <a:ea typeface="Segoe UI" panose="020B0502040204020203" pitchFamily="34" charset="0"/>
                <a:cs typeface="Segoe UI" panose="020B0502040204020203" pitchFamily="34" charset="0"/>
              </a:rPr>
              <a:t>metrics</a:t>
            </a:r>
            <a:endParaRPr lang="en-GB" sz="800" u="none" dirty="0" smtClean="0">
              <a:latin typeface="Segoe UI" panose="020B0502040204020203" pitchFamily="34" charset="0"/>
              <a:ea typeface="Segoe UI" panose="020B0502040204020203" pitchFamily="34" charset="0"/>
              <a:cs typeface="Segoe UI" panose="020B0502040204020203" pitchFamily="34" charset="0"/>
            </a:endParaRPr>
          </a:p>
          <a:p>
            <a:pPr marL="914400" lvl="1" indent="-171450">
              <a:buFont typeface="Arial" panose="020B0604020202020204" pitchFamily="34" charset="0"/>
              <a:buChar char="•"/>
            </a:pPr>
            <a:endParaRPr lang="en-GB" sz="800" b="1" u="none" dirty="0">
              <a:latin typeface="Segoe UI" panose="020B0502040204020203" pitchFamily="34" charset="0"/>
              <a:ea typeface="Segoe UI" panose="020B0502040204020203" pitchFamily="34" charset="0"/>
              <a:cs typeface="Segoe UI" panose="020B0502040204020203" pitchFamily="34" charset="0"/>
            </a:endParaRPr>
          </a:p>
          <a:p>
            <a:pPr marL="914400" lvl="1" indent="-171450">
              <a:buFont typeface="Arial" panose="020B0604020202020204" pitchFamily="34" charset="0"/>
              <a:buChar char="•"/>
            </a:pPr>
            <a:r>
              <a:rPr lang="en-GB" sz="1100" b="1" u="none" dirty="0" smtClean="0">
                <a:latin typeface="Segoe UI" panose="020B0502040204020203" pitchFamily="34" charset="0"/>
                <a:ea typeface="Segoe UI" panose="020B0502040204020203" pitchFamily="34" charset="0"/>
                <a:cs typeface="Segoe UI" panose="020B0502040204020203" pitchFamily="34" charset="0"/>
              </a:rPr>
              <a:t>Number </a:t>
            </a:r>
            <a:r>
              <a:rPr lang="en-GB" sz="1100" b="1" u="none" dirty="0">
                <a:latin typeface="Segoe UI" panose="020B0502040204020203" pitchFamily="34" charset="0"/>
                <a:ea typeface="Segoe UI" panose="020B0502040204020203" pitchFamily="34" charset="0"/>
                <a:cs typeface="Segoe UI" panose="020B0502040204020203" pitchFamily="34" charset="0"/>
              </a:rPr>
              <a:t>of items </a:t>
            </a:r>
            <a:r>
              <a:rPr lang="en-GB" sz="1100" u="none" dirty="0">
                <a:latin typeface="Segoe UI" panose="020B0502040204020203" pitchFamily="34" charset="0"/>
                <a:ea typeface="Segoe UI" panose="020B0502040204020203" pitchFamily="34" charset="0"/>
                <a:cs typeface="Segoe UI" panose="020B0502040204020203" pitchFamily="34" charset="0"/>
              </a:rPr>
              <a:t>(e.g. laptops, BWV, Mobiles etc.) with a ticket against them </a:t>
            </a:r>
            <a:r>
              <a:rPr lang="en-GB" sz="1100" u="none" dirty="0" smtClean="0">
                <a:latin typeface="Segoe UI" panose="020B0502040204020203" pitchFamily="34" charset="0"/>
                <a:ea typeface="Segoe UI" panose="020B0502040204020203" pitchFamily="34" charset="0"/>
                <a:cs typeface="Segoe UI" panose="020B0502040204020203" pitchFamily="34" charset="0"/>
              </a:rPr>
              <a:t>against the </a:t>
            </a:r>
            <a:r>
              <a:rPr lang="en-GB" sz="1100" u="none" dirty="0">
                <a:latin typeface="Segoe UI" panose="020B0502040204020203" pitchFamily="34" charset="0"/>
                <a:ea typeface="Segoe UI" panose="020B0502040204020203" pitchFamily="34" charset="0"/>
                <a:cs typeface="Segoe UI" panose="020B0502040204020203" pitchFamily="34" charset="0"/>
              </a:rPr>
              <a:t>number of these items </a:t>
            </a:r>
            <a:r>
              <a:rPr lang="en-GB" sz="1100" u="none" dirty="0" smtClean="0">
                <a:latin typeface="Segoe UI" panose="020B0502040204020203" pitchFamily="34" charset="0"/>
                <a:ea typeface="Segoe UI" panose="020B0502040204020203" pitchFamily="34" charset="0"/>
                <a:cs typeface="Segoe UI" panose="020B0502040204020203" pitchFamily="34" charset="0"/>
              </a:rPr>
              <a:t>required in force.  </a:t>
            </a: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1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100" u="none" dirty="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sz="1200" u="none" dirty="0" smtClean="0">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71450" indent="-171450">
              <a:buFont typeface="Arial" panose="020B0604020202020204" pitchFamily="34" charset="0"/>
              <a:buChar char="•"/>
              <a:defRPr/>
            </a:pPr>
            <a:endParaRPr lang="en-GB" altLang="en-US" sz="1200" u="none" dirty="0" smtClean="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smtClean="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a:p>
            <a:pPr>
              <a:defRPr/>
            </a:pPr>
            <a:endParaRPr lang="en-GB" altLang="en-US" sz="1200" u="none" dirty="0">
              <a:latin typeface="Segoe UI" panose="020B0502040204020203" pitchFamily="34" charset="0"/>
              <a:ea typeface="Segoe UI" panose="020B0502040204020203" pitchFamily="34" charset="0"/>
              <a:cs typeface="Segoe UI" panose="020B0502040204020203" pitchFamily="34" charset="0"/>
            </a:endParaRPr>
          </a:p>
        </p:txBody>
      </p:sp>
      <p:sp>
        <p:nvSpPr>
          <p:cNvPr id="28" name="Rounded Rectangle 14"/>
          <p:cNvSpPr>
            <a:spLocks noChangeArrowheads="1"/>
          </p:cNvSpPr>
          <p:nvPr/>
        </p:nvSpPr>
        <p:spPr bwMode="auto">
          <a:xfrm>
            <a:off x="4500453" y="6032331"/>
            <a:ext cx="881264" cy="430887"/>
          </a:xfrm>
          <a:prstGeom prst="rect">
            <a:avLst/>
          </a:prstGeom>
          <a:solidFill>
            <a:schemeClr val="bg1">
              <a:lumMod val="50000"/>
            </a:schemeClr>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Action Required?</a:t>
            </a:r>
          </a:p>
        </p:txBody>
      </p:sp>
      <p:sp>
        <p:nvSpPr>
          <p:cNvPr id="29" name="Rounded Rectangle 14"/>
          <p:cNvSpPr>
            <a:spLocks noChangeArrowheads="1"/>
          </p:cNvSpPr>
          <p:nvPr/>
        </p:nvSpPr>
        <p:spPr bwMode="auto">
          <a:xfrm>
            <a:off x="4500453" y="6510515"/>
            <a:ext cx="881264" cy="261610"/>
          </a:xfrm>
          <a:prstGeom prst="rect">
            <a:avLst/>
          </a:prstGeom>
          <a:solidFill>
            <a:srgbClr val="00B050"/>
          </a:solidFill>
          <a:ln w="28575">
            <a:solidFill>
              <a:srgbClr val="78787B"/>
            </a:solidFill>
            <a:round/>
            <a:headEnd/>
            <a:tailEnd/>
          </a:ln>
          <a:effectLst/>
        </p:spPr>
        <p:txBody>
          <a:bodyPr wrap="square">
            <a:spAutoFit/>
          </a:bodyPr>
          <a:lstStyle/>
          <a:p>
            <a:pPr algn="ctr">
              <a:defRPr/>
            </a:pPr>
            <a:r>
              <a:rPr lang="en-GB" altLang="en-US" sz="11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No</a:t>
            </a:r>
            <a:endParaRPr lang="en-GB" altLang="en-US"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Rectangle 29"/>
          <p:cNvSpPr/>
          <p:nvPr/>
        </p:nvSpPr>
        <p:spPr>
          <a:xfrm>
            <a:off x="390363" y="697556"/>
            <a:ext cx="1454288" cy="2658311"/>
          </a:xfrm>
          <a:prstGeom prst="rect">
            <a:avLst/>
          </a:prstGeom>
          <a:noFill/>
          <a:ln w="28575">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1" name="TextBox 30"/>
          <p:cNvSpPr txBox="1"/>
          <p:nvPr/>
        </p:nvSpPr>
        <p:spPr>
          <a:xfrm>
            <a:off x="419196" y="841864"/>
            <a:ext cx="1190416" cy="523220"/>
          </a:xfrm>
          <a:prstGeom prst="rect">
            <a:avLst/>
          </a:prstGeom>
          <a:noFill/>
        </p:spPr>
        <p:txBody>
          <a:bodyPr wrap="square" rtlCol="0">
            <a:spAutoFit/>
          </a:bodyPr>
          <a:lstStyle>
            <a:defPPr>
              <a:defRPr lang="en-US"/>
            </a:defPPr>
            <a:lvl1pPr>
              <a:defRPr sz="1600" b="1">
                <a:solidFill>
                  <a:srgbClr val="009B3A"/>
                </a:solidFill>
                <a:latin typeface="Segoe UI" panose="020B0502040204020203" pitchFamily="34" charset="0"/>
                <a:ea typeface="Segoe UI" panose="020B0502040204020203" pitchFamily="34" charset="0"/>
                <a:cs typeface="Segoe UI" panose="020B0502040204020203" pitchFamily="34" charset="0"/>
              </a:defRPr>
            </a:lvl1pPr>
          </a:lstStyle>
          <a:p>
            <a:r>
              <a:rPr lang="en-GB" sz="1400" dirty="0" smtClean="0"/>
              <a:t>        Good </a:t>
            </a:r>
          </a:p>
          <a:p>
            <a:r>
              <a:rPr lang="en-GB" sz="1400" dirty="0" smtClean="0"/>
              <a:t>looks </a:t>
            </a:r>
            <a:r>
              <a:rPr lang="en-GB" sz="1400" dirty="0"/>
              <a:t>like:</a:t>
            </a:r>
          </a:p>
        </p:txBody>
      </p:sp>
      <p:pic>
        <p:nvPicPr>
          <p:cNvPr id="32" name="Picture 31"/>
          <p:cNvPicPr>
            <a:picLocks noChangeAspect="1"/>
          </p:cNvPicPr>
          <p:nvPr/>
        </p:nvPicPr>
        <p:blipFill>
          <a:blip r:embed="rId4"/>
          <a:stretch>
            <a:fillRect/>
          </a:stretch>
        </p:blipFill>
        <p:spPr>
          <a:xfrm>
            <a:off x="486344" y="842449"/>
            <a:ext cx="380585" cy="247854"/>
          </a:xfrm>
          <a:prstGeom prst="rect">
            <a:avLst/>
          </a:prstGeom>
        </p:spPr>
      </p:pic>
      <p:sp>
        <p:nvSpPr>
          <p:cNvPr id="33" name="Rectangle 32"/>
          <p:cNvSpPr/>
          <p:nvPr/>
        </p:nvSpPr>
        <p:spPr>
          <a:xfrm>
            <a:off x="415567" y="2759486"/>
            <a:ext cx="1065427" cy="553998"/>
          </a:xfrm>
          <a:prstGeom prst="rect">
            <a:avLst/>
          </a:prstGeom>
          <a:noFill/>
        </p:spPr>
        <p:txBody>
          <a:bodyPr wrap="square" rtlCol="0">
            <a:spAutoFit/>
          </a:bodyPr>
          <a:lstStyle/>
          <a:p>
            <a:r>
              <a:rPr lang="en-GB" sz="1000" dirty="0" smtClean="0">
                <a:solidFill>
                  <a:srgbClr val="009B3A"/>
                </a:solidFill>
                <a:latin typeface="Segoe UI" panose="020B0502040204020203" pitchFamily="34" charset="0"/>
                <a:ea typeface="Segoe UI" panose="020B0502040204020203" pitchFamily="34" charset="0"/>
                <a:cs typeface="Segoe UI" panose="020B0502040204020203" pitchFamily="34" charset="0"/>
              </a:rPr>
              <a:t>Last reviewed by subject lead Apr 2022</a:t>
            </a:r>
            <a:endParaRPr lang="en-GB" sz="1000" dirty="0">
              <a:solidFill>
                <a:srgbClr val="009B3A"/>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Rectangle 33"/>
          <p:cNvSpPr/>
          <p:nvPr/>
        </p:nvSpPr>
        <p:spPr>
          <a:xfrm>
            <a:off x="454795" y="1688868"/>
            <a:ext cx="1017461" cy="577081"/>
          </a:xfrm>
          <a:prstGeom prst="rect">
            <a:avLst/>
          </a:prstGeom>
        </p:spPr>
        <p:txBody>
          <a:bodyPr wrap="square">
            <a:spAutoFit/>
          </a:bodyPr>
          <a:lstStyle/>
          <a:p>
            <a:r>
              <a:rPr lang="en-GB" sz="1050" dirty="0" smtClean="0">
                <a:latin typeface="Segoe UI" panose="020B0502040204020203" pitchFamily="34" charset="0"/>
                <a:ea typeface="Segoe UI" panose="020B0502040204020203" pitchFamily="34" charset="0"/>
                <a:cs typeface="Segoe UI" panose="020B0502040204020203" pitchFamily="34" charset="0"/>
              </a:rPr>
              <a:t>Develop Reporting Capabilities</a:t>
            </a:r>
            <a:endParaRPr lang="en-GB" sz="1050" dirty="0">
              <a:latin typeface="Segoe UI" panose="020B0502040204020203" pitchFamily="34" charset="0"/>
              <a:ea typeface="Segoe UI" panose="020B0502040204020203" pitchFamily="34" charset="0"/>
              <a:cs typeface="Segoe UI" panose="020B0502040204020203" pitchFamily="34" charset="0"/>
            </a:endParaRPr>
          </a:p>
        </p:txBody>
      </p:sp>
      <p:pic>
        <p:nvPicPr>
          <p:cNvPr id="35" name="Picture 34"/>
          <p:cNvPicPr>
            <a:picLocks noChangeAspect="1"/>
          </p:cNvPicPr>
          <p:nvPr/>
        </p:nvPicPr>
        <p:blipFill>
          <a:blip r:embed="rId5"/>
          <a:stretch>
            <a:fillRect/>
          </a:stretch>
        </p:blipFill>
        <p:spPr>
          <a:xfrm>
            <a:off x="1431679" y="924785"/>
            <a:ext cx="396575" cy="2226551"/>
          </a:xfrm>
          <a:prstGeom prst="rect">
            <a:avLst/>
          </a:prstGeom>
        </p:spPr>
      </p:pic>
      <p:pic>
        <p:nvPicPr>
          <p:cNvPr id="36" name="Picture 35"/>
          <p:cNvPicPr>
            <a:picLocks noChangeAspect="1"/>
          </p:cNvPicPr>
          <p:nvPr/>
        </p:nvPicPr>
        <p:blipFill rotWithShape="1">
          <a:blip r:embed="rId6"/>
          <a:srcRect t="14392"/>
          <a:stretch/>
        </p:blipFill>
        <p:spPr>
          <a:xfrm>
            <a:off x="5558059" y="1249960"/>
            <a:ext cx="3075277" cy="1934134"/>
          </a:xfrm>
          <a:prstGeom prst="rect">
            <a:avLst/>
          </a:prstGeom>
        </p:spPr>
      </p:pic>
      <p:pic>
        <p:nvPicPr>
          <p:cNvPr id="37" name="Picture 36"/>
          <p:cNvPicPr>
            <a:picLocks noChangeAspect="1"/>
          </p:cNvPicPr>
          <p:nvPr/>
        </p:nvPicPr>
        <p:blipFill rotWithShape="1">
          <a:blip r:embed="rId7"/>
          <a:srcRect t="17264"/>
          <a:stretch/>
        </p:blipFill>
        <p:spPr>
          <a:xfrm>
            <a:off x="8728427" y="1350628"/>
            <a:ext cx="3375852" cy="2040802"/>
          </a:xfrm>
          <a:prstGeom prst="rect">
            <a:avLst/>
          </a:prstGeom>
        </p:spPr>
      </p:pic>
      <p:pic>
        <p:nvPicPr>
          <p:cNvPr id="38" name="Picture 37"/>
          <p:cNvPicPr>
            <a:picLocks noChangeAspect="1"/>
          </p:cNvPicPr>
          <p:nvPr/>
        </p:nvPicPr>
        <p:blipFill rotWithShape="1">
          <a:blip r:embed="rId6"/>
          <a:srcRect l="14522" r="9678" b="85298"/>
          <a:stretch/>
        </p:blipFill>
        <p:spPr>
          <a:xfrm>
            <a:off x="5913676" y="717297"/>
            <a:ext cx="2814751" cy="401091"/>
          </a:xfrm>
          <a:prstGeom prst="rect">
            <a:avLst/>
          </a:prstGeom>
        </p:spPr>
      </p:pic>
      <p:pic>
        <p:nvPicPr>
          <p:cNvPr id="39" name="Picture 38"/>
          <p:cNvPicPr>
            <a:picLocks noChangeAspect="1"/>
          </p:cNvPicPr>
          <p:nvPr/>
        </p:nvPicPr>
        <p:blipFill rotWithShape="1">
          <a:blip r:embed="rId7"/>
          <a:srcRect l="13263" r="9950" b="86194"/>
          <a:stretch/>
        </p:blipFill>
        <p:spPr>
          <a:xfrm>
            <a:off x="9042772" y="749750"/>
            <a:ext cx="2814751" cy="369791"/>
          </a:xfrm>
          <a:prstGeom prst="rect">
            <a:avLst/>
          </a:prstGeom>
        </p:spPr>
      </p:pic>
      <p:sp>
        <p:nvSpPr>
          <p:cNvPr id="40" name="TextBox 39"/>
          <p:cNvSpPr txBox="1"/>
          <p:nvPr/>
        </p:nvSpPr>
        <p:spPr>
          <a:xfrm>
            <a:off x="362504" y="6225372"/>
            <a:ext cx="4032003" cy="461665"/>
          </a:xfrm>
          <a:prstGeom prst="rect">
            <a:avLst/>
          </a:prstGeom>
          <a:noFill/>
        </p:spPr>
        <p:txBody>
          <a:bodyPr wrap="square" rtlCol="0">
            <a:spAutoFit/>
          </a:bodyPr>
          <a:lstStyle/>
          <a:p>
            <a:pPr marL="171450" indent="-171450">
              <a:buFont typeface="Arial" panose="020B0604020202020204" pitchFamily="34" charset="0"/>
              <a:buChar char="•"/>
            </a:pPr>
            <a:r>
              <a:rPr lang="en-GB" sz="1100" dirty="0" smtClean="0">
                <a:latin typeface="Segoe UI" panose="020B0502040204020203" pitchFamily="34" charset="0"/>
                <a:ea typeface="Segoe UI" panose="020B0502040204020203" pitchFamily="34" charset="0"/>
                <a:cs typeface="Segoe UI" panose="020B0502040204020203" pitchFamily="34" charset="0"/>
              </a:rPr>
              <a:t>Continue to develop reporting capability in this area.</a:t>
            </a:r>
            <a:endParaRPr lang="en-GB" sz="1100" dirty="0">
              <a:latin typeface="Segoe UI" panose="020B0502040204020203" pitchFamily="34" charset="0"/>
              <a:ea typeface="Segoe UI" panose="020B0502040204020203" pitchFamily="34" charset="0"/>
              <a:cs typeface="Segoe UI" panose="020B0502040204020203" pitchFamily="34" charset="0"/>
            </a:endParaRPr>
          </a:p>
          <a:p>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840855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77164" y="206164"/>
            <a:ext cx="3734835" cy="1380265"/>
          </a:xfrm>
          <a:prstGeom prst="rect">
            <a:avLst/>
          </a:prstGeom>
        </p:spPr>
      </p:pic>
      <p:sp>
        <p:nvSpPr>
          <p:cNvPr id="47" name="Slide Number Placeholder 1"/>
          <p:cNvSpPr>
            <a:spLocks noGrp="1"/>
          </p:cNvSpPr>
          <p:nvPr>
            <p:ph type="sldNum" sz="quarter" idx="12"/>
          </p:nvPr>
        </p:nvSpPr>
        <p:spPr>
          <a:xfrm>
            <a:off x="11831999" y="0"/>
            <a:ext cx="3600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61</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a:xfrm>
            <a:off x="8195956" y="5833872"/>
            <a:ext cx="3636044" cy="430887"/>
          </a:xfrm>
          <a:prstGeom prst="rect">
            <a:avLst/>
          </a:prstGeom>
        </p:spPr>
        <p:txBody>
          <a:bodyPr wrap="square">
            <a:spAutoFit/>
          </a:bodyPr>
          <a:lstStyle/>
          <a:p>
            <a:pPr algn="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Please forward any feedback in relation to this report to </a:t>
            </a:r>
            <a:r>
              <a:rPr lang="en-GB" sz="1100" u="sng" dirty="0">
                <a:latin typeface="Segoe UI" panose="020B0502040204020203" pitchFamily="34" charset="0"/>
                <a:ea typeface="Segoe UI" panose="020B0502040204020203" pitchFamily="34" charset="0"/>
                <a:cs typeface="Segoe UI" panose="020B0502040204020203" pitchFamily="34" charset="0"/>
                <a:hlinkClick r:id="rId4"/>
              </a:rPr>
              <a:t>SPIPerformance@westmercia.pnn.police.uk</a:t>
            </a:r>
            <a:r>
              <a:rPr lang="en-GB" sz="1100" u="sng" dirty="0">
                <a:latin typeface="Segoe UI" panose="020B0502040204020203" pitchFamily="34" charset="0"/>
                <a:ea typeface="Segoe UI" panose="020B0502040204020203" pitchFamily="34" charset="0"/>
                <a:cs typeface="Segoe UI" panose="020B0502040204020203" pitchFamily="34" charset="0"/>
              </a:rPr>
              <a:t> </a:t>
            </a:r>
            <a:r>
              <a:rPr lang="en-GB" sz="11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endParaRPr lang="en-GB"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59105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10" name="TextBox 9"/>
          <p:cNvSpPr txBox="1"/>
          <p:nvPr/>
        </p:nvSpPr>
        <p:spPr>
          <a:xfrm>
            <a:off x="308095" y="-95488"/>
            <a:ext cx="10289701" cy="738664"/>
          </a:xfrm>
          <a:prstGeom prst="rect">
            <a:avLst/>
          </a:prstGeom>
          <a:noFill/>
        </p:spPr>
        <p:txBody>
          <a:bodyPr wrap="square" rtlCol="0">
            <a:spAutoFit/>
          </a:bodyPr>
          <a:lstStyle/>
          <a:p>
            <a:pPr algn="just"/>
            <a:endParaRPr lang="en-GB" sz="800"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r>
              <a:rPr lang="en-GB" b="1" dirty="0" smtClean="0">
                <a:solidFill>
                  <a:srgbClr val="BF9000"/>
                </a:solidFill>
                <a:latin typeface="Segoe UI" panose="020B0502040204020203" pitchFamily="34" charset="0"/>
                <a:ea typeface="Segoe UI" panose="020B0502040204020203" pitchFamily="34" charset="0"/>
                <a:cs typeface="Segoe UI" panose="020B0502040204020203" pitchFamily="34" charset="0"/>
              </a:rPr>
              <a:t>Summary</a:t>
            </a:r>
            <a:endParaRPr lang="en-GB"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921739" y="0"/>
            <a:ext cx="2781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7</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93556824"/>
              </p:ext>
            </p:extLst>
          </p:nvPr>
        </p:nvGraphicFramePr>
        <p:xfrm>
          <a:off x="495036" y="510660"/>
          <a:ext cx="11539943" cy="6035040"/>
        </p:xfrm>
        <a:graphic>
          <a:graphicData uri="http://schemas.openxmlformats.org/drawingml/2006/table">
            <a:tbl>
              <a:tblPr/>
              <a:tblGrid>
                <a:gridCol w="1083227"/>
                <a:gridCol w="518392"/>
                <a:gridCol w="1163781"/>
                <a:gridCol w="822037"/>
                <a:gridCol w="1071418"/>
                <a:gridCol w="914400"/>
                <a:gridCol w="369454"/>
                <a:gridCol w="1773382"/>
                <a:gridCol w="2059709"/>
                <a:gridCol w="1209964"/>
                <a:gridCol w="554179"/>
              </a:tblGrid>
              <a:tr h="106659">
                <a:tc>
                  <a:txBody>
                    <a:bodyPr/>
                    <a:lstStyle/>
                    <a:p>
                      <a:pPr algn="ctr" rtl="0" fontAlgn="ctr"/>
                      <a:r>
                        <a:rPr lang="en-GB" sz="1100" b="1" i="0" u="none" strike="noStrike" dirty="0">
                          <a:solidFill>
                            <a:srgbClr val="FFFFFF"/>
                          </a:solidFill>
                          <a:effectLst/>
                          <a:latin typeface="Segoe UI" panose="020B0502040204020203" pitchFamily="34" charset="0"/>
                        </a:rPr>
                        <a:t>Strategic Objective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l" rtl="0" fontAlgn="ctr"/>
                      <a:r>
                        <a:rPr lang="en-GB" sz="1100" b="1" i="0" u="none" strike="noStrike" dirty="0">
                          <a:solidFill>
                            <a:srgbClr val="FFFFFF"/>
                          </a:solidFill>
                          <a:effectLst/>
                          <a:latin typeface="Segoe UI" panose="020B0502040204020203" pitchFamily="34" charset="0"/>
                        </a:rPr>
                        <a:t>Key Performance Question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KPI Ref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Key Performance Indicator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gridSpan="2">
                  <a:txBody>
                    <a:bodyPr/>
                    <a:lstStyle/>
                    <a:p>
                      <a:pPr algn="ctr" rtl="0" fontAlgn="ctr"/>
                      <a:r>
                        <a:rPr lang="en-GB" sz="1100" b="1" i="0" u="none" strike="noStrike" dirty="0">
                          <a:solidFill>
                            <a:srgbClr val="FFFFFF"/>
                          </a:solidFill>
                          <a:effectLst/>
                          <a:latin typeface="Segoe UI" panose="020B0502040204020203" pitchFamily="34" charset="0"/>
                        </a:rPr>
                        <a:t>Police and Crime 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hMerge="1">
                  <a:txBody>
                    <a:bodyPr/>
                    <a:lstStyle/>
                    <a:p>
                      <a:endParaRPr lang="en-GB"/>
                    </a:p>
                  </a:txBody>
                  <a:tcPr/>
                </a:tc>
                <a:tc>
                  <a:txBody>
                    <a:bodyPr/>
                    <a:lstStyle/>
                    <a:p>
                      <a:pPr algn="ctr" fontAlgn="ctr"/>
                      <a:r>
                        <a:rPr lang="en-GB" sz="1100" b="1" i="0" u="none" strike="noStrike" dirty="0">
                          <a:solidFill>
                            <a:srgbClr val="FFFFFF"/>
                          </a:solidFill>
                          <a:effectLst/>
                          <a:latin typeface="Segoe UI" panose="020B0502040204020203" pitchFamily="34" charset="0"/>
                        </a:rPr>
                        <a:t>WDGLL for that section (made up of subsections)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Update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Likelihood of achieving What Good Looks Like by intended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Page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r>
              <a:tr h="74068">
                <a:tc rowSpan="9">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mn-cs"/>
                        </a:rPr>
                        <a:t>Delivering innovative, problem-solving practices and processes</a:t>
                      </a:r>
                    </a:p>
                    <a:p>
                      <a:endParaRPr lang="en-GB"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en-GB" sz="1100" b="1" i="0" u="none" strike="noStrike" dirty="0">
                          <a:solidFill>
                            <a:srgbClr val="000000"/>
                          </a:solidFill>
                          <a:effectLst/>
                          <a:latin typeface="Segoe UI" panose="020B0502040204020203"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l" fontAlgn="ctr"/>
                      <a:r>
                        <a:rPr lang="en-GB" sz="1100" b="0" i="0" u="none" strike="noStrike" dirty="0">
                          <a:solidFill>
                            <a:srgbClr val="000000"/>
                          </a:solidFill>
                          <a:effectLst/>
                          <a:latin typeface="Segoe UI" panose="020B0502040204020203" pitchFamily="34" charset="0"/>
                        </a:rPr>
                        <a:t>How does West Mercia ensure that public contact is managed effectively?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 of 999 calls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Reassuring West Mercia’s Communities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100" b="1" i="0" u="none" strike="noStrike" dirty="0">
                          <a:solidFill>
                            <a:srgbClr val="000000"/>
                          </a:solidFill>
                          <a:effectLst/>
                          <a:latin typeface="Segoe UI" panose="020B0502040204020203"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100" b="0" i="0" u="none" strike="noStrike" dirty="0">
                          <a:solidFill>
                            <a:srgbClr val="000000"/>
                          </a:solidFill>
                          <a:effectLst/>
                          <a:latin typeface="Segoe UI" panose="020B0502040204020203"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Highest volumes recorded since Oct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FFFFFF"/>
                          </a:solidFill>
                          <a:effectLst/>
                          <a:latin typeface="Segoe UI" panose="020B0502040204020203" pitchFamily="34"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rowSpan="6">
                  <a:txBody>
                    <a:bodyPr/>
                    <a:lstStyle/>
                    <a:p>
                      <a:pPr algn="ctr" fontAlgn="ctr"/>
                      <a:r>
                        <a:rPr lang="en-GB" sz="1100" b="0" i="0" u="none" strike="noStrike" dirty="0" smtClean="0">
                          <a:solidFill>
                            <a:srgbClr val="000000"/>
                          </a:solidFill>
                          <a:effectLst/>
                          <a:latin typeface="Segoe UI" panose="020B0502040204020203" pitchFamily="34" charset="0"/>
                        </a:rPr>
                        <a:t>36</a:t>
                      </a:r>
                      <a:r>
                        <a:rPr lang="en-GB" sz="1100" b="0" i="0" u="none" strike="noStrike" dirty="0">
                          <a:solidFill>
                            <a:srgbClr val="000000"/>
                          </a:solidFill>
                          <a:effectLst/>
                          <a:latin typeface="Segoe UI" panose="020B05020402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Average call answer time for 999 calls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Reassuring West Mercia’s Communities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100" b="1" i="0" u="none" strike="noStrike" dirty="0">
                          <a:solidFill>
                            <a:srgbClr val="000000"/>
                          </a:solidFill>
                          <a:effectLst/>
                          <a:latin typeface="Segoe UI" panose="020B0502040204020203"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100" b="0" i="0" u="none" strike="noStrike" dirty="0">
                          <a:solidFill>
                            <a:srgbClr val="000000"/>
                          </a:solidFill>
                          <a:effectLst/>
                          <a:latin typeface="Segoe UI" panose="020B0502040204020203" pitchFamily="34" charset="0"/>
                        </a:rPr>
                        <a:t>90% answered within 10 seconds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91% - Consistently above 90% over the previous six months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FFFFFF"/>
                          </a:solidFill>
                          <a:effectLst/>
                          <a:latin typeface="Segoe UI" panose="020B0502040204020203" pitchFamily="34" charset="0"/>
                        </a:rPr>
                        <a:t>95%-100% Almost certain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vMerge="1">
                  <a:txBody>
                    <a:bodyPr/>
                    <a:lstStyle/>
                    <a:p>
                      <a:endParaRPr lang="en-GB"/>
                    </a:p>
                  </a:txBody>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999 Abandonment 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Reassuring West Mercia’s Communities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100" b="1" i="0" u="none" strike="noStrike" dirty="0">
                          <a:solidFill>
                            <a:srgbClr val="000000"/>
                          </a:solidFill>
                          <a:effectLst/>
                          <a:latin typeface="Segoe UI" panose="020B0502040204020203"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100" b="0" i="0" u="none" strike="noStrike" dirty="0">
                          <a:solidFill>
                            <a:srgbClr val="000000"/>
                          </a:solidFill>
                          <a:effectLst/>
                          <a:latin typeface="Segoe UI" panose="020B0502040204020203"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1.71% - a slight increase on previous month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FFFFFF"/>
                          </a:solidFill>
                          <a:effectLst/>
                          <a:latin typeface="Segoe UI" panose="020B0502040204020203" pitchFamily="34"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vMerge="1">
                  <a:txBody>
                    <a:bodyPr/>
                    <a:lstStyle/>
                    <a:p>
                      <a:endParaRPr lang="en-GB"/>
                    </a:p>
                  </a:txBody>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 of 101 calls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Reassuring West Mercia’s Communities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100" b="1" i="0" u="none" strike="noStrike" dirty="0">
                          <a:solidFill>
                            <a:srgbClr val="000000"/>
                          </a:solidFill>
                          <a:effectLst/>
                          <a:latin typeface="Segoe UI" panose="020B0502040204020203"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100" b="0" i="0" u="none" strike="noStrike" dirty="0">
                          <a:solidFill>
                            <a:srgbClr val="000000"/>
                          </a:solidFill>
                          <a:effectLst/>
                          <a:latin typeface="Segoe UI" panose="020B0502040204020203"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Highest volumes recorded since November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FFFFFF"/>
                          </a:solidFill>
                          <a:effectLst/>
                          <a:latin typeface="Segoe UI" panose="020B0502040204020203" pitchFamily="34"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vMerge="1">
                  <a:txBody>
                    <a:bodyPr/>
                    <a:lstStyle/>
                    <a:p>
                      <a:endParaRPr lang="en-GB"/>
                    </a:p>
                  </a:txBody>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Average call answer time for 101 calls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Reassuring West Mercia’s Communities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100" b="1" i="0" u="none" strike="noStrike" dirty="0">
                          <a:solidFill>
                            <a:srgbClr val="000000"/>
                          </a:solidFill>
                          <a:effectLst/>
                          <a:latin typeface="Segoe UI" panose="020B0502040204020203"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100" b="0" i="0" u="none" strike="noStrike" dirty="0">
                          <a:solidFill>
                            <a:srgbClr val="000000"/>
                          </a:solidFill>
                          <a:effectLst/>
                          <a:latin typeface="Segoe UI" panose="020B0502040204020203" pitchFamily="34" charset="0"/>
                        </a:rPr>
                        <a:t>80% answered within 30 seconds by June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46% - continues to fluctuate.  Lowest since October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55% - 75% Likely or probable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vMerge="1">
                  <a:txBody>
                    <a:bodyPr/>
                    <a:lstStyle/>
                    <a:p>
                      <a:endParaRPr lang="en-GB"/>
                    </a:p>
                  </a:txBody>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101 Abandonment 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Reassuring West Mercia’s Communities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100" b="1" i="0" u="none" strike="noStrike" dirty="0">
                          <a:solidFill>
                            <a:srgbClr val="000000"/>
                          </a:solidFill>
                          <a:effectLst/>
                          <a:latin typeface="Segoe UI" panose="020B0502040204020203"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100" b="0" i="0" u="none" strike="noStrike" dirty="0">
                          <a:solidFill>
                            <a:srgbClr val="000000"/>
                          </a:solidFill>
                          <a:effectLst/>
                          <a:latin typeface="Segoe UI" panose="020B0502040204020203"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21.11% - 3% increase on previous month.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FFFFFF"/>
                          </a:solidFill>
                          <a:effectLst/>
                          <a:latin typeface="Segoe UI" panose="020B0502040204020203" pitchFamily="34"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vMerge="1">
                  <a:txBody>
                    <a:bodyPr/>
                    <a:lstStyle/>
                    <a:p>
                      <a:endParaRPr lang="en-GB"/>
                    </a:p>
                  </a:txBody>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Public demand via new platforms and technology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Reassuring West Mercia’s Communities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100" b="1" i="0" u="none" strike="noStrike" dirty="0">
                          <a:solidFill>
                            <a:srgbClr val="000000"/>
                          </a:solidFill>
                          <a:effectLst/>
                          <a:latin typeface="Segoe UI" panose="020B0502040204020203"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100" b="0" i="0" u="none" strike="noStrike" dirty="0">
                          <a:solidFill>
                            <a:srgbClr val="000000"/>
                          </a:solidFill>
                          <a:effectLst/>
                          <a:latin typeface="Segoe UI" panose="020B0502040204020203" pitchFamily="34" charset="0"/>
                        </a:rPr>
                        <a:t>To be determined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2183 - Highest recorded volumes.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Segoe UI" panose="020B0502040204020203" pitchFamily="34" charset="0"/>
                        </a:rPr>
                        <a:t>To be assigned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37</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Response times by grade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Reforming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7FE9"/>
                    </a:solidFill>
                  </a:tcPr>
                </a:tc>
                <a:tc>
                  <a:txBody>
                    <a:bodyPr/>
                    <a:lstStyle/>
                    <a:p>
                      <a:pPr algn="ctr" fontAlgn="ctr"/>
                      <a:r>
                        <a:rPr lang="en-GB" sz="1100" b="1" i="0" u="none" strike="noStrike" dirty="0">
                          <a:solidFill>
                            <a:srgbClr val="000000"/>
                          </a:solidFill>
                          <a:effectLst/>
                          <a:latin typeface="Segoe UI" panose="020B0502040204020203"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7FE9"/>
                    </a:solidFill>
                  </a:tcPr>
                </a:tc>
                <a:tc>
                  <a:txBody>
                    <a:bodyPr/>
                    <a:lstStyle/>
                    <a:p>
                      <a:pPr algn="l" fontAlgn="ctr"/>
                      <a:r>
                        <a:rPr lang="en-GB" sz="1100" b="0" i="0" u="none" strike="noStrike" dirty="0">
                          <a:solidFill>
                            <a:srgbClr val="000000"/>
                          </a:solidFill>
                          <a:effectLst/>
                          <a:latin typeface="Segoe UI" panose="020B0502040204020203" pitchFamily="34" charset="0"/>
                        </a:rPr>
                        <a:t>To be determined when unit data is available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Work ongoing to progress data availability.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0% - 5% Remote chance</a:t>
                      </a:r>
                    </a:p>
                  </a:txBody>
                  <a:tcPr marL="0" marR="0" marT="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F2F2F2"/>
                    </a:solidFill>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38</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1F4E78"/>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pPr algn="ctr" fontAlgn="ctr"/>
                      <a:endParaRPr lang="en-GB" sz="1100" b="1"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Unresourced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Reforming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7FE9"/>
                    </a:solidFill>
                  </a:tcPr>
                </a:tc>
                <a:tc>
                  <a:txBody>
                    <a:bodyPr/>
                    <a:lstStyle/>
                    <a:p>
                      <a:pPr algn="ctr" fontAlgn="ctr"/>
                      <a:r>
                        <a:rPr lang="en-GB" sz="1100" b="1" i="0" u="none" strike="noStrike" dirty="0">
                          <a:solidFill>
                            <a:srgbClr val="000000"/>
                          </a:solidFill>
                          <a:effectLst/>
                          <a:latin typeface="Segoe UI" panose="020B0502040204020203"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7FE9"/>
                    </a:solidFill>
                  </a:tcPr>
                </a:tc>
                <a:tc>
                  <a:txBody>
                    <a:bodyPr/>
                    <a:lstStyle/>
                    <a:p>
                      <a:pPr algn="l" fontAlgn="ctr"/>
                      <a:r>
                        <a:rPr lang="en-GB" sz="1100" b="0" i="0" u="none" strike="noStrike" dirty="0">
                          <a:solidFill>
                            <a:srgbClr val="000000"/>
                          </a:solidFill>
                          <a:effectLst/>
                          <a:latin typeface="Segoe UI" panose="020B0502040204020203" pitchFamily="34" charset="0"/>
                        </a:rPr>
                        <a:t>To be reviewed, meeting arranged for May.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Volumes on an upward trend since the start January 2022.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Segoe UI" panose="020B0502040204020203" pitchFamily="34" charset="0"/>
                        </a:rPr>
                        <a:t>To be assigned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38</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13178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10" name="TextBox 9"/>
          <p:cNvSpPr txBox="1"/>
          <p:nvPr/>
        </p:nvSpPr>
        <p:spPr>
          <a:xfrm>
            <a:off x="308095" y="-95488"/>
            <a:ext cx="10289701" cy="738664"/>
          </a:xfrm>
          <a:prstGeom prst="rect">
            <a:avLst/>
          </a:prstGeom>
          <a:noFill/>
        </p:spPr>
        <p:txBody>
          <a:bodyPr wrap="square" rtlCol="0">
            <a:spAutoFit/>
          </a:bodyPr>
          <a:lstStyle/>
          <a:p>
            <a:pPr algn="just"/>
            <a:endParaRPr lang="en-GB" sz="800"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r>
              <a:rPr lang="en-GB" b="1" dirty="0" smtClean="0">
                <a:solidFill>
                  <a:srgbClr val="BF9000"/>
                </a:solidFill>
                <a:latin typeface="Segoe UI" panose="020B0502040204020203" pitchFamily="34" charset="0"/>
                <a:ea typeface="Segoe UI" panose="020B0502040204020203" pitchFamily="34" charset="0"/>
                <a:cs typeface="Segoe UI" panose="020B0502040204020203" pitchFamily="34" charset="0"/>
              </a:rPr>
              <a:t>Summary</a:t>
            </a:r>
            <a:endParaRPr lang="en-GB"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921739" y="0"/>
            <a:ext cx="2781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8</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7438560"/>
              </p:ext>
            </p:extLst>
          </p:nvPr>
        </p:nvGraphicFramePr>
        <p:xfrm>
          <a:off x="495036" y="510660"/>
          <a:ext cx="11539943" cy="6061936"/>
        </p:xfrm>
        <a:graphic>
          <a:graphicData uri="http://schemas.openxmlformats.org/drawingml/2006/table">
            <a:tbl>
              <a:tblPr/>
              <a:tblGrid>
                <a:gridCol w="1083227"/>
                <a:gridCol w="518392"/>
                <a:gridCol w="1163781"/>
                <a:gridCol w="822037"/>
                <a:gridCol w="1071418"/>
                <a:gridCol w="914400"/>
                <a:gridCol w="369454"/>
                <a:gridCol w="1773382"/>
                <a:gridCol w="2059709"/>
                <a:gridCol w="1209964"/>
                <a:gridCol w="554179"/>
              </a:tblGrid>
              <a:tr h="106659">
                <a:tc>
                  <a:txBody>
                    <a:bodyPr/>
                    <a:lstStyle/>
                    <a:p>
                      <a:pPr algn="ctr" rtl="0" fontAlgn="ctr"/>
                      <a:r>
                        <a:rPr lang="en-GB" sz="1100" b="1" i="0" u="none" strike="noStrike" dirty="0">
                          <a:solidFill>
                            <a:srgbClr val="FFFFFF"/>
                          </a:solidFill>
                          <a:effectLst/>
                          <a:latin typeface="Segoe UI" panose="020B0502040204020203" pitchFamily="34" charset="0"/>
                        </a:rPr>
                        <a:t>Strategic Objective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l" rtl="0" fontAlgn="ctr"/>
                      <a:r>
                        <a:rPr lang="en-GB" sz="1100" b="1" i="0" u="none" strike="noStrike" dirty="0">
                          <a:solidFill>
                            <a:srgbClr val="FFFFFF"/>
                          </a:solidFill>
                          <a:effectLst/>
                          <a:latin typeface="Segoe UI" panose="020B0502040204020203" pitchFamily="34" charset="0"/>
                        </a:rPr>
                        <a:t>Key Performance Question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KPI Ref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Key Performance Indicator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gridSpan="2">
                  <a:txBody>
                    <a:bodyPr/>
                    <a:lstStyle/>
                    <a:p>
                      <a:pPr algn="ctr" rtl="0" fontAlgn="ctr"/>
                      <a:r>
                        <a:rPr lang="en-GB" sz="1100" b="1" i="0" u="none" strike="noStrike" dirty="0">
                          <a:solidFill>
                            <a:srgbClr val="FFFFFF"/>
                          </a:solidFill>
                          <a:effectLst/>
                          <a:latin typeface="Segoe UI" panose="020B0502040204020203" pitchFamily="34" charset="0"/>
                        </a:rPr>
                        <a:t>Police and Crime 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hMerge="1">
                  <a:txBody>
                    <a:bodyPr/>
                    <a:lstStyle/>
                    <a:p>
                      <a:endParaRPr lang="en-GB"/>
                    </a:p>
                  </a:txBody>
                  <a:tcPr/>
                </a:tc>
                <a:tc>
                  <a:txBody>
                    <a:bodyPr/>
                    <a:lstStyle/>
                    <a:p>
                      <a:pPr algn="ctr" fontAlgn="ctr"/>
                      <a:r>
                        <a:rPr lang="en-GB" sz="1100" b="1" i="0" u="none" strike="noStrike" dirty="0">
                          <a:solidFill>
                            <a:srgbClr val="FFFFFF"/>
                          </a:solidFill>
                          <a:effectLst/>
                          <a:latin typeface="Segoe UI" panose="020B0502040204020203" pitchFamily="34" charset="0"/>
                        </a:rPr>
                        <a:t>WDGLL for that section (made up of subsections)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Update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Likelihood of achieving What Good Looks Like by intended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Page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r>
              <a:tr h="82401">
                <a:tc row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mn-cs"/>
                        </a:rPr>
                        <a:t>Delivering innovative, problem-solving practices and processes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GB" sz="1100" b="1" i="0" u="none" strike="noStrike" dirty="0">
                          <a:solidFill>
                            <a:srgbClr val="000000"/>
                          </a:solidFill>
                          <a:effectLst/>
                          <a:latin typeface="Segoe UI" panose="020B0502040204020203"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l" fontAlgn="ctr"/>
                      <a:r>
                        <a:rPr lang="en-GB" sz="1100" b="0" i="0" u="none" strike="noStrike" dirty="0">
                          <a:solidFill>
                            <a:srgbClr val="000000"/>
                          </a:solidFill>
                          <a:effectLst/>
                          <a:latin typeface="Segoe UI" panose="020B0502040204020203" pitchFamily="34" charset="0"/>
                        </a:rPr>
                        <a:t>How well does WMP manage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4.2.10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 of ASB incidents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1100" b="0" i="0" u="none" strike="noStrike" dirty="0">
                          <a:solidFill>
                            <a:srgbClr val="000000"/>
                          </a:solidFill>
                          <a:effectLst/>
                          <a:latin typeface="Segoe UI" panose="020B0502040204020203"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Continued decrease from the high volumes recorded during lockdown.  Year end - 9% decrease on 19/20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FFFFFF"/>
                          </a:solidFill>
                          <a:effectLst/>
                          <a:latin typeface="Segoe UI" panose="020B0502040204020203" pitchFamily="34"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rowSpan="3">
                  <a:txBody>
                    <a:bodyPr/>
                    <a:lstStyle/>
                    <a:p>
                      <a:pPr algn="ctr" fontAlgn="ctr"/>
                      <a:r>
                        <a:rPr lang="en-GB" sz="1100" b="0" i="0" u="none" strike="noStrike" dirty="0" smtClean="0">
                          <a:solidFill>
                            <a:srgbClr val="000000"/>
                          </a:solidFill>
                          <a:effectLst/>
                          <a:latin typeface="Segoe UI" panose="020B0502040204020203" pitchFamily="34" charset="0"/>
                        </a:rPr>
                        <a:t>39</a:t>
                      </a:r>
                      <a:r>
                        <a:rPr lang="en-GB" sz="1100" b="0" i="0" u="none" strike="noStrike" dirty="0">
                          <a:solidFill>
                            <a:srgbClr val="000000"/>
                          </a:solidFill>
                          <a:effectLst/>
                          <a:latin typeface="Segoe UI" panose="020B05020402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 of mental health incidents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Putting victims and survivors first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3D6DD"/>
                    </a:solidFill>
                  </a:tcPr>
                </a:tc>
                <a:tc>
                  <a:txBody>
                    <a:bodyPr/>
                    <a:lstStyle/>
                    <a:p>
                      <a:pPr algn="ctr" fontAlgn="ctr"/>
                      <a:r>
                        <a:rPr lang="en-GB" sz="1100" b="1" i="0" u="none" strike="noStrike" dirty="0">
                          <a:solidFill>
                            <a:srgbClr val="000000"/>
                          </a:solidFill>
                          <a:effectLst/>
                          <a:latin typeface="Segoe UI" panose="020B0502040204020203"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3D6DD"/>
                    </a:solidFill>
                  </a:tcPr>
                </a:tc>
                <a:tc>
                  <a:txBody>
                    <a:bodyPr/>
                    <a:lstStyle/>
                    <a:p>
                      <a:pPr algn="l" fontAlgn="ctr"/>
                      <a:r>
                        <a:rPr lang="en-GB" sz="1100" b="0" i="0" u="none" strike="noStrike" dirty="0">
                          <a:solidFill>
                            <a:srgbClr val="000000"/>
                          </a:solidFill>
                          <a:effectLst/>
                          <a:latin typeface="Segoe UI" panose="020B0502040204020203"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Volumes fluctuating.  Year end - 35% decrease on 19/20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FFFFFF"/>
                          </a:solidFill>
                          <a:effectLst/>
                          <a:latin typeface="Segoe UI" panose="020B0502040204020203" pitchFamily="34"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vMerge="1">
                  <a:txBody>
                    <a:bodyPr/>
                    <a:lstStyle/>
                    <a:p>
                      <a:endParaRPr lang="en-GB"/>
                    </a:p>
                  </a:txBody>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 of Total recorded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1100" b="0" i="0" u="none" strike="noStrike" dirty="0">
                          <a:solidFill>
                            <a:srgbClr val="000000"/>
                          </a:solidFill>
                          <a:effectLst/>
                          <a:latin typeface="Segoe UI" panose="020B0502040204020203"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Continued increase in volumes, Year end - inline with 19/20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FFFFFF"/>
                          </a:solidFill>
                          <a:effectLst/>
                          <a:latin typeface="Segoe UI" panose="020B0502040204020203" pitchFamily="34"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vMerge="1">
                  <a:txBody>
                    <a:bodyPr/>
                    <a:lstStyle/>
                    <a:p>
                      <a:endParaRPr lang="en-GB"/>
                    </a:p>
                  </a:txBody>
                  <a:tcPr/>
                </a:tc>
              </a:tr>
              <a:tr h="50292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rtl="0" fontAlgn="ctr"/>
                      <a:r>
                        <a:rPr lang="en-GB" sz="1100" b="1" i="0" u="none" strike="noStrike" dirty="0">
                          <a:solidFill>
                            <a:srgbClr val="000000"/>
                          </a:solidFill>
                          <a:effectLst/>
                          <a:latin typeface="Segoe UI" panose="020B0502040204020203" pitchFamily="34" charset="0"/>
                        </a:rPr>
                        <a:t>4.2.13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 of rural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1100" b="0" i="0" u="none" strike="noStrike" dirty="0">
                          <a:solidFill>
                            <a:srgbClr val="000000"/>
                          </a:solidFill>
                          <a:effectLst/>
                          <a:latin typeface="Segoe UI" panose="020B0502040204020203" pitchFamily="34" charset="0"/>
                        </a:rPr>
                        <a:t>To be determined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Proposal for force definition made.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Segoe UI" panose="020B0502040204020203" pitchFamily="34" charset="0"/>
                        </a:rPr>
                        <a:t>To be assigned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45</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292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National policing measures: -  Homicides;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1100" b="0" i="0" u="none" strike="noStrike" dirty="0">
                          <a:solidFill>
                            <a:srgbClr val="000000"/>
                          </a:solidFill>
                          <a:effectLst/>
                          <a:latin typeface="Segoe UI" panose="020B0502040204020203"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200" b="0" i="0" u="none" strike="noStrike" dirty="0">
                          <a:solidFill>
                            <a:srgbClr val="000000"/>
                          </a:solidFill>
                          <a:effectLst/>
                          <a:latin typeface="Segoe UI" panose="020B0502040204020203" pitchFamily="34" charset="0"/>
                        </a:rPr>
                        <a:t>Increasing trend: 6 offences in Q4 compared with 4 in Q3 of 2021 – 2022. Also remaining consistently higher than previous years.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FFFFFF"/>
                          </a:solidFill>
                          <a:effectLst/>
                          <a:latin typeface="Segoe UI" panose="020B0502040204020203" pitchFamily="34"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rowSpan="3">
                  <a:txBody>
                    <a:bodyPr/>
                    <a:lstStyle/>
                    <a:p>
                      <a:pPr algn="ctr" fontAlgn="ctr"/>
                      <a:r>
                        <a:rPr lang="en-GB" sz="1100" b="0" i="0" u="none" strike="noStrike" dirty="0" smtClean="0">
                          <a:solidFill>
                            <a:srgbClr val="000000"/>
                          </a:solidFill>
                          <a:effectLst/>
                          <a:latin typeface="Segoe UI" panose="020B0502040204020203" pitchFamily="34" charset="0"/>
                        </a:rPr>
                        <a:t>47</a:t>
                      </a:r>
                      <a:r>
                        <a:rPr lang="en-GB" sz="1100" b="0" i="0" u="none" strike="noStrike" dirty="0">
                          <a:solidFill>
                            <a:srgbClr val="000000"/>
                          </a:solidFill>
                          <a:effectLst/>
                          <a:latin typeface="Segoe UI" panose="020B05020402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7096">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National policing measures: - Serious Violence (Inc. knife crime /gun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1100" b="0" i="0" u="none" strike="noStrike" dirty="0">
                          <a:solidFill>
                            <a:srgbClr val="000000"/>
                          </a:solidFill>
                          <a:effectLst/>
                          <a:latin typeface="Segoe UI" panose="020B0502040204020203"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8 offences involving discharge of a firearm in 2020-21 (most 2 a month)</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Hospital admissions for assault with a sharp object are fewer than 8 each month – only detail shared. Six of these months have had none (last 2 years). Data has not been released for Q4 yet</a:t>
                      </a:r>
                      <a:r>
                        <a:rPr lang="en-GB" sz="1100" b="0" i="0" u="none" strike="noStrike" dirty="0" smtClean="0">
                          <a:solidFill>
                            <a:srgbClr val="000000"/>
                          </a:solidFill>
                          <a:effectLst/>
                          <a:latin typeface="Segoe UI" panose="020B0502040204020203" pitchFamily="34" charset="0"/>
                        </a:rPr>
                        <a:t>.</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FFFFFF"/>
                          </a:solidFill>
                          <a:effectLst/>
                          <a:latin typeface="Segoe UI" panose="020B0502040204020203" pitchFamily="34"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vMerge="1">
                  <a:txBody>
                    <a:bodyPr/>
                    <a:lstStyle/>
                    <a:p>
                      <a:endParaRPr lang="en-GB"/>
                    </a:p>
                  </a:txBody>
                  <a:tcPr/>
                </a:tc>
              </a:tr>
              <a:tr h="0">
                <a:tc vMerge="1">
                  <a:txBody>
                    <a:bodyPr/>
                    <a:lstStyle/>
                    <a:p>
                      <a:endParaRPr lang="en-GB"/>
                    </a:p>
                  </a:txBody>
                  <a:tcPr/>
                </a:tc>
                <a:tc vMerge="1">
                  <a:txBody>
                    <a:bodyPr/>
                    <a:lstStyle/>
                    <a:p>
                      <a:endParaRPr lang="en-GB"/>
                    </a:p>
                  </a:txBody>
                  <a:tcPr/>
                </a:tc>
                <a:tc vMerge="1">
                  <a:txBody>
                    <a:bodyPr/>
                    <a:lstStyle/>
                    <a:p>
                      <a:endParaRPr lang="en-GB"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4.2.17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National policing measures: - Drug-related homicides / CLs;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1100" b="0" i="0" u="none" strike="noStrike" dirty="0">
                          <a:solidFill>
                            <a:srgbClr val="000000"/>
                          </a:solidFill>
                          <a:effectLst/>
                          <a:latin typeface="Segoe UI" panose="020B0502040204020203"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1100" dirty="0" smtClean="0">
                          <a:latin typeface="Segoe UI" panose="020B0502040204020203" pitchFamily="34" charset="0"/>
                          <a:ea typeface="Segoe UI" panose="020B0502040204020203" pitchFamily="34" charset="0"/>
                          <a:cs typeface="Segoe UI" panose="020B0502040204020203" pitchFamily="34" charset="0"/>
                        </a:rPr>
                        <a:t>2 drug-related homicides in</a:t>
                      </a:r>
                      <a:r>
                        <a:rPr lang="en-GB" sz="1100" baseline="0" dirty="0" smtClean="0">
                          <a:latin typeface="Segoe UI" panose="020B0502040204020203" pitchFamily="34" charset="0"/>
                          <a:ea typeface="Segoe UI" panose="020B0502040204020203" pitchFamily="34" charset="0"/>
                          <a:cs typeface="Segoe UI" panose="020B0502040204020203" pitchFamily="34" charset="0"/>
                        </a:rPr>
                        <a:t> last two years. None in the latest quarter.</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FFFFFF"/>
                          </a:solidFill>
                          <a:effectLst/>
                          <a:latin typeface="Segoe UI" panose="020B0502040204020203" pitchFamily="34"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vMerge="1">
                  <a:txBody>
                    <a:bodyPr/>
                    <a:lstStyle/>
                    <a:p>
                      <a:endParaRPr lang="en-GB"/>
                    </a:p>
                  </a:txBody>
                  <a:tcPr/>
                </a:tc>
              </a:tr>
            </a:tbl>
          </a:graphicData>
        </a:graphic>
      </p:graphicFrame>
    </p:spTree>
    <p:extLst>
      <p:ext uri="{BB962C8B-B14F-4D97-AF65-F5344CB8AC3E}">
        <p14:creationId xmlns:p14="http://schemas.microsoft.com/office/powerpoint/2010/main" val="437003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10" name="TextBox 9"/>
          <p:cNvSpPr txBox="1"/>
          <p:nvPr/>
        </p:nvSpPr>
        <p:spPr>
          <a:xfrm>
            <a:off x="308095" y="-95488"/>
            <a:ext cx="10289701" cy="738664"/>
          </a:xfrm>
          <a:prstGeom prst="rect">
            <a:avLst/>
          </a:prstGeom>
          <a:noFill/>
        </p:spPr>
        <p:txBody>
          <a:bodyPr wrap="square" rtlCol="0">
            <a:spAutoFit/>
          </a:bodyPr>
          <a:lstStyle/>
          <a:p>
            <a:pPr algn="just"/>
            <a:endParaRPr lang="en-GB" sz="800"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r>
              <a:rPr lang="en-GB" b="1" dirty="0" smtClean="0">
                <a:solidFill>
                  <a:srgbClr val="BF9000"/>
                </a:solidFill>
                <a:latin typeface="Segoe UI" panose="020B0502040204020203" pitchFamily="34" charset="0"/>
                <a:ea typeface="Segoe UI" panose="020B0502040204020203" pitchFamily="34" charset="0"/>
                <a:cs typeface="Segoe UI" panose="020B0502040204020203" pitchFamily="34" charset="0"/>
              </a:rPr>
              <a:t>Summary</a:t>
            </a:r>
            <a:endParaRPr lang="en-GB" b="1" dirty="0">
              <a:solidFill>
                <a:srgbClr val="BF9000"/>
              </a:solidFill>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pPr>
            <a:endParaRPr lang="en-GB" sz="1100" dirty="0">
              <a:latin typeface="Segoe UI" panose="020B0502040204020203" pitchFamily="34" charset="0"/>
              <a:ea typeface="Segoe UI" panose="020B0502040204020203" pitchFamily="34" charset="0"/>
              <a:cs typeface="Segoe UI" panose="020B0502040204020203" pitchFamily="34" charset="0"/>
            </a:endParaRPr>
          </a:p>
        </p:txBody>
      </p:sp>
      <p:sp>
        <p:nvSpPr>
          <p:cNvPr id="47" name="Slide Number Placeholder 1"/>
          <p:cNvSpPr>
            <a:spLocks noGrp="1"/>
          </p:cNvSpPr>
          <p:nvPr>
            <p:ph type="sldNum" sz="quarter" idx="12"/>
          </p:nvPr>
        </p:nvSpPr>
        <p:spPr>
          <a:xfrm>
            <a:off x="11921739" y="0"/>
            <a:ext cx="278100" cy="273844"/>
          </a:xfrm>
          <a:solidFill>
            <a:schemeClr val="accent4">
              <a:lumMod val="75000"/>
            </a:schemeClr>
          </a:solidFill>
        </p:spPr>
        <p:txBody>
          <a:bodyPr/>
          <a:lstStyle/>
          <a:p>
            <a:pPr algn="ctr"/>
            <a:fld id="{CBF90A45-D156-4E37-899C-0FC44A8962F7}" type="slidenum">
              <a:rPr lang="en-GB" sz="1050" b="1">
                <a:solidFill>
                  <a:schemeClr val="bg1"/>
                </a:solidFill>
                <a:latin typeface="Segoe UI" panose="020B0502040204020203" pitchFamily="34" charset="0"/>
                <a:ea typeface="Segoe UI" panose="020B0502040204020203" pitchFamily="34" charset="0"/>
                <a:cs typeface="Segoe UI" panose="020B0502040204020203" pitchFamily="34" charset="0"/>
              </a:rPr>
              <a:pPr algn="ctr"/>
              <a:t>9</a:t>
            </a:fld>
            <a:endParaRPr lang="en-GB" sz="105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04808250"/>
              </p:ext>
            </p:extLst>
          </p:nvPr>
        </p:nvGraphicFramePr>
        <p:xfrm>
          <a:off x="495036" y="510660"/>
          <a:ext cx="11539943" cy="6202680"/>
        </p:xfrm>
        <a:graphic>
          <a:graphicData uri="http://schemas.openxmlformats.org/drawingml/2006/table">
            <a:tbl>
              <a:tblPr/>
              <a:tblGrid>
                <a:gridCol w="1083227"/>
                <a:gridCol w="518392"/>
                <a:gridCol w="1163781"/>
                <a:gridCol w="822037"/>
                <a:gridCol w="1071418"/>
                <a:gridCol w="914400"/>
                <a:gridCol w="369454"/>
                <a:gridCol w="1773382"/>
                <a:gridCol w="2059709"/>
                <a:gridCol w="1209964"/>
                <a:gridCol w="554179"/>
              </a:tblGrid>
              <a:tr h="106659">
                <a:tc>
                  <a:txBody>
                    <a:bodyPr/>
                    <a:lstStyle/>
                    <a:p>
                      <a:pPr algn="ctr" rtl="0" fontAlgn="ctr"/>
                      <a:r>
                        <a:rPr lang="en-GB" sz="1100" b="1" i="0" u="none" strike="noStrike" dirty="0">
                          <a:solidFill>
                            <a:srgbClr val="FFFFFF"/>
                          </a:solidFill>
                          <a:effectLst/>
                          <a:latin typeface="Segoe UI" panose="020B0502040204020203" pitchFamily="34" charset="0"/>
                        </a:rPr>
                        <a:t>Strategic Objective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l" rtl="0" fontAlgn="ctr"/>
                      <a:r>
                        <a:rPr lang="en-GB" sz="1100" b="1" i="0" u="none" strike="noStrike" dirty="0">
                          <a:solidFill>
                            <a:srgbClr val="FFFFFF"/>
                          </a:solidFill>
                          <a:effectLst/>
                          <a:latin typeface="Segoe UI" panose="020B0502040204020203" pitchFamily="34" charset="0"/>
                        </a:rPr>
                        <a:t>Key Performance Question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KPI Ref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rtl="0" fontAlgn="ctr"/>
                      <a:r>
                        <a:rPr lang="en-GB" sz="1100" b="1" i="0" u="none" strike="noStrike" dirty="0">
                          <a:solidFill>
                            <a:srgbClr val="FFFFFF"/>
                          </a:solidFill>
                          <a:effectLst/>
                          <a:latin typeface="Segoe UI" panose="020B0502040204020203" pitchFamily="34" charset="0"/>
                        </a:rPr>
                        <a:t>Key Performance Indicator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gridSpan="2">
                  <a:txBody>
                    <a:bodyPr/>
                    <a:lstStyle/>
                    <a:p>
                      <a:pPr algn="ctr" rtl="0" fontAlgn="ctr"/>
                      <a:r>
                        <a:rPr lang="en-GB" sz="1100" b="1" i="0" u="none" strike="noStrike" dirty="0">
                          <a:solidFill>
                            <a:srgbClr val="FFFFFF"/>
                          </a:solidFill>
                          <a:effectLst/>
                          <a:latin typeface="Segoe UI" panose="020B0502040204020203" pitchFamily="34" charset="0"/>
                        </a:rPr>
                        <a:t>Police and Crime Plan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hMerge="1">
                  <a:txBody>
                    <a:bodyPr/>
                    <a:lstStyle/>
                    <a:p>
                      <a:endParaRPr lang="en-GB"/>
                    </a:p>
                  </a:txBody>
                  <a:tcPr/>
                </a:tc>
                <a:tc>
                  <a:txBody>
                    <a:bodyPr/>
                    <a:lstStyle/>
                    <a:p>
                      <a:pPr algn="ctr" fontAlgn="ctr"/>
                      <a:r>
                        <a:rPr lang="en-GB" sz="1100" b="1" i="0" u="none" strike="noStrike" dirty="0">
                          <a:solidFill>
                            <a:srgbClr val="FFFFFF"/>
                          </a:solidFill>
                          <a:effectLst/>
                          <a:latin typeface="Segoe UI" panose="020B0502040204020203" pitchFamily="34" charset="0"/>
                        </a:rPr>
                        <a:t>WDGLL for that section (made up of subsections)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Update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Likelihood of achieving What Good Looks Like by intended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c>
                  <a:txBody>
                    <a:bodyPr/>
                    <a:lstStyle/>
                    <a:p>
                      <a:pPr algn="ctr" fontAlgn="ctr"/>
                      <a:r>
                        <a:rPr lang="en-GB" sz="1100" b="1" i="0" u="none" strike="noStrike" dirty="0">
                          <a:solidFill>
                            <a:srgbClr val="FFFFFF"/>
                          </a:solidFill>
                          <a:effectLst/>
                          <a:latin typeface="Segoe UI" panose="020B0502040204020203" pitchFamily="34" charset="0"/>
                        </a:rPr>
                        <a:t>Page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9000"/>
                    </a:solidFill>
                  </a:tcPr>
                </a:tc>
              </a:tr>
              <a:tr h="1341120">
                <a:tc row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mn-cs"/>
                        </a:rPr>
                        <a:t>Delivering innovative, problem-solving practices and processes</a:t>
                      </a:r>
                    </a:p>
                  </a:txBody>
                  <a:tcPr marL="0" marR="0" marT="0"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rowSpan="8">
                  <a:txBody>
                    <a:bodyPr/>
                    <a:lstStyle/>
                    <a:p>
                      <a:pPr algn="ctr" fontAlgn="ctr"/>
                      <a:r>
                        <a:rPr lang="en-GB" sz="1100" b="1" i="0" u="none" strike="noStrike" dirty="0">
                          <a:solidFill>
                            <a:srgbClr val="000000"/>
                          </a:solidFill>
                          <a:effectLst/>
                          <a:latin typeface="Segoe UI" panose="020B0502040204020203" pitchFamily="34" charset="0"/>
                        </a:rPr>
                        <a:t>4.2</a:t>
                      </a:r>
                    </a:p>
                  </a:txBody>
                  <a:tcPr marL="0" marR="0" marT="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tc row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mn-cs"/>
                        </a:rPr>
                        <a:t>How well does WMP manage crime?</a:t>
                      </a:r>
                    </a:p>
                    <a:p>
                      <a:endParaRPr lang="en-GB"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4.2.18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National policing measures: - Neighbourhood crimes (burglary, robbery, vehicle offences and theft from a person);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1100" b="0" i="0" u="none" strike="noStrike" dirty="0">
                          <a:solidFill>
                            <a:srgbClr val="000000"/>
                          </a:solidFill>
                          <a:effectLst/>
                          <a:latin typeface="Segoe UI" panose="020B0502040204020203"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1100" dirty="0" smtClean="0">
                          <a:latin typeface="Segoe UI" panose="020B0502040204020203" pitchFamily="34" charset="0"/>
                          <a:ea typeface="Segoe UI" panose="020B0502040204020203" pitchFamily="34" charset="0"/>
                          <a:cs typeface="Segoe UI" panose="020B0502040204020203" pitchFamily="34" charset="0"/>
                        </a:rPr>
                        <a:t>All crimes are reducing</a:t>
                      </a:r>
                      <a:r>
                        <a:rPr lang="en-GB" sz="1100" baseline="0" dirty="0" smtClean="0">
                          <a:latin typeface="Segoe UI" panose="020B0502040204020203" pitchFamily="34" charset="0"/>
                          <a:ea typeface="Segoe UI" panose="020B0502040204020203" pitchFamily="34" charset="0"/>
                          <a:cs typeface="Segoe UI" panose="020B0502040204020203" pitchFamily="34" charset="0"/>
                        </a:rPr>
                        <a:t> in last two years (burglary - domestic and commercial, robbery, vehicle crime, theft from person). However thefts of and from a vehicle have increased in the previous 2 quarters.</a:t>
                      </a:r>
                    </a:p>
                    <a:p>
                      <a:r>
                        <a:rPr lang="en-GB" sz="1100" baseline="0" dirty="0" smtClean="0">
                          <a:latin typeface="Segoe UI" panose="020B0502040204020203" pitchFamily="34" charset="0"/>
                          <a:ea typeface="Segoe UI" panose="020B0502040204020203" pitchFamily="34" charset="0"/>
                          <a:cs typeface="Segoe UI" panose="020B0502040204020203" pitchFamily="34" charset="0"/>
                        </a:rPr>
                        <a:t>Data is currently from PRC as the CSEW data does not offer enough detail.</a:t>
                      </a:r>
                      <a:endParaRPr lang="en-GB" sz="110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FFFFFF"/>
                          </a:solidFill>
                          <a:effectLst/>
                          <a:latin typeface="Segoe UI" panose="020B0502040204020203" pitchFamily="34"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rowSpan="2">
                  <a:txBody>
                    <a:bodyPr/>
                    <a:lstStyle/>
                    <a:p>
                      <a:endParaRPr lang="en-GB"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6440">
                <a:tc vMerge="1">
                  <a:txBody>
                    <a:bodyPr/>
                    <a:lstStyle/>
                    <a:p>
                      <a:pPr algn="ctr" fontAlgn="ctr"/>
                      <a:endParaRPr lang="en-GB" sz="1100" b="1" i="0" u="none" strike="noStrike" dirty="0">
                        <a:solidFill>
                          <a:srgbClr val="000000"/>
                        </a:solidFill>
                        <a:effectLst/>
                        <a:latin typeface="Segoe UI" panose="020B0502040204020203" pitchFamily="34" charset="0"/>
                      </a:endParaRPr>
                    </a:p>
                  </a:txBody>
                  <a:tcPr marL="0" marR="0" marT="0" marB="0" anchor="ct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National policing measures: - Cyber crime.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1100" b="0" i="0" u="none" strike="noStrike" dirty="0">
                          <a:solidFill>
                            <a:srgbClr val="000000"/>
                          </a:solidFill>
                          <a:effectLst/>
                          <a:latin typeface="Segoe UI" panose="020B0502040204020203"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1100" dirty="0" smtClean="0">
                          <a:latin typeface="Segoe UI" panose="020B0502040204020203" pitchFamily="34" charset="0"/>
                          <a:ea typeface="Segoe UI" panose="020B0502040204020203" pitchFamily="34" charset="0"/>
                          <a:cs typeface="Segoe UI" panose="020B0502040204020203" pitchFamily="34" charset="0"/>
                        </a:rPr>
                        <a:t>The</a:t>
                      </a:r>
                      <a:r>
                        <a:rPr lang="en-GB" sz="1100" baseline="0" dirty="0" smtClean="0">
                          <a:latin typeface="Segoe UI" panose="020B0502040204020203" pitchFamily="34" charset="0"/>
                          <a:ea typeface="Segoe UI" panose="020B0502040204020203" pitchFamily="34" charset="0"/>
                          <a:cs typeface="Segoe UI" panose="020B0502040204020203" pitchFamily="34" charset="0"/>
                        </a:rPr>
                        <a:t> data from the Dept. for Digital, Culture, Media and Sport is not available. Further police held proxy measures are being developed.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FFFFFF"/>
                          </a:solidFill>
                          <a:effectLst/>
                          <a:latin typeface="Segoe UI" panose="020B0502040204020203" pitchFamily="34" charset="0"/>
                        </a:rPr>
                        <a:t>Not applicable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vMerge="1">
                  <a:txBody>
                    <a:bodyPr/>
                    <a:lstStyle/>
                    <a:p>
                      <a:endParaRPr lang="en-GB"/>
                    </a:p>
                  </a:txBody>
                  <a:tcPr/>
                </a:tc>
              </a:tr>
              <a:tr h="111103">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mn-cs"/>
                      </a:endParaRPr>
                    </a:p>
                  </a:txBody>
                  <a:tcPr marL="0" marR="0" marT="0" marB="0" anchor="ctr"/>
                </a:tc>
                <a:tc vMerge="1">
                  <a:txBody>
                    <a:bodyPr/>
                    <a:lstStyle/>
                    <a:p>
                      <a:pPr algn="ctr" fontAlgn="ctr"/>
                      <a:endParaRPr lang="en-GB" sz="1100" b="1" i="0" u="none" strike="noStrike" dirty="0">
                        <a:solidFill>
                          <a:srgbClr val="000000"/>
                        </a:solidFill>
                        <a:effectLst/>
                        <a:latin typeface="Segoe UI" panose="020B0502040204020203" pitchFamily="34" charset="0"/>
                      </a:endParaRPr>
                    </a:p>
                  </a:txBody>
                  <a:tcPr marL="0" marR="0" marT="0" marB="0" anchor="ct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Volumes of Domestic Abuse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1100" b="0" i="0" u="none" strike="noStrike" dirty="0">
                          <a:solidFill>
                            <a:srgbClr val="000000"/>
                          </a:solidFill>
                          <a:effectLst/>
                          <a:latin typeface="Segoe UI" panose="020B0502040204020203" pitchFamily="34" charset="0"/>
                        </a:rPr>
                        <a:t>Increased reporting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Increase in volumes.</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DA Arrest rate inline with previous month at 31</a:t>
                      </a:r>
                      <a:r>
                        <a:rPr lang="en-GB" sz="1100" b="0" i="0" u="none" strike="noStrike" dirty="0" smtClean="0">
                          <a:solidFill>
                            <a:srgbClr val="000000"/>
                          </a:solidFill>
                          <a:effectLst/>
                          <a:latin typeface="Segoe UI" panose="020B0502040204020203" pitchFamily="34" charset="0"/>
                        </a:rPr>
                        <a:t>%.</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40% - 50% Realistic possibility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BDD7EE"/>
                    </a:solidFill>
                  </a:tcPr>
                </a:tc>
                <a:tc>
                  <a:txBody>
                    <a:bodyPr/>
                    <a:lstStyle/>
                    <a:p>
                      <a:pPr algn="ctr" fontAlgn="ctr"/>
                      <a:r>
                        <a:rPr lang="en-GB" sz="1100" b="0" i="0" u="none" strike="noStrike" dirty="0">
                          <a:solidFill>
                            <a:srgbClr val="000000"/>
                          </a:solidFill>
                          <a:effectLst/>
                          <a:latin typeface="Segoe UI" panose="020B05020402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Volumes of Residential Burglary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25% reduction in a post-COVID operating environment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Continued increase in volumes.  </a:t>
                      </a:r>
                      <a:br>
                        <a:rPr lang="en-GB" sz="1100" b="0" i="0" u="none" strike="noStrike" dirty="0">
                          <a:solidFill>
                            <a:srgbClr val="000000"/>
                          </a:solidFill>
                          <a:effectLst/>
                          <a:latin typeface="Segoe UI" panose="020B0502040204020203" pitchFamily="34" charset="0"/>
                        </a:rPr>
                      </a:br>
                      <a:r>
                        <a:rPr lang="en-GB" sz="1100" b="0" i="0" u="none" strike="noStrike" dirty="0">
                          <a:solidFill>
                            <a:srgbClr val="000000"/>
                          </a:solidFill>
                          <a:effectLst/>
                          <a:latin typeface="Segoe UI" panose="020B0502040204020203" pitchFamily="34" charset="0"/>
                        </a:rPr>
                        <a:t>Year end - 9% increase on </a:t>
                      </a:r>
                      <a:r>
                        <a:rPr lang="en-GB" sz="1100" b="0" i="0" u="none" strike="noStrike" dirty="0" smtClean="0">
                          <a:solidFill>
                            <a:srgbClr val="000000"/>
                          </a:solidFill>
                          <a:effectLst/>
                          <a:latin typeface="Segoe UI" panose="020B0502040204020203" pitchFamily="34" charset="0"/>
                        </a:rPr>
                        <a:t>19/20. </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0% - 5% Remote chance</a:t>
                      </a:r>
                    </a:p>
                  </a:txBody>
                  <a:tcPr marL="0" marR="0" marT="0"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39</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1F4E78"/>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100" b="1" i="0" u="none" strike="noStrike" dirty="0">
                          <a:solidFill>
                            <a:srgbClr val="000000"/>
                          </a:solidFill>
                          <a:effectLst/>
                          <a:latin typeface="Segoe UI" panose="020B0502040204020203" pitchFamily="34" charset="0"/>
                        </a:rPr>
                        <a:t>4.2.22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 of repeat Missing Persons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Segoe UI" panose="020B0502040204020203"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Reduce proportion of missing person incidents relating to repeat MISPERs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Increase on previous month but likely to increase in the summer months.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1F4E78"/>
                          </a:solidFill>
                          <a:effectLst/>
                          <a:latin typeface="Segoe UI" panose="020B0502040204020203" pitchFamily="34" charset="0"/>
                        </a:rPr>
                        <a:t>40% - 50% Realistic possibility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51</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473">
                <a:tc vMerge="1">
                  <a:txBody>
                    <a:bodyPr/>
                    <a:lstStyle/>
                    <a:p>
                      <a:endParaRPr lang="en-GB"/>
                    </a:p>
                  </a:txBody>
                  <a:tcPr/>
                </a:tc>
                <a:tc vMerge="1">
                  <a:txBody>
                    <a:bodyPr/>
                    <a:lstStyle/>
                    <a:p>
                      <a:endParaRPr lang="en-GB"/>
                    </a:p>
                  </a:txBody>
                  <a:tcPr/>
                </a:tc>
                <a:tc>
                  <a:txBody>
                    <a:bodyPr/>
                    <a:lstStyle/>
                    <a:p>
                      <a:pPr algn="l" fontAlgn="ctr"/>
                      <a:r>
                        <a:rPr lang="en-GB" sz="1100" b="0" i="0" u="none" strike="noStrike" dirty="0">
                          <a:solidFill>
                            <a:srgbClr val="000000"/>
                          </a:solidFill>
                          <a:effectLst/>
                          <a:latin typeface="Segoe UI" panose="020B0502040204020203" pitchFamily="34" charset="0"/>
                        </a:rPr>
                        <a:t>To what extent is WMP disrupting SOC?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4.2.23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 of SOC disruptions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GB" sz="1100" b="0" i="0" u="none" strike="noStrike" dirty="0">
                          <a:solidFill>
                            <a:srgbClr val="000000"/>
                          </a:solidFill>
                          <a:effectLst/>
                          <a:latin typeface="Segoe UI" panose="020B0502040204020203" pitchFamily="34" charset="0"/>
                        </a:rPr>
                        <a:t>To be determined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29 Disruptions – predicted volume.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Segoe UI" panose="020B0502040204020203" pitchFamily="34" charset="0"/>
                        </a:rPr>
                        <a:t>To be assigned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Segoe UI" panose="020B0502040204020203" pitchFamily="34" charset="0"/>
                        </a:rPr>
                        <a:t> </a:t>
                      </a:r>
                      <a:r>
                        <a:rPr lang="en-GB" sz="1100" b="0" i="0" u="none" strike="noStrike" dirty="0" smtClean="0">
                          <a:solidFill>
                            <a:srgbClr val="000000"/>
                          </a:solidFill>
                          <a:effectLst/>
                          <a:latin typeface="Segoe UI" panose="020B0502040204020203" pitchFamily="34" charset="0"/>
                        </a:rPr>
                        <a:t>52</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2920">
                <a:tc vMerge="1">
                  <a:txBody>
                    <a:bodyPr/>
                    <a:lstStyle/>
                    <a:p>
                      <a:endParaRPr lang="en-GB"/>
                    </a:p>
                  </a:txBody>
                  <a:tcPr/>
                </a:tc>
                <a:tc vMerge="1">
                  <a:txBody>
                    <a:bodyPr/>
                    <a:lstStyle/>
                    <a:p>
                      <a:endParaRPr lang="en-GB"/>
                    </a:p>
                  </a:txBody>
                  <a:tcPr/>
                </a:tc>
                <a:tc rowSpan="2">
                  <a:txBody>
                    <a:bodyPr/>
                    <a:lstStyle/>
                    <a:p>
                      <a:pPr algn="l" fontAlgn="ctr"/>
                      <a:r>
                        <a:rPr lang="en-GB" sz="1100" b="0" i="0" u="none" strike="noStrike" dirty="0">
                          <a:solidFill>
                            <a:srgbClr val="000000"/>
                          </a:solidFill>
                          <a:effectLst/>
                          <a:latin typeface="Segoe UI" panose="020B0502040204020203" pitchFamily="34" charset="0"/>
                        </a:rPr>
                        <a:t>How effective is WMP's activity to make the roads safer?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Segoe UI" panose="020B0502040204020203" pitchFamily="34" charset="0"/>
                        </a:rPr>
                        <a:t>4.2.24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 of people killed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l" fontAlgn="ctr"/>
                      <a:r>
                        <a:rPr lang="en-GB" sz="1100" b="0" i="0" u="none" strike="noStrike" dirty="0">
                          <a:solidFill>
                            <a:srgbClr val="000000"/>
                          </a:solidFill>
                          <a:effectLst/>
                          <a:latin typeface="Segoe UI" panose="020B0502040204020203" pitchFamily="34" charset="0"/>
                        </a:rPr>
                        <a:t>KSI: A sustained 5% reduction on 19/20</a:t>
                      </a:r>
                      <a:br>
                        <a:rPr lang="en-GB" sz="1100" b="0" i="0" u="none" strike="noStrike" dirty="0">
                          <a:solidFill>
                            <a:srgbClr val="000000"/>
                          </a:solidFill>
                          <a:effectLst/>
                          <a:latin typeface="Segoe UI" panose="020B0502040204020203" pitchFamily="34" charset="0"/>
                        </a:rPr>
                      </a:b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Overall, increase on very low volumes recorded previous month as anticipated.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100" b="1" i="0" u="none" strike="noStrike" dirty="0">
                          <a:solidFill>
                            <a:srgbClr val="1F4E78"/>
                          </a:solidFill>
                          <a:effectLst/>
                          <a:latin typeface="Segoe UI" panose="020B0502040204020203" pitchFamily="34" charset="0"/>
                        </a:rPr>
                        <a:t>25% - 35% Unlikely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n-GB" sz="1100" b="0" i="0" u="none" strike="noStrike" dirty="0" smtClean="0">
                          <a:solidFill>
                            <a:srgbClr val="000000"/>
                          </a:solidFill>
                          <a:effectLst/>
                          <a:latin typeface="Segoe UI" panose="020B0502040204020203" pitchFamily="34" charset="0"/>
                        </a:rPr>
                        <a:t>53</a:t>
                      </a:r>
                      <a:r>
                        <a:rPr lang="en-GB" sz="1100" b="0" i="0" u="none" strike="noStrike" dirty="0">
                          <a:solidFill>
                            <a:srgbClr val="000000"/>
                          </a:solidFill>
                          <a:effectLst/>
                          <a:latin typeface="Segoe UI" panose="020B0502040204020203"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68">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100" b="1" i="0" u="none" strike="noStrike" dirty="0">
                          <a:solidFill>
                            <a:srgbClr val="000000"/>
                          </a:solidFill>
                          <a:effectLst/>
                          <a:latin typeface="Segoe UI" panose="020B0502040204020203" pitchFamily="34" charset="0"/>
                        </a:rPr>
                        <a:t>4.2.25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Segoe UI" panose="020B0502040204020203" pitchFamily="34" charset="0"/>
                        </a:rPr>
                        <a:t>Volume of people seriously injured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100" b="1" i="0" u="none" strike="noStrike" dirty="0">
                          <a:solidFill>
                            <a:srgbClr val="000000"/>
                          </a:solidFill>
                          <a:effectLst/>
                          <a:latin typeface="Segoe UI" panose="020B0502040204020203" pitchFamily="34" charset="0"/>
                        </a:rPr>
                        <a:t>Building a more secure West Mercia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Segoe UI" panose="020B0502040204020203"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GB"/>
                    </a:p>
                  </a:txBody>
                  <a:tcPr/>
                </a:tc>
                <a:tc>
                  <a:txBody>
                    <a:bodyPr/>
                    <a:lstStyle/>
                    <a:p>
                      <a:pPr algn="l" fontAlgn="ctr"/>
                      <a:r>
                        <a:rPr lang="en-GB" sz="1100" b="0" i="0" u="none" strike="noStrike" dirty="0">
                          <a:solidFill>
                            <a:srgbClr val="000000"/>
                          </a:solidFill>
                          <a:effectLst/>
                          <a:latin typeface="Segoe UI" panose="020B0502040204020203" pitchFamily="34" charset="0"/>
                        </a:rPr>
                        <a:t>Year end - 13% increase on </a:t>
                      </a:r>
                      <a:r>
                        <a:rPr lang="en-GB" sz="1100" b="0" i="0" u="none" strike="noStrike" dirty="0" smtClean="0">
                          <a:solidFill>
                            <a:srgbClr val="000000"/>
                          </a:solidFill>
                          <a:effectLst/>
                          <a:latin typeface="Segoe UI" panose="020B0502040204020203" pitchFamily="34" charset="0"/>
                        </a:rPr>
                        <a:t>19/20.</a:t>
                      </a:r>
                      <a:endParaRPr lang="en-GB" sz="1100" b="0" i="0" u="none" strike="noStrike" dirty="0">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r>
            </a:tbl>
          </a:graphicData>
        </a:graphic>
      </p:graphicFrame>
    </p:spTree>
    <p:extLst>
      <p:ext uri="{BB962C8B-B14F-4D97-AF65-F5344CB8AC3E}">
        <p14:creationId xmlns:p14="http://schemas.microsoft.com/office/powerpoint/2010/main" val="3722290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MP presentation [Read-Only]" id="{B8E7A7E1-3E73-42A2-BBDD-2D3710700E26}" vid="{6927CF44-22EB-41C6-9BEC-21D07B35FD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20859</TotalTime>
  <Words>18098</Words>
  <Application>Microsoft Office PowerPoint</Application>
  <PresentationFormat>Widescreen</PresentationFormat>
  <Paragraphs>2366</Paragraphs>
  <Slides>61</Slides>
  <Notes>60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71" baseType="lpstr">
      <vt:lpstr>Arial</vt:lpstr>
      <vt:lpstr>Arial Black</vt:lpstr>
      <vt:lpstr>Calibri</vt:lpstr>
      <vt:lpstr>Calibri Light</vt:lpstr>
      <vt:lpstr>Segoe UI</vt:lpstr>
      <vt:lpstr>Segoe UI Semibold</vt:lpstr>
      <vt:lpstr>Times New Roman</vt:lpstr>
      <vt:lpstr>Office Theme</vt:lpstr>
      <vt:lpstr>1_Office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Jones</dc:creator>
  <cp:lastModifiedBy>C_PEA013</cp:lastModifiedBy>
  <cp:revision>2462</cp:revision>
  <cp:lastPrinted>2022-04-14T12:01:34Z</cp:lastPrinted>
  <dcterms:created xsi:type="dcterms:W3CDTF">2020-06-12T17:30:25Z</dcterms:created>
  <dcterms:modified xsi:type="dcterms:W3CDTF">2022-04-26T12:05:17Z</dcterms:modified>
</cp:coreProperties>
</file>