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4"/>
  </p:notesMasterIdLst>
  <p:sldIdLst>
    <p:sldId id="678" r:id="rId5"/>
    <p:sldId id="867" r:id="rId6"/>
    <p:sldId id="868" r:id="rId7"/>
    <p:sldId id="918" r:id="rId8"/>
    <p:sldId id="932" r:id="rId9"/>
    <p:sldId id="920" r:id="rId10"/>
    <p:sldId id="925" r:id="rId11"/>
    <p:sldId id="933" r:id="rId12"/>
    <p:sldId id="902" r:id="rId13"/>
    <p:sldId id="903" r:id="rId14"/>
    <p:sldId id="904" r:id="rId15"/>
    <p:sldId id="905" r:id="rId16"/>
    <p:sldId id="906" r:id="rId17"/>
    <p:sldId id="907" r:id="rId18"/>
    <p:sldId id="943" r:id="rId19"/>
    <p:sldId id="926" r:id="rId20"/>
    <p:sldId id="917" r:id="rId21"/>
    <p:sldId id="870" r:id="rId22"/>
    <p:sldId id="677" r:id="rId23"/>
  </p:sldIdLst>
  <p:sldSz cx="12192000" cy="6858000"/>
  <p:notesSz cx="6886575" cy="980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EC214-7694-F3D7-0EA4-59193DADA8C3}" name="Alex Murray" initials="AM" userId="S::alex.murray@westmercia.police.uk::c9a3cab9-50af-45ce-bd0a-ee93b155dee6" providerId="AD"/>
  <p188:author id="{59532353-0300-DCEE-F67B-07E7850A67E6}" name="Matt Stiff" initials="MS" userId="S::matt.stiff@westmercia.police.uk::b09a90e3-0b89-41af-942f-13a810c94825" providerId="AD"/>
  <p188:author id="{8B76C1AD-4D9A-A7A3-6734-D44B915B500E}" name="Minski,Amy" initials="M" userId="Minski,Am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aker,Hannah" initials="B" lastIdx="36" clrIdx="6">
    <p:extLst>
      <p:ext uri="{19B8F6BF-5375-455C-9EA6-DF929625EA0E}">
        <p15:presenceInfo xmlns:p15="http://schemas.microsoft.com/office/powerpoint/2012/main" userId="Baker,Hannah" providerId="None"/>
      </p:ext>
    </p:extLst>
  </p:cmAuthor>
  <p:cmAuthor id="1" name="Jones,Sharon" initials="J" lastIdx="394" clrIdx="0">
    <p:extLst>
      <p:ext uri="{19B8F6BF-5375-455C-9EA6-DF929625EA0E}">
        <p15:presenceInfo xmlns:p15="http://schemas.microsoft.com/office/powerpoint/2012/main" userId="Jones,Sharon" providerId="None"/>
      </p:ext>
    </p:extLst>
  </p:cmAuthor>
  <p:cmAuthor id="8" name="Hopcraft,Jacob" initials="H" lastIdx="25" clrIdx="7">
    <p:extLst>
      <p:ext uri="{19B8F6BF-5375-455C-9EA6-DF929625EA0E}">
        <p15:presenceInfo xmlns:p15="http://schemas.microsoft.com/office/powerpoint/2012/main" userId="Hopcraft,Jacob" providerId="None"/>
      </p:ext>
    </p:extLst>
  </p:cmAuthor>
  <p:cmAuthor id="2" name="Johnson,Emma" initials="J" lastIdx="72" clrIdx="1">
    <p:extLst>
      <p:ext uri="{19B8F6BF-5375-455C-9EA6-DF929625EA0E}">
        <p15:presenceInfo xmlns:p15="http://schemas.microsoft.com/office/powerpoint/2012/main" userId="Johnson,Emma" providerId="None"/>
      </p:ext>
    </p:extLst>
  </p:cmAuthor>
  <p:cmAuthor id="3" name="Stiff,Matt" initials="MJS" lastIdx="92" clrIdx="2">
    <p:extLst>
      <p:ext uri="{19B8F6BF-5375-455C-9EA6-DF929625EA0E}">
        <p15:presenceInfo xmlns:p15="http://schemas.microsoft.com/office/powerpoint/2012/main" userId="Stiff,Matt" providerId="None"/>
      </p:ext>
    </p:extLst>
  </p:cmAuthor>
  <p:cmAuthor id="4" name="Smith,David" initials="S" lastIdx="64" clrIdx="3">
    <p:extLst>
      <p:ext uri="{19B8F6BF-5375-455C-9EA6-DF929625EA0E}">
        <p15:presenceInfo xmlns:p15="http://schemas.microsoft.com/office/powerpoint/2012/main" userId="Smith,David" providerId="None"/>
      </p:ext>
    </p:extLst>
  </p:cmAuthor>
  <p:cmAuthor id="5" name="Harrison,Luke" initials="H" lastIdx="57" clrIdx="4">
    <p:extLst>
      <p:ext uri="{19B8F6BF-5375-455C-9EA6-DF929625EA0E}">
        <p15:presenceInfo xmlns:p15="http://schemas.microsoft.com/office/powerpoint/2012/main" userId="Harrison,Luke" providerId="None"/>
      </p:ext>
    </p:extLst>
  </p:cmAuthor>
  <p:cmAuthor id="6" name="Minski,Amy" initials="M" lastIdx="79" clrIdx="5">
    <p:extLst>
      <p:ext uri="{19B8F6BF-5375-455C-9EA6-DF929625EA0E}">
        <p15:presenceInfo xmlns:p15="http://schemas.microsoft.com/office/powerpoint/2012/main" userId="Minski,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A"/>
    <a:srgbClr val="FF0000"/>
    <a:srgbClr val="005694"/>
    <a:srgbClr val="BC8F00"/>
    <a:srgbClr val="BDD7EE"/>
    <a:srgbClr val="9BC2E6"/>
    <a:srgbClr val="DDEBF7"/>
    <a:srgbClr val="43D6DD"/>
    <a:srgbClr val="E6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81" autoAdjust="0"/>
  </p:normalViewPr>
  <p:slideViewPr>
    <p:cSldViewPr snapToGrid="0">
      <p:cViewPr varScale="1">
        <p:scale>
          <a:sx n="94" d="100"/>
          <a:sy n="94" d="100"/>
        </p:scale>
        <p:origin x="1116" y="120"/>
      </p:cViewPr>
      <p:guideLst/>
    </p:cSldViewPr>
  </p:slideViewPr>
  <p:notesTextViewPr>
    <p:cViewPr>
      <p:scale>
        <a:sx n="1" d="1"/>
        <a:sy n="1" d="1"/>
      </p:scale>
      <p:origin x="0" y="0"/>
    </p:cViewPr>
  </p:notesTextViewPr>
  <p:sorterViewPr>
    <p:cViewPr varScale="1">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Stiff" userId="b09a90e3-0b89-41af-942f-13a810c94825" providerId="ADAL" clId="{9BB18BCC-0ABB-4F84-AF5B-46B5208BF821}"/>
    <pc:docChg chg="custSel modSld">
      <pc:chgData name="Matt Stiff" userId="b09a90e3-0b89-41af-942f-13a810c94825" providerId="ADAL" clId="{9BB18BCC-0ABB-4F84-AF5B-46B5208BF821}" dt="2023-03-09T11:39:12.827" v="1" actId="5793"/>
      <pc:docMkLst>
        <pc:docMk/>
      </pc:docMkLst>
      <pc:sldChg chg="modSp mod">
        <pc:chgData name="Matt Stiff" userId="b09a90e3-0b89-41af-942f-13a810c94825" providerId="ADAL" clId="{9BB18BCC-0ABB-4F84-AF5B-46B5208BF821}" dt="2023-03-09T11:39:12.827" v="1" actId="5793"/>
        <pc:sldMkLst>
          <pc:docMk/>
          <pc:sldMk cId="4273302614" sldId="678"/>
        </pc:sldMkLst>
        <pc:spChg chg="mod">
          <ac:chgData name="Matt Stiff" userId="b09a90e3-0b89-41af-942f-13a810c94825" providerId="ADAL" clId="{9BB18BCC-0ABB-4F84-AF5B-46B5208BF821}" dt="2023-03-09T11:39:12.827" v="1" actId="5793"/>
          <ac:spMkLst>
            <pc:docMk/>
            <pc:sldMk cId="4273302614" sldId="678"/>
            <ac:spMk id="4" creationId="{00000000-0000-0000-0000-000000000000}"/>
          </ac:spMkLst>
        </pc:spChg>
      </pc:sldChg>
    </pc:docChg>
  </pc:docChgLst>
  <pc:docChgLst>
    <pc:chgData name="Matt Stiff" userId="b09a90e3-0b89-41af-942f-13a810c94825" providerId="ADAL" clId="{B19DD64F-23C2-40A9-AFBC-E38896FC23C5}"/>
    <pc:docChg chg="undo custSel addSld delSld modSld">
      <pc:chgData name="Matt Stiff" userId="b09a90e3-0b89-41af-942f-13a810c94825" providerId="ADAL" clId="{B19DD64F-23C2-40A9-AFBC-E38896FC23C5}" dt="2023-03-09T11:08:04.393" v="568" actId="478"/>
      <pc:docMkLst>
        <pc:docMk/>
      </pc:docMkLst>
      <pc:sldChg chg="addSp delSp modSp mod">
        <pc:chgData name="Matt Stiff" userId="b09a90e3-0b89-41af-942f-13a810c94825" providerId="ADAL" clId="{B19DD64F-23C2-40A9-AFBC-E38896FC23C5}" dt="2023-03-09T11:07:04.214" v="564" actId="20577"/>
        <pc:sldMkLst>
          <pc:docMk/>
          <pc:sldMk cId="4273302614" sldId="678"/>
        </pc:sldMkLst>
        <pc:spChg chg="add del mod">
          <ac:chgData name="Matt Stiff" userId="b09a90e3-0b89-41af-942f-13a810c94825" providerId="ADAL" clId="{B19DD64F-23C2-40A9-AFBC-E38896FC23C5}" dt="2023-03-09T11:06:06.017" v="546" actId="478"/>
          <ac:spMkLst>
            <pc:docMk/>
            <pc:sldMk cId="4273302614" sldId="678"/>
            <ac:spMk id="3" creationId="{F26DE1B6-6E97-BC52-F567-07C50AF6BAF9}"/>
          </ac:spMkLst>
        </pc:spChg>
        <pc:graphicFrameChg chg="modGraphic">
          <ac:chgData name="Matt Stiff" userId="b09a90e3-0b89-41af-942f-13a810c94825" providerId="ADAL" clId="{B19DD64F-23C2-40A9-AFBC-E38896FC23C5}" dt="2023-03-09T11:07:04.214" v="564" actId="20577"/>
          <ac:graphicFrameMkLst>
            <pc:docMk/>
            <pc:sldMk cId="4273302614" sldId="678"/>
            <ac:graphicFrameMk id="5" creationId="{00000000-0000-0000-0000-000000000000}"/>
          </ac:graphicFrameMkLst>
        </pc:graphicFrameChg>
      </pc:sldChg>
      <pc:sldChg chg="delSp mod">
        <pc:chgData name="Matt Stiff" userId="b09a90e3-0b89-41af-942f-13a810c94825" providerId="ADAL" clId="{B19DD64F-23C2-40A9-AFBC-E38896FC23C5}" dt="2023-03-09T11:08:04.393" v="568" actId="478"/>
        <pc:sldMkLst>
          <pc:docMk/>
          <pc:sldMk cId="3624467037" sldId="868"/>
        </pc:sldMkLst>
        <pc:spChg chg="del">
          <ac:chgData name="Matt Stiff" userId="b09a90e3-0b89-41af-942f-13a810c94825" providerId="ADAL" clId="{B19DD64F-23C2-40A9-AFBC-E38896FC23C5}" dt="2023-03-09T11:08:00.632" v="565" actId="478"/>
          <ac:spMkLst>
            <pc:docMk/>
            <pc:sldMk cId="3624467037" sldId="868"/>
            <ac:spMk id="18" creationId="{00000000-0000-0000-0000-000000000000}"/>
          </ac:spMkLst>
        </pc:spChg>
        <pc:spChg chg="del">
          <ac:chgData name="Matt Stiff" userId="b09a90e3-0b89-41af-942f-13a810c94825" providerId="ADAL" clId="{B19DD64F-23C2-40A9-AFBC-E38896FC23C5}" dt="2023-03-09T11:08:03.698" v="567" actId="478"/>
          <ac:spMkLst>
            <pc:docMk/>
            <pc:sldMk cId="3624467037" sldId="868"/>
            <ac:spMk id="19" creationId="{00000000-0000-0000-0000-000000000000}"/>
          </ac:spMkLst>
        </pc:spChg>
        <pc:spChg chg="del">
          <ac:chgData name="Matt Stiff" userId="b09a90e3-0b89-41af-942f-13a810c94825" providerId="ADAL" clId="{B19DD64F-23C2-40A9-AFBC-E38896FC23C5}" dt="2023-03-09T11:08:02.249" v="566" actId="478"/>
          <ac:spMkLst>
            <pc:docMk/>
            <pc:sldMk cId="3624467037" sldId="868"/>
            <ac:spMk id="23" creationId="{00000000-0000-0000-0000-000000000000}"/>
          </ac:spMkLst>
        </pc:spChg>
        <pc:picChg chg="del">
          <ac:chgData name="Matt Stiff" userId="b09a90e3-0b89-41af-942f-13a810c94825" providerId="ADAL" clId="{B19DD64F-23C2-40A9-AFBC-E38896FC23C5}" dt="2023-03-09T11:08:04.393" v="568" actId="478"/>
          <ac:picMkLst>
            <pc:docMk/>
            <pc:sldMk cId="3624467037" sldId="868"/>
            <ac:picMk id="21" creationId="{00000000-0000-0000-0000-000000000000}"/>
          </ac:picMkLst>
        </pc:picChg>
      </pc:sldChg>
      <pc:sldChg chg="del">
        <pc:chgData name="Matt Stiff" userId="b09a90e3-0b89-41af-942f-13a810c94825" providerId="ADAL" clId="{B19DD64F-23C2-40A9-AFBC-E38896FC23C5}" dt="2023-03-02T16:47:24.567" v="22" actId="47"/>
        <pc:sldMkLst>
          <pc:docMk/>
          <pc:sldMk cId="2392009361" sldId="869"/>
        </pc:sldMkLst>
      </pc:sldChg>
      <pc:sldChg chg="delSp mod">
        <pc:chgData name="Matt Stiff" userId="b09a90e3-0b89-41af-942f-13a810c94825" providerId="ADAL" clId="{B19DD64F-23C2-40A9-AFBC-E38896FC23C5}" dt="2023-03-03T10:10:05.845" v="91" actId="478"/>
        <pc:sldMkLst>
          <pc:docMk/>
          <pc:sldMk cId="3994429478" sldId="870"/>
        </pc:sldMkLst>
        <pc:spChg chg="del">
          <ac:chgData name="Matt Stiff" userId="b09a90e3-0b89-41af-942f-13a810c94825" providerId="ADAL" clId="{B19DD64F-23C2-40A9-AFBC-E38896FC23C5}" dt="2023-03-03T10:10:05.845" v="91" actId="478"/>
          <ac:spMkLst>
            <pc:docMk/>
            <pc:sldMk cId="3994429478" sldId="870"/>
            <ac:spMk id="67" creationId="{00000000-0000-0000-0000-000000000000}"/>
          </ac:spMkLst>
        </pc:spChg>
        <pc:spChg chg="del">
          <ac:chgData name="Matt Stiff" userId="b09a90e3-0b89-41af-942f-13a810c94825" providerId="ADAL" clId="{B19DD64F-23C2-40A9-AFBC-E38896FC23C5}" dt="2023-03-03T10:10:05.845" v="91" actId="478"/>
          <ac:spMkLst>
            <pc:docMk/>
            <pc:sldMk cId="3994429478" sldId="870"/>
            <ac:spMk id="69" creationId="{00000000-0000-0000-0000-000000000000}"/>
          </ac:spMkLst>
        </pc:spChg>
        <pc:spChg chg="del">
          <ac:chgData name="Matt Stiff" userId="b09a90e3-0b89-41af-942f-13a810c94825" providerId="ADAL" clId="{B19DD64F-23C2-40A9-AFBC-E38896FC23C5}" dt="2023-03-03T10:10:05.845" v="91" actId="478"/>
          <ac:spMkLst>
            <pc:docMk/>
            <pc:sldMk cId="3994429478" sldId="870"/>
            <ac:spMk id="70" creationId="{00000000-0000-0000-0000-000000000000}"/>
          </ac:spMkLst>
        </pc:spChg>
        <pc:spChg chg="del">
          <ac:chgData name="Matt Stiff" userId="b09a90e3-0b89-41af-942f-13a810c94825" providerId="ADAL" clId="{B19DD64F-23C2-40A9-AFBC-E38896FC23C5}" dt="2023-03-03T10:10:05.845" v="91" actId="478"/>
          <ac:spMkLst>
            <pc:docMk/>
            <pc:sldMk cId="3994429478" sldId="870"/>
            <ac:spMk id="71" creationId="{00000000-0000-0000-0000-000000000000}"/>
          </ac:spMkLst>
        </pc:spChg>
        <pc:spChg chg="del">
          <ac:chgData name="Matt Stiff" userId="b09a90e3-0b89-41af-942f-13a810c94825" providerId="ADAL" clId="{B19DD64F-23C2-40A9-AFBC-E38896FC23C5}" dt="2023-03-03T10:10:05.845" v="91" actId="478"/>
          <ac:spMkLst>
            <pc:docMk/>
            <pc:sldMk cId="3994429478" sldId="870"/>
            <ac:spMk id="72" creationId="{00000000-0000-0000-0000-000000000000}"/>
          </ac:spMkLst>
        </pc:spChg>
        <pc:picChg chg="del">
          <ac:chgData name="Matt Stiff" userId="b09a90e3-0b89-41af-942f-13a810c94825" providerId="ADAL" clId="{B19DD64F-23C2-40A9-AFBC-E38896FC23C5}" dt="2023-03-03T10:10:05.845" v="91" actId="478"/>
          <ac:picMkLst>
            <pc:docMk/>
            <pc:sldMk cId="3994429478" sldId="870"/>
            <ac:picMk id="68" creationId="{00000000-0000-0000-0000-000000000000}"/>
          </ac:picMkLst>
        </pc:picChg>
      </pc:sldChg>
      <pc:sldChg chg="delSp modSp mod modNotesTx">
        <pc:chgData name="Matt Stiff" userId="b09a90e3-0b89-41af-942f-13a810c94825" providerId="ADAL" clId="{B19DD64F-23C2-40A9-AFBC-E38896FC23C5}" dt="2023-03-03T10:10:09.912" v="92" actId="6549"/>
        <pc:sldMkLst>
          <pc:docMk/>
          <pc:sldMk cId="601763353" sldId="917"/>
        </pc:sldMkLst>
        <pc:spChg chg="del">
          <ac:chgData name="Matt Stiff" userId="b09a90e3-0b89-41af-942f-13a810c94825" providerId="ADAL" clId="{B19DD64F-23C2-40A9-AFBC-E38896FC23C5}" dt="2023-03-03T10:09:40.933" v="88" actId="478"/>
          <ac:spMkLst>
            <pc:docMk/>
            <pc:sldMk cId="601763353" sldId="917"/>
            <ac:spMk id="7" creationId="{00000000-0000-0000-0000-000000000000}"/>
          </ac:spMkLst>
        </pc:spChg>
        <pc:spChg chg="del">
          <ac:chgData name="Matt Stiff" userId="b09a90e3-0b89-41af-942f-13a810c94825" providerId="ADAL" clId="{B19DD64F-23C2-40A9-AFBC-E38896FC23C5}" dt="2023-03-03T10:09:40.933" v="88" actId="478"/>
          <ac:spMkLst>
            <pc:docMk/>
            <pc:sldMk cId="601763353" sldId="917"/>
            <ac:spMk id="9" creationId="{00000000-0000-0000-0000-000000000000}"/>
          </ac:spMkLst>
        </pc:spChg>
        <pc:spChg chg="del">
          <ac:chgData name="Matt Stiff" userId="b09a90e3-0b89-41af-942f-13a810c94825" providerId="ADAL" clId="{B19DD64F-23C2-40A9-AFBC-E38896FC23C5}" dt="2023-03-03T10:09:40.933" v="88" actId="478"/>
          <ac:spMkLst>
            <pc:docMk/>
            <pc:sldMk cId="601763353" sldId="917"/>
            <ac:spMk id="10" creationId="{00000000-0000-0000-0000-000000000000}"/>
          </ac:spMkLst>
        </pc:spChg>
        <pc:spChg chg="del">
          <ac:chgData name="Matt Stiff" userId="b09a90e3-0b89-41af-942f-13a810c94825" providerId="ADAL" clId="{B19DD64F-23C2-40A9-AFBC-E38896FC23C5}" dt="2023-03-03T10:09:40.933" v="88" actId="478"/>
          <ac:spMkLst>
            <pc:docMk/>
            <pc:sldMk cId="601763353" sldId="917"/>
            <ac:spMk id="11" creationId="{00000000-0000-0000-0000-000000000000}"/>
          </ac:spMkLst>
        </pc:spChg>
        <pc:spChg chg="del mod">
          <ac:chgData name="Matt Stiff" userId="b09a90e3-0b89-41af-942f-13a810c94825" providerId="ADAL" clId="{B19DD64F-23C2-40A9-AFBC-E38896FC23C5}" dt="2023-03-03T10:09:43.366" v="90" actId="478"/>
          <ac:spMkLst>
            <pc:docMk/>
            <pc:sldMk cId="601763353" sldId="917"/>
            <ac:spMk id="12" creationId="{00000000-0000-0000-0000-000000000000}"/>
          </ac:spMkLst>
        </pc:spChg>
        <pc:picChg chg="del">
          <ac:chgData name="Matt Stiff" userId="b09a90e3-0b89-41af-942f-13a810c94825" providerId="ADAL" clId="{B19DD64F-23C2-40A9-AFBC-E38896FC23C5}" dt="2023-03-03T10:09:40.933" v="88" actId="478"/>
          <ac:picMkLst>
            <pc:docMk/>
            <pc:sldMk cId="601763353" sldId="917"/>
            <ac:picMk id="8" creationId="{00000000-0000-0000-0000-000000000000}"/>
          </ac:picMkLst>
        </pc:picChg>
      </pc:sldChg>
      <pc:sldChg chg="delSp modSp mod modNotesTx">
        <pc:chgData name="Matt Stiff" userId="b09a90e3-0b89-41af-942f-13a810c94825" providerId="ADAL" clId="{B19DD64F-23C2-40A9-AFBC-E38896FC23C5}" dt="2023-03-02T16:47:45.420" v="26" actId="6549"/>
        <pc:sldMkLst>
          <pc:docMk/>
          <pc:sldMk cId="3410816654" sldId="918"/>
        </pc:sldMkLst>
        <pc:spChg chg="del">
          <ac:chgData name="Matt Stiff" userId="b09a90e3-0b89-41af-942f-13a810c94825" providerId="ADAL" clId="{B19DD64F-23C2-40A9-AFBC-E38896FC23C5}" dt="2023-03-02T16:47:29.670" v="23" actId="478"/>
          <ac:spMkLst>
            <pc:docMk/>
            <pc:sldMk cId="3410816654" sldId="918"/>
            <ac:spMk id="16" creationId="{00000000-0000-0000-0000-000000000000}"/>
          </ac:spMkLst>
        </pc:spChg>
        <pc:spChg chg="mod">
          <ac:chgData name="Matt Stiff" userId="b09a90e3-0b89-41af-942f-13a810c94825" providerId="ADAL" clId="{B19DD64F-23C2-40A9-AFBC-E38896FC23C5}" dt="2023-03-02T16:47:37.420" v="25" actId="6549"/>
          <ac:spMkLst>
            <pc:docMk/>
            <pc:sldMk cId="3410816654" sldId="918"/>
            <ac:spMk id="58" creationId="{00000000-0000-0000-0000-000000000000}"/>
          </ac:spMkLst>
        </pc:spChg>
        <pc:spChg chg="del">
          <ac:chgData name="Matt Stiff" userId="b09a90e3-0b89-41af-942f-13a810c94825" providerId="ADAL" clId="{B19DD64F-23C2-40A9-AFBC-E38896FC23C5}" dt="2023-03-02T16:47:29.670" v="23" actId="478"/>
          <ac:spMkLst>
            <pc:docMk/>
            <pc:sldMk cId="3410816654" sldId="918"/>
            <ac:spMk id="99" creationId="{00000000-0000-0000-0000-000000000000}"/>
          </ac:spMkLst>
        </pc:spChg>
        <pc:spChg chg="del">
          <ac:chgData name="Matt Stiff" userId="b09a90e3-0b89-41af-942f-13a810c94825" providerId="ADAL" clId="{B19DD64F-23C2-40A9-AFBC-E38896FC23C5}" dt="2023-03-02T16:47:32.145" v="24" actId="478"/>
          <ac:spMkLst>
            <pc:docMk/>
            <pc:sldMk cId="3410816654" sldId="918"/>
            <ac:spMk id="100" creationId="{00000000-0000-0000-0000-000000000000}"/>
          </ac:spMkLst>
        </pc:spChg>
        <pc:spChg chg="del">
          <ac:chgData name="Matt Stiff" userId="b09a90e3-0b89-41af-942f-13a810c94825" providerId="ADAL" clId="{B19DD64F-23C2-40A9-AFBC-E38896FC23C5}" dt="2023-03-02T16:47:29.670" v="23" actId="478"/>
          <ac:spMkLst>
            <pc:docMk/>
            <pc:sldMk cId="3410816654" sldId="918"/>
            <ac:spMk id="107" creationId="{00000000-0000-0000-0000-000000000000}"/>
          </ac:spMkLst>
        </pc:spChg>
        <pc:picChg chg="del">
          <ac:chgData name="Matt Stiff" userId="b09a90e3-0b89-41af-942f-13a810c94825" providerId="ADAL" clId="{B19DD64F-23C2-40A9-AFBC-E38896FC23C5}" dt="2023-03-02T16:47:29.670" v="23" actId="478"/>
          <ac:picMkLst>
            <pc:docMk/>
            <pc:sldMk cId="3410816654" sldId="918"/>
            <ac:picMk id="17" creationId="{00000000-0000-0000-0000-000000000000}"/>
          </ac:picMkLst>
        </pc:picChg>
      </pc:sldChg>
      <pc:sldChg chg="delSp mod modNotesTx">
        <pc:chgData name="Matt Stiff" userId="b09a90e3-0b89-41af-942f-13a810c94825" providerId="ADAL" clId="{B19DD64F-23C2-40A9-AFBC-E38896FC23C5}" dt="2023-03-02T16:48:34.152" v="37" actId="6549"/>
        <pc:sldMkLst>
          <pc:docMk/>
          <pc:sldMk cId="2527095953" sldId="920"/>
        </pc:sldMkLst>
        <pc:spChg chg="del">
          <ac:chgData name="Matt Stiff" userId="b09a90e3-0b89-41af-942f-13a810c94825" providerId="ADAL" clId="{B19DD64F-23C2-40A9-AFBC-E38896FC23C5}" dt="2023-03-02T16:48:29.722" v="36" actId="478"/>
          <ac:spMkLst>
            <pc:docMk/>
            <pc:sldMk cId="2527095953" sldId="920"/>
            <ac:spMk id="52" creationId="{00000000-0000-0000-0000-000000000000}"/>
          </ac:spMkLst>
        </pc:spChg>
        <pc:spChg chg="del">
          <ac:chgData name="Matt Stiff" userId="b09a90e3-0b89-41af-942f-13a810c94825" providerId="ADAL" clId="{B19DD64F-23C2-40A9-AFBC-E38896FC23C5}" dt="2023-03-02T16:48:29.722" v="36" actId="478"/>
          <ac:spMkLst>
            <pc:docMk/>
            <pc:sldMk cId="2527095953" sldId="920"/>
            <ac:spMk id="53" creationId="{00000000-0000-0000-0000-000000000000}"/>
          </ac:spMkLst>
        </pc:spChg>
        <pc:spChg chg="del">
          <ac:chgData name="Matt Stiff" userId="b09a90e3-0b89-41af-942f-13a810c94825" providerId="ADAL" clId="{B19DD64F-23C2-40A9-AFBC-E38896FC23C5}" dt="2023-03-02T16:48:29.722" v="36" actId="478"/>
          <ac:spMkLst>
            <pc:docMk/>
            <pc:sldMk cId="2527095953" sldId="920"/>
            <ac:spMk id="55" creationId="{00000000-0000-0000-0000-000000000000}"/>
          </ac:spMkLst>
        </pc:spChg>
        <pc:spChg chg="del">
          <ac:chgData name="Matt Stiff" userId="b09a90e3-0b89-41af-942f-13a810c94825" providerId="ADAL" clId="{B19DD64F-23C2-40A9-AFBC-E38896FC23C5}" dt="2023-03-02T16:48:29.722" v="36" actId="478"/>
          <ac:spMkLst>
            <pc:docMk/>
            <pc:sldMk cId="2527095953" sldId="920"/>
            <ac:spMk id="56" creationId="{00000000-0000-0000-0000-000000000000}"/>
          </ac:spMkLst>
        </pc:spChg>
        <pc:picChg chg="del">
          <ac:chgData name="Matt Stiff" userId="b09a90e3-0b89-41af-942f-13a810c94825" providerId="ADAL" clId="{B19DD64F-23C2-40A9-AFBC-E38896FC23C5}" dt="2023-03-02T16:48:29.722" v="36" actId="478"/>
          <ac:picMkLst>
            <pc:docMk/>
            <pc:sldMk cId="2527095953" sldId="920"/>
            <ac:picMk id="54" creationId="{00000000-0000-0000-0000-000000000000}"/>
          </ac:picMkLst>
        </pc:picChg>
        <pc:picChg chg="del">
          <ac:chgData name="Matt Stiff" userId="b09a90e3-0b89-41af-942f-13a810c94825" providerId="ADAL" clId="{B19DD64F-23C2-40A9-AFBC-E38896FC23C5}" dt="2023-03-02T16:48:29.722" v="36" actId="478"/>
          <ac:picMkLst>
            <pc:docMk/>
            <pc:sldMk cId="2527095953" sldId="920"/>
            <ac:picMk id="59" creationId="{00000000-0000-0000-0000-000000000000}"/>
          </ac:picMkLst>
        </pc:picChg>
      </pc:sldChg>
      <pc:sldChg chg="del">
        <pc:chgData name="Matt Stiff" userId="b09a90e3-0b89-41af-942f-13a810c94825" providerId="ADAL" clId="{B19DD64F-23C2-40A9-AFBC-E38896FC23C5}" dt="2023-03-02T16:48:40.731" v="38" actId="47"/>
        <pc:sldMkLst>
          <pc:docMk/>
          <pc:sldMk cId="3177594428" sldId="921"/>
        </pc:sldMkLst>
      </pc:sldChg>
      <pc:sldChg chg="del">
        <pc:chgData name="Matt Stiff" userId="b09a90e3-0b89-41af-942f-13a810c94825" providerId="ADAL" clId="{B19DD64F-23C2-40A9-AFBC-E38896FC23C5}" dt="2023-03-02T16:48:46.654" v="39" actId="47"/>
        <pc:sldMkLst>
          <pc:docMk/>
          <pc:sldMk cId="3790596301" sldId="923"/>
        </pc:sldMkLst>
      </pc:sldChg>
      <pc:sldChg chg="del">
        <pc:chgData name="Matt Stiff" userId="b09a90e3-0b89-41af-942f-13a810c94825" providerId="ADAL" clId="{B19DD64F-23C2-40A9-AFBC-E38896FC23C5}" dt="2023-03-02T16:48:53.481" v="40" actId="47"/>
        <pc:sldMkLst>
          <pc:docMk/>
          <pc:sldMk cId="3564805128" sldId="924"/>
        </pc:sldMkLst>
      </pc:sldChg>
      <pc:sldChg chg="add del modNotesTx">
        <pc:chgData name="Matt Stiff" userId="b09a90e3-0b89-41af-942f-13a810c94825" providerId="ADAL" clId="{B19DD64F-23C2-40A9-AFBC-E38896FC23C5}" dt="2023-03-02T16:49:13.606" v="43" actId="6549"/>
        <pc:sldMkLst>
          <pc:docMk/>
          <pc:sldMk cId="532280026" sldId="925"/>
        </pc:sldMkLst>
      </pc:sldChg>
      <pc:sldChg chg="delSp modSp mod">
        <pc:chgData name="Matt Stiff" userId="b09a90e3-0b89-41af-942f-13a810c94825" providerId="ADAL" clId="{B19DD64F-23C2-40A9-AFBC-E38896FC23C5}" dt="2023-03-03T10:18:13.324" v="101" actId="14100"/>
        <pc:sldMkLst>
          <pc:docMk/>
          <pc:sldMk cId="1742981024" sldId="926"/>
        </pc:sldMkLst>
        <pc:spChg chg="del">
          <ac:chgData name="Matt Stiff" userId="b09a90e3-0b89-41af-942f-13a810c94825" providerId="ADAL" clId="{B19DD64F-23C2-40A9-AFBC-E38896FC23C5}" dt="2023-03-03T10:18:03.334" v="95" actId="478"/>
          <ac:spMkLst>
            <pc:docMk/>
            <pc:sldMk cId="1742981024" sldId="926"/>
            <ac:spMk id="11" creationId="{00000000-0000-0000-0000-000000000000}"/>
          </ac:spMkLst>
        </pc:spChg>
        <pc:spChg chg="del mod">
          <ac:chgData name="Matt Stiff" userId="b09a90e3-0b89-41af-942f-13a810c94825" providerId="ADAL" clId="{B19DD64F-23C2-40A9-AFBC-E38896FC23C5}" dt="2023-03-03T10:18:07.558" v="99" actId="478"/>
          <ac:spMkLst>
            <pc:docMk/>
            <pc:sldMk cId="1742981024" sldId="926"/>
            <ac:spMk id="12" creationId="{00000000-0000-0000-0000-000000000000}"/>
          </ac:spMkLst>
        </pc:spChg>
        <pc:spChg chg="del">
          <ac:chgData name="Matt Stiff" userId="b09a90e3-0b89-41af-942f-13a810c94825" providerId="ADAL" clId="{B19DD64F-23C2-40A9-AFBC-E38896FC23C5}" dt="2023-03-03T10:18:06.068" v="97" actId="478"/>
          <ac:spMkLst>
            <pc:docMk/>
            <pc:sldMk cId="1742981024" sldId="926"/>
            <ac:spMk id="13" creationId="{00000000-0000-0000-0000-000000000000}"/>
          </ac:spMkLst>
        </pc:spChg>
        <pc:spChg chg="del">
          <ac:chgData name="Matt Stiff" userId="b09a90e3-0b89-41af-942f-13a810c94825" providerId="ADAL" clId="{B19DD64F-23C2-40A9-AFBC-E38896FC23C5}" dt="2023-03-03T10:18:04.645" v="96" actId="478"/>
          <ac:spMkLst>
            <pc:docMk/>
            <pc:sldMk cId="1742981024" sldId="926"/>
            <ac:spMk id="14" creationId="{00000000-0000-0000-0000-000000000000}"/>
          </ac:spMkLst>
        </pc:spChg>
        <pc:spChg chg="mod">
          <ac:chgData name="Matt Stiff" userId="b09a90e3-0b89-41af-942f-13a810c94825" providerId="ADAL" clId="{B19DD64F-23C2-40A9-AFBC-E38896FC23C5}" dt="2023-03-03T10:18:13.324" v="101" actId="14100"/>
          <ac:spMkLst>
            <pc:docMk/>
            <pc:sldMk cId="1742981024" sldId="926"/>
            <ac:spMk id="23" creationId="{00000000-0000-0000-0000-000000000000}"/>
          </ac:spMkLst>
        </pc:spChg>
        <pc:picChg chg="del">
          <ac:chgData name="Matt Stiff" userId="b09a90e3-0b89-41af-942f-13a810c94825" providerId="ADAL" clId="{B19DD64F-23C2-40A9-AFBC-E38896FC23C5}" dt="2023-03-03T10:18:08.308" v="100" actId="478"/>
          <ac:picMkLst>
            <pc:docMk/>
            <pc:sldMk cId="1742981024" sldId="926"/>
            <ac:picMk id="19" creationId="{00000000-0000-0000-0000-000000000000}"/>
          </ac:picMkLst>
        </pc:picChg>
        <pc:picChg chg="del">
          <ac:chgData name="Matt Stiff" userId="b09a90e3-0b89-41af-942f-13a810c94825" providerId="ADAL" clId="{B19DD64F-23C2-40A9-AFBC-E38896FC23C5}" dt="2023-03-03T10:18:01.981" v="94" actId="478"/>
          <ac:picMkLst>
            <pc:docMk/>
            <pc:sldMk cId="1742981024" sldId="926"/>
            <ac:picMk id="25" creationId="{00000000-0000-0000-0000-000000000000}"/>
          </ac:picMkLst>
        </pc:picChg>
      </pc:sldChg>
      <pc:sldChg chg="delSp modSp mod modNotesTx">
        <pc:chgData name="Matt Stiff" userId="b09a90e3-0b89-41af-942f-13a810c94825" providerId="ADAL" clId="{B19DD64F-23C2-40A9-AFBC-E38896FC23C5}" dt="2023-03-02T16:48:24.957" v="35" actId="6549"/>
        <pc:sldMkLst>
          <pc:docMk/>
          <pc:sldMk cId="1305783859" sldId="932"/>
        </pc:sldMkLst>
        <pc:spChg chg="del">
          <ac:chgData name="Matt Stiff" userId="b09a90e3-0b89-41af-942f-13a810c94825" providerId="ADAL" clId="{B19DD64F-23C2-40A9-AFBC-E38896FC23C5}" dt="2023-03-02T16:47:57.350" v="28" actId="478"/>
          <ac:spMkLst>
            <pc:docMk/>
            <pc:sldMk cId="1305783859" sldId="932"/>
            <ac:spMk id="8" creationId="{00000000-0000-0000-0000-000000000000}"/>
          </ac:spMkLst>
        </pc:spChg>
        <pc:spChg chg="del">
          <ac:chgData name="Matt Stiff" userId="b09a90e3-0b89-41af-942f-13a810c94825" providerId="ADAL" clId="{B19DD64F-23C2-40A9-AFBC-E38896FC23C5}" dt="2023-03-02T16:48:03.489" v="30" actId="478"/>
          <ac:spMkLst>
            <pc:docMk/>
            <pc:sldMk cId="1305783859" sldId="932"/>
            <ac:spMk id="50" creationId="{00000000-0000-0000-0000-000000000000}"/>
          </ac:spMkLst>
        </pc:spChg>
        <pc:spChg chg="mod">
          <ac:chgData name="Matt Stiff" userId="b09a90e3-0b89-41af-942f-13a810c94825" providerId="ADAL" clId="{B19DD64F-23C2-40A9-AFBC-E38896FC23C5}" dt="2023-03-02T16:48:19.645" v="34" actId="6549"/>
          <ac:spMkLst>
            <pc:docMk/>
            <pc:sldMk cId="1305783859" sldId="932"/>
            <ac:spMk id="52" creationId="{00000000-0000-0000-0000-000000000000}"/>
          </ac:spMkLst>
        </pc:spChg>
        <pc:spChg chg="del mod">
          <ac:chgData name="Matt Stiff" userId="b09a90e3-0b89-41af-942f-13a810c94825" providerId="ADAL" clId="{B19DD64F-23C2-40A9-AFBC-E38896FC23C5}" dt="2023-03-02T16:48:06.645" v="33" actId="478"/>
          <ac:spMkLst>
            <pc:docMk/>
            <pc:sldMk cId="1305783859" sldId="932"/>
            <ac:spMk id="53" creationId="{00000000-0000-0000-0000-000000000000}"/>
          </ac:spMkLst>
        </pc:spChg>
        <pc:spChg chg="del">
          <ac:chgData name="Matt Stiff" userId="b09a90e3-0b89-41af-942f-13a810c94825" providerId="ADAL" clId="{B19DD64F-23C2-40A9-AFBC-E38896FC23C5}" dt="2023-03-02T16:48:05.337" v="32" actId="478"/>
          <ac:spMkLst>
            <pc:docMk/>
            <pc:sldMk cId="1305783859" sldId="932"/>
            <ac:spMk id="54" creationId="{00000000-0000-0000-0000-000000000000}"/>
          </ac:spMkLst>
        </pc:spChg>
        <pc:spChg chg="del">
          <ac:chgData name="Matt Stiff" userId="b09a90e3-0b89-41af-942f-13a810c94825" providerId="ADAL" clId="{B19DD64F-23C2-40A9-AFBC-E38896FC23C5}" dt="2023-03-02T16:47:57.350" v="28" actId="478"/>
          <ac:spMkLst>
            <pc:docMk/>
            <pc:sldMk cId="1305783859" sldId="932"/>
            <ac:spMk id="55" creationId="{00000000-0000-0000-0000-000000000000}"/>
          </ac:spMkLst>
        </pc:spChg>
        <pc:spChg chg="del">
          <ac:chgData name="Matt Stiff" userId="b09a90e3-0b89-41af-942f-13a810c94825" providerId="ADAL" clId="{B19DD64F-23C2-40A9-AFBC-E38896FC23C5}" dt="2023-03-02T16:47:57.350" v="28" actId="478"/>
          <ac:spMkLst>
            <pc:docMk/>
            <pc:sldMk cId="1305783859" sldId="932"/>
            <ac:spMk id="57" creationId="{00000000-0000-0000-0000-000000000000}"/>
          </ac:spMkLst>
        </pc:spChg>
        <pc:spChg chg="del">
          <ac:chgData name="Matt Stiff" userId="b09a90e3-0b89-41af-942f-13a810c94825" providerId="ADAL" clId="{B19DD64F-23C2-40A9-AFBC-E38896FC23C5}" dt="2023-03-02T16:47:52.258" v="27" actId="478"/>
          <ac:spMkLst>
            <pc:docMk/>
            <pc:sldMk cId="1305783859" sldId="932"/>
            <ac:spMk id="58" creationId="{00000000-0000-0000-0000-000000000000}"/>
          </ac:spMkLst>
        </pc:spChg>
        <pc:spChg chg="del">
          <ac:chgData name="Matt Stiff" userId="b09a90e3-0b89-41af-942f-13a810c94825" providerId="ADAL" clId="{B19DD64F-23C2-40A9-AFBC-E38896FC23C5}" dt="2023-03-02T16:47:59.071" v="29" actId="478"/>
          <ac:spMkLst>
            <pc:docMk/>
            <pc:sldMk cId="1305783859" sldId="932"/>
            <ac:spMk id="59" creationId="{00000000-0000-0000-0000-000000000000}"/>
          </ac:spMkLst>
        </pc:spChg>
        <pc:picChg chg="del">
          <ac:chgData name="Matt Stiff" userId="b09a90e3-0b89-41af-942f-13a810c94825" providerId="ADAL" clId="{B19DD64F-23C2-40A9-AFBC-E38896FC23C5}" dt="2023-03-02T16:47:57.350" v="28" actId="478"/>
          <ac:picMkLst>
            <pc:docMk/>
            <pc:sldMk cId="1305783859" sldId="932"/>
            <ac:picMk id="9" creationId="{00000000-0000-0000-0000-000000000000}"/>
          </ac:picMkLst>
        </pc:picChg>
        <pc:picChg chg="del">
          <ac:chgData name="Matt Stiff" userId="b09a90e3-0b89-41af-942f-13a810c94825" providerId="ADAL" clId="{B19DD64F-23C2-40A9-AFBC-E38896FC23C5}" dt="2023-03-02T16:47:57.350" v="28" actId="478"/>
          <ac:picMkLst>
            <pc:docMk/>
            <pc:sldMk cId="1305783859" sldId="932"/>
            <ac:picMk id="56" creationId="{00000000-0000-0000-0000-000000000000}"/>
          </ac:picMkLst>
        </pc:picChg>
      </pc:sldChg>
      <pc:sldChg chg="delSp modSp mod modNotesTx">
        <pc:chgData name="Matt Stiff" userId="b09a90e3-0b89-41af-942f-13a810c94825" providerId="ADAL" clId="{B19DD64F-23C2-40A9-AFBC-E38896FC23C5}" dt="2023-03-02T16:49:34.889" v="51" actId="6549"/>
        <pc:sldMkLst>
          <pc:docMk/>
          <pc:sldMk cId="3782397015" sldId="933"/>
        </pc:sldMkLst>
        <pc:spChg chg="del">
          <ac:chgData name="Matt Stiff" userId="b09a90e3-0b89-41af-942f-13a810c94825" providerId="ADAL" clId="{B19DD64F-23C2-40A9-AFBC-E38896FC23C5}" dt="2023-03-02T16:49:18.155" v="44" actId="478"/>
          <ac:spMkLst>
            <pc:docMk/>
            <pc:sldMk cId="3782397015" sldId="933"/>
            <ac:spMk id="24" creationId="{00000000-0000-0000-0000-000000000000}"/>
          </ac:spMkLst>
        </pc:spChg>
        <pc:spChg chg="del">
          <ac:chgData name="Matt Stiff" userId="b09a90e3-0b89-41af-942f-13a810c94825" providerId="ADAL" clId="{B19DD64F-23C2-40A9-AFBC-E38896FC23C5}" dt="2023-03-02T16:49:19.636" v="45" actId="478"/>
          <ac:spMkLst>
            <pc:docMk/>
            <pc:sldMk cId="3782397015" sldId="933"/>
            <ac:spMk id="27" creationId="{00000000-0000-0000-0000-000000000000}"/>
          </ac:spMkLst>
        </pc:spChg>
        <pc:spChg chg="del">
          <ac:chgData name="Matt Stiff" userId="b09a90e3-0b89-41af-942f-13a810c94825" providerId="ADAL" clId="{B19DD64F-23C2-40A9-AFBC-E38896FC23C5}" dt="2023-03-02T16:49:22.149" v="47" actId="478"/>
          <ac:spMkLst>
            <pc:docMk/>
            <pc:sldMk cId="3782397015" sldId="933"/>
            <ac:spMk id="29" creationId="{00000000-0000-0000-0000-000000000000}"/>
          </ac:spMkLst>
        </pc:spChg>
        <pc:spChg chg="del">
          <ac:chgData name="Matt Stiff" userId="b09a90e3-0b89-41af-942f-13a810c94825" providerId="ADAL" clId="{B19DD64F-23C2-40A9-AFBC-E38896FC23C5}" dt="2023-03-02T16:49:23.908" v="48" actId="478"/>
          <ac:spMkLst>
            <pc:docMk/>
            <pc:sldMk cId="3782397015" sldId="933"/>
            <ac:spMk id="31" creationId="{00000000-0000-0000-0000-000000000000}"/>
          </ac:spMkLst>
        </pc:spChg>
        <pc:spChg chg="mod">
          <ac:chgData name="Matt Stiff" userId="b09a90e3-0b89-41af-942f-13a810c94825" providerId="ADAL" clId="{B19DD64F-23C2-40A9-AFBC-E38896FC23C5}" dt="2023-03-02T16:49:30.884" v="50" actId="14100"/>
          <ac:spMkLst>
            <pc:docMk/>
            <pc:sldMk cId="3782397015" sldId="933"/>
            <ac:spMk id="34" creationId="{00000000-0000-0000-0000-000000000000}"/>
          </ac:spMkLst>
        </pc:spChg>
        <pc:picChg chg="del">
          <ac:chgData name="Matt Stiff" userId="b09a90e3-0b89-41af-942f-13a810c94825" providerId="ADAL" clId="{B19DD64F-23C2-40A9-AFBC-E38896FC23C5}" dt="2023-03-02T16:49:20.661" v="46" actId="478"/>
          <ac:picMkLst>
            <pc:docMk/>
            <pc:sldMk cId="3782397015" sldId="933"/>
            <ac:picMk id="28" creationId="{00000000-0000-0000-0000-000000000000}"/>
          </ac:picMkLst>
        </pc:picChg>
        <pc:picChg chg="del">
          <ac:chgData name="Matt Stiff" userId="b09a90e3-0b89-41af-942f-13a810c94825" providerId="ADAL" clId="{B19DD64F-23C2-40A9-AFBC-E38896FC23C5}" dt="2023-03-02T16:49:24.702" v="49" actId="478"/>
          <ac:picMkLst>
            <pc:docMk/>
            <pc:sldMk cId="3782397015" sldId="933"/>
            <ac:picMk id="30" creationId="{00000000-0000-0000-0000-000000000000}"/>
          </ac:picMkLst>
        </pc:picChg>
      </pc:sldChg>
      <pc:sldChg chg="del">
        <pc:chgData name="Matt Stiff" userId="b09a90e3-0b89-41af-942f-13a810c94825" providerId="ADAL" clId="{B19DD64F-23C2-40A9-AFBC-E38896FC23C5}" dt="2023-03-03T10:10:13.677" v="93" actId="47"/>
        <pc:sldMkLst>
          <pc:docMk/>
          <pc:sldMk cId="1914944197" sldId="939"/>
        </pc:sldMkLst>
      </pc:sldChg>
      <pc:sldChg chg="addSp delSp modSp mod modNotesTx">
        <pc:chgData name="Matt Stiff" userId="b09a90e3-0b89-41af-942f-13a810c94825" providerId="ADAL" clId="{B19DD64F-23C2-40A9-AFBC-E38896FC23C5}" dt="2023-03-03T10:29:31.015" v="545" actId="6549"/>
        <pc:sldMkLst>
          <pc:docMk/>
          <pc:sldMk cId="1246006259" sldId="943"/>
        </pc:sldMkLst>
        <pc:spChg chg="add mod">
          <ac:chgData name="Matt Stiff" userId="b09a90e3-0b89-41af-942f-13a810c94825" providerId="ADAL" clId="{B19DD64F-23C2-40A9-AFBC-E38896FC23C5}" dt="2023-03-03T10:27:42.667" v="465" actId="1035"/>
          <ac:spMkLst>
            <pc:docMk/>
            <pc:sldMk cId="1246006259" sldId="943"/>
            <ac:spMk id="2" creationId="{8E02F694-06F7-887D-AABF-A9957D6DA5E8}"/>
          </ac:spMkLst>
        </pc:spChg>
        <pc:spChg chg="add mod">
          <ac:chgData name="Matt Stiff" userId="b09a90e3-0b89-41af-942f-13a810c94825" providerId="ADAL" clId="{B19DD64F-23C2-40A9-AFBC-E38896FC23C5}" dt="2023-03-03T10:27:45.195" v="471" actId="1035"/>
          <ac:spMkLst>
            <pc:docMk/>
            <pc:sldMk cId="1246006259" sldId="943"/>
            <ac:spMk id="3" creationId="{171252E0-9879-B529-6FF1-E9CDA8141F7B}"/>
          </ac:spMkLst>
        </pc:spChg>
        <pc:spChg chg="mod">
          <ac:chgData name="Matt Stiff" userId="b09a90e3-0b89-41af-942f-13a810c94825" providerId="ADAL" clId="{B19DD64F-23C2-40A9-AFBC-E38896FC23C5}" dt="2023-03-03T10:29:27.031" v="544" actId="14100"/>
          <ac:spMkLst>
            <pc:docMk/>
            <pc:sldMk cId="1246006259" sldId="943"/>
            <ac:spMk id="6" creationId="{00000000-0000-0000-0000-000000000000}"/>
          </ac:spMkLst>
        </pc:spChg>
        <pc:spChg chg="del mod">
          <ac:chgData name="Matt Stiff" userId="b09a90e3-0b89-41af-942f-13a810c94825" providerId="ADAL" clId="{B19DD64F-23C2-40A9-AFBC-E38896FC23C5}" dt="2023-03-03T10:23:49.463" v="238" actId="478"/>
          <ac:spMkLst>
            <pc:docMk/>
            <pc:sldMk cId="1246006259" sldId="943"/>
            <ac:spMk id="10" creationId="{00000000-0000-0000-0000-000000000000}"/>
          </ac:spMkLst>
        </pc:spChg>
        <pc:spChg chg="mod">
          <ac:chgData name="Matt Stiff" userId="b09a90e3-0b89-41af-942f-13a810c94825" providerId="ADAL" clId="{B19DD64F-23C2-40A9-AFBC-E38896FC23C5}" dt="2023-03-03T10:19:07.349" v="109" actId="1076"/>
          <ac:spMkLst>
            <pc:docMk/>
            <pc:sldMk cId="1246006259" sldId="943"/>
            <ac:spMk id="11" creationId="{00000000-0000-0000-0000-000000000000}"/>
          </ac:spMkLst>
        </pc:spChg>
        <pc:spChg chg="mod">
          <ac:chgData name="Matt Stiff" userId="b09a90e3-0b89-41af-942f-13a810c94825" providerId="ADAL" clId="{B19DD64F-23C2-40A9-AFBC-E38896FC23C5}" dt="2023-03-03T10:19:05.477" v="108" actId="1076"/>
          <ac:spMkLst>
            <pc:docMk/>
            <pc:sldMk cId="1246006259" sldId="943"/>
            <ac:spMk id="12" creationId="{00000000-0000-0000-0000-000000000000}"/>
          </ac:spMkLst>
        </pc:spChg>
        <pc:spChg chg="mod">
          <ac:chgData name="Matt Stiff" userId="b09a90e3-0b89-41af-942f-13a810c94825" providerId="ADAL" clId="{B19DD64F-23C2-40A9-AFBC-E38896FC23C5}" dt="2023-03-03T10:22:23.321" v="235" actId="1076"/>
          <ac:spMkLst>
            <pc:docMk/>
            <pc:sldMk cId="1246006259" sldId="943"/>
            <ac:spMk id="13" creationId="{00000000-0000-0000-0000-000000000000}"/>
          </ac:spMkLst>
        </pc:spChg>
        <pc:spChg chg="mod">
          <ac:chgData name="Matt Stiff" userId="b09a90e3-0b89-41af-942f-13a810c94825" providerId="ADAL" clId="{B19DD64F-23C2-40A9-AFBC-E38896FC23C5}" dt="2023-03-03T10:29:06.083" v="541" actId="1076"/>
          <ac:spMkLst>
            <pc:docMk/>
            <pc:sldMk cId="1246006259" sldId="943"/>
            <ac:spMk id="14" creationId="{00000000-0000-0000-0000-000000000000}"/>
          </ac:spMkLst>
        </pc:spChg>
        <pc:spChg chg="mod">
          <ac:chgData name="Matt Stiff" userId="b09a90e3-0b89-41af-942f-13a810c94825" providerId="ADAL" clId="{B19DD64F-23C2-40A9-AFBC-E38896FC23C5}" dt="2023-03-03T10:29:09.851" v="542" actId="1076"/>
          <ac:spMkLst>
            <pc:docMk/>
            <pc:sldMk cId="1246006259" sldId="943"/>
            <ac:spMk id="15" creationId="{00000000-0000-0000-0000-000000000000}"/>
          </ac:spMkLst>
        </pc:spChg>
        <pc:spChg chg="del mod">
          <ac:chgData name="Matt Stiff" userId="b09a90e3-0b89-41af-942f-13a810c94825" providerId="ADAL" clId="{B19DD64F-23C2-40A9-AFBC-E38896FC23C5}" dt="2023-03-03T10:24:11.571" v="241" actId="478"/>
          <ac:spMkLst>
            <pc:docMk/>
            <pc:sldMk cId="1246006259" sldId="943"/>
            <ac:spMk id="16" creationId="{00000000-0000-0000-0000-000000000000}"/>
          </ac:spMkLst>
        </pc:spChg>
        <pc:graphicFrameChg chg="modGraphic">
          <ac:chgData name="Matt Stiff" userId="b09a90e3-0b89-41af-942f-13a810c94825" providerId="ADAL" clId="{B19DD64F-23C2-40A9-AFBC-E38896FC23C5}" dt="2023-03-03T10:28:50.252" v="540" actId="5793"/>
          <ac:graphicFrameMkLst>
            <pc:docMk/>
            <pc:sldMk cId="1246006259" sldId="943"/>
            <ac:graphicFrameMk id="7" creationId="{00000000-0000-0000-0000-000000000000}"/>
          </ac:graphicFrameMkLst>
        </pc:graphicFrameChg>
        <pc:graphicFrameChg chg="del">
          <ac:chgData name="Matt Stiff" userId="b09a90e3-0b89-41af-942f-13a810c94825" providerId="ADAL" clId="{B19DD64F-23C2-40A9-AFBC-E38896FC23C5}" dt="2023-03-03T10:29:21.555" v="543" actId="478"/>
          <ac:graphicFrameMkLst>
            <pc:docMk/>
            <pc:sldMk cId="1246006259" sldId="943"/>
            <ac:graphicFrameMk id="8"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4183" cy="491923"/>
          </a:xfrm>
          <a:prstGeom prst="rect">
            <a:avLst/>
          </a:prstGeom>
        </p:spPr>
        <p:txBody>
          <a:bodyPr vert="horz" lIns="95587" tIns="47794" rIns="95587" bIns="47794" rtlCol="0"/>
          <a:lstStyle>
            <a:lvl1pPr algn="l">
              <a:defRPr sz="1400"/>
            </a:lvl1pPr>
          </a:lstStyle>
          <a:p>
            <a:endParaRPr lang="en-GB"/>
          </a:p>
        </p:txBody>
      </p:sp>
      <p:sp>
        <p:nvSpPr>
          <p:cNvPr id="3" name="Date Placeholder 2"/>
          <p:cNvSpPr>
            <a:spLocks noGrp="1"/>
          </p:cNvSpPr>
          <p:nvPr>
            <p:ph type="dt" idx="1"/>
          </p:nvPr>
        </p:nvSpPr>
        <p:spPr>
          <a:xfrm>
            <a:off x="3900801" y="3"/>
            <a:ext cx="2984183" cy="491923"/>
          </a:xfrm>
          <a:prstGeom prst="rect">
            <a:avLst/>
          </a:prstGeom>
        </p:spPr>
        <p:txBody>
          <a:bodyPr vert="horz" lIns="95587" tIns="47794" rIns="95587" bIns="47794" rtlCol="0"/>
          <a:lstStyle>
            <a:lvl1pPr algn="r">
              <a:defRPr sz="1400"/>
            </a:lvl1pPr>
          </a:lstStyle>
          <a:p>
            <a:fld id="{44FD026C-AB5F-46B9-A7DD-E8292AC79553}" type="datetimeFigureOut">
              <a:rPr lang="en-GB" smtClean="0"/>
              <a:t>09/03/2023</a:t>
            </a:fld>
            <a:endParaRPr lang="en-GB"/>
          </a:p>
        </p:txBody>
      </p:sp>
      <p:sp>
        <p:nvSpPr>
          <p:cNvPr id="4" name="Slide Image Placeholder 3"/>
          <p:cNvSpPr>
            <a:spLocks noGrp="1" noRot="1" noChangeAspect="1"/>
          </p:cNvSpPr>
          <p:nvPr>
            <p:ph type="sldImg" idx="2"/>
          </p:nvPr>
        </p:nvSpPr>
        <p:spPr>
          <a:xfrm>
            <a:off x="503238" y="1225550"/>
            <a:ext cx="5880100" cy="3306763"/>
          </a:xfrm>
          <a:prstGeom prst="rect">
            <a:avLst/>
          </a:prstGeom>
          <a:noFill/>
          <a:ln w="12700">
            <a:solidFill>
              <a:prstClr val="black"/>
            </a:solidFill>
          </a:ln>
        </p:spPr>
        <p:txBody>
          <a:bodyPr vert="horz" lIns="95587" tIns="47794" rIns="95587" bIns="47794" rtlCol="0" anchor="ctr"/>
          <a:lstStyle/>
          <a:p>
            <a:endParaRPr lang="en-GB"/>
          </a:p>
        </p:txBody>
      </p:sp>
      <p:sp>
        <p:nvSpPr>
          <p:cNvPr id="5" name="Notes Placeholder 4"/>
          <p:cNvSpPr>
            <a:spLocks noGrp="1"/>
          </p:cNvSpPr>
          <p:nvPr>
            <p:ph type="body" sz="quarter" idx="3"/>
          </p:nvPr>
        </p:nvSpPr>
        <p:spPr>
          <a:xfrm>
            <a:off x="688658" y="4718370"/>
            <a:ext cx="5509260" cy="3860483"/>
          </a:xfrm>
          <a:prstGeom prst="rect">
            <a:avLst/>
          </a:prstGeom>
        </p:spPr>
        <p:txBody>
          <a:bodyPr vert="horz" lIns="95587" tIns="47794" rIns="95587" bIns="477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2479"/>
            <a:ext cx="2984183" cy="491922"/>
          </a:xfrm>
          <a:prstGeom prst="rect">
            <a:avLst/>
          </a:prstGeom>
        </p:spPr>
        <p:txBody>
          <a:bodyPr vert="horz" lIns="95587" tIns="47794" rIns="95587" bIns="47794" rtlCol="0" anchor="b"/>
          <a:lstStyle>
            <a:lvl1pPr algn="l">
              <a:defRPr sz="1400"/>
            </a:lvl1pPr>
          </a:lstStyle>
          <a:p>
            <a:endParaRPr lang="en-GB"/>
          </a:p>
        </p:txBody>
      </p:sp>
      <p:sp>
        <p:nvSpPr>
          <p:cNvPr id="7" name="Slide Number Placeholder 6"/>
          <p:cNvSpPr>
            <a:spLocks noGrp="1"/>
          </p:cNvSpPr>
          <p:nvPr>
            <p:ph type="sldNum" sz="quarter" idx="5"/>
          </p:nvPr>
        </p:nvSpPr>
        <p:spPr>
          <a:xfrm>
            <a:off x="3900801" y="9312479"/>
            <a:ext cx="2984183" cy="491922"/>
          </a:xfrm>
          <a:prstGeom prst="rect">
            <a:avLst/>
          </a:prstGeom>
        </p:spPr>
        <p:txBody>
          <a:bodyPr vert="horz" lIns="95587" tIns="47794" rIns="95587" bIns="47794" rtlCol="0" anchor="b"/>
          <a:lstStyle>
            <a:lvl1pPr algn="r">
              <a:defRPr sz="1400"/>
            </a:lvl1pPr>
          </a:lstStyle>
          <a:p>
            <a:fld id="{234D97C8-84AF-47FC-88B2-175028D40C54}" type="slidenum">
              <a:rPr lang="en-GB" smtClean="0"/>
              <a:t>‹#›</a:t>
            </a:fld>
            <a:endParaRPr lang="en-GB"/>
          </a:p>
        </p:txBody>
      </p:sp>
    </p:spTree>
    <p:extLst>
      <p:ext uri="{BB962C8B-B14F-4D97-AF65-F5344CB8AC3E}">
        <p14:creationId xmlns:p14="http://schemas.microsoft.com/office/powerpoint/2010/main" val="218469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C2F01E9-9BB1-4521-B9F7-5B157D17A4A7}"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84367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10</a:t>
            </a:fld>
            <a:endParaRPr lang="en-GB"/>
          </a:p>
        </p:txBody>
      </p:sp>
    </p:spTree>
    <p:extLst>
      <p:ext uri="{BB962C8B-B14F-4D97-AF65-F5344CB8AC3E}">
        <p14:creationId xmlns:p14="http://schemas.microsoft.com/office/powerpoint/2010/main" val="189035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11</a:t>
            </a:fld>
            <a:endParaRPr lang="en-GB"/>
          </a:p>
        </p:txBody>
      </p:sp>
    </p:spTree>
    <p:extLst>
      <p:ext uri="{BB962C8B-B14F-4D97-AF65-F5344CB8AC3E}">
        <p14:creationId xmlns:p14="http://schemas.microsoft.com/office/powerpoint/2010/main" val="30494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12</a:t>
            </a:fld>
            <a:endParaRPr lang="en-GB"/>
          </a:p>
        </p:txBody>
      </p:sp>
    </p:spTree>
    <p:extLst>
      <p:ext uri="{BB962C8B-B14F-4D97-AF65-F5344CB8AC3E}">
        <p14:creationId xmlns:p14="http://schemas.microsoft.com/office/powerpoint/2010/main" val="40598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13</a:t>
            </a:fld>
            <a:endParaRPr lang="en-GB"/>
          </a:p>
        </p:txBody>
      </p:sp>
    </p:spTree>
    <p:extLst>
      <p:ext uri="{BB962C8B-B14F-4D97-AF65-F5344CB8AC3E}">
        <p14:creationId xmlns:p14="http://schemas.microsoft.com/office/powerpoint/2010/main" val="17222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14</a:t>
            </a:fld>
            <a:endParaRPr lang="en-GB"/>
          </a:p>
        </p:txBody>
      </p:sp>
    </p:spTree>
    <p:extLst>
      <p:ext uri="{BB962C8B-B14F-4D97-AF65-F5344CB8AC3E}">
        <p14:creationId xmlns:p14="http://schemas.microsoft.com/office/powerpoint/2010/main" val="377340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15</a:t>
            </a:fld>
            <a:endParaRPr lang="en-GB"/>
          </a:p>
        </p:txBody>
      </p:sp>
    </p:spTree>
    <p:extLst>
      <p:ext uri="{BB962C8B-B14F-4D97-AF65-F5344CB8AC3E}">
        <p14:creationId xmlns:p14="http://schemas.microsoft.com/office/powerpoint/2010/main" val="404198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r>
              <a:rPr lang="en-GB" dirty="0"/>
              <a:t>Include PCC feedback in paper</a:t>
            </a:r>
          </a:p>
        </p:txBody>
      </p:sp>
      <p:sp>
        <p:nvSpPr>
          <p:cNvPr id="4" name="Slide Number Placeholder 3"/>
          <p:cNvSpPr>
            <a:spLocks noGrp="1"/>
          </p:cNvSpPr>
          <p:nvPr>
            <p:ph type="sldNum" sz="quarter" idx="10"/>
          </p:nvPr>
        </p:nvSpPr>
        <p:spPr/>
        <p:txBody>
          <a:bodyPr/>
          <a:lstStyle/>
          <a:p>
            <a:fld id="{58F0062D-4AC9-4E94-8FBE-420A6F1133AD}" type="slidenum">
              <a:rPr lang="en-GB" smtClean="0"/>
              <a:t>16</a:t>
            </a:fld>
            <a:endParaRPr lang="en-GB"/>
          </a:p>
        </p:txBody>
      </p:sp>
    </p:spTree>
    <p:extLst>
      <p:ext uri="{BB962C8B-B14F-4D97-AF65-F5344CB8AC3E}">
        <p14:creationId xmlns:p14="http://schemas.microsoft.com/office/powerpoint/2010/main" val="159829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1257300"/>
            <a:ext cx="6027737" cy="3390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17</a:t>
            </a:fld>
            <a:endParaRPr lang="en-GB"/>
          </a:p>
        </p:txBody>
      </p:sp>
    </p:spTree>
    <p:extLst>
      <p:ext uri="{BB962C8B-B14F-4D97-AF65-F5344CB8AC3E}">
        <p14:creationId xmlns:p14="http://schemas.microsoft.com/office/powerpoint/2010/main" val="60927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2613" y="1209675"/>
            <a:ext cx="5811837" cy="3268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18</a:t>
            </a:fld>
            <a:endParaRPr lang="en-GB"/>
          </a:p>
        </p:txBody>
      </p:sp>
    </p:spTree>
    <p:extLst>
      <p:ext uri="{BB962C8B-B14F-4D97-AF65-F5344CB8AC3E}">
        <p14:creationId xmlns:p14="http://schemas.microsoft.com/office/powerpoint/2010/main" val="74660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19</a:t>
            </a:fld>
            <a:endParaRPr lang="en-GB"/>
          </a:p>
        </p:txBody>
      </p:sp>
    </p:spTree>
    <p:extLst>
      <p:ext uri="{BB962C8B-B14F-4D97-AF65-F5344CB8AC3E}">
        <p14:creationId xmlns:p14="http://schemas.microsoft.com/office/powerpoint/2010/main" val="25004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1257300"/>
            <a:ext cx="6027737" cy="3390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2</a:t>
            </a:fld>
            <a:endParaRPr lang="en-GB"/>
          </a:p>
        </p:txBody>
      </p:sp>
    </p:spTree>
    <p:extLst>
      <p:ext uri="{BB962C8B-B14F-4D97-AF65-F5344CB8AC3E}">
        <p14:creationId xmlns:p14="http://schemas.microsoft.com/office/powerpoint/2010/main" val="146406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1257300"/>
            <a:ext cx="6027737" cy="3390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3</a:t>
            </a:fld>
            <a:endParaRPr lang="en-GB"/>
          </a:p>
        </p:txBody>
      </p:sp>
    </p:spTree>
    <p:extLst>
      <p:ext uri="{BB962C8B-B14F-4D97-AF65-F5344CB8AC3E}">
        <p14:creationId xmlns:p14="http://schemas.microsoft.com/office/powerpoint/2010/main" val="158018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1257300"/>
            <a:ext cx="6027737" cy="3390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a:t>
            </a:fld>
            <a:endParaRPr lang="en-GB"/>
          </a:p>
        </p:txBody>
      </p:sp>
    </p:spTree>
    <p:extLst>
      <p:ext uri="{BB962C8B-B14F-4D97-AF65-F5344CB8AC3E}">
        <p14:creationId xmlns:p14="http://schemas.microsoft.com/office/powerpoint/2010/main" val="202320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4D97C8-84AF-47FC-88B2-175028D40C54}" type="slidenum">
              <a:rPr lang="en-GB" smtClean="0"/>
              <a:t>5</a:t>
            </a:fld>
            <a:endParaRPr lang="en-GB"/>
          </a:p>
        </p:txBody>
      </p:sp>
    </p:spTree>
    <p:extLst>
      <p:ext uri="{BB962C8B-B14F-4D97-AF65-F5344CB8AC3E}">
        <p14:creationId xmlns:p14="http://schemas.microsoft.com/office/powerpoint/2010/main" val="398968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a:t>
            </a:fld>
            <a:endParaRPr lang="en-GB"/>
          </a:p>
        </p:txBody>
      </p:sp>
    </p:spTree>
    <p:extLst>
      <p:ext uri="{BB962C8B-B14F-4D97-AF65-F5344CB8AC3E}">
        <p14:creationId xmlns:p14="http://schemas.microsoft.com/office/powerpoint/2010/main" val="273495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7</a:t>
            </a:fld>
            <a:endParaRPr lang="en-GB"/>
          </a:p>
        </p:txBody>
      </p:sp>
    </p:spTree>
    <p:extLst>
      <p:ext uri="{BB962C8B-B14F-4D97-AF65-F5344CB8AC3E}">
        <p14:creationId xmlns:p14="http://schemas.microsoft.com/office/powerpoint/2010/main" val="101863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4D97C8-84AF-47FC-88B2-175028D40C54}" type="slidenum">
              <a:rPr lang="en-GB" smtClean="0"/>
              <a:t>8</a:t>
            </a:fld>
            <a:endParaRPr lang="en-GB"/>
          </a:p>
        </p:txBody>
      </p:sp>
    </p:spTree>
    <p:extLst>
      <p:ext uri="{BB962C8B-B14F-4D97-AF65-F5344CB8AC3E}">
        <p14:creationId xmlns:p14="http://schemas.microsoft.com/office/powerpoint/2010/main" val="16975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F0062D-4AC9-4E94-8FBE-420A6F1133AD}" type="slidenum">
              <a:rPr lang="en-GB" smtClean="0"/>
              <a:t>9</a:t>
            </a:fld>
            <a:endParaRPr lang="en-GB"/>
          </a:p>
        </p:txBody>
      </p:sp>
    </p:spTree>
    <p:extLst>
      <p:ext uri="{BB962C8B-B14F-4D97-AF65-F5344CB8AC3E}">
        <p14:creationId xmlns:p14="http://schemas.microsoft.com/office/powerpoint/2010/main" val="81930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46ADE4-6006-4328-AC06-D3F2FEE6F7CE}" type="datetime1">
              <a:rPr lang="en-GB" smtClean="0"/>
              <a:t>09/03/2023</a:t>
            </a:fld>
            <a:endParaRPr lang="en-GB"/>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211716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1056-A265-4A30-835C-BBE4D256930B}" type="datetime1">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35188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89A559-E215-4702-A599-45DE79F39012}" type="datetime1">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390380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6679769"/>
            <a:ext cx="12192000" cy="178231"/>
          </a:xfrm>
          <a:prstGeom prst="rect">
            <a:avLst/>
          </a:prstGeom>
          <a:solidFill>
            <a:srgbClr val="005B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46681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D5E83-7A01-4469-97D2-5E1C15657E1D}" type="datetime1">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2362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F23C5-3900-4217-A5B0-9821C509CCCA}" type="datetime1">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38470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E5F642-68D2-4089-88C9-0E78AD497F3D}" type="datetime1">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2511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4ECB4B-96E2-4153-B893-538D9F3370B3}" type="datetime1">
              <a:rPr lang="en-GB" smtClean="0"/>
              <a:t>09/03/2023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281976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369A4D-8026-484A-9FFE-EE43CBFC52B1}" type="datetime1">
              <a:rPr lang="en-GB" smtClean="0"/>
              <a:t>09/03/2023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152185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BF02-9A23-4169-A151-2FA6A09BE87C}" type="datetime1">
              <a:rPr lang="en-GB" smtClean="0"/>
              <a:t>09/03/2023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2555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06F22-1CB6-41EA-B004-55B8C18FB8BF}" type="datetime1">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124655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B22E08-5B32-461B-A971-BB6B9A1B291A}" type="datetime1">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a:p>
        </p:txBody>
      </p:sp>
    </p:spTree>
    <p:extLst>
      <p:ext uri="{BB962C8B-B14F-4D97-AF65-F5344CB8AC3E}">
        <p14:creationId xmlns:p14="http://schemas.microsoft.com/office/powerpoint/2010/main" val="42444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199" y="1825625"/>
            <a:ext cx="110320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40DB-8AAC-43FC-A656-A515BEBE524C}" type="datetime1">
              <a:rPr lang="en-GB" smtClean="0"/>
              <a:t>09/03/2023</a:t>
            </a:fld>
            <a:endParaRPr lang="en-GB"/>
          </a:p>
        </p:txBody>
      </p:sp>
      <p:sp>
        <p:nvSpPr>
          <p:cNvPr id="5" name="Footer Placeholder 4"/>
          <p:cNvSpPr>
            <a:spLocks noGrp="1"/>
          </p:cNvSpPr>
          <p:nvPr>
            <p:ph type="ftr" sz="quarter" idx="3"/>
          </p:nvPr>
        </p:nvSpPr>
        <p:spPr>
          <a:xfrm>
            <a:off x="3945467" y="6356349"/>
            <a:ext cx="42883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2706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AD48-E40E-4D03-8E2B-B126446541DE}" type="slidenum">
              <a:rPr lang="en-GB" smtClean="0"/>
              <a:t>‹#›</a:t>
            </a:fld>
            <a:endParaRPr lang="en-GB"/>
          </a:p>
        </p:txBody>
      </p:sp>
      <p:sp>
        <p:nvSpPr>
          <p:cNvPr id="7" name="TextBox 6"/>
          <p:cNvSpPr txBox="1"/>
          <p:nvPr userDrawn="1"/>
        </p:nvSpPr>
        <p:spPr>
          <a:xfrm>
            <a:off x="5378756" y="-16033"/>
            <a:ext cx="1421788" cy="246221"/>
          </a:xfrm>
          <a:prstGeom prst="rect">
            <a:avLst/>
          </a:prstGeom>
          <a:noFill/>
        </p:spPr>
        <p:txBody>
          <a:bodyPr wrap="square" rtlCol="0">
            <a:spAutoFit/>
          </a:bodyPr>
          <a:lstStyle/>
          <a:p>
            <a:pPr algn="ctr"/>
            <a:r>
              <a:rPr lang="en-GB" sz="1000" b="1">
                <a:solidFill>
                  <a:srgbClr val="FF0000"/>
                </a:solidFill>
                <a:latin typeface="Segoe UI" panose="020B0502040204020203" pitchFamily="34" charset="0"/>
                <a:cs typeface="Segoe UI" panose="020B0502040204020203" pitchFamily="34" charset="0"/>
              </a:rPr>
              <a:t>OFFICIAL</a:t>
            </a:r>
          </a:p>
        </p:txBody>
      </p:sp>
      <p:grpSp>
        <p:nvGrpSpPr>
          <p:cNvPr id="8" name="Group 7"/>
          <p:cNvGrpSpPr/>
          <p:nvPr userDrawn="1"/>
        </p:nvGrpSpPr>
        <p:grpSpPr>
          <a:xfrm>
            <a:off x="-9284" y="1"/>
            <a:ext cx="360000" cy="6860379"/>
            <a:chOff x="-6963" y="0"/>
            <a:chExt cx="566348" cy="6860379"/>
          </a:xfrm>
        </p:grpSpPr>
        <p:sp>
          <p:nvSpPr>
            <p:cNvPr id="9" name="Rectangle 8">
              <a:extLst>
                <a:ext uri="{FF2B5EF4-FFF2-40B4-BE49-F238E27FC236}">
                  <a16:creationId xmlns:a16="http://schemas.microsoft.com/office/drawing/2014/main" id="{1CDDD9C7-3DCE-4A31-B018-4B4A7808B5DD}"/>
                </a:ext>
              </a:extLst>
            </p:cNvPr>
            <p:cNvSpPr/>
            <p:nvPr/>
          </p:nvSpPr>
          <p:spPr>
            <a:xfrm>
              <a:off x="2" y="0"/>
              <a:ext cx="446567" cy="5728274"/>
            </a:xfrm>
            <a:prstGeom prst="rect">
              <a:avLst/>
            </a:prstGeom>
            <a:solidFill>
              <a:srgbClr val="005E9E"/>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GB" altLang="en-US" sz="1400" b="1">
                  <a:solidFill>
                    <a:schemeClr val="bg1"/>
                  </a:solidFill>
                  <a:latin typeface="Segoe UI" panose="020B0502040204020203" pitchFamily="34" charset="0"/>
                  <a:ea typeface="Segoe UI" panose="020B0502040204020203" pitchFamily="34" charset="0"/>
                  <a:cs typeface="Segoe UI" panose="020B0502040204020203" pitchFamily="34" charset="0"/>
                </a:rPr>
                <a:t>Performance Report Q3</a:t>
              </a:r>
              <a:r>
                <a:rPr lang="en-GB" altLang="en-US" sz="1400" b="1" baseline="0">
                  <a:solidFill>
                    <a:schemeClr val="bg1"/>
                  </a:solidFill>
                  <a:latin typeface="Segoe UI" panose="020B0502040204020203" pitchFamily="34" charset="0"/>
                  <a:ea typeface="Segoe UI" panose="020B0502040204020203" pitchFamily="34" charset="0"/>
                  <a:cs typeface="Segoe UI" panose="020B0502040204020203" pitchFamily="34" charset="0"/>
                </a:rPr>
                <a:t> Oct - Dec 2022/20</a:t>
              </a:r>
              <a:r>
                <a:rPr lang="en-GB" altLang="en-US" sz="1400" b="1">
                  <a:solidFill>
                    <a:schemeClr val="bg1"/>
                  </a:solidFill>
                  <a:latin typeface="Segoe UI" panose="020B0502040204020203" pitchFamily="34" charset="0"/>
                  <a:ea typeface="Segoe UI" panose="020B0502040204020203" pitchFamily="34" charset="0"/>
                  <a:cs typeface="Segoe UI" panose="020B0502040204020203" pitchFamily="34" charset="0"/>
                </a:rPr>
                <a:t>23</a:t>
              </a:r>
              <a:r>
                <a:rPr lang="en-GB" altLang="en-US" sz="1400" b="1" baseline="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GB" altLang="en-US" sz="1400" b="1">
                  <a:solidFill>
                    <a:schemeClr val="bg1"/>
                  </a:solidFill>
                  <a:latin typeface="Segoe UI" panose="020B0502040204020203" pitchFamily="34" charset="0"/>
                  <a:ea typeface="Segoe UI" panose="020B0502040204020203" pitchFamily="34" charset="0"/>
                  <a:cs typeface="Segoe UI" panose="020B0502040204020203" pitchFamily="34" charset="0"/>
                </a:rPr>
                <a:t> SPI/2023/018</a:t>
              </a:r>
            </a:p>
          </p:txBody>
        </p:sp>
        <p:sp>
          <p:nvSpPr>
            <p:cNvPr id="10" name="Rectangle 9">
              <a:extLst>
                <a:ext uri="{FF2B5EF4-FFF2-40B4-BE49-F238E27FC236}">
                  <a16:creationId xmlns:a16="http://schemas.microsoft.com/office/drawing/2014/main" id="{A031BE5E-4CCA-4AFC-80A8-F32892D05C01}"/>
                </a:ext>
              </a:extLst>
            </p:cNvPr>
            <p:cNvSpPr/>
            <p:nvPr/>
          </p:nvSpPr>
          <p:spPr>
            <a:xfrm>
              <a:off x="-6963" y="5728274"/>
              <a:ext cx="446567" cy="1129726"/>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40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11" name="Rectangle 10"/>
            <p:cNvSpPr/>
            <p:nvPr/>
          </p:nvSpPr>
          <p:spPr>
            <a:xfrm>
              <a:off x="430418" y="0"/>
              <a:ext cx="69913" cy="6858000"/>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96196" y="2379"/>
              <a:ext cx="63189" cy="6858000"/>
            </a:xfrm>
            <a:prstGeom prst="rect">
              <a:avLst/>
            </a:prstGeom>
            <a:solidFill>
              <a:srgbClr val="DC3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5636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mailto:SPIPerformance@westmercia.pnn.police.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7" t="612" r="108" b="917"/>
          <a:stretch/>
        </p:blipFill>
        <p:spPr>
          <a:xfrm>
            <a:off x="-33556" y="-1"/>
            <a:ext cx="12225556" cy="6858001"/>
          </a:xfrm>
          <a:prstGeom prst="rect">
            <a:avLst/>
          </a:prstGeom>
        </p:spPr>
      </p:pic>
      <p:sp>
        <p:nvSpPr>
          <p:cNvPr id="4" name="Text Box 13"/>
          <p:cNvSpPr txBox="1">
            <a:spLocks noChangeArrowheads="1"/>
          </p:cNvSpPr>
          <p:nvPr/>
        </p:nvSpPr>
        <p:spPr bwMode="auto">
          <a:xfrm>
            <a:off x="6563475" y="46128"/>
            <a:ext cx="5486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GB" sz="4400" b="1" dirty="0">
                <a:solidFill>
                  <a:srgbClr val="5E6A71"/>
                </a:solidFill>
                <a:latin typeface="Segoe UI Semibold" panose="020B0702040204020203" pitchFamily="34" charset="0"/>
                <a:ea typeface="Segoe UI" panose="020B0502040204020203" pitchFamily="34" charset="0"/>
                <a:cs typeface="Segoe UI Semibold" panose="020B0702040204020203" pitchFamily="34" charset="0"/>
              </a:rPr>
              <a:t>West Mercia Police</a:t>
            </a:r>
          </a:p>
          <a:p>
            <a:pPr algn="r" fontAlgn="base">
              <a:spcBef>
                <a:spcPct val="50000"/>
              </a:spcBef>
              <a:spcAft>
                <a:spcPct val="0"/>
              </a:spcAft>
            </a:pPr>
            <a:r>
              <a:rPr lang="en-GB" sz="3600" b="1" dirty="0">
                <a:solidFill>
                  <a:srgbClr val="5E6A71"/>
                </a:solidFill>
                <a:latin typeface="Segoe UI Semibold" panose="020B0702040204020203" pitchFamily="34" charset="0"/>
                <a:ea typeface="Segoe UI" panose="020B0502040204020203" pitchFamily="34" charset="0"/>
                <a:cs typeface="Segoe UI Semibold" panose="020B0702040204020203" pitchFamily="34" charset="0"/>
              </a:rPr>
              <a:t>Quarterly Performance Monitoring Report</a:t>
            </a:r>
          </a:p>
          <a:p>
            <a:pPr algn="r" fontAlgn="base">
              <a:spcBef>
                <a:spcPct val="50000"/>
              </a:spcBef>
              <a:spcAft>
                <a:spcPct val="0"/>
              </a:spcAft>
            </a:pPr>
            <a:r>
              <a:rPr lang="en-GB" sz="2400" dirty="0">
                <a:solidFill>
                  <a:srgbClr val="5E6A71"/>
                </a:solidFill>
                <a:latin typeface="Segoe UI" panose="020B0502040204020203" pitchFamily="34" charset="0"/>
                <a:ea typeface="Segoe UI" panose="020B0502040204020203" pitchFamily="34" charset="0"/>
                <a:cs typeface="Segoe UI" panose="020B0502040204020203" pitchFamily="34" charset="0"/>
              </a:rPr>
              <a:t>October – December 2022</a:t>
            </a:r>
          </a:p>
        </p:txBody>
      </p:sp>
      <p:graphicFrame>
        <p:nvGraphicFramePr>
          <p:cNvPr id="5" name="Table 4"/>
          <p:cNvGraphicFramePr>
            <a:graphicFrameLocks noGrp="1"/>
          </p:cNvGraphicFramePr>
          <p:nvPr>
            <p:extLst>
              <p:ext uri="{D42A27DB-BD31-4B8C-83A1-F6EECF244321}">
                <p14:modId xmlns:p14="http://schemas.microsoft.com/office/powerpoint/2010/main" val="1887463160"/>
              </p:ext>
            </p:extLst>
          </p:nvPr>
        </p:nvGraphicFramePr>
        <p:xfrm>
          <a:off x="8460933" y="4195051"/>
          <a:ext cx="3620137" cy="1567324"/>
        </p:xfrm>
        <a:graphic>
          <a:graphicData uri="http://schemas.openxmlformats.org/drawingml/2006/table">
            <a:tbl>
              <a:tblPr firstRow="1" firstCol="1" bandRow="1" bandCol="1">
                <a:tableStyleId>{5C22544A-7EE6-4342-B048-85BDC9FD1C3A}</a:tableStyleId>
              </a:tblPr>
              <a:tblGrid>
                <a:gridCol w="1218302">
                  <a:extLst>
                    <a:ext uri="{9D8B030D-6E8A-4147-A177-3AD203B41FA5}">
                      <a16:colId xmlns:a16="http://schemas.microsoft.com/office/drawing/2014/main" val="20000"/>
                    </a:ext>
                  </a:extLst>
                </a:gridCol>
                <a:gridCol w="2401835">
                  <a:extLst>
                    <a:ext uri="{9D8B030D-6E8A-4147-A177-3AD203B41FA5}">
                      <a16:colId xmlns:a16="http://schemas.microsoft.com/office/drawing/2014/main" val="20001"/>
                    </a:ext>
                  </a:extLst>
                </a:gridCol>
              </a:tblGrid>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GSC Level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Official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Date of publication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January</a:t>
                      </a:r>
                      <a:r>
                        <a:rPr lang="en-GB" sz="1000" b="1" baseline="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 2023</a:t>
                      </a:r>
                      <a:endParaRPr lang="en-GB" sz="1000" b="1">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5324">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Product Reference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GB" sz="1000" b="1" kern="120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SPI/2023/018 – Public version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Version</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1" kern="120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Final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Purpose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GB" sz="1000" b="1" kern="120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Overview of Force Performance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Author</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GB" sz="1000" b="1" kern="120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Performance Team, </a:t>
                      </a:r>
                    </a:p>
                    <a:p>
                      <a:pPr marL="0" algn="l" defTabSz="914400" rtl="0" eaLnBrk="1" latinLnBrk="0" hangingPunct="1">
                        <a:lnSpc>
                          <a:spcPct val="107000"/>
                        </a:lnSpc>
                        <a:spcAft>
                          <a:spcPts val="0"/>
                        </a:spcAft>
                      </a:pPr>
                      <a:r>
                        <a:rPr lang="en-GB" sz="1000" b="1" kern="120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Strategy, Planning and Insight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9573">
                <a:tc>
                  <a:txBody>
                    <a:bodyPr/>
                    <a:lstStyle/>
                    <a:p>
                      <a:pPr algn="l">
                        <a:lnSpc>
                          <a:spcPct val="107000"/>
                        </a:lnSpc>
                        <a:spcAft>
                          <a:spcPts val="0"/>
                        </a:spcAft>
                      </a:pPr>
                      <a:r>
                        <a:rPr lang="en-GB" sz="900" b="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Owner</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GB" sz="1000" b="1" kern="120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DCC A. Murray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932" y="2648300"/>
            <a:ext cx="664080" cy="664080"/>
          </a:xfrm>
          <a:prstGeom prst="rect">
            <a:avLst/>
          </a:prstGeom>
        </p:spPr>
      </p:pic>
      <p:sp>
        <p:nvSpPr>
          <p:cNvPr id="7" name="Rounded Rectangle 14"/>
          <p:cNvSpPr>
            <a:spLocks noChangeArrowheads="1"/>
          </p:cNvSpPr>
          <p:nvPr/>
        </p:nvSpPr>
        <p:spPr bwMode="auto">
          <a:xfrm>
            <a:off x="8460933" y="3249019"/>
            <a:ext cx="3588941" cy="608807"/>
          </a:xfrm>
          <a:prstGeom prst="roundRect">
            <a:avLst>
              <a:gd name="adj" fmla="val 16667"/>
            </a:avLst>
          </a:prstGeom>
          <a:solidFill>
            <a:schemeClr val="bg1"/>
          </a:solidFill>
          <a:ln w="28575" algn="ctr">
            <a:solidFill>
              <a:schemeClr val="bg1">
                <a:lumMod val="50000"/>
              </a:schemeClr>
            </a:solidFill>
            <a:round/>
            <a:headEnd/>
            <a:tailEnd/>
          </a:ln>
        </p:spPr>
        <p:txBody>
          <a:bodyPr/>
          <a:lstStyle/>
          <a:p>
            <a:pPr>
              <a:spcBef>
                <a:spcPct val="20000"/>
              </a:spcBef>
            </a:pPr>
            <a:r>
              <a:rPr lang="en-GB" sz="975"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Purpose</a:t>
            </a:r>
          </a:p>
          <a:p>
            <a:pPr>
              <a:spcBef>
                <a:spcPct val="20000"/>
              </a:spcBef>
            </a:pPr>
            <a:r>
              <a:rPr lang="en-GB" sz="894">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purpose of this product is to provide a quarterly update to current and emerging performance issues relating to West Mercia.</a:t>
            </a:r>
          </a:p>
        </p:txBody>
      </p:sp>
      <p:sp>
        <p:nvSpPr>
          <p:cNvPr id="8" name="TextBox 4"/>
          <p:cNvSpPr txBox="1">
            <a:spLocks noChangeArrowheads="1"/>
          </p:cNvSpPr>
          <p:nvPr/>
        </p:nvSpPr>
        <p:spPr bwMode="auto">
          <a:xfrm>
            <a:off x="4552851" y="4989546"/>
            <a:ext cx="3662518" cy="784830"/>
          </a:xfrm>
          <a:prstGeom prst="rect">
            <a:avLst/>
          </a:prstGeom>
          <a:noFill/>
          <a:ln w="9525">
            <a:noFill/>
            <a:miter lim="800000"/>
            <a:headEnd/>
            <a:tailEnd/>
          </a:ln>
        </p:spPr>
        <p:txBody>
          <a:bodyPr wrap="square">
            <a:spAutoFit/>
          </a:bodyPr>
          <a:lstStyle/>
          <a:p>
            <a:pPr eaLnBrk="0" hangingPunct="0"/>
            <a:r>
              <a:rPr lang="en-GB" sz="900" b="1">
                <a:latin typeface="Segoe UI" panose="020B0502040204020203" pitchFamily="34" charset="0"/>
                <a:ea typeface="Segoe UI" panose="020B0502040204020203" pitchFamily="34" charset="0"/>
                <a:cs typeface="Segoe UI" panose="020B0502040204020203" pitchFamily="34" charset="0"/>
              </a:rPr>
              <a:t>Handling Instructions:</a:t>
            </a:r>
          </a:p>
          <a:p>
            <a:pPr eaLnBrk="0" hangingPunct="0"/>
            <a:r>
              <a:rPr lang="en-GB" sz="900">
                <a:latin typeface="Segoe UI" panose="020B0502040204020203" pitchFamily="34" charset="0"/>
                <a:ea typeface="Segoe UI" panose="020B0502040204020203" pitchFamily="34" charset="0"/>
                <a:cs typeface="Segoe UI" panose="020B0502040204020203" pitchFamily="34" charset="0"/>
              </a:rPr>
              <a:t>This document must be handled and stored according to the Government Security Classifications guidance. </a:t>
            </a:r>
          </a:p>
          <a:p>
            <a:pPr eaLnBrk="0" hangingPunct="0"/>
            <a:r>
              <a:rPr lang="en-GB" sz="900">
                <a:latin typeface="Segoe UI" panose="020B0502040204020203" pitchFamily="34" charset="0"/>
                <a:ea typeface="Segoe UI" panose="020B0502040204020203" pitchFamily="34" charset="0"/>
                <a:cs typeface="Segoe UI" panose="020B0502040204020203" pitchFamily="34" charset="0"/>
              </a:rPr>
              <a:t>Neither the document nor any of its contents may be disseminated further without the permission of the Information Asset Owner.</a:t>
            </a:r>
            <a:endParaRPr lang="en-GB" altLang="en-US" sz="813">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330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10</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 - Total recorded crime – South Worcestershire</a:t>
            </a:r>
          </a:p>
        </p:txBody>
      </p:sp>
      <p:sp>
        <p:nvSpPr>
          <p:cNvPr id="10" name="Rounded Rectangle 14"/>
          <p:cNvSpPr>
            <a:spLocks noChangeArrowheads="1"/>
          </p:cNvSpPr>
          <p:nvPr/>
        </p:nvSpPr>
        <p:spPr bwMode="auto">
          <a:xfrm>
            <a:off x="492000" y="5932986"/>
            <a:ext cx="11339999"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623321" y="6240762"/>
            <a:ext cx="11077355" cy="276999"/>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a:latin typeface="Segoe UI" panose="020B0502040204020203" pitchFamily="34" charset="0"/>
                <a:ea typeface="Segoe UI" panose="020B0502040204020203" pitchFamily="34" charset="0"/>
                <a:cs typeface="Segoe UI" panose="020B0502040204020203" pitchFamily="34" charset="0"/>
              </a:rPr>
              <a:t>Possession of Weapons </a:t>
            </a:r>
            <a:r>
              <a:rPr lang="en-GB" altLang="en-US" sz="1200">
                <a:latin typeface="Segoe UI" panose="020B0502040204020203" pitchFamily="34" charset="0"/>
                <a:ea typeface="Segoe UI" panose="020B0502040204020203" pitchFamily="34" charset="0"/>
                <a:cs typeface="Segoe UI" panose="020B0502040204020203" pitchFamily="34" charset="0"/>
              </a:rPr>
              <a:t>and </a:t>
            </a:r>
            <a:r>
              <a:rPr lang="en-GB" altLang="en-US" sz="1200" b="1">
                <a:latin typeface="Segoe UI" panose="020B0502040204020203" pitchFamily="34" charset="0"/>
                <a:ea typeface="Segoe UI" panose="020B0502040204020203" pitchFamily="34" charset="0"/>
                <a:cs typeface="Segoe UI" panose="020B0502040204020203" pitchFamily="34" charset="0"/>
              </a:rPr>
              <a:t>Misc. Crimes Against Society </a:t>
            </a:r>
            <a:r>
              <a:rPr lang="en-GB" altLang="en-US" sz="1200">
                <a:latin typeface="Segoe UI" panose="020B0502040204020203" pitchFamily="34" charset="0"/>
                <a:ea typeface="Segoe UI" panose="020B0502040204020203" pitchFamily="34" charset="0"/>
                <a:cs typeface="Segoe UI" panose="020B0502040204020203" pitchFamily="34" charset="0"/>
              </a:rPr>
              <a:t>have exceeded the upper control limit.</a:t>
            </a:r>
          </a:p>
        </p:txBody>
      </p:sp>
      <p:pic>
        <p:nvPicPr>
          <p:cNvPr id="3" name="Picture 2"/>
          <p:cNvPicPr>
            <a:picLocks noChangeAspect="1"/>
          </p:cNvPicPr>
          <p:nvPr/>
        </p:nvPicPr>
        <p:blipFill>
          <a:blip r:embed="rId3"/>
          <a:stretch>
            <a:fillRect/>
          </a:stretch>
        </p:blipFill>
        <p:spPr>
          <a:xfrm>
            <a:off x="392963" y="618818"/>
            <a:ext cx="11520000" cy="4600534"/>
          </a:xfrm>
          <a:prstGeom prst="rect">
            <a:avLst/>
          </a:prstGeom>
        </p:spPr>
      </p:pic>
      <p:sp>
        <p:nvSpPr>
          <p:cNvPr id="8" name="TextBox 7"/>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sp>
        <p:nvSpPr>
          <p:cNvPr id="9"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113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11</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 - Total recorded crime – North Worcestershire</a:t>
            </a:r>
          </a:p>
        </p:txBody>
      </p:sp>
      <p:sp>
        <p:nvSpPr>
          <p:cNvPr id="10" name="Rounded Rectangle 14"/>
          <p:cNvSpPr>
            <a:spLocks noChangeArrowheads="1"/>
          </p:cNvSpPr>
          <p:nvPr/>
        </p:nvSpPr>
        <p:spPr bwMode="auto">
          <a:xfrm>
            <a:off x="479534" y="5932986"/>
            <a:ext cx="11352466"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654341" y="6206962"/>
            <a:ext cx="11018632" cy="276999"/>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a:latin typeface="Segoe UI" panose="020B0502040204020203" pitchFamily="34" charset="0"/>
                <a:ea typeface="Segoe UI" panose="020B0502040204020203" pitchFamily="34" charset="0"/>
                <a:cs typeface="Segoe UI" panose="020B0502040204020203" pitchFamily="34" charset="0"/>
              </a:rPr>
              <a:t>Shoplifting </a:t>
            </a:r>
            <a:r>
              <a:rPr lang="en-GB" altLang="en-US" sz="1200">
                <a:latin typeface="Segoe UI" panose="020B0502040204020203" pitchFamily="34" charset="0"/>
                <a:ea typeface="Segoe UI" panose="020B0502040204020203" pitchFamily="34" charset="0"/>
                <a:cs typeface="Segoe UI" panose="020B0502040204020203" pitchFamily="34" charset="0"/>
              </a:rPr>
              <a:t>and </a:t>
            </a:r>
            <a:r>
              <a:rPr lang="en-GB" altLang="en-US" sz="1200" b="1">
                <a:latin typeface="Segoe UI" panose="020B0502040204020203" pitchFamily="34" charset="0"/>
                <a:ea typeface="Segoe UI" panose="020B0502040204020203" pitchFamily="34" charset="0"/>
                <a:cs typeface="Segoe UI" panose="020B0502040204020203" pitchFamily="34" charset="0"/>
              </a:rPr>
              <a:t>All Other theft Offences </a:t>
            </a:r>
            <a:r>
              <a:rPr lang="en-GB" altLang="en-US" sz="1200">
                <a:latin typeface="Segoe UI" panose="020B0502040204020203" pitchFamily="34" charset="0"/>
                <a:ea typeface="Segoe UI" panose="020B0502040204020203" pitchFamily="34" charset="0"/>
                <a:cs typeface="Segoe UI" panose="020B0502040204020203" pitchFamily="34" charset="0"/>
              </a:rPr>
              <a:t>have exceeded the upper control limit.</a:t>
            </a:r>
            <a:endParaRPr lang="en-GB" sz="1200"/>
          </a:p>
        </p:txBody>
      </p:sp>
      <p:pic>
        <p:nvPicPr>
          <p:cNvPr id="3" name="Picture 2"/>
          <p:cNvPicPr>
            <a:picLocks noChangeAspect="1"/>
          </p:cNvPicPr>
          <p:nvPr/>
        </p:nvPicPr>
        <p:blipFill>
          <a:blip r:embed="rId3"/>
          <a:stretch>
            <a:fillRect/>
          </a:stretch>
        </p:blipFill>
        <p:spPr>
          <a:xfrm>
            <a:off x="479534" y="605354"/>
            <a:ext cx="11520000" cy="4600534"/>
          </a:xfrm>
          <a:prstGeom prst="rect">
            <a:avLst/>
          </a:prstGeom>
        </p:spPr>
      </p:pic>
      <p:sp>
        <p:nvSpPr>
          <p:cNvPr id="8" name="TextBox 7"/>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sp>
        <p:nvSpPr>
          <p:cNvPr id="9"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31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12</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 - Total recorded crime – Herefordshire</a:t>
            </a:r>
          </a:p>
        </p:txBody>
      </p:sp>
      <p:sp>
        <p:nvSpPr>
          <p:cNvPr id="10" name="Rounded Rectangle 14"/>
          <p:cNvSpPr>
            <a:spLocks noChangeArrowheads="1"/>
          </p:cNvSpPr>
          <p:nvPr/>
        </p:nvSpPr>
        <p:spPr bwMode="auto">
          <a:xfrm>
            <a:off x="469784" y="5932986"/>
            <a:ext cx="11362216"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644878" y="6206962"/>
            <a:ext cx="11028095" cy="26930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50">
                <a:latin typeface="Segoe UI" panose="020B0502040204020203" pitchFamily="34" charset="0"/>
                <a:ea typeface="Segoe UI" panose="020B0502040204020203" pitchFamily="34" charset="0"/>
                <a:cs typeface="Segoe UI" panose="020B0502040204020203" pitchFamily="34" charset="0"/>
              </a:rPr>
              <a:t>Volumes of </a:t>
            </a:r>
            <a:r>
              <a:rPr lang="en-GB" altLang="en-US" sz="1150" b="1">
                <a:latin typeface="Segoe UI" panose="020B0502040204020203" pitchFamily="34" charset="0"/>
                <a:ea typeface="Segoe UI" panose="020B0502040204020203" pitchFamily="34" charset="0"/>
                <a:cs typeface="Segoe UI" panose="020B0502040204020203" pitchFamily="34" charset="0"/>
              </a:rPr>
              <a:t>Personal Robbery </a:t>
            </a:r>
            <a:r>
              <a:rPr lang="en-GB" altLang="en-US" sz="1150">
                <a:latin typeface="Segoe UI" panose="020B0502040204020203" pitchFamily="34" charset="0"/>
                <a:ea typeface="Segoe UI" panose="020B0502040204020203" pitchFamily="34" charset="0"/>
                <a:cs typeface="Segoe UI" panose="020B0502040204020203" pitchFamily="34" charset="0"/>
              </a:rPr>
              <a:t>and</a:t>
            </a:r>
            <a:r>
              <a:rPr lang="en-GB" altLang="en-US" sz="1150" b="1">
                <a:latin typeface="Segoe UI" panose="020B0502040204020203" pitchFamily="34" charset="0"/>
                <a:ea typeface="Segoe UI" panose="020B0502040204020203" pitchFamily="34" charset="0"/>
                <a:cs typeface="Segoe UI" panose="020B0502040204020203" pitchFamily="34" charset="0"/>
              </a:rPr>
              <a:t> Residential Burglary </a:t>
            </a:r>
            <a:r>
              <a:rPr lang="en-GB" altLang="en-US" sz="1150">
                <a:latin typeface="Segoe UI" panose="020B0502040204020203" pitchFamily="34" charset="0"/>
                <a:ea typeface="Segoe UI" panose="020B0502040204020203" pitchFamily="34" charset="0"/>
                <a:cs typeface="Segoe UI" panose="020B0502040204020203" pitchFamily="34" charset="0"/>
              </a:rPr>
              <a:t>offences</a:t>
            </a:r>
            <a:r>
              <a:rPr lang="en-GB" altLang="en-US" sz="1150" b="1">
                <a:latin typeface="Segoe UI" panose="020B0502040204020203" pitchFamily="34" charset="0"/>
                <a:ea typeface="Segoe UI" panose="020B0502040204020203" pitchFamily="34" charset="0"/>
                <a:cs typeface="Segoe UI" panose="020B0502040204020203" pitchFamily="34" charset="0"/>
              </a:rPr>
              <a:t> </a:t>
            </a:r>
            <a:r>
              <a:rPr lang="en-GB" altLang="en-US" sz="1150">
                <a:latin typeface="Segoe UI" panose="020B0502040204020203" pitchFamily="34" charset="0"/>
                <a:ea typeface="Segoe UI" panose="020B0502040204020203" pitchFamily="34" charset="0"/>
                <a:cs typeface="Segoe UI" panose="020B0502040204020203" pitchFamily="34" charset="0"/>
              </a:rPr>
              <a:t>have exceeded the upper control limit.</a:t>
            </a:r>
            <a:endParaRPr lang="en-GB" sz="1150"/>
          </a:p>
        </p:txBody>
      </p:sp>
      <p:pic>
        <p:nvPicPr>
          <p:cNvPr id="3" name="Picture 2"/>
          <p:cNvPicPr>
            <a:picLocks noChangeAspect="1"/>
          </p:cNvPicPr>
          <p:nvPr/>
        </p:nvPicPr>
        <p:blipFill>
          <a:blip r:embed="rId3"/>
          <a:stretch>
            <a:fillRect/>
          </a:stretch>
        </p:blipFill>
        <p:spPr>
          <a:xfrm>
            <a:off x="463423" y="609853"/>
            <a:ext cx="11520000" cy="4600534"/>
          </a:xfrm>
          <a:prstGeom prst="rect">
            <a:avLst/>
          </a:prstGeom>
        </p:spPr>
      </p:pic>
      <p:sp>
        <p:nvSpPr>
          <p:cNvPr id="8" name="TextBox 7"/>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sp>
        <p:nvSpPr>
          <p:cNvPr id="9"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718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13</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 - Total recorded crime – Shropshire</a:t>
            </a:r>
          </a:p>
        </p:txBody>
      </p:sp>
      <p:sp>
        <p:nvSpPr>
          <p:cNvPr id="10" name="Rounded Rectangle 14"/>
          <p:cNvSpPr>
            <a:spLocks noChangeArrowheads="1"/>
          </p:cNvSpPr>
          <p:nvPr/>
        </p:nvSpPr>
        <p:spPr bwMode="auto">
          <a:xfrm>
            <a:off x="534710" y="5932986"/>
            <a:ext cx="11297290"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492000" y="6225421"/>
            <a:ext cx="11384161" cy="26930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50">
                <a:latin typeface="Segoe UI" panose="020B0502040204020203" pitchFamily="34" charset="0"/>
                <a:ea typeface="Segoe UI" panose="020B0502040204020203" pitchFamily="34" charset="0"/>
                <a:cs typeface="Segoe UI" panose="020B0502040204020203" pitchFamily="34" charset="0"/>
              </a:rPr>
              <a:t>Volumes of </a:t>
            </a:r>
            <a:r>
              <a:rPr lang="en-GB" altLang="en-US" sz="1150" b="1">
                <a:latin typeface="Segoe UI" panose="020B0502040204020203" pitchFamily="34" charset="0"/>
                <a:ea typeface="Segoe UI" panose="020B0502040204020203" pitchFamily="34" charset="0"/>
                <a:cs typeface="Segoe UI" panose="020B0502040204020203" pitchFamily="34" charset="0"/>
              </a:rPr>
              <a:t>Residential Burglary, Theft from Person </a:t>
            </a:r>
            <a:r>
              <a:rPr lang="en-GB" altLang="en-US" sz="1150">
                <a:latin typeface="Segoe UI" panose="020B0502040204020203" pitchFamily="34" charset="0"/>
                <a:ea typeface="Segoe UI" panose="020B0502040204020203" pitchFamily="34" charset="0"/>
                <a:cs typeface="Segoe UI" panose="020B0502040204020203" pitchFamily="34" charset="0"/>
              </a:rPr>
              <a:t>and</a:t>
            </a:r>
            <a:r>
              <a:rPr lang="en-GB" altLang="en-US" sz="1150" b="1">
                <a:latin typeface="Segoe UI" panose="020B0502040204020203" pitchFamily="34" charset="0"/>
                <a:ea typeface="Segoe UI" panose="020B0502040204020203" pitchFamily="34" charset="0"/>
                <a:cs typeface="Segoe UI" panose="020B0502040204020203" pitchFamily="34" charset="0"/>
              </a:rPr>
              <a:t> All Other Theft Offences </a:t>
            </a:r>
            <a:r>
              <a:rPr lang="en-GB" altLang="en-US" sz="1150">
                <a:latin typeface="Segoe UI" panose="020B0502040204020203" pitchFamily="34" charset="0"/>
                <a:ea typeface="Segoe UI" panose="020B0502040204020203" pitchFamily="34" charset="0"/>
                <a:cs typeface="Segoe UI" panose="020B0502040204020203" pitchFamily="34" charset="0"/>
              </a:rPr>
              <a:t>have exceeded the upper control limit.</a:t>
            </a:r>
            <a:endParaRPr lang="en-GB" sz="1150"/>
          </a:p>
        </p:txBody>
      </p:sp>
      <p:pic>
        <p:nvPicPr>
          <p:cNvPr id="3" name="Picture 2"/>
          <p:cNvPicPr>
            <a:picLocks noChangeAspect="1"/>
          </p:cNvPicPr>
          <p:nvPr/>
        </p:nvPicPr>
        <p:blipFill>
          <a:blip r:embed="rId3"/>
          <a:stretch>
            <a:fillRect/>
          </a:stretch>
        </p:blipFill>
        <p:spPr>
          <a:xfrm>
            <a:off x="492000" y="607597"/>
            <a:ext cx="11520000" cy="4600534"/>
          </a:xfrm>
          <a:prstGeom prst="rect">
            <a:avLst/>
          </a:prstGeom>
        </p:spPr>
      </p:pic>
      <p:sp>
        <p:nvSpPr>
          <p:cNvPr id="9" name="TextBox 8"/>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sp>
        <p:nvSpPr>
          <p:cNvPr id="11"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7174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14</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 - Total recorded crime – Telford &amp; Wrekin</a:t>
            </a:r>
          </a:p>
        </p:txBody>
      </p:sp>
      <p:sp>
        <p:nvSpPr>
          <p:cNvPr id="10" name="Rounded Rectangle 14"/>
          <p:cNvSpPr>
            <a:spLocks noChangeArrowheads="1"/>
          </p:cNvSpPr>
          <p:nvPr/>
        </p:nvSpPr>
        <p:spPr bwMode="auto">
          <a:xfrm>
            <a:off x="444960" y="5932986"/>
            <a:ext cx="11387039"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620785" y="6206962"/>
            <a:ext cx="11052188" cy="276999"/>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b="1" dirty="0">
                <a:latin typeface="Segoe UI" panose="020B0502040204020203" pitchFamily="34" charset="0"/>
                <a:ea typeface="Segoe UI" panose="020B0502040204020203" pitchFamily="34" charset="0"/>
                <a:cs typeface="Segoe UI" panose="020B0502040204020203" pitchFamily="34" charset="0"/>
              </a:rPr>
              <a:t>No crime types </a:t>
            </a:r>
            <a:r>
              <a:rPr lang="en-GB" altLang="en-US" sz="1200" dirty="0">
                <a:latin typeface="Segoe UI" panose="020B0502040204020203" pitchFamily="34" charset="0"/>
                <a:ea typeface="Segoe UI" panose="020B0502040204020203" pitchFamily="34" charset="0"/>
                <a:cs typeface="Segoe UI" panose="020B0502040204020203" pitchFamily="34" charset="0"/>
              </a:rPr>
              <a:t>have exceeded the upper control limit in December.</a:t>
            </a:r>
            <a:endParaRPr lang="en-GB" sz="1200" dirty="0"/>
          </a:p>
        </p:txBody>
      </p:sp>
      <p:pic>
        <p:nvPicPr>
          <p:cNvPr id="3" name="Picture 2"/>
          <p:cNvPicPr>
            <a:picLocks noChangeAspect="1"/>
          </p:cNvPicPr>
          <p:nvPr/>
        </p:nvPicPr>
        <p:blipFill>
          <a:blip r:embed="rId3"/>
          <a:stretch>
            <a:fillRect/>
          </a:stretch>
        </p:blipFill>
        <p:spPr>
          <a:xfrm>
            <a:off x="492000" y="618817"/>
            <a:ext cx="11520000" cy="4600534"/>
          </a:xfrm>
          <a:prstGeom prst="rect">
            <a:avLst/>
          </a:prstGeom>
        </p:spPr>
      </p:pic>
      <p:sp>
        <p:nvSpPr>
          <p:cNvPr id="8" name="TextBox 7"/>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sp>
        <p:nvSpPr>
          <p:cNvPr id="9"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5133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15</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345666" y="587782"/>
            <a:ext cx="7640093" cy="830997"/>
          </a:xfrm>
          <a:prstGeom prst="rect">
            <a:avLst/>
          </a:prstGeom>
        </p:spPr>
        <p:txBody>
          <a:bodyPr wrap="square">
            <a:spAutoFit/>
          </a:bodyPr>
          <a:lstStyle/>
          <a:p>
            <a:r>
              <a:rPr lang="en-GB" sz="1200" b="1" dirty="0">
                <a:solidFill>
                  <a:schemeClr val="tx1">
                    <a:lumMod val="75000"/>
                    <a:lumOff val="25000"/>
                  </a:schemeClr>
                </a:solidFill>
                <a:latin typeface="Segoe UI" panose="020B0502040204020203" pitchFamily="34" charset="0"/>
                <a:ea typeface="Calibri" panose="020F0502020204030204" pitchFamily="34" charset="0"/>
                <a:cs typeface="Times New Roman" panose="02020603050405020304" pitchFamily="18" charset="0"/>
              </a:rPr>
              <a:t>Key priorities of the Beating Crime Plan: murder, serious violence, domestic abuse, neighbourhood crime and drug supply/county lines.</a:t>
            </a:r>
          </a:p>
          <a:p>
            <a:r>
              <a:rPr lang="en-GB" sz="1200" b="1" dirty="0">
                <a:solidFill>
                  <a:schemeClr val="tx1">
                    <a:lumMod val="75000"/>
                    <a:lumOff val="25000"/>
                  </a:schemeClr>
                </a:solidFill>
                <a:latin typeface="Segoe UI" panose="020B0502040204020203" pitchFamily="34" charset="0"/>
                <a:ea typeface="Calibri" panose="020F0502020204030204" pitchFamily="34" charset="0"/>
                <a:cs typeface="Times New Roman" panose="02020603050405020304" pitchFamily="18" charset="0"/>
              </a:rPr>
              <a:t>Not numerical targets but key indicators to show improvement against; expectation of significant improvements within three years.</a:t>
            </a:r>
          </a:p>
        </p:txBody>
      </p:sp>
      <p:graphicFrame>
        <p:nvGraphicFramePr>
          <p:cNvPr id="7" name="Table 6"/>
          <p:cNvGraphicFramePr>
            <a:graphicFrameLocks noGrp="1"/>
          </p:cNvGraphicFramePr>
          <p:nvPr>
            <p:extLst>
              <p:ext uri="{D42A27DB-BD31-4B8C-83A1-F6EECF244321}">
                <p14:modId xmlns:p14="http://schemas.microsoft.com/office/powerpoint/2010/main" val="3948950373"/>
              </p:ext>
            </p:extLst>
          </p:nvPr>
        </p:nvGraphicFramePr>
        <p:xfrm>
          <a:off x="414848" y="1486573"/>
          <a:ext cx="11405280" cy="5111480"/>
        </p:xfrm>
        <a:graphic>
          <a:graphicData uri="http://schemas.openxmlformats.org/drawingml/2006/table">
            <a:tbl>
              <a:tblPr firstRow="1" bandRow="1">
                <a:tableStyleId>{5C22544A-7EE6-4342-B048-85BDC9FD1C3A}</a:tableStyleId>
              </a:tblPr>
              <a:tblGrid>
                <a:gridCol w="1860992">
                  <a:extLst>
                    <a:ext uri="{9D8B030D-6E8A-4147-A177-3AD203B41FA5}">
                      <a16:colId xmlns:a16="http://schemas.microsoft.com/office/drawing/2014/main" val="20000"/>
                    </a:ext>
                  </a:extLst>
                </a:gridCol>
                <a:gridCol w="2367280">
                  <a:extLst>
                    <a:ext uri="{9D8B030D-6E8A-4147-A177-3AD203B41FA5}">
                      <a16:colId xmlns:a16="http://schemas.microsoft.com/office/drawing/2014/main" val="20001"/>
                    </a:ext>
                  </a:extLst>
                </a:gridCol>
                <a:gridCol w="934720">
                  <a:extLst>
                    <a:ext uri="{9D8B030D-6E8A-4147-A177-3AD203B41FA5}">
                      <a16:colId xmlns:a16="http://schemas.microsoft.com/office/drawing/2014/main" val="20002"/>
                    </a:ext>
                  </a:extLst>
                </a:gridCol>
                <a:gridCol w="6242288">
                  <a:extLst>
                    <a:ext uri="{9D8B030D-6E8A-4147-A177-3AD203B41FA5}">
                      <a16:colId xmlns:a16="http://schemas.microsoft.com/office/drawing/2014/main" val="20003"/>
                    </a:ext>
                  </a:extLst>
                </a:gridCol>
              </a:tblGrid>
              <a:tr h="264063">
                <a:tc>
                  <a:txBody>
                    <a:bodyPr/>
                    <a:lstStyle/>
                    <a:p>
                      <a:pPr algn="ctr"/>
                      <a:r>
                        <a:rPr lang="en-GB" sz="1100">
                          <a:solidFill>
                            <a:schemeClr val="bg1"/>
                          </a:solidFill>
                          <a:latin typeface="Segoe UI" panose="020B0502040204020203" pitchFamily="34" charset="0"/>
                          <a:ea typeface="Segoe UI" panose="020B0502040204020203" pitchFamily="34" charset="0"/>
                          <a:cs typeface="Segoe UI" panose="020B0502040204020203" pitchFamily="34" charset="0"/>
                        </a:rPr>
                        <a:t>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a:solidFill>
                            <a:schemeClr val="bg1"/>
                          </a:solidFill>
                          <a:latin typeface="Segoe UI" panose="020B0502040204020203" pitchFamily="34" charset="0"/>
                          <a:ea typeface="Segoe UI" panose="020B0502040204020203" pitchFamily="34" charset="0"/>
                          <a:cs typeface="Segoe UI" panose="020B0502040204020203" pitchFamily="34" charset="0"/>
                        </a:rPr>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a:solidFill>
                            <a:schemeClr val="bg1"/>
                          </a:solidFill>
                          <a:latin typeface="Segoe UI" panose="020B0502040204020203" pitchFamily="34" charset="0"/>
                          <a:ea typeface="Segoe UI" panose="020B0502040204020203" pitchFamily="34" charset="0"/>
                          <a:cs typeface="Segoe UI" panose="020B0502040204020203" pitchFamily="34" charset="0"/>
                        </a:rPr>
                        <a:t>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a:solidFill>
                            <a:schemeClr val="bg1"/>
                          </a:solidFill>
                          <a:latin typeface="Segoe UI" panose="020B0502040204020203" pitchFamily="34" charset="0"/>
                          <a:ea typeface="Segoe UI" panose="020B0502040204020203" pitchFamily="34" charset="0"/>
                          <a:cs typeface="Segoe UI" panose="020B0502040204020203" pitchFamily="34" charset="0"/>
                        </a:rPr>
                        <a:t>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extLst>
                  <a:ext uri="{0D108BD9-81ED-4DB2-BD59-A6C34878D82A}">
                    <a16:rowId xmlns:a16="http://schemas.microsoft.com/office/drawing/2014/main" val="10000"/>
                  </a:ext>
                </a:extLst>
              </a:tr>
              <a:tr h="51925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Reduce murder and homicide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Police Recorded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Arial" panose="020B0604020202020204" pitchFamily="34" charset="0"/>
                        <a:buChar cha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Decrease </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a:t>
                      </a: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homicide</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figures</a:t>
                      </a: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seven offences in Q2 2022 – 2023, compared with five in Q3 2022</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- 2023</a:t>
                      </a: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Homicide rate remains above 20 per year per million, and increase on the post pandemic 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8302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Reduce serious violence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Hospital admissions for assault with a sharp</a:t>
                      </a:r>
                      <a:r>
                        <a:rPr lang="en-GB" sz="9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object: </a:t>
                      </a:r>
                      <a:r>
                        <a:rPr lang="en-GB"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National Health Service (NHS) </a:t>
                      </a:r>
                      <a:r>
                        <a:rPr lang="en-GB" sz="9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Digital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9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Offences involving the discharge of a firearm: Police Recorded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Arial" panose="020B0604020202020204" pitchFamily="34" charset="0"/>
                        <a:buChar cha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Hospital</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admissions for assault with a sharp object have increased since late 2021. This is a return to pre pandemic levels. </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last three quarters have seen an increase in PRC offences with a firearms.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892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Disrupt drug supply and county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Police Recorded Crime and Public Health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There was one drug related homicide recorded in Q3 2022 – 2023, compared with two in Q2 2022 - 2023. There were zero drug-related homicides for the same period last year.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Total drug crime volumes are 2% down on pre-pandemic levels.</a:t>
                      </a:r>
                      <a:endPar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145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Reduce neighbourhood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Police Recorded</a:t>
                      </a:r>
                      <a:r>
                        <a:rPr lang="en-GB" sz="9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Crime</a:t>
                      </a:r>
                      <a:endPar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Business and community burglaries have increased in Q3 2022 – 2023 compared with Q2 and Q1. Residential burglaries follow the same pattern, with fewer offences occurring during the summer months (Q2), and the highest number of burglaries in the winter months, as anticipated in demand assessments.</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Robberies follow a different trend compared with burglaries, with fewer offences in Q3, and the most offences occurring during Q2 in the summer months. There are more robberies in total in 2022 – 2023 compared with 2021 – 2022. Robberies particularly increased in Q2, rising by 57%.</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Vehicle thefts increased in Q3 of 2022 – 2023, by 12% compared with Q2. This corresponds with burglary trends, with the most offences occurring in the winter months, and fewer in the summer months.</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Theft from a person decreased in Q3 of 2022 – 2023, compared with Q1 and Q2. Offences are higher this year than in 2021 – 2022 as of January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2002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Improve satisfaction among victims, with a particular focus on victims of domestic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Crime</a:t>
                      </a:r>
                      <a:r>
                        <a:rPr lang="en-GB" sz="9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Survey for England</a:t>
                      </a:r>
                      <a:r>
                        <a:rPr lang="en-GB" sz="9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and </a:t>
                      </a:r>
                      <a:r>
                        <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Q3 showed an average of 62.7% of satisfied victims of domestic abuse. This is the lowest average for DA satisfaction compared with Q2 (70.6%) and Q1 (71.5%). </a:t>
                      </a:r>
                    </a:p>
                    <a:p>
                      <a:pPr marL="171450" indent="-171450" algn="just">
                        <a:buFont typeface="Arial" panose="020B0604020202020204" pitchFamily="34" charset="0"/>
                        <a:buChar char="•"/>
                      </a:pP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For all crime victim satisfaction for the whole experience, Q3 also recorded as the lowest average compared with Q2 and Q1. 60.9% was the average satisfied for Q3, whereas Q2 was 62.4% and Q1 was 63.4%. The number of respondents was lowest for Q3, and highest for Q1. </a:t>
                      </a:r>
                      <a:endPar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4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Tackle cyber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GB" sz="9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Department for Digital, Cultural, Media and Sports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just">
                        <a:buFont typeface="Arial" panose="020B0604020202020204" pitchFamily="34" charset="0"/>
                        <a:buChar char="•"/>
                      </a:pPr>
                      <a:r>
                        <a:rPr lang="en-GB"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a:t>
                      </a:r>
                      <a:r>
                        <a:rPr lang="en-GB" sz="1000" baseline="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data from the Department for Digital, Culture, Media and Sport is not available. Further police held proxy measures are being developed.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345667" y="167465"/>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 Crime and Detection – National Policing Measures</a:t>
            </a:r>
          </a:p>
        </p:txBody>
      </p:sp>
      <p:sp>
        <p:nvSpPr>
          <p:cNvPr id="11" name="Down Arrow 10"/>
          <p:cNvSpPr/>
          <p:nvPr/>
        </p:nvSpPr>
        <p:spPr>
          <a:xfrm rot="10800000">
            <a:off x="4989783" y="4232494"/>
            <a:ext cx="342673" cy="351649"/>
          </a:xfrm>
          <a:prstGeom prst="downArrow">
            <a:avLst/>
          </a:prstGeom>
          <a:solidFill>
            <a:srgbClr val="FDC82F"/>
          </a:solidFill>
          <a:ln>
            <a:solidFill>
              <a:srgbClr val="FDC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a:off x="4898246" y="3741919"/>
            <a:ext cx="582669" cy="320971"/>
          </a:xfrm>
          <a:prstGeom prst="leftRightArrow">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994137" y="1881972"/>
            <a:ext cx="333963" cy="351649"/>
          </a:xfrm>
          <a:prstGeom prst="downArrow">
            <a:avLst/>
          </a:prstGeom>
          <a:solidFill>
            <a:srgbClr val="FF6E00"/>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4987601" y="4931667"/>
            <a:ext cx="333963" cy="351649"/>
          </a:xfrm>
          <a:prstGeom prst="downArrow">
            <a:avLst/>
          </a:prstGeom>
          <a:solidFill>
            <a:srgbClr val="FF6E00"/>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4994135" y="5612414"/>
            <a:ext cx="333963" cy="351649"/>
          </a:xfrm>
          <a:prstGeom prst="downArrow">
            <a:avLst/>
          </a:prstGeom>
          <a:solidFill>
            <a:srgbClr val="FF6E00"/>
          </a:solid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own Arrow 10">
            <a:extLst>
              <a:ext uri="{FF2B5EF4-FFF2-40B4-BE49-F238E27FC236}">
                <a16:creationId xmlns:a16="http://schemas.microsoft.com/office/drawing/2014/main" id="{8E02F694-06F7-887D-AABF-A9957D6DA5E8}"/>
              </a:ext>
            </a:extLst>
          </p:cNvPr>
          <p:cNvSpPr/>
          <p:nvPr/>
        </p:nvSpPr>
        <p:spPr>
          <a:xfrm rot="10800000">
            <a:off x="5000167" y="2345768"/>
            <a:ext cx="342673" cy="351649"/>
          </a:xfrm>
          <a:prstGeom prst="downArrow">
            <a:avLst/>
          </a:prstGeom>
          <a:solidFill>
            <a:srgbClr val="FDC82F"/>
          </a:solidFill>
          <a:ln>
            <a:solidFill>
              <a:srgbClr val="FDC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own Arrow 10">
            <a:extLst>
              <a:ext uri="{FF2B5EF4-FFF2-40B4-BE49-F238E27FC236}">
                <a16:creationId xmlns:a16="http://schemas.microsoft.com/office/drawing/2014/main" id="{171252E0-9879-B529-6FF1-E9CDA8141F7B}"/>
              </a:ext>
            </a:extLst>
          </p:cNvPr>
          <p:cNvSpPr/>
          <p:nvPr/>
        </p:nvSpPr>
        <p:spPr>
          <a:xfrm rot="10800000">
            <a:off x="4989781" y="2768925"/>
            <a:ext cx="342673" cy="351649"/>
          </a:xfrm>
          <a:prstGeom prst="downArrow">
            <a:avLst/>
          </a:prstGeom>
          <a:solidFill>
            <a:srgbClr val="FDC82F"/>
          </a:solidFill>
          <a:ln>
            <a:solidFill>
              <a:srgbClr val="FDC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600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23440"/>
          <a:stretch/>
        </p:blipFill>
        <p:spPr>
          <a:xfrm>
            <a:off x="6305983" y="3560618"/>
            <a:ext cx="5597758" cy="2798619"/>
          </a:xfrm>
          <a:prstGeom prst="rect">
            <a:avLst/>
          </a:prstGeom>
        </p:spPr>
      </p:pic>
      <p:pic>
        <p:nvPicPr>
          <p:cNvPr id="8" name="Picture 7"/>
          <p:cNvPicPr>
            <a:picLocks noChangeAspect="1"/>
          </p:cNvPicPr>
          <p:nvPr/>
        </p:nvPicPr>
        <p:blipFill rotWithShape="1">
          <a:blip r:embed="rId4"/>
          <a:srcRect t="86703" b="1714"/>
          <a:stretch/>
        </p:blipFill>
        <p:spPr>
          <a:xfrm>
            <a:off x="6291426" y="6420928"/>
            <a:ext cx="5775579" cy="437072"/>
          </a:xfrm>
          <a:prstGeom prst="rect">
            <a:avLst/>
          </a:prstGeom>
        </p:spPr>
      </p:pic>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16</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5581835" cy="461665"/>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6. Domestic Abuse</a:t>
            </a:r>
          </a:p>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Volume of DA Crimes / Crimed Incidents</a:t>
            </a:r>
          </a:p>
        </p:txBody>
      </p:sp>
      <p:sp>
        <p:nvSpPr>
          <p:cNvPr id="23" name="Rounded Rectangle 14"/>
          <p:cNvSpPr>
            <a:spLocks noChangeArrowheads="1"/>
          </p:cNvSpPr>
          <p:nvPr/>
        </p:nvSpPr>
        <p:spPr bwMode="auto">
          <a:xfrm>
            <a:off x="409125" y="697557"/>
            <a:ext cx="5525510" cy="1948661"/>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800" b="1">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050" b="1">
                <a:latin typeface="Segoe UI" panose="020B0502040204020203" pitchFamily="34" charset="0"/>
                <a:ea typeface="Segoe UI" panose="020B0502040204020203" pitchFamily="34" charset="0"/>
                <a:cs typeface="Segoe UI" panose="020B0502040204020203" pitchFamily="34" charset="0"/>
              </a:rPr>
              <a:t>Domestic Abuse </a:t>
            </a:r>
            <a:r>
              <a:rPr lang="en-GB" altLang="en-US" sz="1050">
                <a:latin typeface="Segoe UI" panose="020B0502040204020203" pitchFamily="34" charset="0"/>
                <a:ea typeface="Segoe UI" panose="020B0502040204020203" pitchFamily="34" charset="0"/>
                <a:cs typeface="Segoe UI" panose="020B0502040204020203" pitchFamily="34" charset="0"/>
              </a:rPr>
              <a:t>Crimes and Crimed Incidents volumes</a:t>
            </a:r>
            <a:r>
              <a:rPr lang="en-GB" altLang="en-US" sz="1050" b="1">
                <a:latin typeface="Segoe UI" panose="020B0502040204020203" pitchFamily="34" charset="0"/>
                <a:ea typeface="Segoe UI" panose="020B0502040204020203" pitchFamily="34" charset="0"/>
                <a:cs typeface="Segoe UI" panose="020B0502040204020203" pitchFamily="34" charset="0"/>
              </a:rPr>
              <a:t> remain stable</a:t>
            </a:r>
            <a:r>
              <a:rPr lang="en-GB" altLang="en-US" sz="1050">
                <a:latin typeface="Segoe UI" panose="020B0502040204020203" pitchFamily="34" charset="0"/>
                <a:ea typeface="Segoe UI" panose="020B0502040204020203" pitchFamily="34" charset="0"/>
                <a:cs typeface="Segoe UI" panose="020B0502040204020203" pitchFamily="34" charset="0"/>
              </a:rPr>
              <a:t> having</a:t>
            </a:r>
            <a:r>
              <a:rPr lang="en-GB" altLang="en-US" sz="1050" b="1">
                <a:latin typeface="Segoe UI" panose="020B0502040204020203" pitchFamily="34" charset="0"/>
                <a:ea typeface="Segoe UI" panose="020B0502040204020203" pitchFamily="34" charset="0"/>
                <a:cs typeface="Segoe UI" panose="020B0502040204020203" pitchFamily="34" charset="0"/>
              </a:rPr>
              <a:t> increased </a:t>
            </a:r>
            <a:r>
              <a:rPr lang="en-GB" altLang="en-US" sz="1050">
                <a:latin typeface="Segoe UI" panose="020B0502040204020203" pitchFamily="34" charset="0"/>
                <a:ea typeface="Segoe UI" panose="020B0502040204020203" pitchFamily="34" charset="0"/>
                <a:cs typeface="Segoe UI" panose="020B0502040204020203" pitchFamily="34" charset="0"/>
              </a:rPr>
              <a:t>by </a:t>
            </a:r>
            <a:r>
              <a:rPr lang="en-GB" altLang="en-US" sz="1050" b="1">
                <a:latin typeface="Segoe UI" panose="020B0502040204020203" pitchFamily="34" charset="0"/>
                <a:ea typeface="Segoe UI" panose="020B0502040204020203" pitchFamily="34" charset="0"/>
                <a:cs typeface="Segoe UI" panose="020B0502040204020203" pitchFamily="34" charset="0"/>
              </a:rPr>
              <a:t>12% (238) </a:t>
            </a:r>
            <a:r>
              <a:rPr lang="en-GB" altLang="en-US" sz="1050">
                <a:latin typeface="Segoe UI" panose="020B0502040204020203" pitchFamily="34" charset="0"/>
                <a:ea typeface="Segoe UI" panose="020B0502040204020203" pitchFamily="34" charset="0"/>
                <a:cs typeface="Segoe UI" panose="020B0502040204020203" pitchFamily="34" charset="0"/>
              </a:rPr>
              <a:t>from last month.</a:t>
            </a:r>
          </a:p>
          <a:p>
            <a:pPr marL="171450" indent="-171450">
              <a:spcBef>
                <a:spcPct val="20000"/>
              </a:spcBef>
              <a:buFont typeface="Arial" panose="020B0604020202020204" pitchFamily="34" charset="0"/>
              <a:buChar char="•"/>
            </a:pPr>
            <a:endParaRPr lang="en-GB" altLang="en-US" sz="80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050" b="1">
                <a:latin typeface="Segoe UI" panose="020B0502040204020203" pitchFamily="34" charset="0"/>
                <a:ea typeface="Segoe UI" panose="020B0502040204020203" pitchFamily="34" charset="0"/>
                <a:cs typeface="Segoe UI" panose="020B0502040204020203" pitchFamily="34" charset="0"/>
              </a:rPr>
              <a:t>32% (6) </a:t>
            </a:r>
            <a:r>
              <a:rPr lang="en-GB" sz="1050">
                <a:latin typeface="Segoe UI" panose="020B0502040204020203" pitchFamily="34" charset="0"/>
                <a:ea typeface="Segoe UI" panose="020B0502040204020203" pitchFamily="34" charset="0"/>
                <a:cs typeface="Segoe UI" panose="020B0502040204020203" pitchFamily="34" charset="0"/>
              </a:rPr>
              <a:t>of all </a:t>
            </a:r>
            <a:r>
              <a:rPr lang="en-GB" sz="1050" b="1">
                <a:latin typeface="Segoe UI" panose="020B0502040204020203" pitchFamily="34" charset="0"/>
                <a:ea typeface="Segoe UI" panose="020B0502040204020203" pitchFamily="34" charset="0"/>
                <a:cs typeface="Segoe UI" panose="020B0502040204020203" pitchFamily="34" charset="0"/>
              </a:rPr>
              <a:t>homicides</a:t>
            </a:r>
            <a:r>
              <a:rPr lang="en-GB" sz="1050">
                <a:latin typeface="Segoe UI" panose="020B0502040204020203" pitchFamily="34" charset="0"/>
                <a:ea typeface="Segoe UI" panose="020B0502040204020203" pitchFamily="34" charset="0"/>
                <a:cs typeface="Segoe UI" panose="020B0502040204020203" pitchFamily="34" charset="0"/>
              </a:rPr>
              <a:t> </a:t>
            </a:r>
            <a:r>
              <a:rPr lang="en-GB" sz="1050" b="1">
                <a:latin typeface="Segoe UI" panose="020B0502040204020203" pitchFamily="34" charset="0"/>
                <a:ea typeface="Segoe UI" panose="020B0502040204020203" pitchFamily="34" charset="0"/>
                <a:cs typeface="Segoe UI" panose="020B0502040204020203" pitchFamily="34" charset="0"/>
              </a:rPr>
              <a:t>in 2022/23 </a:t>
            </a:r>
            <a:r>
              <a:rPr lang="en-GB" sz="1050">
                <a:latin typeface="Segoe UI" panose="020B0502040204020203" pitchFamily="34" charset="0"/>
                <a:ea typeface="Segoe UI" panose="020B0502040204020203" pitchFamily="34" charset="0"/>
                <a:cs typeface="Segoe UI" panose="020B0502040204020203" pitchFamily="34" charset="0"/>
              </a:rPr>
              <a:t>relate to </a:t>
            </a:r>
            <a:r>
              <a:rPr lang="en-GB" sz="1050" b="1">
                <a:latin typeface="Segoe UI" panose="020B0502040204020203" pitchFamily="34" charset="0"/>
                <a:ea typeface="Segoe UI" panose="020B0502040204020203" pitchFamily="34" charset="0"/>
                <a:cs typeface="Segoe UI" panose="020B0502040204020203" pitchFamily="34" charset="0"/>
              </a:rPr>
              <a:t>Domestic Abuse</a:t>
            </a:r>
            <a:r>
              <a:rPr lang="en-GB" sz="1050">
                <a:latin typeface="Segoe UI" panose="020B0502040204020203" pitchFamily="34" charset="0"/>
                <a:ea typeface="Segoe UI" panose="020B0502040204020203" pitchFamily="34" charset="0"/>
                <a:cs typeface="Segoe UI" panose="020B0502040204020203" pitchFamily="34" charset="0"/>
              </a:rPr>
              <a:t>, as at the end of December 2022.</a:t>
            </a:r>
          </a:p>
          <a:p>
            <a:pPr marL="171450" indent="-171450">
              <a:spcBef>
                <a:spcPct val="20000"/>
              </a:spcBef>
              <a:buFont typeface="Arial" panose="020B0604020202020204" pitchFamily="34" charset="0"/>
              <a:buChar char="•"/>
            </a:pPr>
            <a:endParaRPr lang="en-GB" sz="80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050" b="1">
                <a:latin typeface="Segoe UI" panose="020B0502040204020203" pitchFamily="34" charset="0"/>
                <a:ea typeface="Segoe UI" panose="020B0502040204020203" pitchFamily="34" charset="0"/>
                <a:cs typeface="Segoe UI" panose="020B0502040204020203" pitchFamily="34" charset="0"/>
              </a:rPr>
              <a:t>Increases</a:t>
            </a:r>
            <a:r>
              <a:rPr lang="en-GB" altLang="en-US" sz="1050">
                <a:latin typeface="Segoe UI" panose="020B0502040204020203" pitchFamily="34" charset="0"/>
                <a:ea typeface="Segoe UI" panose="020B0502040204020203" pitchFamily="34" charset="0"/>
                <a:cs typeface="Segoe UI" panose="020B0502040204020203" pitchFamily="34" charset="0"/>
              </a:rPr>
              <a:t> in </a:t>
            </a:r>
            <a:r>
              <a:rPr lang="en-GB" altLang="en-US" sz="1050" b="1">
                <a:latin typeface="Segoe UI" panose="020B0502040204020203" pitchFamily="34" charset="0"/>
                <a:ea typeface="Segoe UI" panose="020B0502040204020203" pitchFamily="34" charset="0"/>
                <a:cs typeface="Segoe UI" panose="020B0502040204020203" pitchFamily="34" charset="0"/>
              </a:rPr>
              <a:t>Assault with Injury </a:t>
            </a:r>
            <a:r>
              <a:rPr lang="en-GB" altLang="en-US" sz="1050">
                <a:latin typeface="Segoe UI" panose="020B0502040204020203" pitchFamily="34" charset="0"/>
                <a:ea typeface="Segoe UI" panose="020B0502040204020203" pitchFamily="34" charset="0"/>
                <a:cs typeface="Segoe UI" panose="020B0502040204020203" pitchFamily="34" charset="0"/>
              </a:rPr>
              <a:t>across West Mercia 27% (77) suggests </a:t>
            </a:r>
            <a:r>
              <a:rPr lang="en-GB" altLang="en-US" sz="1050" b="1">
                <a:latin typeface="Segoe UI" panose="020B0502040204020203" pitchFamily="34" charset="0"/>
                <a:ea typeface="Segoe UI" panose="020B0502040204020203" pitchFamily="34" charset="0"/>
                <a:cs typeface="Segoe UI" panose="020B0502040204020203" pitchFamily="34" charset="0"/>
              </a:rPr>
              <a:t>probable escalation of violence</a:t>
            </a:r>
            <a:r>
              <a:rPr lang="en-GB" altLang="en-US" sz="1050">
                <a:latin typeface="Segoe UI" panose="020B0502040204020203" pitchFamily="34" charset="0"/>
                <a:ea typeface="Segoe UI" panose="020B0502040204020203" pitchFamily="34" charset="0"/>
                <a:cs typeface="Segoe UI" panose="020B0502040204020203" pitchFamily="34" charset="0"/>
              </a:rPr>
              <a:t>. </a:t>
            </a:r>
            <a:endParaRPr lang="en-GB" altLang="en-US" sz="1050" b="1">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05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05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05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5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70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a:spLocks noChangeArrowheads="1"/>
          </p:cNvSpPr>
          <p:nvPr/>
        </p:nvSpPr>
        <p:spPr bwMode="auto">
          <a:xfrm>
            <a:off x="410668" y="2718630"/>
            <a:ext cx="5523967" cy="2300360"/>
          </a:xfrm>
          <a:prstGeom prst="rect">
            <a:avLst/>
          </a:prstGeom>
          <a:solidFill>
            <a:schemeClr val="bg1"/>
          </a:solidFill>
          <a:ln w="28575">
            <a:solidFill>
              <a:srgbClr val="EE855E"/>
            </a:solidFill>
          </a:ln>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b="1" u="none">
              <a:latin typeface="Segoe UI" panose="020B0502040204020203" pitchFamily="34" charset="0"/>
              <a:ea typeface="Segoe UI" panose="020B0502040204020203" pitchFamily="34" charset="0"/>
              <a:cs typeface="Segoe UI" panose="020B0502040204020203" pitchFamily="34" charset="0"/>
            </a:endParaRPr>
          </a:p>
          <a:p>
            <a:pPr>
              <a:defRPr/>
            </a:pPr>
            <a:endParaRPr lang="en-GB" sz="700" b="1" u="none">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050" b="1" u="none">
                <a:latin typeface="Segoe UI" panose="020B0502040204020203" pitchFamily="34" charset="0"/>
                <a:ea typeface="Segoe UI" panose="020B0502040204020203" pitchFamily="34" charset="0"/>
                <a:cs typeface="Segoe UI" panose="020B0502040204020203" pitchFamily="34" charset="0"/>
              </a:rPr>
              <a:t>North Worcestershire </a:t>
            </a:r>
            <a:r>
              <a:rPr lang="en-GB" altLang="en-US" sz="1050" u="none">
                <a:latin typeface="Segoe UI" panose="020B0502040204020203" pitchFamily="34" charset="0"/>
                <a:ea typeface="Segoe UI" panose="020B0502040204020203" pitchFamily="34" charset="0"/>
                <a:cs typeface="Segoe UI" panose="020B0502040204020203" pitchFamily="34" charset="0"/>
              </a:rPr>
              <a:t>saw an </a:t>
            </a:r>
            <a:r>
              <a:rPr lang="en-GB" altLang="en-US" sz="1050" b="1" u="none">
                <a:latin typeface="Segoe UI" panose="020B0502040204020203" pitchFamily="34" charset="0"/>
                <a:ea typeface="Segoe UI" panose="020B0502040204020203" pitchFamily="34" charset="0"/>
                <a:cs typeface="Segoe UI" panose="020B0502040204020203" pitchFamily="34" charset="0"/>
              </a:rPr>
              <a:t>increase </a:t>
            </a:r>
            <a:r>
              <a:rPr lang="en-GB" altLang="en-US" sz="1050" u="none">
                <a:latin typeface="Segoe UI" panose="020B0502040204020203" pitchFamily="34" charset="0"/>
                <a:ea typeface="Segoe UI" panose="020B0502040204020203" pitchFamily="34" charset="0"/>
                <a:cs typeface="Segoe UI" panose="020B0502040204020203" pitchFamily="34" charset="0"/>
              </a:rPr>
              <a:t>of </a:t>
            </a:r>
            <a:r>
              <a:rPr lang="en-GB" altLang="en-US" sz="1050" b="1" u="none">
                <a:latin typeface="Segoe UI" panose="020B0502040204020203" pitchFamily="34" charset="0"/>
                <a:ea typeface="Segoe UI" panose="020B0502040204020203" pitchFamily="34" charset="0"/>
                <a:cs typeface="Segoe UI" panose="020B0502040204020203" pitchFamily="34" charset="0"/>
              </a:rPr>
              <a:t>18% (80) </a:t>
            </a:r>
            <a:r>
              <a:rPr lang="en-GB" altLang="en-US" sz="1050" u="none">
                <a:latin typeface="Segoe UI" panose="020B0502040204020203" pitchFamily="34" charset="0"/>
                <a:ea typeface="Segoe UI" panose="020B0502040204020203" pitchFamily="34" charset="0"/>
                <a:cs typeface="Segoe UI" panose="020B0502040204020203" pitchFamily="34" charset="0"/>
              </a:rPr>
              <a:t>last month, driven by </a:t>
            </a:r>
            <a:r>
              <a:rPr lang="en-GB" altLang="en-US" sz="1050" b="1" u="none">
                <a:latin typeface="Segoe UI" panose="020B0502040204020203" pitchFamily="34" charset="0"/>
                <a:ea typeface="Segoe UI" panose="020B0502040204020203" pitchFamily="34" charset="0"/>
                <a:cs typeface="Segoe UI" panose="020B0502040204020203" pitchFamily="34" charset="0"/>
              </a:rPr>
              <a:t>Domestic Abuse Investigations, 27% </a:t>
            </a:r>
            <a:r>
              <a:rPr lang="en-GB" altLang="en-US" sz="1050" u="none">
                <a:latin typeface="Segoe UI" panose="020B0502040204020203" pitchFamily="34" charset="0"/>
                <a:ea typeface="Segoe UI" panose="020B0502040204020203" pitchFamily="34" charset="0"/>
                <a:cs typeface="Segoe UI" panose="020B0502040204020203" pitchFamily="34" charset="0"/>
              </a:rPr>
              <a:t>(35) increase from the previous month and Assault with Injury with a </a:t>
            </a:r>
            <a:r>
              <a:rPr lang="en-GB" altLang="en-US" sz="1050" b="1" u="none">
                <a:latin typeface="Segoe UI" panose="020B0502040204020203" pitchFamily="34" charset="0"/>
                <a:ea typeface="Segoe UI" panose="020B0502040204020203" pitchFamily="34" charset="0"/>
                <a:cs typeface="Segoe UI" panose="020B0502040204020203" pitchFamily="34" charset="0"/>
              </a:rPr>
              <a:t>37% </a:t>
            </a:r>
            <a:r>
              <a:rPr lang="en-GB" altLang="en-US" sz="1050" u="none">
                <a:latin typeface="Segoe UI" panose="020B0502040204020203" pitchFamily="34" charset="0"/>
                <a:ea typeface="Segoe UI" panose="020B0502040204020203" pitchFamily="34" charset="0"/>
                <a:cs typeface="Segoe UI" panose="020B0502040204020203" pitchFamily="34" charset="0"/>
              </a:rPr>
              <a:t>(22) increase on the previous month. </a:t>
            </a:r>
          </a:p>
          <a:p>
            <a:pPr marL="171450" indent="-171450">
              <a:buFont typeface="Arial" panose="020B0604020202020204" pitchFamily="34" charset="0"/>
              <a:buChar char="•"/>
            </a:pPr>
            <a:endParaRPr lang="en-GB" altLang="en-US" sz="1050" b="1" u="none">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050" b="1" u="none">
                <a:latin typeface="Segoe UI" panose="020B0502040204020203" pitchFamily="34" charset="0"/>
                <a:ea typeface="Segoe UI" panose="020B0502040204020203" pitchFamily="34" charset="0"/>
                <a:cs typeface="Segoe UI" panose="020B0502040204020203" pitchFamily="34" charset="0"/>
              </a:rPr>
              <a:t>Shropshire </a:t>
            </a:r>
            <a:r>
              <a:rPr lang="en-GB" altLang="en-US" sz="1050" u="none">
                <a:latin typeface="Segoe UI" panose="020B0502040204020203" pitchFamily="34" charset="0"/>
                <a:ea typeface="Segoe UI" panose="020B0502040204020203" pitchFamily="34" charset="0"/>
                <a:cs typeface="Segoe UI" panose="020B0502040204020203" pitchFamily="34" charset="0"/>
              </a:rPr>
              <a:t>also saw an</a:t>
            </a:r>
            <a:r>
              <a:rPr lang="en-GB" altLang="en-US" sz="1050" b="1" u="none">
                <a:latin typeface="Segoe UI" panose="020B0502040204020203" pitchFamily="34" charset="0"/>
                <a:ea typeface="Segoe UI" panose="020B0502040204020203" pitchFamily="34" charset="0"/>
                <a:cs typeface="Segoe UI" panose="020B0502040204020203" pitchFamily="34" charset="0"/>
              </a:rPr>
              <a:t> increase</a:t>
            </a:r>
            <a:r>
              <a:rPr lang="en-GB" altLang="en-US" sz="1050" u="none">
                <a:latin typeface="Segoe UI" panose="020B0502040204020203" pitchFamily="34" charset="0"/>
                <a:ea typeface="Segoe UI" panose="020B0502040204020203" pitchFamily="34" charset="0"/>
                <a:cs typeface="Segoe UI" panose="020B0502040204020203" pitchFamily="34" charset="0"/>
              </a:rPr>
              <a:t> of </a:t>
            </a:r>
            <a:r>
              <a:rPr lang="en-GB" altLang="en-US" sz="1050" b="1" u="none">
                <a:latin typeface="Segoe UI" panose="020B0502040204020203" pitchFamily="34" charset="0"/>
                <a:ea typeface="Segoe UI" panose="020B0502040204020203" pitchFamily="34" charset="0"/>
                <a:cs typeface="Segoe UI" panose="020B0502040204020203" pitchFamily="34" charset="0"/>
              </a:rPr>
              <a:t>18% (71) </a:t>
            </a:r>
            <a:r>
              <a:rPr lang="en-GB" altLang="en-US" sz="1050" u="none">
                <a:latin typeface="Segoe UI" panose="020B0502040204020203" pitchFamily="34" charset="0"/>
                <a:ea typeface="Segoe UI" panose="020B0502040204020203" pitchFamily="34" charset="0"/>
                <a:cs typeface="Segoe UI" panose="020B0502040204020203" pitchFamily="34" charset="0"/>
              </a:rPr>
              <a:t>last month</a:t>
            </a:r>
            <a:r>
              <a:rPr lang="en-GB" altLang="en-US" sz="1050" b="1" u="none">
                <a:latin typeface="Segoe UI" panose="020B0502040204020203" pitchFamily="34" charset="0"/>
                <a:ea typeface="Segoe UI" panose="020B0502040204020203" pitchFamily="34" charset="0"/>
                <a:cs typeface="Segoe UI" panose="020B0502040204020203" pitchFamily="34" charset="0"/>
              </a:rPr>
              <a:t>, </a:t>
            </a:r>
            <a:r>
              <a:rPr lang="en-GB" altLang="en-US" sz="1050" u="none">
                <a:latin typeface="Segoe UI" panose="020B0502040204020203" pitchFamily="34" charset="0"/>
                <a:ea typeface="Segoe UI" panose="020B0502040204020203" pitchFamily="34" charset="0"/>
                <a:cs typeface="Segoe UI" panose="020B0502040204020203" pitchFamily="34" charset="0"/>
              </a:rPr>
              <a:t>also driven by </a:t>
            </a:r>
            <a:r>
              <a:rPr lang="en-GB" altLang="en-US" sz="1050" b="1" u="none">
                <a:latin typeface="Segoe UI" panose="020B0502040204020203" pitchFamily="34" charset="0"/>
                <a:ea typeface="Segoe UI" panose="020B0502040204020203" pitchFamily="34" charset="0"/>
                <a:cs typeface="Segoe UI" panose="020B0502040204020203" pitchFamily="34" charset="0"/>
              </a:rPr>
              <a:t>Domestic Abuse Investigations 32%</a:t>
            </a:r>
            <a:r>
              <a:rPr lang="en-GB" altLang="en-US" sz="1050" u="none">
                <a:latin typeface="Segoe UI" panose="020B0502040204020203" pitchFamily="34" charset="0"/>
                <a:ea typeface="Segoe UI" panose="020B0502040204020203" pitchFamily="34" charset="0"/>
                <a:cs typeface="Segoe UI" panose="020B0502040204020203" pitchFamily="34" charset="0"/>
              </a:rPr>
              <a:t> (39) increase from the previous month and </a:t>
            </a:r>
            <a:r>
              <a:rPr lang="en-GB" altLang="en-US" sz="1050" b="1" u="none">
                <a:latin typeface="Segoe UI" panose="020B0502040204020203" pitchFamily="34" charset="0"/>
                <a:ea typeface="Segoe UI" panose="020B0502040204020203" pitchFamily="34" charset="0"/>
                <a:cs typeface="Segoe UI" panose="020B0502040204020203" pitchFamily="34" charset="0"/>
              </a:rPr>
              <a:t>Assault with Injury 58% </a:t>
            </a:r>
            <a:r>
              <a:rPr lang="en-GB" altLang="en-US" sz="1050" u="none">
                <a:latin typeface="Segoe UI" panose="020B0502040204020203" pitchFamily="34" charset="0"/>
                <a:ea typeface="Segoe UI" panose="020B0502040204020203" pitchFamily="34" charset="0"/>
                <a:cs typeface="Segoe UI" panose="020B0502040204020203" pitchFamily="34" charset="0"/>
              </a:rPr>
              <a:t>(31) increase from the previous month</a:t>
            </a:r>
            <a:r>
              <a:rPr lang="en-GB" altLang="en-US" sz="1050" b="1" u="none">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1050" b="1" u="none">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700" u="none">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u="none">
                <a:latin typeface="Segoe UI" panose="020B0502040204020203" pitchFamily="34" charset="0"/>
                <a:ea typeface="Segoe UI" panose="020B0502040204020203" pitchFamily="34" charset="0"/>
                <a:cs typeface="Segoe UI" panose="020B0502040204020203" pitchFamily="34" charset="0"/>
              </a:rPr>
              <a:t>17% (386) </a:t>
            </a:r>
            <a:r>
              <a:rPr lang="en-GB" sz="1050" u="none">
                <a:latin typeface="Segoe UI" panose="020B0502040204020203" pitchFamily="34" charset="0"/>
                <a:ea typeface="Segoe UI" panose="020B0502040204020203" pitchFamily="34" charset="0"/>
                <a:cs typeface="Segoe UI" panose="020B0502040204020203" pitchFamily="34" charset="0"/>
              </a:rPr>
              <a:t>of crimes relate to </a:t>
            </a:r>
            <a:r>
              <a:rPr lang="en-GB" sz="1050" b="1" u="none">
                <a:latin typeface="Segoe UI" panose="020B0502040204020203" pitchFamily="34" charset="0"/>
                <a:ea typeface="Segoe UI" panose="020B0502040204020203" pitchFamily="34" charset="0"/>
                <a:cs typeface="Segoe UI" panose="020B0502040204020203" pitchFamily="34" charset="0"/>
              </a:rPr>
              <a:t>Stalking and Harassment</a:t>
            </a:r>
            <a:r>
              <a:rPr lang="en-GB" sz="1050" u="none">
                <a:latin typeface="Segoe UI" panose="020B0502040204020203" pitchFamily="34" charset="0"/>
                <a:ea typeface="Segoe UI" panose="020B0502040204020203" pitchFamily="34" charset="0"/>
                <a:cs typeface="Segoe UI" panose="020B0502040204020203" pitchFamily="34" charset="0"/>
              </a:rPr>
              <a:t>, a </a:t>
            </a:r>
            <a:r>
              <a:rPr lang="en-GB" sz="1050" b="1" u="none">
                <a:latin typeface="Segoe UI" panose="020B0502040204020203" pitchFamily="34" charset="0"/>
                <a:ea typeface="Segoe UI" panose="020B0502040204020203" pitchFamily="34" charset="0"/>
                <a:cs typeface="Segoe UI" panose="020B0502040204020203" pitchFamily="34" charset="0"/>
              </a:rPr>
              <a:t>decrease of 6% (25) </a:t>
            </a:r>
            <a:r>
              <a:rPr lang="en-GB" sz="1050" u="none">
                <a:latin typeface="Segoe UI" panose="020B0502040204020203" pitchFamily="34" charset="0"/>
                <a:ea typeface="Segoe UI" panose="020B0502040204020203" pitchFamily="34" charset="0"/>
                <a:cs typeface="Segoe UI" panose="020B0502040204020203" pitchFamily="34" charset="0"/>
              </a:rPr>
              <a:t>from the last month.</a:t>
            </a:r>
            <a:endParaRPr lang="en-GB" sz="800" u="none">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19"/>
          <p:cNvPicPr>
            <a:picLocks noChangeAspect="1"/>
          </p:cNvPicPr>
          <p:nvPr/>
        </p:nvPicPr>
        <p:blipFill rotWithShape="1">
          <a:blip r:embed="rId5"/>
          <a:srcRect t="91828"/>
          <a:stretch/>
        </p:blipFill>
        <p:spPr>
          <a:xfrm>
            <a:off x="6456742" y="3282692"/>
            <a:ext cx="5389082" cy="288053"/>
          </a:xfrm>
          <a:prstGeom prst="rect">
            <a:avLst/>
          </a:prstGeom>
        </p:spPr>
      </p:pic>
      <p:grpSp>
        <p:nvGrpSpPr>
          <p:cNvPr id="22" name="Group 21"/>
          <p:cNvGrpSpPr/>
          <p:nvPr/>
        </p:nvGrpSpPr>
        <p:grpSpPr>
          <a:xfrm>
            <a:off x="384558" y="5091402"/>
            <a:ext cx="5683130" cy="1263377"/>
            <a:chOff x="464198" y="4906767"/>
            <a:chExt cx="5883281" cy="1314684"/>
          </a:xfrm>
        </p:grpSpPr>
        <p:sp>
          <p:nvSpPr>
            <p:cNvPr id="26" name="Rounded Rectangle 14"/>
            <p:cNvSpPr>
              <a:spLocks noChangeArrowheads="1"/>
            </p:cNvSpPr>
            <p:nvPr/>
          </p:nvSpPr>
          <p:spPr bwMode="auto">
            <a:xfrm>
              <a:off x="489631" y="4906767"/>
              <a:ext cx="5720110" cy="1314684"/>
            </a:xfrm>
            <a:prstGeom prst="rect">
              <a:avLst/>
            </a:prstGeom>
            <a:solidFill>
              <a:schemeClr val="bg1"/>
            </a:solidFill>
            <a:ln w="28575" algn="ctr">
              <a:solidFill>
                <a:srgbClr val="005B97"/>
              </a:solidFill>
              <a:round/>
              <a:headEnd/>
              <a:tailEnd/>
            </a:ln>
          </p:spPr>
          <p:txBody>
            <a:bodyPr/>
            <a:lstStyle/>
            <a:p>
              <a:pPr algn="ctr">
                <a:spcBef>
                  <a:spcPct val="20000"/>
                </a:spcBef>
              </a:pPr>
              <a:r>
                <a:rPr lang="en-GB" altLang="en-US" sz="1200" b="1">
                  <a:solidFill>
                    <a:srgbClr val="000000"/>
                  </a:solidFill>
                  <a:latin typeface="Segoe UI" panose="020B0502040204020203" pitchFamily="34" charset="0"/>
                  <a:ea typeface="Segoe UI" panose="020B0502040204020203" pitchFamily="34" charset="0"/>
                  <a:cs typeface="Segoe UI" panose="020B0502040204020203" pitchFamily="34" charset="0"/>
                </a:rPr>
                <a:t>Most Similar Group Comparison – Most Recent Data to March 2022</a:t>
              </a:r>
            </a:p>
          </p:txBody>
        </p:sp>
        <p:cxnSp>
          <p:nvCxnSpPr>
            <p:cNvPr id="27" name="Straight Connector 26"/>
            <p:cNvCxnSpPr/>
            <p:nvPr/>
          </p:nvCxnSpPr>
          <p:spPr>
            <a:xfrm>
              <a:off x="1622788" y="5625714"/>
              <a:ext cx="3358341" cy="1662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4198" y="5237702"/>
              <a:ext cx="845691" cy="816702"/>
            </a:xfrm>
            <a:prstGeom prst="rect">
              <a:avLst/>
            </a:prstGeom>
            <a:noFill/>
          </p:spPr>
          <p:txBody>
            <a:bodyPr wrap="square" rtlCol="0">
              <a:spAutoFit/>
            </a:bodyPr>
            <a:lstStyle/>
            <a:p>
              <a:r>
                <a:rPr lang="en-GB" altLang="en-US" sz="900" b="1">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Lowest Volume of Crime per 1000 people</a:t>
              </a:r>
              <a:endParaRPr lang="en-GB" sz="900" b="1">
                <a:solidFill>
                  <a:schemeClr val="accent1">
                    <a:lumMod val="50000"/>
                  </a:schemeClr>
                </a:solidFill>
              </a:endParaRPr>
            </a:p>
          </p:txBody>
        </p:sp>
        <p:sp>
          <p:nvSpPr>
            <p:cNvPr id="29" name="TextBox 28"/>
            <p:cNvSpPr txBox="1"/>
            <p:nvPr/>
          </p:nvSpPr>
          <p:spPr>
            <a:xfrm>
              <a:off x="5507145" y="5181981"/>
              <a:ext cx="840334" cy="816702"/>
            </a:xfrm>
            <a:prstGeom prst="rect">
              <a:avLst/>
            </a:prstGeom>
            <a:noFill/>
          </p:spPr>
          <p:txBody>
            <a:bodyPr wrap="square" rtlCol="0">
              <a:spAutoFit/>
            </a:bodyPr>
            <a:lstStyle/>
            <a:p>
              <a:r>
                <a:rPr lang="en-GB" altLang="en-US" sz="900" b="1">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Highest Volume of Crime per 1000 people</a:t>
              </a:r>
              <a:endParaRPr lang="en-GB" sz="900" b="1">
                <a:solidFill>
                  <a:schemeClr val="accent1">
                    <a:lumMod val="50000"/>
                  </a:schemeClr>
                </a:solidFill>
              </a:endParaRPr>
            </a:p>
          </p:txBody>
        </p:sp>
        <p:sp>
          <p:nvSpPr>
            <p:cNvPr id="30" name="Oval 29"/>
            <p:cNvSpPr/>
            <p:nvPr/>
          </p:nvSpPr>
          <p:spPr>
            <a:xfrm>
              <a:off x="2337346" y="5430883"/>
              <a:ext cx="362074" cy="363186"/>
            </a:xfrm>
            <a:prstGeom prst="ellipse">
              <a:avLst/>
            </a:prstGeom>
            <a:solidFill>
              <a:srgbClr val="9FDC3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391168" y="5413853"/>
              <a:ext cx="362074" cy="363186"/>
            </a:xfrm>
            <a:prstGeom prst="ellipse">
              <a:avLst/>
            </a:prstGeom>
            <a:solidFill>
              <a:srgbClr val="2AB44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32" name="Oval 31"/>
            <p:cNvSpPr/>
            <p:nvPr/>
          </p:nvSpPr>
          <p:spPr>
            <a:xfrm>
              <a:off x="2808836" y="5430883"/>
              <a:ext cx="362074" cy="363186"/>
            </a:xfrm>
            <a:prstGeom prst="ellipse">
              <a:avLst/>
            </a:prstGeom>
            <a:solidFill>
              <a:srgbClr val="C1DF2D"/>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865852" y="5430883"/>
              <a:ext cx="362074" cy="363186"/>
            </a:xfrm>
            <a:prstGeom prst="ellipse">
              <a:avLst/>
            </a:prstGeom>
            <a:solidFill>
              <a:srgbClr val="59D438"/>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288638" y="5430883"/>
              <a:ext cx="362074" cy="363186"/>
            </a:xfrm>
            <a:prstGeom prst="ellipse">
              <a:avLst/>
            </a:prstGeom>
            <a:solidFill>
              <a:srgbClr val="DFE32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760126" y="5430883"/>
              <a:ext cx="362074" cy="363186"/>
            </a:xfrm>
            <a:prstGeom prst="ellipse">
              <a:avLst/>
            </a:prstGeom>
            <a:solidFill>
              <a:srgbClr val="E5B327"/>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241246" y="5432762"/>
              <a:ext cx="362074" cy="363188"/>
            </a:xfrm>
            <a:prstGeom prst="ellipse">
              <a:avLst/>
            </a:prstGeom>
            <a:solidFill>
              <a:srgbClr val="E78B25"/>
            </a:solidFill>
            <a:ln>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716525" y="5433652"/>
              <a:ext cx="362074" cy="363186"/>
            </a:xfrm>
            <a:prstGeom prst="ellipse">
              <a:avLst/>
            </a:prstGeom>
            <a:solidFill>
              <a:srgbClr val="EC5A20"/>
            </a:solidFill>
            <a:ln>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4156939" y="5194831"/>
              <a:ext cx="661904" cy="272234"/>
            </a:xfrm>
            <a:prstGeom prst="rect">
              <a:avLst/>
            </a:prstGeom>
            <a:noFill/>
          </p:spPr>
          <p:txBody>
            <a:bodyPr wrap="square" rtlCol="0">
              <a:spAutoFit/>
            </a:bodyPr>
            <a:lstStyle/>
            <a:p>
              <a:r>
                <a:rPr lang="en-GB" altLang="en-US" sz="1100" b="1">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WMP</a:t>
              </a:r>
              <a:endParaRPr lang="en-GB" sz="1100" b="1">
                <a:solidFill>
                  <a:schemeClr val="accent1">
                    <a:lumMod val="50000"/>
                  </a:schemeClr>
                </a:solidFill>
              </a:endParaRPr>
            </a:p>
          </p:txBody>
        </p:sp>
        <p:sp>
          <p:nvSpPr>
            <p:cNvPr id="39" name="Oval 38"/>
            <p:cNvSpPr/>
            <p:nvPr/>
          </p:nvSpPr>
          <p:spPr>
            <a:xfrm>
              <a:off x="4275799" y="5466902"/>
              <a:ext cx="288000" cy="28800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Connector 39"/>
            <p:cNvCxnSpPr/>
            <p:nvPr/>
          </p:nvCxnSpPr>
          <p:spPr>
            <a:xfrm>
              <a:off x="3231292" y="5339514"/>
              <a:ext cx="0" cy="552787"/>
            </a:xfrm>
            <a:prstGeom prst="line">
              <a:avLst/>
            </a:prstGeom>
            <a:ln w="2857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644414" y="5863653"/>
              <a:ext cx="1096252" cy="224193"/>
            </a:xfrm>
            <a:prstGeom prst="rect">
              <a:avLst/>
            </a:prstGeom>
            <a:solidFill>
              <a:schemeClr val="bg1"/>
            </a:solidFill>
            <a:ln w="12700">
              <a:solidFill>
                <a:schemeClr val="accent1">
                  <a:lumMod val="50000"/>
                </a:schemeClr>
              </a:solidFill>
            </a:ln>
          </p:spPr>
          <p:txBody>
            <a:bodyPr wrap="square" rtlCol="0">
              <a:spAutoFit/>
            </a:bodyPr>
            <a:lstStyle/>
            <a:p>
              <a:pPr algn="ctr"/>
              <a:r>
                <a:rPr lang="en-GB" altLang="en-US" sz="800" b="1">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MSG Average</a:t>
              </a:r>
              <a:endParaRPr lang="en-GB" sz="800" b="1">
                <a:solidFill>
                  <a:schemeClr val="accent1">
                    <a:lumMod val="50000"/>
                  </a:schemeClr>
                </a:solidFill>
              </a:endParaRPr>
            </a:p>
          </p:txBody>
        </p:sp>
      </p:grpSp>
      <p:pic>
        <p:nvPicPr>
          <p:cNvPr id="6" name="Picture 5"/>
          <p:cNvPicPr>
            <a:picLocks noChangeAspect="1"/>
          </p:cNvPicPr>
          <p:nvPr/>
        </p:nvPicPr>
        <p:blipFill rotWithShape="1">
          <a:blip r:embed="rId6"/>
          <a:srcRect b="10900"/>
          <a:stretch/>
        </p:blipFill>
        <p:spPr>
          <a:xfrm>
            <a:off x="6366164" y="149293"/>
            <a:ext cx="5181185" cy="3017693"/>
          </a:xfrm>
          <a:prstGeom prst="rect">
            <a:avLst/>
          </a:prstGeom>
        </p:spPr>
      </p:pic>
    </p:spTree>
    <p:extLst>
      <p:ext uri="{BB962C8B-B14F-4D97-AF65-F5344CB8AC3E}">
        <p14:creationId xmlns:p14="http://schemas.microsoft.com/office/powerpoint/2010/main" val="174298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14400"/>
            <a:ext cx="360000" cy="273844"/>
          </a:xfrm>
          <a:solidFill>
            <a:srgbClr val="005E9E"/>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17</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46247" y="53877"/>
            <a:ext cx="4625093" cy="276999"/>
          </a:xfrm>
          <a:prstGeom prst="rect">
            <a:avLst/>
          </a:prstGeom>
          <a:solidFill>
            <a:srgbClr val="005E9E"/>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9. Service Users - Satisfaction</a:t>
            </a:r>
          </a:p>
        </p:txBody>
      </p:sp>
      <p:sp>
        <p:nvSpPr>
          <p:cNvPr id="5" name="TextBox 4"/>
          <p:cNvSpPr txBox="1"/>
          <p:nvPr/>
        </p:nvSpPr>
        <p:spPr>
          <a:xfrm>
            <a:off x="9944410" y="4830343"/>
            <a:ext cx="1958590" cy="600164"/>
          </a:xfrm>
          <a:prstGeom prst="rect">
            <a:avLst/>
          </a:prstGeom>
          <a:noFill/>
          <a:ln w="19050">
            <a:noFill/>
          </a:ln>
        </p:spPr>
        <p:txBody>
          <a:bodyPr wrap="square" rtlCol="0">
            <a:spAutoFit/>
          </a:bodyPr>
          <a:lstStyle/>
          <a:p>
            <a:r>
              <a:rPr lang="en-GB" sz="1100" b="1">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 Change over reporting period shown is statistically significant</a:t>
            </a:r>
          </a:p>
        </p:txBody>
      </p:sp>
      <p:pic>
        <p:nvPicPr>
          <p:cNvPr id="3" name="Picture 2"/>
          <p:cNvPicPr>
            <a:picLocks noChangeAspect="1"/>
          </p:cNvPicPr>
          <p:nvPr/>
        </p:nvPicPr>
        <p:blipFill>
          <a:blip r:embed="rId3"/>
          <a:stretch>
            <a:fillRect/>
          </a:stretch>
        </p:blipFill>
        <p:spPr>
          <a:xfrm>
            <a:off x="2515080" y="1138471"/>
            <a:ext cx="7467600" cy="5048250"/>
          </a:xfrm>
          <a:prstGeom prst="rect">
            <a:avLst/>
          </a:prstGeom>
        </p:spPr>
      </p:pic>
      <p:sp>
        <p:nvSpPr>
          <p:cNvPr id="13" name="TextBox 12"/>
          <p:cNvSpPr txBox="1"/>
          <p:nvPr/>
        </p:nvSpPr>
        <p:spPr>
          <a:xfrm>
            <a:off x="392779" y="395436"/>
            <a:ext cx="5353598" cy="615553"/>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All Charts: % Completely or Very Satisfied</a:t>
            </a:r>
          </a:p>
          <a:p>
            <a:r>
              <a:rPr lang="en-GB" sz="1000" b="1">
                <a:latin typeface="Segoe UI" panose="020B0502040204020203" pitchFamily="34" charset="0"/>
                <a:ea typeface="Segoe UI" panose="020B0502040204020203" pitchFamily="34" charset="0"/>
                <a:cs typeface="Segoe UI" panose="020B0502040204020203" pitchFamily="34" charset="0"/>
              </a:rPr>
              <a:t>Rolling data (burglary and violent = 6 months rolling; hate crime = 12 months rolling; DA = building up to 12 months rolling).</a:t>
            </a:r>
          </a:p>
        </p:txBody>
      </p:sp>
      <p:sp>
        <p:nvSpPr>
          <p:cNvPr id="14" name="TextBox 13"/>
          <p:cNvSpPr txBox="1"/>
          <p:nvPr/>
        </p:nvSpPr>
        <p:spPr>
          <a:xfrm>
            <a:off x="546723" y="105503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West Mercia</a:t>
            </a:r>
          </a:p>
        </p:txBody>
      </p:sp>
    </p:spTree>
    <p:extLst>
      <p:ext uri="{BB962C8B-B14F-4D97-AF65-F5344CB8AC3E}">
        <p14:creationId xmlns:p14="http://schemas.microsoft.com/office/powerpoint/2010/main" val="60176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25594" y="6601911"/>
            <a:ext cx="360000" cy="273844"/>
          </a:xfrm>
          <a:solidFill>
            <a:srgbClr val="005E9E"/>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18</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a:picLocks noChangeAspect="1"/>
          </p:cNvPicPr>
          <p:nvPr/>
        </p:nvPicPr>
        <p:blipFill rotWithShape="1">
          <a:blip r:embed="rId3"/>
          <a:srcRect l="62361" t="92288" r="23573"/>
          <a:stretch/>
        </p:blipFill>
        <p:spPr>
          <a:xfrm>
            <a:off x="7583624" y="6383667"/>
            <a:ext cx="890124" cy="385532"/>
          </a:xfrm>
          <a:prstGeom prst="rect">
            <a:avLst/>
          </a:prstGeom>
        </p:spPr>
      </p:pic>
      <p:pic>
        <p:nvPicPr>
          <p:cNvPr id="10" name="Picture 9"/>
          <p:cNvPicPr>
            <a:picLocks noChangeAspect="1"/>
          </p:cNvPicPr>
          <p:nvPr/>
        </p:nvPicPr>
        <p:blipFill rotWithShape="1">
          <a:blip r:embed="rId3"/>
          <a:srcRect l="76427" t="91641" r="9507" b="1133"/>
          <a:stretch/>
        </p:blipFill>
        <p:spPr>
          <a:xfrm>
            <a:off x="5033239" y="6315896"/>
            <a:ext cx="890124" cy="361256"/>
          </a:xfrm>
          <a:prstGeom prst="rect">
            <a:avLst/>
          </a:prstGeom>
        </p:spPr>
      </p:pic>
      <p:sp>
        <p:nvSpPr>
          <p:cNvPr id="12" name="TextBox 11"/>
          <p:cNvSpPr txBox="1"/>
          <p:nvPr/>
        </p:nvSpPr>
        <p:spPr>
          <a:xfrm>
            <a:off x="392778" y="395436"/>
            <a:ext cx="7894225" cy="461665"/>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All Charts: % Completely or Very Satisfied</a:t>
            </a:r>
          </a:p>
          <a:p>
            <a:r>
              <a:rPr lang="en-GB" sz="1000" b="1">
                <a:latin typeface="Segoe UI" panose="020B0502040204020203" pitchFamily="34" charset="0"/>
                <a:ea typeface="Segoe UI" panose="020B0502040204020203" pitchFamily="34" charset="0"/>
                <a:cs typeface="Segoe UI" panose="020B0502040204020203" pitchFamily="34" charset="0"/>
              </a:rPr>
              <a:t>Rolling data (burglary and violent = 6 months rolling; hate crime = 12 months rolling; DA = building up to 12 months rolling).</a:t>
            </a:r>
          </a:p>
        </p:txBody>
      </p:sp>
      <p:pic>
        <p:nvPicPr>
          <p:cNvPr id="14" name="Picture 13"/>
          <p:cNvPicPr>
            <a:picLocks noChangeAspect="1"/>
          </p:cNvPicPr>
          <p:nvPr/>
        </p:nvPicPr>
        <p:blipFill rotWithShape="1">
          <a:blip r:embed="rId4"/>
          <a:srcRect l="42555" t="92644" r="37076" b="1092"/>
          <a:stretch/>
        </p:blipFill>
        <p:spPr>
          <a:xfrm>
            <a:off x="6110224" y="6383667"/>
            <a:ext cx="1286539" cy="313125"/>
          </a:xfrm>
          <a:prstGeom prst="rect">
            <a:avLst/>
          </a:prstGeom>
        </p:spPr>
      </p:pic>
      <p:sp>
        <p:nvSpPr>
          <p:cNvPr id="16" name="TextBox 15"/>
          <p:cNvSpPr txBox="1"/>
          <p:nvPr/>
        </p:nvSpPr>
        <p:spPr>
          <a:xfrm>
            <a:off x="546723" y="105503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South Worcestershire </a:t>
            </a:r>
          </a:p>
        </p:txBody>
      </p:sp>
      <p:sp>
        <p:nvSpPr>
          <p:cNvPr id="17" name="TextBox 16"/>
          <p:cNvSpPr txBox="1"/>
          <p:nvPr/>
        </p:nvSpPr>
        <p:spPr>
          <a:xfrm>
            <a:off x="1561972" y="387551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Shropshire</a:t>
            </a:r>
          </a:p>
        </p:txBody>
      </p:sp>
      <p:sp>
        <p:nvSpPr>
          <p:cNvPr id="18" name="TextBox 17"/>
          <p:cNvSpPr txBox="1"/>
          <p:nvPr/>
        </p:nvSpPr>
        <p:spPr>
          <a:xfrm>
            <a:off x="3549687" y="6618162"/>
            <a:ext cx="4677760" cy="261610"/>
          </a:xfrm>
          <a:prstGeom prst="rect">
            <a:avLst/>
          </a:prstGeom>
          <a:noFill/>
          <a:ln w="19050">
            <a:noFill/>
          </a:ln>
        </p:spPr>
        <p:txBody>
          <a:bodyPr wrap="square" rtlCol="0">
            <a:spAutoFit/>
          </a:bodyPr>
          <a:lstStyle/>
          <a:p>
            <a:r>
              <a:rPr lang="en-GB" sz="1100" b="1">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rPr>
              <a:t>* Change over reporting period shown is statistically significant</a:t>
            </a:r>
          </a:p>
        </p:txBody>
      </p:sp>
      <p:grpSp>
        <p:nvGrpSpPr>
          <p:cNvPr id="38" name="Group 37"/>
          <p:cNvGrpSpPr/>
          <p:nvPr/>
        </p:nvGrpSpPr>
        <p:grpSpPr>
          <a:xfrm>
            <a:off x="2858062" y="6328138"/>
            <a:ext cx="1860353" cy="301260"/>
            <a:chOff x="5220070" y="6391922"/>
            <a:chExt cx="1860353" cy="301260"/>
          </a:xfrm>
        </p:grpSpPr>
        <p:pic>
          <p:nvPicPr>
            <p:cNvPr id="39" name="Picture 38"/>
            <p:cNvPicPr>
              <a:picLocks noChangeAspect="1"/>
            </p:cNvPicPr>
            <p:nvPr/>
          </p:nvPicPr>
          <p:blipFill rotWithShape="1">
            <a:blip r:embed="rId4"/>
            <a:srcRect l="14224" t="92315" r="56320" b="1659"/>
            <a:stretch/>
          </p:blipFill>
          <p:spPr>
            <a:xfrm>
              <a:off x="5220070" y="6391922"/>
              <a:ext cx="1860353" cy="301260"/>
            </a:xfrm>
            <a:prstGeom prst="rect">
              <a:avLst/>
            </a:prstGeom>
          </p:spPr>
        </p:pic>
        <p:sp>
          <p:nvSpPr>
            <p:cNvPr id="40" name="Oval 39"/>
            <p:cNvSpPr>
              <a:spLocks noChangeAspect="1"/>
            </p:cNvSpPr>
            <p:nvPr/>
          </p:nvSpPr>
          <p:spPr>
            <a:xfrm>
              <a:off x="5302968" y="6505750"/>
              <a:ext cx="90000" cy="90000"/>
            </a:xfrm>
            <a:prstGeom prst="ellipse">
              <a:avLst/>
            </a:prstGeom>
            <a:solidFill>
              <a:srgbClr val="58267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TextBox 41"/>
          <p:cNvSpPr txBox="1"/>
          <p:nvPr/>
        </p:nvSpPr>
        <p:spPr>
          <a:xfrm>
            <a:off x="4554706" y="105503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North Worcestershire </a:t>
            </a:r>
          </a:p>
        </p:txBody>
      </p:sp>
      <p:sp>
        <p:nvSpPr>
          <p:cNvPr id="43" name="TextBox 42"/>
          <p:cNvSpPr txBox="1"/>
          <p:nvPr/>
        </p:nvSpPr>
        <p:spPr>
          <a:xfrm>
            <a:off x="8562689" y="105503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Herefordshire </a:t>
            </a:r>
          </a:p>
        </p:txBody>
      </p:sp>
      <p:sp>
        <p:nvSpPr>
          <p:cNvPr id="44" name="TextBox 43"/>
          <p:cNvSpPr txBox="1"/>
          <p:nvPr/>
        </p:nvSpPr>
        <p:spPr>
          <a:xfrm>
            <a:off x="7437270" y="3875510"/>
            <a:ext cx="2667722" cy="307777"/>
          </a:xfrm>
          <a:prstGeom prst="rect">
            <a:avLst/>
          </a:prstGeom>
          <a:noFill/>
        </p:spPr>
        <p:txBody>
          <a:bodyPr wrap="square" rtlCol="0">
            <a:spAutoFit/>
          </a:bodyPr>
          <a:lstStyle/>
          <a:p>
            <a:r>
              <a:rPr lang="en-GB" sz="1400" b="1" u="sng">
                <a:latin typeface="Segoe UI" panose="020B0502040204020203" pitchFamily="34" charset="0"/>
                <a:ea typeface="Segoe UI" panose="020B0502040204020203" pitchFamily="34" charset="0"/>
                <a:cs typeface="Segoe UI" panose="020B0502040204020203" pitchFamily="34" charset="0"/>
              </a:rPr>
              <a:t>Telford &amp; Wrekin</a:t>
            </a:r>
          </a:p>
        </p:txBody>
      </p:sp>
      <p:sp>
        <p:nvSpPr>
          <p:cNvPr id="50" name="TextBox 49"/>
          <p:cNvSpPr txBox="1"/>
          <p:nvPr/>
        </p:nvSpPr>
        <p:spPr>
          <a:xfrm>
            <a:off x="1241194" y="5869660"/>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Apr 21</a:t>
            </a:r>
          </a:p>
        </p:txBody>
      </p:sp>
      <p:sp>
        <p:nvSpPr>
          <p:cNvPr id="51" name="TextBox 50"/>
          <p:cNvSpPr txBox="1"/>
          <p:nvPr/>
        </p:nvSpPr>
        <p:spPr>
          <a:xfrm>
            <a:off x="4564977" y="5869660"/>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Dec 22</a:t>
            </a:r>
          </a:p>
        </p:txBody>
      </p:sp>
      <p:sp>
        <p:nvSpPr>
          <p:cNvPr id="52" name="TextBox 51"/>
          <p:cNvSpPr txBox="1"/>
          <p:nvPr/>
        </p:nvSpPr>
        <p:spPr>
          <a:xfrm>
            <a:off x="7124184" y="5869660"/>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Apr 21</a:t>
            </a:r>
          </a:p>
        </p:txBody>
      </p:sp>
      <p:sp>
        <p:nvSpPr>
          <p:cNvPr id="53" name="TextBox 52"/>
          <p:cNvSpPr txBox="1"/>
          <p:nvPr/>
        </p:nvSpPr>
        <p:spPr>
          <a:xfrm>
            <a:off x="10553850" y="5869660"/>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Dec 22</a:t>
            </a:r>
          </a:p>
        </p:txBody>
      </p:sp>
      <p:sp>
        <p:nvSpPr>
          <p:cNvPr id="54" name="TextBox 53"/>
          <p:cNvSpPr txBox="1"/>
          <p:nvPr/>
        </p:nvSpPr>
        <p:spPr>
          <a:xfrm>
            <a:off x="377374" y="3403847"/>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Apr 21</a:t>
            </a:r>
          </a:p>
        </p:txBody>
      </p:sp>
      <p:sp>
        <p:nvSpPr>
          <p:cNvPr id="55" name="TextBox 54"/>
          <p:cNvSpPr txBox="1"/>
          <p:nvPr/>
        </p:nvSpPr>
        <p:spPr>
          <a:xfrm>
            <a:off x="3645636" y="3403847"/>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Dec 22</a:t>
            </a:r>
          </a:p>
        </p:txBody>
      </p:sp>
      <p:sp>
        <p:nvSpPr>
          <p:cNvPr id="56" name="TextBox 55"/>
          <p:cNvSpPr txBox="1"/>
          <p:nvPr/>
        </p:nvSpPr>
        <p:spPr>
          <a:xfrm>
            <a:off x="4255094" y="3403847"/>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Apr 21</a:t>
            </a:r>
          </a:p>
        </p:txBody>
      </p:sp>
      <p:sp>
        <p:nvSpPr>
          <p:cNvPr id="57" name="TextBox 56"/>
          <p:cNvSpPr txBox="1"/>
          <p:nvPr/>
        </p:nvSpPr>
        <p:spPr>
          <a:xfrm>
            <a:off x="7583624" y="3403847"/>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Dec 22</a:t>
            </a:r>
          </a:p>
        </p:txBody>
      </p:sp>
      <p:sp>
        <p:nvSpPr>
          <p:cNvPr id="58" name="TextBox 57"/>
          <p:cNvSpPr txBox="1"/>
          <p:nvPr/>
        </p:nvSpPr>
        <p:spPr>
          <a:xfrm>
            <a:off x="8287004" y="3403847"/>
            <a:ext cx="969389"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Apr 21</a:t>
            </a:r>
          </a:p>
        </p:txBody>
      </p:sp>
      <p:sp>
        <p:nvSpPr>
          <p:cNvPr id="59" name="TextBox 58"/>
          <p:cNvSpPr txBox="1"/>
          <p:nvPr/>
        </p:nvSpPr>
        <p:spPr>
          <a:xfrm>
            <a:off x="11540556" y="3430387"/>
            <a:ext cx="638468" cy="246221"/>
          </a:xfrm>
          <a:prstGeom prst="rect">
            <a:avLst/>
          </a:prstGeom>
          <a:noFill/>
        </p:spPr>
        <p:txBody>
          <a:bodyPr wrap="square" rtlCol="0">
            <a:spAutoFit/>
          </a:bodyPr>
          <a:lstStyle/>
          <a:p>
            <a:r>
              <a:rPr lang="en-GB" sz="1000" b="1" i="1">
                <a:latin typeface="Segoe UI" panose="020B0502040204020203" pitchFamily="34" charset="0"/>
                <a:ea typeface="Segoe UI" panose="020B0502040204020203" pitchFamily="34" charset="0"/>
                <a:cs typeface="Segoe UI" panose="020B0502040204020203" pitchFamily="34" charset="0"/>
              </a:rPr>
              <a:t>Dec 22</a:t>
            </a:r>
          </a:p>
        </p:txBody>
      </p:sp>
      <p:pic>
        <p:nvPicPr>
          <p:cNvPr id="60" name="Picture 59"/>
          <p:cNvPicPr>
            <a:picLocks/>
          </p:cNvPicPr>
          <p:nvPr/>
        </p:nvPicPr>
        <p:blipFill rotWithShape="1">
          <a:blip r:embed="rId5"/>
          <a:srcRect l="6108" t="17477" b="40160"/>
          <a:stretch/>
        </p:blipFill>
        <p:spPr>
          <a:xfrm>
            <a:off x="410196" y="1752860"/>
            <a:ext cx="3780000" cy="1145892"/>
          </a:xfrm>
          <a:prstGeom prst="rect">
            <a:avLst/>
          </a:prstGeom>
        </p:spPr>
      </p:pic>
      <p:pic>
        <p:nvPicPr>
          <p:cNvPr id="61" name="Picture 60"/>
          <p:cNvPicPr>
            <a:picLocks/>
          </p:cNvPicPr>
          <p:nvPr/>
        </p:nvPicPr>
        <p:blipFill rotWithShape="1">
          <a:blip r:embed="rId6"/>
          <a:srcRect l="6144" t="10438" b="40883"/>
          <a:stretch/>
        </p:blipFill>
        <p:spPr>
          <a:xfrm>
            <a:off x="4376526" y="1616563"/>
            <a:ext cx="3780000" cy="1418487"/>
          </a:xfrm>
          <a:prstGeom prst="rect">
            <a:avLst/>
          </a:prstGeom>
        </p:spPr>
      </p:pic>
      <p:pic>
        <p:nvPicPr>
          <p:cNvPr id="62" name="Picture 61"/>
          <p:cNvPicPr>
            <a:picLocks/>
          </p:cNvPicPr>
          <p:nvPr/>
        </p:nvPicPr>
        <p:blipFill rotWithShape="1">
          <a:blip r:embed="rId7"/>
          <a:srcRect l="7046" t="5133" b="29178"/>
          <a:stretch/>
        </p:blipFill>
        <p:spPr>
          <a:xfrm>
            <a:off x="8342855" y="1424436"/>
            <a:ext cx="3780000" cy="1802740"/>
          </a:xfrm>
          <a:prstGeom prst="rect">
            <a:avLst/>
          </a:prstGeom>
        </p:spPr>
      </p:pic>
      <p:pic>
        <p:nvPicPr>
          <p:cNvPr id="63" name="Picture 62"/>
          <p:cNvPicPr>
            <a:picLocks/>
          </p:cNvPicPr>
          <p:nvPr/>
        </p:nvPicPr>
        <p:blipFill rotWithShape="1">
          <a:blip r:embed="rId8"/>
          <a:srcRect l="5975" t="20396" b="26526"/>
          <a:stretch/>
        </p:blipFill>
        <p:spPr>
          <a:xfrm>
            <a:off x="1428441" y="4239598"/>
            <a:ext cx="3780000" cy="1667506"/>
          </a:xfrm>
          <a:prstGeom prst="rect">
            <a:avLst/>
          </a:prstGeom>
        </p:spPr>
      </p:pic>
      <p:pic>
        <p:nvPicPr>
          <p:cNvPr id="64" name="Picture 63"/>
          <p:cNvPicPr>
            <a:picLocks/>
          </p:cNvPicPr>
          <p:nvPr/>
        </p:nvPicPr>
        <p:blipFill rotWithShape="1">
          <a:blip r:embed="rId9"/>
          <a:srcRect l="5540" t="11895" b="36985"/>
          <a:stretch/>
        </p:blipFill>
        <p:spPr>
          <a:xfrm>
            <a:off x="7222428" y="4265316"/>
            <a:ext cx="3780000" cy="1616070"/>
          </a:xfrm>
          <a:prstGeom prst="rect">
            <a:avLst/>
          </a:prstGeom>
        </p:spPr>
      </p:pic>
      <p:sp>
        <p:nvSpPr>
          <p:cNvPr id="65" name="TextBox 64"/>
          <p:cNvSpPr txBox="1"/>
          <p:nvPr/>
        </p:nvSpPr>
        <p:spPr>
          <a:xfrm>
            <a:off x="3925691" y="2608867"/>
            <a:ext cx="552699" cy="246221"/>
          </a:xfrm>
          <a:prstGeom prst="rect">
            <a:avLst/>
          </a:prstGeom>
          <a:noFill/>
          <a:ln w="28575">
            <a:noFill/>
          </a:ln>
        </p:spPr>
        <p:txBody>
          <a:bodyPr wrap="square" rtlCol="0">
            <a:spAutoFit/>
          </a:bodyPr>
          <a:lstStyle/>
          <a:p>
            <a:pPr algn="ctr"/>
            <a:r>
              <a:rPr lang="en-GB" sz="1000">
                <a:solidFill>
                  <a:srgbClr val="005E9E"/>
                </a:solidFill>
                <a:latin typeface="Arial Black" panose="020B0A04020102020204" pitchFamily="34" charset="0"/>
              </a:rPr>
              <a:t>*</a:t>
            </a:r>
          </a:p>
        </p:txBody>
      </p:sp>
      <p:sp>
        <p:nvSpPr>
          <p:cNvPr id="66" name="TextBox 65"/>
          <p:cNvSpPr txBox="1"/>
          <p:nvPr/>
        </p:nvSpPr>
        <p:spPr>
          <a:xfrm>
            <a:off x="11859790" y="3003905"/>
            <a:ext cx="552699" cy="246221"/>
          </a:xfrm>
          <a:prstGeom prst="rect">
            <a:avLst/>
          </a:prstGeom>
          <a:noFill/>
          <a:ln w="28575">
            <a:noFill/>
          </a:ln>
        </p:spPr>
        <p:txBody>
          <a:bodyPr wrap="square" rtlCol="0">
            <a:spAutoFit/>
          </a:bodyPr>
          <a:lstStyle/>
          <a:p>
            <a:pPr algn="ctr"/>
            <a:r>
              <a:rPr lang="en-GB" sz="1000">
                <a:solidFill>
                  <a:srgbClr val="005E9E"/>
                </a:solidFill>
                <a:latin typeface="Arial Black" panose="020B0A04020102020204" pitchFamily="34" charset="0"/>
              </a:rPr>
              <a:t>*</a:t>
            </a:r>
          </a:p>
        </p:txBody>
      </p:sp>
      <p:sp>
        <p:nvSpPr>
          <p:cNvPr id="41" name="TextBox 40"/>
          <p:cNvSpPr txBox="1"/>
          <p:nvPr/>
        </p:nvSpPr>
        <p:spPr>
          <a:xfrm>
            <a:off x="345671" y="53877"/>
            <a:ext cx="4625093" cy="276999"/>
          </a:xfrm>
          <a:prstGeom prst="rect">
            <a:avLst/>
          </a:prstGeom>
          <a:solidFill>
            <a:srgbClr val="005E9E"/>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9. Service Users - Satisfaction</a:t>
            </a:r>
          </a:p>
        </p:txBody>
      </p:sp>
      <p:cxnSp>
        <p:nvCxnSpPr>
          <p:cNvPr id="3" name="Straight Connector 2"/>
          <p:cNvCxnSpPr/>
          <p:nvPr/>
        </p:nvCxnSpPr>
        <p:spPr>
          <a:xfrm>
            <a:off x="375079" y="3840730"/>
            <a:ext cx="11814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228243" y="1055030"/>
            <a:ext cx="0" cy="278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55094" y="1055030"/>
            <a:ext cx="0" cy="278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47043" y="3825176"/>
            <a:ext cx="10322" cy="24321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42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77164" y="206164"/>
            <a:ext cx="3734835" cy="1380265"/>
          </a:xfrm>
          <a:prstGeom prst="rect">
            <a:avLst/>
          </a:prstGeom>
        </p:spPr>
      </p:pic>
      <p:sp>
        <p:nvSpPr>
          <p:cNvPr id="12" name="Rectangle 11"/>
          <p:cNvSpPr/>
          <p:nvPr/>
        </p:nvSpPr>
        <p:spPr>
          <a:xfrm>
            <a:off x="8195956" y="5833872"/>
            <a:ext cx="3636044" cy="430887"/>
          </a:xfrm>
          <a:prstGeom prst="rect">
            <a:avLst/>
          </a:prstGeom>
        </p:spPr>
        <p:txBody>
          <a:bodyPr wrap="square">
            <a:spAutoFit/>
          </a:bodyPr>
          <a:lstStyle/>
          <a:p>
            <a:pPr algn="r"/>
            <a:r>
              <a:rPr lang="en-GB" sz="1100">
                <a:solidFill>
                  <a:prstClr val="black"/>
                </a:solidFill>
                <a:latin typeface="Segoe UI" panose="020B0502040204020203" pitchFamily="34" charset="0"/>
                <a:ea typeface="Segoe UI" panose="020B0502040204020203" pitchFamily="34" charset="0"/>
                <a:cs typeface="Segoe UI" panose="020B0502040204020203" pitchFamily="34" charset="0"/>
              </a:rPr>
              <a:t>Please forward any feedback in relation to this report to </a:t>
            </a:r>
            <a:r>
              <a:rPr lang="en-GB" sz="1100" u="sng">
                <a:latin typeface="Segoe UI" panose="020B0502040204020203" pitchFamily="34" charset="0"/>
                <a:ea typeface="Segoe UI" panose="020B0502040204020203" pitchFamily="34" charset="0"/>
                <a:cs typeface="Segoe UI" panose="020B0502040204020203" pitchFamily="34" charset="0"/>
                <a:hlinkClick r:id="rId4"/>
              </a:rPr>
              <a:t>SPIPerformance@westmercia.pnn.police.uk</a:t>
            </a:r>
            <a:r>
              <a:rPr lang="en-GB" sz="1100" u="sng">
                <a:latin typeface="Segoe UI" panose="020B0502040204020203" pitchFamily="34" charset="0"/>
                <a:ea typeface="Segoe UI" panose="020B0502040204020203" pitchFamily="34" charset="0"/>
                <a:cs typeface="Segoe UI" panose="020B0502040204020203" pitchFamily="34" charset="0"/>
              </a:rPr>
              <a:t> </a:t>
            </a:r>
            <a:r>
              <a:rPr lang="en-GB" sz="110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910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3200" y="14400"/>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46247" y="53877"/>
            <a:ext cx="4625093" cy="276999"/>
          </a:xfrm>
          <a:prstGeom prst="rect">
            <a:avLst/>
          </a:prstGeom>
          <a:solidFill>
            <a:srgbClr val="005694"/>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Force KPIs - Key Crimes</a:t>
            </a:r>
          </a:p>
        </p:txBody>
      </p:sp>
      <p:sp>
        <p:nvSpPr>
          <p:cNvPr id="22" name="TextBox 21"/>
          <p:cNvSpPr txBox="1"/>
          <p:nvPr/>
        </p:nvSpPr>
        <p:spPr>
          <a:xfrm>
            <a:off x="345048" y="5646549"/>
            <a:ext cx="7866445" cy="1477328"/>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Segoe UI" panose="020B0502040204020203" pitchFamily="34" charset="0"/>
                <a:ea typeface="Segoe UI" panose="020B0502040204020203" pitchFamily="34" charset="0"/>
                <a:cs typeface="Segoe UI" panose="020B0502040204020203" pitchFamily="34" charset="0"/>
              </a:rPr>
              <a:t>Year To Date runs to last day of the previous month.</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a:latin typeface="Segoe UI" panose="020B0502040204020203" pitchFamily="34" charset="0"/>
                <a:ea typeface="Segoe UI" panose="020B0502040204020203" pitchFamily="34" charset="0"/>
                <a:cs typeface="Segoe UI" panose="020B0502040204020203" pitchFamily="34" charset="0"/>
              </a:rPr>
              <a:t>* National methodology used.  This incorporates burglary of a shed or other out building not connected to the main property in to Residential Burglary instead of Business &amp; Community Burglary.  This is inline with national reporting practises.</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a:latin typeface="Segoe UI" panose="020B0502040204020203" pitchFamily="34" charset="0"/>
                <a:ea typeface="Segoe UI" panose="020B0502040204020203" pitchFamily="34" charset="0"/>
                <a:cs typeface="Segoe UI" panose="020B0502040204020203" pitchFamily="34" charset="0"/>
              </a:rPr>
              <a:t>MSG to end of October 2022 other than DA which is to end of March 2022.   </a:t>
            </a: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dirty="0">
              <a:latin typeface="Segoe UI" panose="020B0502040204020203" pitchFamily="34" charset="0"/>
              <a:ea typeface="Segoe UI" panose="020B0502040204020203" pitchFamily="34" charset="0"/>
              <a:cs typeface="Segoe UI" panose="020B0502040204020203" pitchFamily="34" charset="0"/>
            </a:endParaRPr>
          </a:p>
          <a:p>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421008" y="1194929"/>
            <a:ext cx="11695032" cy="3960000"/>
          </a:xfrm>
          <a:prstGeom prst="rect">
            <a:avLst/>
          </a:prstGeom>
        </p:spPr>
      </p:pic>
    </p:spTree>
    <p:extLst>
      <p:ext uri="{BB962C8B-B14F-4D97-AF65-F5344CB8AC3E}">
        <p14:creationId xmlns:p14="http://schemas.microsoft.com/office/powerpoint/2010/main" val="26408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8511" y="788128"/>
            <a:ext cx="10919290" cy="5494531"/>
          </a:xfrm>
          <a:prstGeom prst="rect">
            <a:avLst/>
          </a:prstGeom>
        </p:spPr>
      </p:pic>
      <p:sp>
        <p:nvSpPr>
          <p:cNvPr id="47" name="Slide Number Placeholder 1"/>
          <p:cNvSpPr>
            <a:spLocks noGrp="1"/>
          </p:cNvSpPr>
          <p:nvPr>
            <p:ph type="sldNum" sz="quarter" idx="12"/>
          </p:nvPr>
        </p:nvSpPr>
        <p:spPr>
          <a:xfrm>
            <a:off x="11833200" y="14400"/>
            <a:ext cx="360000" cy="273844"/>
          </a:xfrm>
          <a:solidFill>
            <a:srgbClr val="005E9E"/>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46247" y="53877"/>
            <a:ext cx="4625093" cy="276999"/>
          </a:xfrm>
          <a:prstGeom prst="rect">
            <a:avLst/>
          </a:prstGeom>
          <a:solidFill>
            <a:srgbClr val="005E9E"/>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Key crimes - OC1/1A - Charge Summons</a:t>
            </a:r>
          </a:p>
        </p:txBody>
      </p:sp>
      <p:pic>
        <p:nvPicPr>
          <p:cNvPr id="13" name="Picture 12"/>
          <p:cNvPicPr>
            <a:picLocks noChangeAspect="1"/>
          </p:cNvPicPr>
          <p:nvPr/>
        </p:nvPicPr>
        <p:blipFill>
          <a:blip r:embed="rId4"/>
          <a:stretch>
            <a:fillRect/>
          </a:stretch>
        </p:blipFill>
        <p:spPr>
          <a:xfrm>
            <a:off x="1139359" y="1013657"/>
            <a:ext cx="943260" cy="775002"/>
          </a:xfrm>
          <a:prstGeom prst="rect">
            <a:avLst/>
          </a:prstGeom>
        </p:spPr>
      </p:pic>
      <p:sp>
        <p:nvSpPr>
          <p:cNvPr id="11" name="TextBox 21"/>
          <p:cNvSpPr txBox="1"/>
          <p:nvPr/>
        </p:nvSpPr>
        <p:spPr>
          <a:xfrm>
            <a:off x="838815" y="6282659"/>
            <a:ext cx="6494492" cy="457199"/>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indent="-171450">
              <a:buFont typeface="Arial" panose="020B0604020202020204" pitchFamily="34" charset="0"/>
              <a:buChar char="•"/>
            </a:pPr>
            <a:r>
              <a:rPr lang="en-GB" sz="800" dirty="0">
                <a:latin typeface="Segoe UI" panose="020B0502040204020203" pitchFamily="34" charset="0"/>
                <a:ea typeface="Segoe UI" panose="020B0502040204020203" pitchFamily="34" charset="0"/>
                <a:cs typeface="Segoe UI" panose="020B0502040204020203" pitchFamily="34" charset="0"/>
              </a:rPr>
              <a:t>* National methodology used.  This incorporates burglary of a shed or other out building not connected to the main property in to Residential Burglary instead of Business &amp; Community Burglary.  This is inline with national reporting practises. </a:t>
            </a:r>
          </a:p>
          <a:p>
            <a:pPr marL="171450" indent="-171450">
              <a:buFont typeface="Arial" panose="020B0604020202020204" pitchFamily="34" charset="0"/>
              <a:buChar char="•"/>
            </a:pPr>
            <a:r>
              <a:rPr lang="en-GB" sz="800" dirty="0">
                <a:latin typeface="Segoe UI" panose="020B0502040204020203" pitchFamily="34" charset="0"/>
                <a:ea typeface="Segoe UI" panose="020B0502040204020203" pitchFamily="34" charset="0"/>
                <a:cs typeface="Segoe UI" panose="020B0502040204020203" pitchFamily="34" charset="0"/>
              </a:rPr>
              <a:t>* Outcome rates have been calculated using LPA Geography </a:t>
            </a:r>
            <a:r>
              <a:rPr lang="en-GB" sz="800" b="1" dirty="0">
                <a:latin typeface="Segoe UI" panose="020B0502040204020203" pitchFamily="34" charset="0"/>
                <a:ea typeface="Segoe UI" panose="020B0502040204020203" pitchFamily="34" charset="0"/>
                <a:cs typeface="Segoe UI" panose="020B0502040204020203" pitchFamily="34" charset="0"/>
              </a:rPr>
              <a:t>not </a:t>
            </a:r>
            <a:r>
              <a:rPr lang="en-GB" sz="800" dirty="0">
                <a:latin typeface="Segoe UI" panose="020B0502040204020203" pitchFamily="34" charset="0"/>
                <a:ea typeface="Segoe UI" panose="020B0502040204020203" pitchFamily="34" charset="0"/>
                <a:cs typeface="Segoe UI" panose="020B0502040204020203" pitchFamily="34" charset="0"/>
              </a:rPr>
              <a:t>OIC Command. </a:t>
            </a: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endParaRPr lang="en-GB"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446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9552" y="4525543"/>
            <a:ext cx="8073167" cy="2254203"/>
          </a:xfrm>
          <a:prstGeom prst="roundRect">
            <a:avLst>
              <a:gd name="adj" fmla="val 3105"/>
            </a:avLst>
          </a:prstGeom>
          <a:solidFill>
            <a:schemeClr val="bg1"/>
          </a:solidFill>
          <a:ln w="19050">
            <a:solidFill>
              <a:srgbClr val="0062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655353" y="579195"/>
            <a:ext cx="3219151" cy="307777"/>
          </a:xfrm>
          <a:prstGeom prst="rect">
            <a:avLst/>
          </a:prstGeom>
          <a:noFill/>
        </p:spPr>
        <p:txBody>
          <a:bodyPr wrap="none" rtlCol="0">
            <a:spAutoFit/>
          </a:bodyPr>
          <a:lstStyle/>
          <a:p>
            <a:pPr algn="ctr"/>
            <a:r>
              <a:rPr lang="en-GB" sz="1400" b="1" u="sng">
                <a:latin typeface="Segoe UI" panose="020B0502040204020203" pitchFamily="34" charset="0"/>
                <a:ea typeface="Segoe UI" panose="020B0502040204020203" pitchFamily="34" charset="0"/>
                <a:cs typeface="Segoe UI" panose="020B0502040204020203" pitchFamily="34" charset="0"/>
              </a:rPr>
              <a:t>Confidence</a:t>
            </a:r>
            <a:r>
              <a:rPr lang="en-GB" sz="1400" b="1">
                <a:latin typeface="Segoe UI" panose="020B0502040204020203" pitchFamily="34" charset="0"/>
                <a:ea typeface="Segoe UI" panose="020B0502040204020203" pitchFamily="34" charset="0"/>
                <a:cs typeface="Segoe UI" panose="020B0502040204020203" pitchFamily="34" charset="0"/>
              </a:rPr>
              <a:t> </a:t>
            </a:r>
            <a:r>
              <a:rPr lang="en-GB" sz="1100" i="1">
                <a:latin typeface="Segoe UI" panose="020B0502040204020203" pitchFamily="34" charset="0"/>
                <a:ea typeface="Segoe UI" panose="020B0502040204020203" pitchFamily="34" charset="0"/>
                <a:cs typeface="Segoe UI" panose="020B0502040204020203" pitchFamily="34" charset="0"/>
              </a:rPr>
              <a:t>(Strongly Agree or Tend to Agree)</a:t>
            </a:r>
          </a:p>
        </p:txBody>
      </p:sp>
      <p:sp>
        <p:nvSpPr>
          <p:cNvPr id="7" name="TextBox 6"/>
          <p:cNvSpPr txBox="1"/>
          <p:nvPr/>
        </p:nvSpPr>
        <p:spPr>
          <a:xfrm>
            <a:off x="345412" y="84755"/>
            <a:ext cx="4641795" cy="276999"/>
          </a:xfrm>
          <a:prstGeom prst="rect">
            <a:avLst/>
          </a:prstGeom>
          <a:solidFill>
            <a:srgbClr val="005B97"/>
          </a:solidFill>
        </p:spPr>
        <p:txBody>
          <a:bodyPr wrap="square" rtlCol="0">
            <a:spAutoFit/>
          </a:bodyPr>
          <a:lstStyle/>
          <a:p>
            <a:pPr marL="228600" indent="-228600">
              <a:buAutoNum type="arabicPeriod"/>
            </a:pPr>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Public Confidence</a:t>
            </a:r>
          </a:p>
        </p:txBody>
      </p:sp>
      <p:sp>
        <p:nvSpPr>
          <p:cNvPr id="15" name="TextBox 14"/>
          <p:cNvSpPr txBox="1"/>
          <p:nvPr/>
        </p:nvSpPr>
        <p:spPr>
          <a:xfrm>
            <a:off x="3874504" y="675699"/>
            <a:ext cx="2504258" cy="446276"/>
          </a:xfrm>
          <a:prstGeom prst="rect">
            <a:avLst/>
          </a:prstGeom>
          <a:noFill/>
          <a:ln>
            <a:noFill/>
          </a:ln>
        </p:spPr>
        <p:txBody>
          <a:bodyPr wrap="square" rtlCol="0">
            <a:spAutoFit/>
          </a:bodyPr>
          <a:lstStyle/>
          <a:p>
            <a:pPr algn="ctr"/>
            <a:r>
              <a:rPr lang="en-GB" sz="800" b="1" i="1">
                <a:latin typeface="Segoe UI" panose="020B0502040204020203" pitchFamily="34" charset="0"/>
                <a:ea typeface="Segoe UI" panose="020B0502040204020203" pitchFamily="34" charset="0"/>
                <a:cs typeface="Segoe UI" panose="020B0502040204020203" pitchFamily="34" charset="0"/>
              </a:rPr>
              <a:t>West Mercia data presented uses SMSR Perception Survey </a:t>
            </a:r>
            <a:r>
              <a:rPr lang="en-GB" sz="600" b="1" i="1">
                <a:latin typeface="Segoe UI" panose="020B0502040204020203" pitchFamily="34" charset="0"/>
                <a:ea typeface="Segoe UI" panose="020B0502040204020203" pitchFamily="34" charset="0"/>
                <a:cs typeface="Segoe UI" panose="020B0502040204020203" pitchFamily="34" charset="0"/>
              </a:rPr>
              <a:t>(rolling 12-months unless otherwise stated)</a:t>
            </a:r>
          </a:p>
        </p:txBody>
      </p:sp>
      <p:sp>
        <p:nvSpPr>
          <p:cNvPr id="18" name="TextBox 17"/>
          <p:cNvSpPr txBox="1"/>
          <p:nvPr/>
        </p:nvSpPr>
        <p:spPr>
          <a:xfrm>
            <a:off x="6783906" y="574935"/>
            <a:ext cx="1111394" cy="307777"/>
          </a:xfrm>
          <a:prstGeom prst="rect">
            <a:avLst/>
          </a:prstGeom>
          <a:noFill/>
        </p:spPr>
        <p:txBody>
          <a:bodyPr wrap="none" rtlCol="0">
            <a:spAutoFit/>
          </a:bodyPr>
          <a:lstStyle/>
          <a:p>
            <a:pPr algn="ctr"/>
            <a:r>
              <a:rPr lang="en-GB" sz="1400" b="1" u="sng">
                <a:latin typeface="Segoe UI" panose="020B0502040204020203" pitchFamily="34" charset="0"/>
                <a:ea typeface="Segoe UI" panose="020B0502040204020203" pitchFamily="34" charset="0"/>
                <a:cs typeface="Segoe UI" panose="020B0502040204020203" pitchFamily="34" charset="0"/>
              </a:rPr>
              <a:t>Trend Data</a:t>
            </a:r>
            <a:endParaRPr lang="en-GB" sz="1100" i="1">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11274406" y="5412449"/>
            <a:ext cx="387977" cy="215444"/>
          </a:xfrm>
          <a:prstGeom prst="rect">
            <a:avLst/>
          </a:prstGeom>
          <a:noFill/>
        </p:spPr>
        <p:txBody>
          <a:bodyPr wrap="square" rtlCol="0">
            <a:spAutoFit/>
          </a:bodyPr>
          <a:lstStyle/>
          <a:p>
            <a:pPr algn="ctr"/>
            <a:r>
              <a:rPr lang="en-GB" sz="800" b="1">
                <a:solidFill>
                  <a:srgbClr val="C00000"/>
                </a:solidFill>
                <a:latin typeface="Segoe UI" panose="020B0502040204020203" pitchFamily="34" charset="0"/>
                <a:ea typeface="Segoe UI" panose="020B0502040204020203" pitchFamily="34" charset="0"/>
                <a:cs typeface="Segoe UI" panose="020B0502040204020203" pitchFamily="34" charset="0"/>
              </a:rPr>
              <a:t>-1%</a:t>
            </a:r>
          </a:p>
        </p:txBody>
      </p:sp>
      <p:sp>
        <p:nvSpPr>
          <p:cNvPr id="21" name="TextBox 20"/>
          <p:cNvSpPr txBox="1"/>
          <p:nvPr/>
        </p:nvSpPr>
        <p:spPr>
          <a:xfrm>
            <a:off x="11254804" y="4876202"/>
            <a:ext cx="407579" cy="215444"/>
          </a:xfrm>
          <a:prstGeom prst="rect">
            <a:avLst/>
          </a:prstGeom>
          <a:noFill/>
        </p:spPr>
        <p:txBody>
          <a:bodyPr wrap="square" rtlCol="0">
            <a:spAutoFit/>
          </a:bodyPr>
          <a:lstStyle/>
          <a:p>
            <a:pPr algn="ctr"/>
            <a:r>
              <a:rPr lang="en-GB" sz="800" b="1">
                <a:solidFill>
                  <a:srgbClr val="009B3A"/>
                </a:solidFill>
                <a:latin typeface="Segoe UI" panose="020B0502040204020203" pitchFamily="34" charset="0"/>
                <a:ea typeface="Segoe UI" panose="020B0502040204020203" pitchFamily="34" charset="0"/>
                <a:cs typeface="Segoe UI" panose="020B0502040204020203" pitchFamily="34" charset="0"/>
              </a:rPr>
              <a:t>+1%</a:t>
            </a:r>
          </a:p>
        </p:txBody>
      </p:sp>
      <p:sp>
        <p:nvSpPr>
          <p:cNvPr id="22" name="Down Arrow 21"/>
          <p:cNvSpPr/>
          <p:nvPr/>
        </p:nvSpPr>
        <p:spPr>
          <a:xfrm flipV="1">
            <a:off x="11265516" y="4913031"/>
            <a:ext cx="88131" cy="120249"/>
          </a:xfrm>
          <a:prstGeom prst="downArrow">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3968982" y="1147450"/>
            <a:ext cx="2108012" cy="2050132"/>
            <a:chOff x="4164298" y="1190995"/>
            <a:chExt cx="2108012" cy="2050132"/>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20261" t="2415" r="19826" b="3101"/>
            <a:stretch/>
          </p:blipFill>
          <p:spPr>
            <a:xfrm>
              <a:off x="4300447" y="1190995"/>
              <a:ext cx="1899618" cy="2050132"/>
            </a:xfrm>
            <a:prstGeom prst="rect">
              <a:avLst/>
            </a:prstGeom>
          </p:spPr>
        </p:pic>
        <p:sp>
          <p:nvSpPr>
            <p:cNvPr id="25" name="Oval 24"/>
            <p:cNvSpPr/>
            <p:nvPr/>
          </p:nvSpPr>
          <p:spPr>
            <a:xfrm>
              <a:off x="5501025" y="2552046"/>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26" name="Oval 25"/>
            <p:cNvSpPr/>
            <p:nvPr/>
          </p:nvSpPr>
          <p:spPr>
            <a:xfrm>
              <a:off x="4266455" y="2573138"/>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27" name="Oval 26"/>
            <p:cNvSpPr/>
            <p:nvPr/>
          </p:nvSpPr>
          <p:spPr>
            <a:xfrm>
              <a:off x="5650689" y="1807417"/>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5470918" y="2647801"/>
              <a:ext cx="651140" cy="369332"/>
            </a:xfrm>
            <a:prstGeom prst="rect">
              <a:avLst/>
            </a:prstGeom>
            <a:noFill/>
          </p:spPr>
          <p:txBody>
            <a:bodyPr wrap="none" rtlCol="0">
              <a:spAutoFit/>
            </a:bodyPr>
            <a:lstStyle/>
            <a:p>
              <a:r>
                <a:rPr lang="en-GB" b="1">
                  <a:solidFill>
                    <a:schemeClr val="bg1"/>
                  </a:solidFill>
                  <a:latin typeface="Segoe UI" panose="020B0502040204020203" pitchFamily="34" charset="0"/>
                  <a:ea typeface="Segoe UI" panose="020B0502040204020203" pitchFamily="34" charset="0"/>
                  <a:cs typeface="Segoe UI" panose="020B0502040204020203" pitchFamily="34" charset="0"/>
                </a:rPr>
                <a:t>80%</a:t>
              </a:r>
            </a:p>
          </p:txBody>
        </p:sp>
        <p:sp>
          <p:nvSpPr>
            <p:cNvPr id="29" name="TextBox 28"/>
            <p:cNvSpPr txBox="1"/>
            <p:nvPr/>
          </p:nvSpPr>
          <p:spPr>
            <a:xfrm>
              <a:off x="5621170" y="1905391"/>
              <a:ext cx="651140" cy="369332"/>
            </a:xfrm>
            <a:prstGeom prst="rect">
              <a:avLst/>
            </a:prstGeom>
            <a:noFill/>
          </p:spPr>
          <p:txBody>
            <a:bodyPr wrap="none" rtlCol="0">
              <a:spAutoFit/>
            </a:bodyPr>
            <a:lstStyle/>
            <a:p>
              <a:r>
                <a:rPr lang="en-GB" b="1">
                  <a:solidFill>
                    <a:schemeClr val="bg1"/>
                  </a:solidFill>
                  <a:latin typeface="Segoe UI" panose="020B0502040204020203" pitchFamily="34" charset="0"/>
                  <a:ea typeface="Segoe UI" panose="020B0502040204020203" pitchFamily="34" charset="0"/>
                  <a:cs typeface="Segoe UI" panose="020B0502040204020203" pitchFamily="34" charset="0"/>
                </a:rPr>
                <a:t>84%</a:t>
              </a:r>
            </a:p>
          </p:txBody>
        </p:sp>
        <p:sp>
          <p:nvSpPr>
            <p:cNvPr id="30" name="Oval 29"/>
            <p:cNvSpPr/>
            <p:nvPr/>
          </p:nvSpPr>
          <p:spPr>
            <a:xfrm>
              <a:off x="4201036" y="1353200"/>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4234266" y="2674571"/>
              <a:ext cx="651140" cy="369332"/>
            </a:xfrm>
            <a:prstGeom prst="rect">
              <a:avLst/>
            </a:prstGeom>
            <a:noFill/>
          </p:spPr>
          <p:txBody>
            <a:bodyPr wrap="none" rtlCol="0">
              <a:spAutoFit/>
            </a:bodyPr>
            <a:lstStyle/>
            <a:p>
              <a:r>
                <a:rPr lang="en-GB"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sp>
          <p:nvSpPr>
            <p:cNvPr id="32" name="TextBox 31"/>
            <p:cNvSpPr txBox="1"/>
            <p:nvPr/>
          </p:nvSpPr>
          <p:spPr>
            <a:xfrm>
              <a:off x="4164298" y="1446507"/>
              <a:ext cx="651140" cy="369332"/>
            </a:xfrm>
            <a:prstGeom prst="rect">
              <a:avLst/>
            </a:prstGeom>
            <a:noFill/>
          </p:spPr>
          <p:txBody>
            <a:bodyPr wrap="none" rtlCol="0">
              <a:spAutoFit/>
            </a:bodyPr>
            <a:lstStyle/>
            <a:p>
              <a:r>
                <a:rPr lang="en-GB" b="1">
                  <a:solidFill>
                    <a:schemeClr val="bg1"/>
                  </a:solidFill>
                  <a:latin typeface="Segoe UI" panose="020B0502040204020203" pitchFamily="34" charset="0"/>
                  <a:ea typeface="Segoe UI" panose="020B0502040204020203" pitchFamily="34" charset="0"/>
                  <a:cs typeface="Segoe UI" panose="020B0502040204020203" pitchFamily="34" charset="0"/>
                </a:rPr>
                <a:t>79%</a:t>
              </a:r>
            </a:p>
          </p:txBody>
        </p:sp>
        <p:grpSp>
          <p:nvGrpSpPr>
            <p:cNvPr id="33" name="Group 32"/>
            <p:cNvGrpSpPr/>
            <p:nvPr/>
          </p:nvGrpSpPr>
          <p:grpSpPr>
            <a:xfrm>
              <a:off x="5226335" y="1242172"/>
              <a:ext cx="651140" cy="565200"/>
              <a:chOff x="2597571" y="3752214"/>
              <a:chExt cx="813969" cy="708852"/>
            </a:xfrm>
          </p:grpSpPr>
          <p:sp>
            <p:nvSpPr>
              <p:cNvPr id="34" name="Oval 33"/>
              <p:cNvSpPr/>
              <p:nvPr/>
            </p:nvSpPr>
            <p:spPr>
              <a:xfrm>
                <a:off x="2636866" y="3752214"/>
                <a:ext cx="706538" cy="70885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2597571" y="3875039"/>
                <a:ext cx="813969" cy="463202"/>
              </a:xfrm>
              <a:prstGeom prst="rect">
                <a:avLst/>
              </a:prstGeom>
              <a:noFill/>
            </p:spPr>
            <p:txBody>
              <a:bodyPr wrap="none" rtlCol="0">
                <a:spAutoFit/>
              </a:bodyPr>
              <a:lstStyle/>
              <a:p>
                <a:r>
                  <a:rPr lang="en-GB" b="1">
                    <a:solidFill>
                      <a:schemeClr val="bg1"/>
                    </a:solidFill>
                    <a:latin typeface="Segoe UI" panose="020B0502040204020203" pitchFamily="34" charset="0"/>
                    <a:ea typeface="Segoe UI" panose="020B0502040204020203" pitchFamily="34" charset="0"/>
                    <a:cs typeface="Segoe UI" panose="020B0502040204020203" pitchFamily="34" charset="0"/>
                  </a:rPr>
                  <a:t>79%</a:t>
                </a:r>
              </a:p>
            </p:txBody>
          </p:sp>
        </p:grpSp>
      </p:grpSp>
      <p:sp>
        <p:nvSpPr>
          <p:cNvPr id="36" name="TextBox 35"/>
          <p:cNvSpPr txBox="1"/>
          <p:nvPr/>
        </p:nvSpPr>
        <p:spPr>
          <a:xfrm>
            <a:off x="2025814" y="1180711"/>
            <a:ext cx="1328874" cy="415498"/>
          </a:xfrm>
          <a:prstGeom prst="rect">
            <a:avLst/>
          </a:prstGeom>
          <a:noFill/>
        </p:spPr>
        <p:txBody>
          <a:bodyPr wrap="square" rtlCol="0">
            <a:spAutoFit/>
          </a:bodyPr>
          <a:lstStyle/>
          <a:p>
            <a:pPr algn="ctr"/>
            <a:r>
              <a:rPr lang="en-GB" sz="1050" b="1">
                <a:latin typeface="Segoe UI" panose="020B0502040204020203" pitchFamily="34" charset="0"/>
                <a:ea typeface="Segoe UI" panose="020B0502040204020203" pitchFamily="34" charset="0"/>
                <a:cs typeface="Segoe UI" panose="020B0502040204020203" pitchFamily="34" charset="0"/>
              </a:rPr>
              <a:t>Rolling 12 months (Sept 22) </a:t>
            </a:r>
          </a:p>
        </p:txBody>
      </p:sp>
      <p:grpSp>
        <p:nvGrpSpPr>
          <p:cNvPr id="37" name="Group 36"/>
          <p:cNvGrpSpPr/>
          <p:nvPr/>
        </p:nvGrpSpPr>
        <p:grpSpPr>
          <a:xfrm>
            <a:off x="681053" y="1590712"/>
            <a:ext cx="1647740" cy="1383222"/>
            <a:chOff x="-2862708" y="2149095"/>
            <a:chExt cx="1647740" cy="1383222"/>
          </a:xfrm>
        </p:grpSpPr>
        <p:sp>
          <p:nvSpPr>
            <p:cNvPr id="38" name="Oval 37"/>
            <p:cNvSpPr/>
            <p:nvPr/>
          </p:nvSpPr>
          <p:spPr>
            <a:xfrm>
              <a:off x="-2740190" y="2149095"/>
              <a:ext cx="812752" cy="8136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2725267" y="2297698"/>
              <a:ext cx="805029" cy="461665"/>
            </a:xfrm>
            <a:prstGeom prst="rect">
              <a:avLst/>
            </a:prstGeom>
            <a:noFill/>
          </p:spPr>
          <p:txBody>
            <a:bodyPr wrap="none" rtlCol="0">
              <a:spAutoFit/>
            </a:bodyPr>
            <a:lstStyle/>
            <a:p>
              <a:r>
                <a:rPr lang="en-GB" sz="2400"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sp>
          <p:nvSpPr>
            <p:cNvPr id="40" name="TextBox 39"/>
            <p:cNvSpPr txBox="1"/>
            <p:nvPr/>
          </p:nvSpPr>
          <p:spPr>
            <a:xfrm>
              <a:off x="-2501956" y="2617330"/>
              <a:ext cx="901209" cy="276999"/>
            </a:xfrm>
            <a:prstGeom prst="rect">
              <a:avLst/>
            </a:prstGeom>
            <a:noFill/>
          </p:spPr>
          <p:txBody>
            <a:bodyPr wrap="none" rtlCol="0">
              <a:spAutoFit/>
            </a:bodyPr>
            <a:lstStyle/>
            <a:p>
              <a:r>
                <a:rPr lang="en-GB" sz="1200" b="1" u="sng">
                  <a:latin typeface="Segoe UI" panose="020B0502040204020203" pitchFamily="34" charset="0"/>
                  <a:ea typeface="Segoe UI" panose="020B0502040204020203" pitchFamily="34" charset="0"/>
                  <a:cs typeface="Segoe UI" panose="020B0502040204020203" pitchFamily="34" charset="0"/>
                </a:rPr>
                <a:t>Confident</a:t>
              </a:r>
            </a:p>
          </p:txBody>
        </p:sp>
        <p:sp>
          <p:nvSpPr>
            <p:cNvPr id="41" name="TextBox 40"/>
            <p:cNvSpPr txBox="1"/>
            <p:nvPr/>
          </p:nvSpPr>
          <p:spPr>
            <a:xfrm>
              <a:off x="-2862708" y="2955236"/>
              <a:ext cx="1076122" cy="577081"/>
            </a:xfrm>
            <a:prstGeom prst="rect">
              <a:avLst/>
            </a:prstGeom>
            <a:noFill/>
          </p:spPr>
          <p:txBody>
            <a:bodyPr wrap="square" rtlCol="0">
              <a:spAutoFit/>
            </a:bodyPr>
            <a:lstStyle/>
            <a:p>
              <a:pPr algn="ctr"/>
              <a:r>
                <a:rPr lang="en-GB" sz="1050">
                  <a:latin typeface="Segoe UI" panose="020B0502040204020203" pitchFamily="34" charset="0"/>
                  <a:ea typeface="Segoe UI" panose="020B0502040204020203" pitchFamily="34" charset="0"/>
                  <a:cs typeface="Segoe UI" panose="020B0502040204020203" pitchFamily="34" charset="0"/>
                </a:rPr>
                <a:t>(Previous Quarter (Q1): 82%)</a:t>
              </a:r>
            </a:p>
          </p:txBody>
        </p:sp>
        <p:sp>
          <p:nvSpPr>
            <p:cNvPr id="42" name="Down Arrow 41"/>
            <p:cNvSpPr/>
            <p:nvPr/>
          </p:nvSpPr>
          <p:spPr>
            <a:xfrm>
              <a:off x="-1890622" y="2310264"/>
              <a:ext cx="157994" cy="373006"/>
            </a:xfrm>
            <a:prstGeom prst="downArrow">
              <a:avLst>
                <a:gd name="adj1" fmla="val 50000"/>
                <a:gd name="adj2" fmla="val 650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3" name="TextBox 42"/>
            <p:cNvSpPr txBox="1"/>
            <p:nvPr/>
          </p:nvSpPr>
          <p:spPr>
            <a:xfrm>
              <a:off x="-1753155" y="2345364"/>
              <a:ext cx="538187" cy="276999"/>
            </a:xfrm>
            <a:prstGeom prst="rect">
              <a:avLst/>
            </a:prstGeom>
            <a:noFill/>
          </p:spPr>
          <p:txBody>
            <a:bodyPr wrap="square" rtlCol="0">
              <a:spAutoFit/>
            </a:bodyPr>
            <a:lstStyle/>
            <a:p>
              <a:r>
                <a:rPr lang="en-GB" sz="1200" b="1">
                  <a:solidFill>
                    <a:srgbClr val="0070C0"/>
                  </a:solidFill>
                  <a:latin typeface="Segoe UI" panose="020B0502040204020203" pitchFamily="34" charset="0"/>
                  <a:ea typeface="Segoe UI" panose="020B0502040204020203" pitchFamily="34" charset="0"/>
                  <a:cs typeface="Segoe UI" panose="020B0502040204020203" pitchFamily="34" charset="0"/>
                </a:rPr>
                <a:t>1%</a:t>
              </a:r>
            </a:p>
          </p:txBody>
        </p:sp>
      </p:grpSp>
      <p:grpSp>
        <p:nvGrpSpPr>
          <p:cNvPr id="44" name="Group 43"/>
          <p:cNvGrpSpPr/>
          <p:nvPr/>
        </p:nvGrpSpPr>
        <p:grpSpPr>
          <a:xfrm>
            <a:off x="2164195" y="1590712"/>
            <a:ext cx="1259123" cy="1234280"/>
            <a:chOff x="-1227390" y="2149279"/>
            <a:chExt cx="1259123" cy="1234280"/>
          </a:xfrm>
        </p:grpSpPr>
        <p:sp>
          <p:nvSpPr>
            <p:cNvPr id="45" name="Oval 44"/>
            <p:cNvSpPr/>
            <p:nvPr/>
          </p:nvSpPr>
          <p:spPr>
            <a:xfrm>
              <a:off x="-1107710" y="2149279"/>
              <a:ext cx="812752" cy="8136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p:cNvSpPr txBox="1"/>
            <p:nvPr/>
          </p:nvSpPr>
          <p:spPr>
            <a:xfrm>
              <a:off x="-1089786" y="2298897"/>
              <a:ext cx="805029" cy="461665"/>
            </a:xfrm>
            <a:prstGeom prst="rect">
              <a:avLst/>
            </a:prstGeom>
            <a:noFill/>
          </p:spPr>
          <p:txBody>
            <a:bodyPr wrap="none" rtlCol="0">
              <a:spAutoFit/>
            </a:bodyPr>
            <a:lstStyle/>
            <a:p>
              <a:r>
                <a:rPr lang="en-GB" sz="2400"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sp>
          <p:nvSpPr>
            <p:cNvPr id="48" name="TextBox 47"/>
            <p:cNvSpPr txBox="1"/>
            <p:nvPr/>
          </p:nvSpPr>
          <p:spPr>
            <a:xfrm>
              <a:off x="-869476" y="2617514"/>
              <a:ext cx="901209" cy="276999"/>
            </a:xfrm>
            <a:prstGeom prst="rect">
              <a:avLst/>
            </a:prstGeom>
            <a:noFill/>
          </p:spPr>
          <p:txBody>
            <a:bodyPr wrap="none" rtlCol="0">
              <a:spAutoFit/>
            </a:bodyPr>
            <a:lstStyle/>
            <a:p>
              <a:r>
                <a:rPr lang="en-GB" sz="1200" b="1" u="sng">
                  <a:latin typeface="Segoe UI" panose="020B0502040204020203" pitchFamily="34" charset="0"/>
                  <a:ea typeface="Segoe UI" panose="020B0502040204020203" pitchFamily="34" charset="0"/>
                  <a:cs typeface="Segoe UI" panose="020B0502040204020203" pitchFamily="34" charset="0"/>
                </a:rPr>
                <a:t>Confident</a:t>
              </a:r>
            </a:p>
          </p:txBody>
        </p:sp>
        <p:sp>
          <p:nvSpPr>
            <p:cNvPr id="49" name="TextBox 48"/>
            <p:cNvSpPr txBox="1"/>
            <p:nvPr/>
          </p:nvSpPr>
          <p:spPr>
            <a:xfrm>
              <a:off x="-1227390" y="2968061"/>
              <a:ext cx="1091029" cy="415498"/>
            </a:xfrm>
            <a:prstGeom prst="rect">
              <a:avLst/>
            </a:prstGeom>
            <a:noFill/>
          </p:spPr>
          <p:txBody>
            <a:bodyPr wrap="square" rtlCol="0">
              <a:spAutoFit/>
            </a:bodyPr>
            <a:lstStyle/>
            <a:p>
              <a:pPr algn="ctr"/>
              <a:r>
                <a:rPr lang="en-GB" sz="1050">
                  <a:latin typeface="Segoe UI" panose="020B0502040204020203" pitchFamily="34" charset="0"/>
                  <a:ea typeface="Segoe UI" panose="020B0502040204020203" pitchFamily="34" charset="0"/>
                  <a:cs typeface="Segoe UI" panose="020B0502040204020203" pitchFamily="34" charset="0"/>
                </a:rPr>
                <a:t>(Previous period: 81%)</a:t>
              </a:r>
            </a:p>
          </p:txBody>
        </p:sp>
      </p:grpSp>
      <p:grpSp>
        <p:nvGrpSpPr>
          <p:cNvPr id="50" name="Group 49"/>
          <p:cNvGrpSpPr/>
          <p:nvPr/>
        </p:nvGrpSpPr>
        <p:grpSpPr>
          <a:xfrm>
            <a:off x="772909" y="876120"/>
            <a:ext cx="159182" cy="252000"/>
            <a:chOff x="949664" y="1291232"/>
            <a:chExt cx="159182" cy="252000"/>
          </a:xfrm>
        </p:grpSpPr>
        <p:cxnSp>
          <p:nvCxnSpPr>
            <p:cNvPr id="51" name="Straight Arrow Connector 50"/>
            <p:cNvCxnSpPr/>
            <p:nvPr/>
          </p:nvCxnSpPr>
          <p:spPr>
            <a:xfrm>
              <a:off x="949664" y="1291232"/>
              <a:ext cx="0"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1107020" y="1291232"/>
              <a:ext cx="1826"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986364" y="894398"/>
            <a:ext cx="1488038" cy="215444"/>
          </a:xfrm>
          <a:prstGeom prst="rect">
            <a:avLst/>
          </a:prstGeom>
          <a:noFill/>
        </p:spPr>
        <p:txBody>
          <a:bodyPr wrap="square" rtlCol="0">
            <a:spAutoFit/>
          </a:bodyPr>
          <a:lstStyle/>
          <a:p>
            <a:r>
              <a:rPr lang="en-GB" sz="800" i="1">
                <a:latin typeface="Segoe UI" panose="020B0502040204020203" pitchFamily="34" charset="0"/>
                <a:ea typeface="Segoe UI" panose="020B0502040204020203" pitchFamily="34" charset="0"/>
                <a:cs typeface="Segoe UI" panose="020B0502040204020203" pitchFamily="34" charset="0"/>
              </a:rPr>
              <a:t>= change since end Qtr. 1</a:t>
            </a:r>
          </a:p>
        </p:txBody>
      </p:sp>
      <p:sp>
        <p:nvSpPr>
          <p:cNvPr id="54" name="TextBox 53"/>
          <p:cNvSpPr txBox="1"/>
          <p:nvPr/>
        </p:nvSpPr>
        <p:spPr>
          <a:xfrm>
            <a:off x="780668" y="2993179"/>
            <a:ext cx="2074401" cy="233705"/>
          </a:xfrm>
          <a:prstGeom prst="rect">
            <a:avLst/>
          </a:prstGeom>
          <a:noFill/>
        </p:spPr>
        <p:txBody>
          <a:bodyPr wrap="square" rtlCol="0">
            <a:spAutoFit/>
          </a:bodyPr>
          <a:lstStyle/>
          <a:p>
            <a:r>
              <a:rPr lang="en-GB" sz="900" b="1" i="1">
                <a:latin typeface="Segoe UI" panose="020B0502040204020203" pitchFamily="34" charset="0"/>
                <a:ea typeface="Segoe UI" panose="020B0502040204020203" pitchFamily="34" charset="0"/>
                <a:cs typeface="Segoe UI" panose="020B0502040204020203" pitchFamily="34" charset="0"/>
              </a:rPr>
              <a:t>*Change is statistically significant</a:t>
            </a:r>
          </a:p>
        </p:txBody>
      </p:sp>
      <p:sp>
        <p:nvSpPr>
          <p:cNvPr id="55" name="TextBox 54"/>
          <p:cNvSpPr txBox="1"/>
          <p:nvPr/>
        </p:nvSpPr>
        <p:spPr>
          <a:xfrm>
            <a:off x="638177" y="1173714"/>
            <a:ext cx="1143540" cy="415498"/>
          </a:xfrm>
          <a:prstGeom prst="rect">
            <a:avLst/>
          </a:prstGeom>
          <a:noFill/>
        </p:spPr>
        <p:txBody>
          <a:bodyPr wrap="square" rtlCol="0">
            <a:spAutoFit/>
          </a:bodyPr>
          <a:lstStyle/>
          <a:p>
            <a:pPr algn="ctr"/>
            <a:r>
              <a:rPr lang="en-GB" sz="1050" b="1">
                <a:latin typeface="Segoe UI" panose="020B0502040204020203" pitchFamily="34" charset="0"/>
                <a:ea typeface="Segoe UI" panose="020B0502040204020203" pitchFamily="34" charset="0"/>
                <a:cs typeface="Segoe UI" panose="020B0502040204020203" pitchFamily="34" charset="0"/>
              </a:rPr>
              <a:t>Discrete Quarter (Q2) </a:t>
            </a:r>
          </a:p>
        </p:txBody>
      </p:sp>
      <p:sp>
        <p:nvSpPr>
          <p:cNvPr id="56" name="Left-Right Arrow 55"/>
          <p:cNvSpPr/>
          <p:nvPr/>
        </p:nvSpPr>
        <p:spPr>
          <a:xfrm>
            <a:off x="3174439" y="1809140"/>
            <a:ext cx="422358" cy="184092"/>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1817868" y="3309305"/>
            <a:ext cx="8439612" cy="276999"/>
          </a:xfrm>
          <a:prstGeom prst="rect">
            <a:avLst/>
          </a:prstGeom>
          <a:noFill/>
        </p:spPr>
        <p:txBody>
          <a:bodyPr wrap="square" rtlCol="0">
            <a:spAutoFit/>
          </a:bodyPr>
          <a:lstStyle/>
          <a:p>
            <a:pPr algn="ctr"/>
            <a:r>
              <a:rPr lang="en-GB" sz="1200" b="1" u="sng">
                <a:solidFill>
                  <a:srgbClr val="0062A4"/>
                </a:solidFill>
                <a:latin typeface="Segoe UI" panose="020B0502040204020203" pitchFamily="34" charset="0"/>
                <a:ea typeface="Segoe UI" panose="020B0502040204020203" pitchFamily="34" charset="0"/>
                <a:cs typeface="Segoe UI" panose="020B0502040204020203" pitchFamily="34" charset="0"/>
              </a:rPr>
              <a:t>Public Confidence Headlines</a:t>
            </a:r>
          </a:p>
        </p:txBody>
      </p:sp>
      <p:sp>
        <p:nvSpPr>
          <p:cNvPr id="58" name="TextBox 57"/>
          <p:cNvSpPr txBox="1"/>
          <p:nvPr/>
        </p:nvSpPr>
        <p:spPr>
          <a:xfrm>
            <a:off x="655352" y="3545489"/>
            <a:ext cx="11237369" cy="738664"/>
          </a:xfrm>
          <a:prstGeom prst="rect">
            <a:avLst/>
          </a:prstGeom>
          <a:noFill/>
        </p:spPr>
        <p:txBody>
          <a:bodyPr wrap="square" rtlCol="0">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 As at end September 22, with a figure of </a:t>
            </a:r>
            <a:r>
              <a:rPr lang="en-GB" sz="1050" b="1" dirty="0">
                <a:latin typeface="Segoe UI" panose="020B0502040204020203" pitchFamily="34" charset="0"/>
                <a:ea typeface="Segoe UI" panose="020B0502040204020203" pitchFamily="34" charset="0"/>
                <a:cs typeface="Segoe UI" panose="020B0502040204020203" pitchFamily="34" charset="0"/>
              </a:rPr>
              <a:t>81%</a:t>
            </a:r>
            <a:r>
              <a:rPr lang="en-GB" sz="1050" dirty="0">
                <a:latin typeface="Segoe UI" panose="020B0502040204020203" pitchFamily="34" charset="0"/>
                <a:ea typeface="Segoe UI" panose="020B0502040204020203" pitchFamily="34" charset="0"/>
                <a:cs typeface="Segoe UI" panose="020B0502040204020203" pitchFamily="34" charset="0"/>
              </a:rPr>
              <a:t>, the force remains </a:t>
            </a:r>
            <a:r>
              <a:rPr lang="en-GB" sz="1050" b="1" dirty="0">
                <a:latin typeface="Segoe UI" panose="020B0502040204020203" pitchFamily="34" charset="0"/>
                <a:ea typeface="Segoe UI" panose="020B0502040204020203" pitchFamily="34" charset="0"/>
                <a:cs typeface="Segoe UI" panose="020B0502040204020203" pitchFamily="34" charset="0"/>
              </a:rPr>
              <a:t>significantly below the aspirational figure of 88%</a:t>
            </a:r>
            <a:r>
              <a:rPr lang="en-GB" sz="1050" dirty="0">
                <a:latin typeface="Segoe UI" panose="020B0502040204020203" pitchFamily="34" charset="0"/>
                <a:ea typeface="Segoe UI" panose="020B0502040204020203" pitchFamily="34" charset="0"/>
                <a:cs typeface="Segoe UI" panose="020B0502040204020203" pitchFamily="34" charset="0"/>
              </a:rPr>
              <a:t>.</a:t>
            </a:r>
          </a:p>
          <a:p>
            <a:r>
              <a:rPr lang="en-GB" sz="1050" dirty="0">
                <a:latin typeface="Segoe UI" panose="020B0502040204020203" pitchFamily="34" charset="0"/>
                <a:ea typeface="Segoe UI" panose="020B0502040204020203" pitchFamily="34" charset="0"/>
                <a:cs typeface="Segoe UI" panose="020B0502040204020203" pitchFamily="34" charset="0"/>
              </a:rPr>
              <a:t>- From the period ending March 2021, there is a </a:t>
            </a:r>
            <a:r>
              <a:rPr lang="en-GB" sz="1050" b="1" dirty="0">
                <a:latin typeface="Segoe UI" panose="020B0502040204020203" pitchFamily="34" charset="0"/>
                <a:ea typeface="Segoe UI" panose="020B0502040204020203" pitchFamily="34" charset="0"/>
                <a:cs typeface="Segoe UI" panose="020B0502040204020203" pitchFamily="34" charset="0"/>
              </a:rPr>
              <a:t>statistically significant decline in public confidence </a:t>
            </a:r>
            <a:r>
              <a:rPr lang="en-GB" sz="1050" dirty="0">
                <a:latin typeface="Segoe UI" panose="020B0502040204020203" pitchFamily="34" charset="0"/>
                <a:ea typeface="Segoe UI" panose="020B0502040204020203" pitchFamily="34" charset="0"/>
                <a:cs typeface="Segoe UI" panose="020B0502040204020203" pitchFamily="34" charset="0"/>
              </a:rPr>
              <a:t>– decreasing from 86%. Whilst the rolling confidence level has remained the same this quarter there is a slight decrease in the discrete quarterly figure (82%) in comparison to the previous discrete figure.</a:t>
            </a:r>
          </a:p>
          <a:p>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Analysis into falling confidence levels has been carried out by SP&amp;I and findings shared with the Confidence Board. </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3819553" y="4827997"/>
            <a:ext cx="3254888" cy="738664"/>
          </a:xfrm>
          <a:prstGeom prst="rect">
            <a:avLst/>
          </a:prstGeom>
          <a:noFill/>
        </p:spPr>
        <p:txBody>
          <a:bodyPr wrap="square" rtlCol="0">
            <a:spAutoFit/>
          </a:bodyPr>
          <a:lstStyle/>
          <a:p>
            <a:endParaRPr lang="en-GB" sz="1050">
              <a:latin typeface="Segoe UI" panose="020B0502040204020203" pitchFamily="34" charset="0"/>
              <a:ea typeface="Segoe UI" panose="020B0502040204020203" pitchFamily="34" charset="0"/>
              <a:cs typeface="Segoe UI" panose="020B0502040204020203" pitchFamily="34" charset="0"/>
            </a:endParaRPr>
          </a:p>
          <a:p>
            <a:r>
              <a:rPr lang="en-GB" sz="1050">
                <a:latin typeface="Segoe UI" panose="020B0502040204020203" pitchFamily="34" charset="0"/>
                <a:ea typeface="Segoe UI" panose="020B0502040204020203" pitchFamily="34" charset="0"/>
                <a:cs typeface="Segoe UI" panose="020B0502040204020203" pitchFamily="34" charset="0"/>
              </a:rPr>
              <a:t>- From the </a:t>
            </a:r>
            <a:r>
              <a:rPr lang="en-GB" sz="1050" b="1">
                <a:latin typeface="Segoe UI" panose="020B0502040204020203" pitchFamily="34" charset="0"/>
                <a:ea typeface="Segoe UI" panose="020B0502040204020203" pitchFamily="34" charset="0"/>
                <a:cs typeface="Segoe UI" panose="020B0502040204020203" pitchFamily="34" charset="0"/>
              </a:rPr>
              <a:t>period ending June 2021</a:t>
            </a:r>
            <a:r>
              <a:rPr lang="en-GB" sz="1050">
                <a:latin typeface="Segoe UI" panose="020B0502040204020203" pitchFamily="34" charset="0"/>
                <a:ea typeface="Segoe UI" panose="020B0502040204020203" pitchFamily="34" charset="0"/>
                <a:cs typeface="Segoe UI" panose="020B0502040204020203" pitchFamily="34" charset="0"/>
              </a:rPr>
              <a:t>, there has been a </a:t>
            </a:r>
            <a:r>
              <a:rPr lang="en-GB" sz="1050" b="1">
                <a:latin typeface="Segoe UI" panose="020B0502040204020203" pitchFamily="34" charset="0"/>
                <a:ea typeface="Segoe UI" panose="020B0502040204020203" pitchFamily="34" charset="0"/>
                <a:cs typeface="Segoe UI" panose="020B0502040204020203" pitchFamily="34" charset="0"/>
              </a:rPr>
              <a:t>statistically significant decline in all drivers</a:t>
            </a:r>
            <a:r>
              <a:rPr lang="en-GB" sz="1050">
                <a:latin typeface="Segoe UI" panose="020B0502040204020203" pitchFamily="34" charset="0"/>
                <a:ea typeface="Segoe UI" panose="020B0502040204020203" pitchFamily="34" charset="0"/>
                <a:cs typeface="Segoe UI" panose="020B0502040204020203" pitchFamily="34" charset="0"/>
              </a:rPr>
              <a:t>.</a:t>
            </a:r>
          </a:p>
        </p:txBody>
      </p:sp>
      <p:sp>
        <p:nvSpPr>
          <p:cNvPr id="60" name="TextBox 59"/>
          <p:cNvSpPr txBox="1"/>
          <p:nvPr/>
        </p:nvSpPr>
        <p:spPr>
          <a:xfrm>
            <a:off x="3879429" y="4531944"/>
            <a:ext cx="3226063" cy="276999"/>
          </a:xfrm>
          <a:prstGeom prst="rect">
            <a:avLst/>
          </a:prstGeom>
          <a:noFill/>
        </p:spPr>
        <p:txBody>
          <a:bodyPr wrap="square" rtlCol="0">
            <a:spAutoFit/>
          </a:bodyPr>
          <a:lstStyle/>
          <a:p>
            <a:pPr algn="ctr"/>
            <a:r>
              <a:rPr lang="en-GB" sz="1200" b="1" u="sng">
                <a:solidFill>
                  <a:srgbClr val="0062A4"/>
                </a:solidFill>
                <a:latin typeface="Segoe UI" panose="020B0502040204020203" pitchFamily="34" charset="0"/>
                <a:ea typeface="Segoe UI" panose="020B0502040204020203" pitchFamily="34" charset="0"/>
                <a:cs typeface="Segoe UI" panose="020B0502040204020203" pitchFamily="34" charset="0"/>
              </a:rPr>
              <a:t>Public Confidence: Drivers</a:t>
            </a:r>
          </a:p>
        </p:txBody>
      </p:sp>
      <p:grpSp>
        <p:nvGrpSpPr>
          <p:cNvPr id="61" name="Group 60"/>
          <p:cNvGrpSpPr/>
          <p:nvPr/>
        </p:nvGrpSpPr>
        <p:grpSpPr>
          <a:xfrm>
            <a:off x="2990292" y="5750883"/>
            <a:ext cx="724016" cy="459638"/>
            <a:chOff x="2071037" y="5734950"/>
            <a:chExt cx="724016" cy="459638"/>
          </a:xfrm>
        </p:grpSpPr>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913" y="5756997"/>
              <a:ext cx="451302" cy="437591"/>
            </a:xfrm>
            <a:prstGeom prst="rect">
              <a:avLst/>
            </a:prstGeom>
          </p:spPr>
        </p:pic>
        <p:sp>
          <p:nvSpPr>
            <p:cNvPr id="63" name="TextBox 62"/>
            <p:cNvSpPr txBox="1"/>
            <p:nvPr/>
          </p:nvSpPr>
          <p:spPr>
            <a:xfrm>
              <a:off x="2083211" y="5734950"/>
              <a:ext cx="699668" cy="246221"/>
            </a:xfrm>
            <a:prstGeom prst="rect">
              <a:avLst/>
            </a:prstGeom>
            <a:noFill/>
          </p:spPr>
          <p:txBody>
            <a:bodyPr wrap="square" rtlCol="0">
              <a:spAutoFit/>
            </a:bodyPr>
            <a:lstStyle/>
            <a:p>
              <a:pPr algn="ctr"/>
              <a:r>
                <a:rPr lang="en-GB" sz="1000"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sp>
          <p:nvSpPr>
            <p:cNvPr id="64" name="TextBox 63"/>
            <p:cNvSpPr txBox="1"/>
            <p:nvPr/>
          </p:nvSpPr>
          <p:spPr>
            <a:xfrm>
              <a:off x="2071037" y="5970122"/>
              <a:ext cx="724016" cy="215444"/>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Female</a:t>
              </a:r>
            </a:p>
          </p:txBody>
        </p:sp>
      </p:grpSp>
      <p:grpSp>
        <p:nvGrpSpPr>
          <p:cNvPr id="65" name="Group 64"/>
          <p:cNvGrpSpPr/>
          <p:nvPr/>
        </p:nvGrpSpPr>
        <p:grpSpPr>
          <a:xfrm>
            <a:off x="2990292" y="6235650"/>
            <a:ext cx="745091" cy="447238"/>
            <a:chOff x="2071037" y="6219717"/>
            <a:chExt cx="745091" cy="447238"/>
          </a:xfrm>
        </p:grpSpPr>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53751" y="6229343"/>
              <a:ext cx="391047" cy="437612"/>
            </a:xfrm>
            <a:prstGeom prst="rect">
              <a:avLst/>
            </a:prstGeom>
          </p:spPr>
        </p:pic>
        <p:sp>
          <p:nvSpPr>
            <p:cNvPr id="67" name="TextBox 66"/>
            <p:cNvSpPr txBox="1"/>
            <p:nvPr/>
          </p:nvSpPr>
          <p:spPr>
            <a:xfrm>
              <a:off x="2116460" y="6219717"/>
              <a:ext cx="699668" cy="246221"/>
            </a:xfrm>
            <a:prstGeom prst="rect">
              <a:avLst/>
            </a:prstGeom>
            <a:noFill/>
          </p:spPr>
          <p:txBody>
            <a:bodyPr wrap="square" rtlCol="0">
              <a:spAutoFit/>
            </a:bodyPr>
            <a:lstStyle/>
            <a:p>
              <a:pPr algn="ctr"/>
              <a:r>
                <a:rPr lang="en-GB" sz="1000"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sp>
          <p:nvSpPr>
            <p:cNvPr id="68" name="TextBox 67"/>
            <p:cNvSpPr txBox="1"/>
            <p:nvPr/>
          </p:nvSpPr>
          <p:spPr>
            <a:xfrm>
              <a:off x="2071037" y="6420738"/>
              <a:ext cx="724016" cy="215444"/>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Male</a:t>
              </a:r>
            </a:p>
          </p:txBody>
        </p:sp>
      </p:grpSp>
      <p:sp>
        <p:nvSpPr>
          <p:cNvPr id="69" name="TextBox 68"/>
          <p:cNvSpPr txBox="1"/>
          <p:nvPr/>
        </p:nvSpPr>
        <p:spPr>
          <a:xfrm>
            <a:off x="914685" y="4484986"/>
            <a:ext cx="651140" cy="230832"/>
          </a:xfrm>
          <a:prstGeom prst="rect">
            <a:avLst/>
          </a:prstGeom>
          <a:noFill/>
        </p:spPr>
        <p:txBody>
          <a:bodyPr wrap="none" rtlCol="0">
            <a:spAutoFit/>
          </a:bodyPr>
          <a:lstStyle>
            <a:defPPr>
              <a:defRPr lang="en-US"/>
            </a:defPPr>
            <a:lvl1pPr algn="ctr">
              <a:defRPr sz="1000" i="1" u="sng">
                <a:latin typeface="Segoe UI" panose="020B0502040204020203" pitchFamily="34" charset="0"/>
                <a:ea typeface="Segoe UI" panose="020B0502040204020203" pitchFamily="34" charset="0"/>
                <a:cs typeface="Segoe UI" panose="020B0502040204020203" pitchFamily="34" charset="0"/>
              </a:defRPr>
            </a:lvl1pPr>
          </a:lstStyle>
          <a:p>
            <a:r>
              <a:rPr lang="en-GB" sz="900"/>
              <a:t>Disability</a:t>
            </a:r>
          </a:p>
        </p:txBody>
      </p:sp>
      <p:grpSp>
        <p:nvGrpSpPr>
          <p:cNvPr id="70" name="Group 69"/>
          <p:cNvGrpSpPr/>
          <p:nvPr/>
        </p:nvGrpSpPr>
        <p:grpSpPr>
          <a:xfrm>
            <a:off x="681439" y="4782066"/>
            <a:ext cx="1111223" cy="823004"/>
            <a:chOff x="4851417" y="4684599"/>
            <a:chExt cx="1111223" cy="782333"/>
          </a:xfrm>
        </p:grpSpPr>
        <p:grpSp>
          <p:nvGrpSpPr>
            <p:cNvPr id="71" name="Group 70"/>
            <p:cNvGrpSpPr/>
            <p:nvPr/>
          </p:nvGrpSpPr>
          <p:grpSpPr>
            <a:xfrm>
              <a:off x="5084663" y="4684599"/>
              <a:ext cx="877977" cy="782333"/>
              <a:chOff x="4872403" y="4684599"/>
              <a:chExt cx="877977" cy="782333"/>
            </a:xfrm>
          </p:grpSpPr>
          <p:pic>
            <p:nvPicPr>
              <p:cNvPr id="74" name="Picture 73"/>
              <p:cNvPicPr>
                <a:picLocks noChangeAspect="1"/>
              </p:cNvPicPr>
              <p:nvPr/>
            </p:nvPicPr>
            <p:blipFill>
              <a:blip r:embed="rId6"/>
              <a:stretch>
                <a:fillRect/>
              </a:stretch>
            </p:blipFill>
            <p:spPr>
              <a:xfrm>
                <a:off x="5103492" y="4684599"/>
                <a:ext cx="327013" cy="327013"/>
              </a:xfrm>
              <a:prstGeom prst="rect">
                <a:avLst/>
              </a:prstGeom>
            </p:spPr>
          </p:pic>
          <p:sp>
            <p:nvSpPr>
              <p:cNvPr id="75" name="TextBox 74"/>
              <p:cNvSpPr txBox="1"/>
              <p:nvPr/>
            </p:nvSpPr>
            <p:spPr>
              <a:xfrm>
                <a:off x="5100879" y="4985226"/>
                <a:ext cx="312906" cy="219425"/>
              </a:xfrm>
              <a:prstGeom prst="rect">
                <a:avLst/>
              </a:prstGeom>
              <a:noFill/>
            </p:spPr>
            <p:txBody>
              <a:bodyPr wrap="none" rtlCol="0">
                <a:spAutoFit/>
              </a:bodyPr>
              <a:lstStyle/>
              <a:p>
                <a:r>
                  <a:rPr lang="en-GB" sz="900" b="1">
                    <a:latin typeface="Segoe UI" panose="020B0502040204020203" pitchFamily="34" charset="0"/>
                    <a:ea typeface="Segoe UI" panose="020B0502040204020203" pitchFamily="34" charset="0"/>
                    <a:cs typeface="Segoe UI" panose="020B0502040204020203" pitchFamily="34" charset="0"/>
                  </a:rPr>
                  <a:t>Vs</a:t>
                </a:r>
              </a:p>
            </p:txBody>
          </p:sp>
          <p:sp>
            <p:nvSpPr>
              <p:cNvPr id="76" name="TextBox 75"/>
              <p:cNvSpPr txBox="1"/>
              <p:nvPr/>
            </p:nvSpPr>
            <p:spPr>
              <a:xfrm>
                <a:off x="4872403" y="5145109"/>
                <a:ext cx="877977" cy="321823"/>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Without a disability</a:t>
                </a:r>
              </a:p>
            </p:txBody>
          </p:sp>
        </p:grpSp>
        <p:sp>
          <p:nvSpPr>
            <p:cNvPr id="72" name="TextBox 71"/>
            <p:cNvSpPr txBox="1"/>
            <p:nvPr/>
          </p:nvSpPr>
          <p:spPr>
            <a:xfrm>
              <a:off x="4851417" y="4726212"/>
              <a:ext cx="470000" cy="248682"/>
            </a:xfrm>
            <a:prstGeom prst="rect">
              <a:avLst/>
            </a:prstGeom>
            <a:noFill/>
          </p:spPr>
          <p:txBody>
            <a:bodyPr wrap="none" rtlCol="0">
              <a:spAutoFit/>
            </a:bodyPr>
            <a:lstStyle/>
            <a:p>
              <a:r>
                <a:rPr lang="en-GB" sz="1100" b="1">
                  <a:solidFill>
                    <a:srgbClr val="5B9BD5"/>
                  </a:solidFill>
                  <a:latin typeface="Segoe UI" panose="020B0502040204020203" pitchFamily="34" charset="0"/>
                  <a:ea typeface="Segoe UI" panose="020B0502040204020203" pitchFamily="34" charset="0"/>
                  <a:cs typeface="Segoe UI" panose="020B0502040204020203" pitchFamily="34" charset="0"/>
                </a:rPr>
                <a:t>81%</a:t>
              </a:r>
            </a:p>
          </p:txBody>
        </p:sp>
        <p:sp>
          <p:nvSpPr>
            <p:cNvPr id="73" name="TextBox 72"/>
            <p:cNvSpPr txBox="1"/>
            <p:nvPr/>
          </p:nvSpPr>
          <p:spPr>
            <a:xfrm>
              <a:off x="4860948" y="5192007"/>
              <a:ext cx="465192" cy="248682"/>
            </a:xfrm>
            <a:prstGeom prst="rect">
              <a:avLst/>
            </a:prstGeom>
            <a:noFill/>
          </p:spPr>
          <p:txBody>
            <a:bodyPr wrap="none" rtlCol="0">
              <a:spAutoFit/>
            </a:bodyPr>
            <a:lstStyle/>
            <a:p>
              <a:r>
                <a:rPr lang="en-GB" sz="1100" b="1">
                  <a:solidFill>
                    <a:srgbClr val="5B9BD5"/>
                  </a:solidFill>
                  <a:latin typeface="Segoe UI" panose="020B0502040204020203" pitchFamily="34" charset="0"/>
                  <a:ea typeface="Segoe UI" panose="020B0502040204020203" pitchFamily="34" charset="0"/>
                  <a:cs typeface="Segoe UI" panose="020B0502040204020203" pitchFamily="34" charset="0"/>
                </a:rPr>
                <a:t>81</a:t>
              </a:r>
              <a:r>
                <a:rPr lang="en-GB" sz="1050" b="1">
                  <a:solidFill>
                    <a:srgbClr val="5B9BD5"/>
                  </a:solidFill>
                  <a:latin typeface="Segoe UI" panose="020B0502040204020203" pitchFamily="34" charset="0"/>
                  <a:ea typeface="Segoe UI" panose="020B0502040204020203" pitchFamily="34" charset="0"/>
                  <a:cs typeface="Segoe UI" panose="020B0502040204020203" pitchFamily="34" charset="0"/>
                </a:rPr>
                <a:t>%</a:t>
              </a:r>
            </a:p>
          </p:txBody>
        </p:sp>
      </p:grpSp>
      <p:grpSp>
        <p:nvGrpSpPr>
          <p:cNvPr id="77" name="Group 76"/>
          <p:cNvGrpSpPr/>
          <p:nvPr/>
        </p:nvGrpSpPr>
        <p:grpSpPr>
          <a:xfrm>
            <a:off x="2451182" y="4895125"/>
            <a:ext cx="1401480" cy="516114"/>
            <a:chOff x="10138800" y="5970941"/>
            <a:chExt cx="1401480" cy="516114"/>
          </a:xfrm>
        </p:grpSpPr>
        <p:grpSp>
          <p:nvGrpSpPr>
            <p:cNvPr id="78" name="Group 77"/>
            <p:cNvGrpSpPr/>
            <p:nvPr/>
          </p:nvGrpSpPr>
          <p:grpSpPr>
            <a:xfrm>
              <a:off x="10138800" y="5986468"/>
              <a:ext cx="724015" cy="417478"/>
              <a:chOff x="3030669" y="3876140"/>
              <a:chExt cx="538520" cy="306604"/>
            </a:xfrm>
          </p:grpSpPr>
          <p:grpSp>
            <p:nvGrpSpPr>
              <p:cNvPr id="85" name="Group 84"/>
              <p:cNvGrpSpPr/>
              <p:nvPr/>
            </p:nvGrpSpPr>
            <p:grpSpPr>
              <a:xfrm>
                <a:off x="3127538" y="3876140"/>
                <a:ext cx="360354" cy="295038"/>
                <a:chOff x="-2164630" y="1456588"/>
                <a:chExt cx="360354" cy="295038"/>
              </a:xfrm>
            </p:grpSpPr>
            <p:sp>
              <p:nvSpPr>
                <p:cNvPr id="87" name="Oval 86"/>
                <p:cNvSpPr/>
                <p:nvPr/>
              </p:nvSpPr>
              <p:spPr>
                <a:xfrm>
                  <a:off x="-2150520" y="1460491"/>
                  <a:ext cx="320893" cy="29113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88" name="TextBox 87"/>
                <p:cNvSpPr txBox="1"/>
                <p:nvPr/>
              </p:nvSpPr>
              <p:spPr>
                <a:xfrm>
                  <a:off x="-2164630" y="1456588"/>
                  <a:ext cx="360354" cy="192131"/>
                </a:xfrm>
                <a:prstGeom prst="rect">
                  <a:avLst/>
                </a:prstGeom>
                <a:noFill/>
              </p:spPr>
              <p:txBody>
                <a:bodyPr wrap="square" rtlCol="0">
                  <a:spAutoFit/>
                </a:bodyPr>
                <a:lstStyle/>
                <a:p>
                  <a:pPr algn="ctr"/>
                  <a:r>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t>77%</a:t>
                  </a:r>
                  <a:endParaRPr lang="en-GB" sz="1100" b="1">
                    <a:latin typeface="Segoe UI" panose="020B0502040204020203" pitchFamily="34" charset="0"/>
                    <a:ea typeface="Segoe UI" panose="020B0502040204020203" pitchFamily="34" charset="0"/>
                    <a:cs typeface="Segoe UI" panose="020B0502040204020203" pitchFamily="34" charset="0"/>
                  </a:endParaRPr>
                </a:p>
              </p:txBody>
            </p:sp>
          </p:grpSp>
          <p:sp>
            <p:nvSpPr>
              <p:cNvPr id="86" name="TextBox 85"/>
              <p:cNvSpPr txBox="1"/>
              <p:nvPr/>
            </p:nvSpPr>
            <p:spPr>
              <a:xfrm>
                <a:off x="3030669" y="4024518"/>
                <a:ext cx="538520" cy="158226"/>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B-ME</a:t>
                </a:r>
              </a:p>
            </p:txBody>
          </p:sp>
        </p:grpSp>
        <p:sp>
          <p:nvSpPr>
            <p:cNvPr id="79" name="TextBox 78"/>
            <p:cNvSpPr txBox="1"/>
            <p:nvPr/>
          </p:nvSpPr>
          <p:spPr>
            <a:xfrm>
              <a:off x="10529895" y="6038585"/>
              <a:ext cx="595820" cy="230832"/>
            </a:xfrm>
            <a:prstGeom prst="rect">
              <a:avLst/>
            </a:prstGeom>
            <a:noFill/>
          </p:spPr>
          <p:txBody>
            <a:bodyPr wrap="square" rtlCol="0">
              <a:spAutoFit/>
            </a:bodyPr>
            <a:lstStyle/>
            <a:p>
              <a:pPr algn="ctr"/>
              <a:r>
                <a:rPr lang="en-GB" sz="900" b="1">
                  <a:latin typeface="Segoe UI" panose="020B0502040204020203" pitchFamily="34" charset="0"/>
                  <a:ea typeface="Segoe UI" panose="020B0502040204020203" pitchFamily="34" charset="0"/>
                  <a:cs typeface="Segoe UI" panose="020B0502040204020203" pitchFamily="34" charset="0"/>
                </a:rPr>
                <a:t>Vs</a:t>
              </a:r>
            </a:p>
          </p:txBody>
        </p:sp>
        <p:grpSp>
          <p:nvGrpSpPr>
            <p:cNvPr id="80" name="Group 79"/>
            <p:cNvGrpSpPr/>
            <p:nvPr/>
          </p:nvGrpSpPr>
          <p:grpSpPr>
            <a:xfrm>
              <a:off x="10737899" y="5970941"/>
              <a:ext cx="802381" cy="516114"/>
              <a:chOff x="2774147" y="4563765"/>
              <a:chExt cx="596809" cy="379044"/>
            </a:xfrm>
          </p:grpSpPr>
          <p:grpSp>
            <p:nvGrpSpPr>
              <p:cNvPr id="81" name="Group 80"/>
              <p:cNvGrpSpPr/>
              <p:nvPr/>
            </p:nvGrpSpPr>
            <p:grpSpPr>
              <a:xfrm>
                <a:off x="2804166" y="4563765"/>
                <a:ext cx="542136" cy="302853"/>
                <a:chOff x="-2503147" y="1449614"/>
                <a:chExt cx="542136" cy="302853"/>
              </a:xfrm>
            </p:grpSpPr>
            <p:sp>
              <p:nvSpPr>
                <p:cNvPr id="83" name="Oval 82"/>
                <p:cNvSpPr/>
                <p:nvPr/>
              </p:nvSpPr>
              <p:spPr>
                <a:xfrm>
                  <a:off x="-2399503" y="1461332"/>
                  <a:ext cx="320893" cy="29113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84" name="TextBox 83"/>
                <p:cNvSpPr txBox="1"/>
                <p:nvPr/>
              </p:nvSpPr>
              <p:spPr>
                <a:xfrm>
                  <a:off x="-2503147" y="1449614"/>
                  <a:ext cx="542136" cy="192131"/>
                </a:xfrm>
                <a:prstGeom prst="rect">
                  <a:avLst/>
                </a:prstGeom>
                <a:noFill/>
              </p:spPr>
              <p:txBody>
                <a:bodyPr wrap="square" rtlCol="0">
                  <a:spAutoFit/>
                </a:bodyPr>
                <a:lstStyle/>
                <a:p>
                  <a:pPr algn="ctr"/>
                  <a:r>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t>81%</a:t>
                  </a:r>
                </a:p>
              </p:txBody>
            </p:sp>
          </p:grpSp>
          <p:sp>
            <p:nvSpPr>
              <p:cNvPr id="82" name="TextBox 81"/>
              <p:cNvSpPr txBox="1"/>
              <p:nvPr/>
            </p:nvSpPr>
            <p:spPr>
              <a:xfrm>
                <a:off x="2774147" y="4694168"/>
                <a:ext cx="596809" cy="248641"/>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White-British</a:t>
                </a:r>
              </a:p>
            </p:txBody>
          </p:sp>
        </p:grpSp>
      </p:grpSp>
      <p:sp>
        <p:nvSpPr>
          <p:cNvPr id="89" name="TextBox 88"/>
          <p:cNvSpPr txBox="1"/>
          <p:nvPr/>
        </p:nvSpPr>
        <p:spPr>
          <a:xfrm>
            <a:off x="2814091" y="4649508"/>
            <a:ext cx="643125" cy="230832"/>
          </a:xfrm>
          <a:prstGeom prst="rect">
            <a:avLst/>
          </a:prstGeom>
          <a:noFill/>
        </p:spPr>
        <p:txBody>
          <a:bodyPr wrap="none" rtlCol="0">
            <a:spAutoFit/>
          </a:bodyPr>
          <a:lstStyle>
            <a:defPPr>
              <a:defRPr lang="en-US"/>
            </a:defPPr>
            <a:lvl1pPr algn="ctr">
              <a:defRPr sz="1000" i="1" u="sng">
                <a:latin typeface="Segoe UI" panose="020B0502040204020203" pitchFamily="34" charset="0"/>
                <a:ea typeface="Segoe UI" panose="020B0502040204020203" pitchFamily="34" charset="0"/>
                <a:cs typeface="Segoe UI" panose="020B0502040204020203" pitchFamily="34" charset="0"/>
              </a:defRPr>
            </a:lvl1pPr>
          </a:lstStyle>
          <a:p>
            <a:r>
              <a:rPr lang="en-GB" sz="900"/>
              <a:t>Ethnicity </a:t>
            </a:r>
          </a:p>
        </p:txBody>
      </p:sp>
      <p:sp>
        <p:nvSpPr>
          <p:cNvPr id="90" name="TextBox 89"/>
          <p:cNvSpPr txBox="1"/>
          <p:nvPr/>
        </p:nvSpPr>
        <p:spPr>
          <a:xfrm>
            <a:off x="1797102" y="4480952"/>
            <a:ext cx="1096774" cy="253916"/>
          </a:xfrm>
          <a:prstGeom prst="rect">
            <a:avLst/>
          </a:prstGeom>
          <a:noFill/>
        </p:spPr>
        <p:txBody>
          <a:bodyPr wrap="none" rtlCol="0">
            <a:spAutoFit/>
          </a:bodyPr>
          <a:lstStyle/>
          <a:p>
            <a:pPr algn="ctr"/>
            <a:r>
              <a:rPr lang="en-GB" sz="1000" b="1" u="sng">
                <a:latin typeface="Segoe UI" panose="020B0502040204020203" pitchFamily="34" charset="0"/>
                <a:ea typeface="Segoe UI" panose="020B0502040204020203" pitchFamily="34" charset="0"/>
                <a:cs typeface="Segoe UI" panose="020B0502040204020203" pitchFamily="34" charset="0"/>
              </a:rPr>
              <a:t>Demographics</a:t>
            </a:r>
            <a:endParaRPr lang="en-GB" sz="800" i="1">
              <a:latin typeface="Segoe UI" panose="020B0502040204020203" pitchFamily="34" charset="0"/>
              <a:ea typeface="Segoe UI" panose="020B0502040204020203" pitchFamily="34" charset="0"/>
              <a:cs typeface="Segoe UI" panose="020B0502040204020203" pitchFamily="34" charset="0"/>
            </a:endParaRPr>
          </a:p>
        </p:txBody>
      </p:sp>
      <p:sp>
        <p:nvSpPr>
          <p:cNvPr id="91" name="TextBox 90"/>
          <p:cNvSpPr txBox="1"/>
          <p:nvPr/>
        </p:nvSpPr>
        <p:spPr>
          <a:xfrm>
            <a:off x="2003844" y="5674524"/>
            <a:ext cx="742511" cy="230832"/>
          </a:xfrm>
          <a:prstGeom prst="rect">
            <a:avLst/>
          </a:prstGeom>
          <a:noFill/>
        </p:spPr>
        <p:txBody>
          <a:bodyPr wrap="none" rtlCol="0">
            <a:spAutoFit/>
          </a:bodyPr>
          <a:lstStyle>
            <a:defPPr>
              <a:defRPr lang="en-US"/>
            </a:defPPr>
            <a:lvl1pPr algn="ctr">
              <a:defRPr sz="1000" i="1" u="sng">
                <a:latin typeface="Segoe UI" panose="020B0502040204020203" pitchFamily="34" charset="0"/>
                <a:ea typeface="Segoe UI" panose="020B0502040204020203" pitchFamily="34" charset="0"/>
                <a:cs typeface="Segoe UI" panose="020B0502040204020203" pitchFamily="34" charset="0"/>
              </a:defRPr>
            </a:lvl1pPr>
          </a:lstStyle>
          <a:p>
            <a:r>
              <a:rPr lang="en-GB" sz="900"/>
              <a:t>Acorn Type</a:t>
            </a:r>
          </a:p>
        </p:txBody>
      </p:sp>
      <p:sp>
        <p:nvSpPr>
          <p:cNvPr id="92" name="TextBox 91"/>
          <p:cNvSpPr txBox="1"/>
          <p:nvPr/>
        </p:nvSpPr>
        <p:spPr>
          <a:xfrm>
            <a:off x="2082410" y="5996431"/>
            <a:ext cx="554498" cy="261610"/>
          </a:xfrm>
          <a:prstGeom prst="rect">
            <a:avLst/>
          </a:prstGeom>
          <a:noFill/>
        </p:spPr>
        <p:txBody>
          <a:bodyPr wrap="square" rtlCol="0">
            <a:spAutoFit/>
          </a:bodyPr>
          <a:lstStyle/>
          <a:p>
            <a:pPr algn="ctr"/>
            <a:r>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t>67%</a:t>
            </a:r>
            <a:endParaRPr lang="en-GB" sz="1100" b="1">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1773325" y="6237856"/>
            <a:ext cx="1203550" cy="430887"/>
          </a:xfrm>
          <a:prstGeom prst="rect">
            <a:avLst/>
          </a:prstGeom>
          <a:noFill/>
        </p:spPr>
        <p:txBody>
          <a:bodyPr wrap="square" rtlCol="0">
            <a:spAutoFit/>
          </a:bodyPr>
          <a:lstStyle/>
          <a:p>
            <a:pPr algn="ctr"/>
            <a:r>
              <a:rPr lang="en-GB" sz="800" b="1">
                <a:latin typeface="Segoe UI" panose="020B0502040204020203" pitchFamily="34" charset="0"/>
                <a:ea typeface="Segoe UI" panose="020B0502040204020203" pitchFamily="34" charset="0"/>
                <a:cs typeface="Segoe UI" panose="020B0502040204020203" pitchFamily="34" charset="0"/>
              </a:rPr>
              <a:t>Acorn Type 32</a:t>
            </a:r>
          </a:p>
          <a:p>
            <a:pPr algn="ctr"/>
            <a:r>
              <a:rPr lang="en-GB" sz="700">
                <a:latin typeface="Segoe UI" panose="020B0502040204020203" pitchFamily="34" charset="0"/>
                <a:ea typeface="Segoe UI" panose="020B0502040204020203" pitchFamily="34" charset="0"/>
                <a:cs typeface="Segoe UI" panose="020B0502040204020203" pitchFamily="34" charset="0"/>
              </a:rPr>
              <a:t>Educated families in terraces, young children</a:t>
            </a:r>
          </a:p>
        </p:txBody>
      </p:sp>
      <p:pic>
        <p:nvPicPr>
          <p:cNvPr id="94" name="Picture 93"/>
          <p:cNvPicPr>
            <a:picLocks noChangeAspect="1"/>
          </p:cNvPicPr>
          <p:nvPr/>
        </p:nvPicPr>
        <p:blipFill>
          <a:blip r:embed="rId7"/>
          <a:stretch>
            <a:fillRect/>
          </a:stretch>
        </p:blipFill>
        <p:spPr>
          <a:xfrm>
            <a:off x="7246940" y="4587876"/>
            <a:ext cx="3947771" cy="2128771"/>
          </a:xfrm>
          <a:prstGeom prst="rect">
            <a:avLst/>
          </a:prstGeom>
        </p:spPr>
      </p:pic>
      <p:sp>
        <p:nvSpPr>
          <p:cNvPr id="95" name="Left-Right Arrow 94"/>
          <p:cNvSpPr/>
          <p:nvPr/>
        </p:nvSpPr>
        <p:spPr>
          <a:xfrm>
            <a:off x="11237779" y="5388361"/>
            <a:ext cx="143605" cy="5394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6" name="Picture 95"/>
          <p:cNvPicPr>
            <a:picLocks noChangeAspect="1"/>
          </p:cNvPicPr>
          <p:nvPr/>
        </p:nvPicPr>
        <p:blipFill>
          <a:blip r:embed="rId8"/>
          <a:stretch>
            <a:fillRect/>
          </a:stretch>
        </p:blipFill>
        <p:spPr>
          <a:xfrm>
            <a:off x="675622" y="5662149"/>
            <a:ext cx="1177967" cy="1101031"/>
          </a:xfrm>
          <a:prstGeom prst="rect">
            <a:avLst/>
          </a:prstGeom>
        </p:spPr>
      </p:pic>
      <p:pic>
        <p:nvPicPr>
          <p:cNvPr id="97" name="Picture 96"/>
          <p:cNvPicPr>
            <a:picLocks noChangeAspect="1"/>
          </p:cNvPicPr>
          <p:nvPr/>
        </p:nvPicPr>
        <p:blipFill>
          <a:blip r:embed="rId9"/>
          <a:stretch>
            <a:fillRect/>
          </a:stretch>
        </p:blipFill>
        <p:spPr>
          <a:xfrm>
            <a:off x="6761993" y="839063"/>
            <a:ext cx="4327184" cy="2349377"/>
          </a:xfrm>
          <a:prstGeom prst="rect">
            <a:avLst/>
          </a:prstGeom>
        </p:spPr>
      </p:pic>
      <p:sp>
        <p:nvSpPr>
          <p:cNvPr id="98" name="TextBox 97"/>
          <p:cNvSpPr txBox="1"/>
          <p:nvPr/>
        </p:nvSpPr>
        <p:spPr>
          <a:xfrm>
            <a:off x="10109428" y="1584441"/>
            <a:ext cx="1605726" cy="707886"/>
          </a:xfrm>
          <a:prstGeom prst="rect">
            <a:avLst/>
          </a:prstGeom>
          <a:noFill/>
        </p:spPr>
        <p:txBody>
          <a:bodyPr wrap="square" rtlCol="0">
            <a:spAutoFit/>
          </a:bodyPr>
          <a:lstStyle/>
          <a:p>
            <a:r>
              <a:rPr lang="en-GB" sz="1000" i="1">
                <a:latin typeface="Segoe UI" panose="020B0502040204020203" pitchFamily="34" charset="0"/>
                <a:ea typeface="Segoe UI" panose="020B0502040204020203" pitchFamily="34" charset="0"/>
                <a:cs typeface="Segoe UI" panose="020B0502040204020203" pitchFamily="34" charset="0"/>
              </a:rPr>
              <a:t>The </a:t>
            </a:r>
            <a:r>
              <a:rPr lang="en-GB" sz="1000" b="1" i="1">
                <a:solidFill>
                  <a:srgbClr val="0070C0"/>
                </a:solidFill>
                <a:latin typeface="Segoe UI" panose="020B0502040204020203" pitchFamily="34" charset="0"/>
                <a:ea typeface="Segoe UI" panose="020B0502040204020203" pitchFamily="34" charset="0"/>
                <a:cs typeface="Segoe UI" panose="020B0502040204020203" pitchFamily="34" charset="0"/>
              </a:rPr>
              <a:t>Crime Survey England &amp; Wales </a:t>
            </a:r>
            <a:r>
              <a:rPr lang="en-GB" sz="1000" i="1">
                <a:latin typeface="Segoe UI" panose="020B0502040204020203" pitchFamily="34" charset="0"/>
                <a:ea typeface="Segoe UI" panose="020B0502040204020203" pitchFamily="34" charset="0"/>
                <a:cs typeface="Segoe UI" panose="020B0502040204020203" pitchFamily="34" charset="0"/>
              </a:rPr>
              <a:t>survey has been suspended since March 20 due to Covid. </a:t>
            </a:r>
            <a:endParaRPr lang="en-GB" sz="1000" b="1" i="1">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101" name="Oval 100"/>
          <p:cNvSpPr/>
          <p:nvPr/>
        </p:nvSpPr>
        <p:spPr>
          <a:xfrm>
            <a:off x="1583556" y="6379876"/>
            <a:ext cx="168917" cy="16841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102" name="TextBox 101"/>
          <p:cNvSpPr txBox="1"/>
          <p:nvPr/>
        </p:nvSpPr>
        <p:spPr>
          <a:xfrm>
            <a:off x="1074242" y="5490521"/>
            <a:ext cx="375424" cy="230832"/>
          </a:xfrm>
          <a:prstGeom prst="rect">
            <a:avLst/>
          </a:prstGeom>
          <a:noFill/>
        </p:spPr>
        <p:txBody>
          <a:bodyPr wrap="none" rtlCol="0">
            <a:spAutoFit/>
          </a:bodyPr>
          <a:lstStyle/>
          <a:p>
            <a:pPr algn="ctr"/>
            <a:r>
              <a:rPr lang="en-GB" sz="900" i="1" u="sng">
                <a:latin typeface="Segoe UI" panose="020B0502040204020203" pitchFamily="34" charset="0"/>
                <a:ea typeface="Segoe UI" panose="020B0502040204020203" pitchFamily="34" charset="0"/>
                <a:cs typeface="Segoe UI" panose="020B0502040204020203" pitchFamily="34" charset="0"/>
              </a:rPr>
              <a:t>Age</a:t>
            </a:r>
          </a:p>
        </p:txBody>
      </p:sp>
      <p:sp>
        <p:nvSpPr>
          <p:cNvPr id="103" name="Oval 102"/>
          <p:cNvSpPr/>
          <p:nvPr/>
        </p:nvSpPr>
        <p:spPr>
          <a:xfrm>
            <a:off x="2148907" y="5919497"/>
            <a:ext cx="407573" cy="3789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UI" panose="020B0502040204020203" pitchFamily="34" charset="0"/>
              <a:ea typeface="Segoe UI" panose="020B0502040204020203" pitchFamily="34" charset="0"/>
              <a:cs typeface="Segoe UI" panose="020B0502040204020203" pitchFamily="34" charset="0"/>
            </a:endParaRPr>
          </a:p>
        </p:txBody>
      </p:sp>
      <p:sp>
        <p:nvSpPr>
          <p:cNvPr id="104" name="TextBox 103"/>
          <p:cNvSpPr txBox="1"/>
          <p:nvPr/>
        </p:nvSpPr>
        <p:spPr>
          <a:xfrm>
            <a:off x="2085174" y="5987447"/>
            <a:ext cx="554498" cy="261610"/>
          </a:xfrm>
          <a:prstGeom prst="rect">
            <a:avLst/>
          </a:prstGeom>
          <a:noFill/>
        </p:spPr>
        <p:txBody>
          <a:bodyPr wrap="square" rtlCol="0">
            <a:spAutoFit/>
          </a:bodyPr>
          <a:lstStyle/>
          <a:p>
            <a:pPr algn="ctr"/>
            <a:r>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t>67%</a:t>
            </a:r>
            <a:endParaRPr lang="en-GB" sz="1100" b="1">
              <a:latin typeface="Segoe UI" panose="020B0502040204020203" pitchFamily="34" charset="0"/>
              <a:ea typeface="Segoe UI" panose="020B0502040204020203" pitchFamily="34" charset="0"/>
              <a:cs typeface="Segoe UI" panose="020B0502040204020203" pitchFamily="34" charset="0"/>
            </a:endParaRPr>
          </a:p>
        </p:txBody>
      </p:sp>
      <p:sp>
        <p:nvSpPr>
          <p:cNvPr id="105" name="TextBox 104"/>
          <p:cNvSpPr txBox="1"/>
          <p:nvPr/>
        </p:nvSpPr>
        <p:spPr>
          <a:xfrm>
            <a:off x="3106828" y="5536926"/>
            <a:ext cx="545341" cy="230832"/>
          </a:xfrm>
          <a:prstGeom prst="rect">
            <a:avLst/>
          </a:prstGeom>
          <a:noFill/>
        </p:spPr>
        <p:txBody>
          <a:bodyPr wrap="none" rtlCol="0">
            <a:spAutoFit/>
          </a:bodyPr>
          <a:lstStyle>
            <a:defPPr>
              <a:defRPr lang="en-US"/>
            </a:defPPr>
            <a:lvl1pPr algn="ctr">
              <a:defRPr sz="1000" i="1" u="sng">
                <a:latin typeface="Segoe UI" panose="020B0502040204020203" pitchFamily="34" charset="0"/>
                <a:ea typeface="Segoe UI" panose="020B0502040204020203" pitchFamily="34" charset="0"/>
                <a:cs typeface="Segoe UI" panose="020B0502040204020203" pitchFamily="34" charset="0"/>
              </a:defRPr>
            </a:lvl1pPr>
          </a:lstStyle>
          <a:p>
            <a:r>
              <a:rPr lang="en-GB" sz="900"/>
              <a:t>Gender</a:t>
            </a:r>
          </a:p>
        </p:txBody>
      </p:sp>
      <p:sp>
        <p:nvSpPr>
          <p:cNvPr id="106" name="TextBox 105"/>
          <p:cNvSpPr txBox="1"/>
          <p:nvPr/>
        </p:nvSpPr>
        <p:spPr>
          <a:xfrm>
            <a:off x="3307348" y="6127305"/>
            <a:ext cx="595820" cy="230832"/>
          </a:xfrm>
          <a:prstGeom prst="rect">
            <a:avLst/>
          </a:prstGeom>
          <a:noFill/>
        </p:spPr>
        <p:txBody>
          <a:bodyPr wrap="square" rtlCol="0">
            <a:spAutoFit/>
          </a:bodyPr>
          <a:lstStyle/>
          <a:p>
            <a:pPr algn="ctr"/>
            <a:r>
              <a:rPr lang="en-GB" sz="900" b="1">
                <a:latin typeface="Segoe UI" panose="020B0502040204020203" pitchFamily="34" charset="0"/>
                <a:ea typeface="Segoe UI" panose="020B0502040204020203" pitchFamily="34" charset="0"/>
                <a:cs typeface="Segoe UI" panose="020B0502040204020203" pitchFamily="34" charset="0"/>
              </a:rPr>
              <a:t>Vs</a:t>
            </a:r>
          </a:p>
        </p:txBody>
      </p:sp>
      <p:sp>
        <p:nvSpPr>
          <p:cNvPr id="108" name="Rounded Rectangle 107"/>
          <p:cNvSpPr/>
          <p:nvPr/>
        </p:nvSpPr>
        <p:spPr>
          <a:xfrm>
            <a:off x="625233" y="593303"/>
            <a:ext cx="11267487" cy="2676068"/>
          </a:xfrm>
          <a:prstGeom prst="roundRect">
            <a:avLst>
              <a:gd name="adj" fmla="val 2633"/>
            </a:avLst>
          </a:prstGeom>
          <a:noFill/>
          <a:ln w="22225">
            <a:solidFill>
              <a:srgbClr val="0062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109" name="Rounded Rectangle 108"/>
          <p:cNvSpPr/>
          <p:nvPr/>
        </p:nvSpPr>
        <p:spPr>
          <a:xfrm>
            <a:off x="609062" y="3320547"/>
            <a:ext cx="11283660" cy="1153820"/>
          </a:xfrm>
          <a:prstGeom prst="roundRect">
            <a:avLst>
              <a:gd name="adj" fmla="val 7045"/>
            </a:avLst>
          </a:prstGeom>
          <a:noFill/>
          <a:ln w="22225">
            <a:solidFill>
              <a:srgbClr val="0062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110" name="Rounded Rectangle 109"/>
          <p:cNvSpPr/>
          <p:nvPr/>
        </p:nvSpPr>
        <p:spPr>
          <a:xfrm>
            <a:off x="623272" y="4525161"/>
            <a:ext cx="3136187" cy="2254202"/>
          </a:xfrm>
          <a:prstGeom prst="roundRect">
            <a:avLst>
              <a:gd name="adj" fmla="val 3105"/>
            </a:avLst>
          </a:prstGeom>
          <a:noFill/>
          <a:ln w="19050">
            <a:solidFill>
              <a:srgbClr val="0062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4796" y="6575929"/>
            <a:ext cx="360000" cy="273844"/>
          </a:xfrm>
          <a:solidFill>
            <a:srgbClr val="005E9E"/>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Rounded Rectangle 110"/>
          <p:cNvSpPr/>
          <p:nvPr/>
        </p:nvSpPr>
        <p:spPr>
          <a:xfrm>
            <a:off x="3819552" y="4525543"/>
            <a:ext cx="8073167" cy="2254203"/>
          </a:xfrm>
          <a:prstGeom prst="roundRect">
            <a:avLst>
              <a:gd name="adj" fmla="val 3105"/>
            </a:avLst>
          </a:prstGeom>
          <a:noFill/>
          <a:ln w="19050">
            <a:solidFill>
              <a:srgbClr val="0062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panose="020B0502040204020203" pitchFamily="34" charset="0"/>
              <a:ea typeface="Segoe UI" panose="020B0502040204020203" pitchFamily="34" charset="0"/>
              <a:cs typeface="Segoe UI" panose="020B0502040204020203" pitchFamily="34" charset="0"/>
            </a:endParaRPr>
          </a:p>
        </p:txBody>
      </p:sp>
      <p:sp>
        <p:nvSpPr>
          <p:cNvPr id="112" name="Down Arrow 111"/>
          <p:cNvSpPr/>
          <p:nvPr/>
        </p:nvSpPr>
        <p:spPr>
          <a:xfrm>
            <a:off x="11265516" y="5091647"/>
            <a:ext cx="88131" cy="120249"/>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Down Arrow 112"/>
          <p:cNvSpPr/>
          <p:nvPr/>
        </p:nvSpPr>
        <p:spPr>
          <a:xfrm>
            <a:off x="11265516" y="5481873"/>
            <a:ext cx="88131" cy="120249"/>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Left-Right Arrow 113"/>
          <p:cNvSpPr/>
          <p:nvPr/>
        </p:nvSpPr>
        <p:spPr>
          <a:xfrm>
            <a:off x="11237779" y="5243686"/>
            <a:ext cx="143605" cy="53944"/>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1242874" y="5028241"/>
            <a:ext cx="387977" cy="215444"/>
          </a:xfrm>
          <a:prstGeom prst="rect">
            <a:avLst/>
          </a:prstGeom>
          <a:noFill/>
        </p:spPr>
        <p:txBody>
          <a:bodyPr wrap="square" rtlCol="0">
            <a:spAutoFit/>
          </a:bodyPr>
          <a:lstStyle/>
          <a:p>
            <a:pPr algn="ctr"/>
            <a:r>
              <a:rPr lang="en-GB" sz="800" b="1">
                <a:solidFill>
                  <a:srgbClr val="C00000"/>
                </a:solidFill>
                <a:latin typeface="Segoe UI" panose="020B0502040204020203" pitchFamily="34" charset="0"/>
                <a:ea typeface="Segoe UI" panose="020B0502040204020203" pitchFamily="34" charset="0"/>
                <a:cs typeface="Segoe UI" panose="020B0502040204020203" pitchFamily="34" charset="0"/>
              </a:rPr>
              <a:t>-1%</a:t>
            </a:r>
          </a:p>
        </p:txBody>
      </p:sp>
      <p:sp>
        <p:nvSpPr>
          <p:cNvPr id="115" name="Down Arrow 114"/>
          <p:cNvSpPr/>
          <p:nvPr/>
        </p:nvSpPr>
        <p:spPr>
          <a:xfrm>
            <a:off x="11254803" y="5100295"/>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Down Arrow 115"/>
          <p:cNvSpPr/>
          <p:nvPr/>
        </p:nvSpPr>
        <p:spPr>
          <a:xfrm>
            <a:off x="11254803" y="5490521"/>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Left-Right Arrow 116"/>
          <p:cNvSpPr/>
          <p:nvPr/>
        </p:nvSpPr>
        <p:spPr>
          <a:xfrm>
            <a:off x="11227066" y="5252334"/>
            <a:ext cx="143605" cy="53944"/>
          </a:xfrm>
          <a:prstGeom prst="lef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081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37987" y="4598192"/>
            <a:ext cx="6556800" cy="2236800"/>
          </a:xfrm>
          <a:prstGeom prst="rect">
            <a:avLst/>
          </a:prstGeom>
        </p:spPr>
      </p:pic>
      <p:pic>
        <p:nvPicPr>
          <p:cNvPr id="4" name="Picture 3"/>
          <p:cNvPicPr>
            <a:picLocks noChangeAspect="1"/>
          </p:cNvPicPr>
          <p:nvPr/>
        </p:nvPicPr>
        <p:blipFill>
          <a:blip r:embed="rId4"/>
          <a:stretch>
            <a:fillRect/>
          </a:stretch>
        </p:blipFill>
        <p:spPr>
          <a:xfrm>
            <a:off x="5441652" y="1383741"/>
            <a:ext cx="6595200" cy="2208000"/>
          </a:xfrm>
          <a:prstGeom prst="rect">
            <a:avLst/>
          </a:prstGeom>
        </p:spPr>
      </p:pic>
      <p:pic>
        <p:nvPicPr>
          <p:cNvPr id="29" name="Picture 28"/>
          <p:cNvPicPr>
            <a:picLocks noChangeAspect="1"/>
          </p:cNvPicPr>
          <p:nvPr/>
        </p:nvPicPr>
        <p:blipFill rotWithShape="1">
          <a:blip r:embed="rId5"/>
          <a:srcRect l="37685" t="-372" r="26598" b="52805"/>
          <a:stretch/>
        </p:blipFill>
        <p:spPr>
          <a:xfrm>
            <a:off x="8056699" y="3581350"/>
            <a:ext cx="1600201" cy="332509"/>
          </a:xfrm>
          <a:prstGeom prst="rect">
            <a:avLst/>
          </a:prstGeom>
        </p:spPr>
      </p:pic>
      <p:graphicFrame>
        <p:nvGraphicFramePr>
          <p:cNvPr id="7" name="Table 6"/>
          <p:cNvGraphicFramePr>
            <a:graphicFrameLocks noGrp="1"/>
          </p:cNvGraphicFramePr>
          <p:nvPr/>
        </p:nvGraphicFramePr>
        <p:xfrm>
          <a:off x="9423399" y="192985"/>
          <a:ext cx="1156592" cy="546735"/>
        </p:xfrm>
        <a:graphic>
          <a:graphicData uri="http://schemas.openxmlformats.org/drawingml/2006/table">
            <a:tbl>
              <a:tblPr/>
              <a:tblGrid>
                <a:gridCol w="578296">
                  <a:extLst>
                    <a:ext uri="{9D8B030D-6E8A-4147-A177-3AD203B41FA5}">
                      <a16:colId xmlns:a16="http://schemas.microsoft.com/office/drawing/2014/main" val="20000"/>
                    </a:ext>
                  </a:extLst>
                </a:gridCol>
                <a:gridCol w="578296">
                  <a:extLst>
                    <a:ext uri="{9D8B030D-6E8A-4147-A177-3AD203B41FA5}">
                      <a16:colId xmlns:a16="http://schemas.microsoft.com/office/drawing/2014/main" val="20001"/>
                    </a:ext>
                  </a:extLst>
                </a:gridCol>
              </a:tblGrid>
              <a:tr h="191295">
                <a:tc gridSpan="2">
                  <a:txBody>
                    <a:bodyPr/>
                    <a:lstStyle/>
                    <a:p>
                      <a:pPr algn="ctr" fontAlgn="ctr"/>
                      <a:r>
                        <a:rPr lang="en-GB" sz="1200" b="1" i="0" u="none" strike="noStrike">
                          <a:solidFill>
                            <a:schemeClr val="bg1"/>
                          </a:solidFill>
                          <a:effectLst/>
                          <a:latin typeface="Segoe UI" panose="020B0502040204020203" pitchFamily="34" charset="0"/>
                        </a:rPr>
                        <a:t>Grade 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10000"/>
                  </a:ext>
                </a:extLst>
              </a:tr>
              <a:tr h="176143">
                <a:tc gridSpan="2">
                  <a:txBody>
                    <a:bodyPr/>
                    <a:lstStyle/>
                    <a:p>
                      <a:pPr algn="ctr" fontAlgn="ctr"/>
                      <a:r>
                        <a:rPr lang="en-GB" sz="1100" b="0" i="0" u="none" strike="noStrike">
                          <a:solidFill>
                            <a:schemeClr val="bg1"/>
                          </a:solidFill>
                          <a:effectLst/>
                          <a:latin typeface="Segoe UI" panose="020B0502040204020203" pitchFamily="34" charset="0"/>
                        </a:rPr>
                        <a:t>Median</a:t>
                      </a:r>
                      <a:r>
                        <a:rPr lang="en-GB" sz="1100" b="0" i="0" u="none" strike="noStrike" baseline="0">
                          <a:solidFill>
                            <a:schemeClr val="bg1"/>
                          </a:solidFill>
                          <a:effectLst/>
                          <a:latin typeface="Segoe UI" panose="020B0502040204020203" pitchFamily="34" charset="0"/>
                        </a:rPr>
                        <a:t> Time</a:t>
                      </a:r>
                      <a:endParaRPr lang="en-GB" sz="1100" b="0" i="0" u="none" strike="noStrike">
                        <a:solidFill>
                          <a:schemeClr val="bg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en-GB"/>
                    </a:p>
                  </a:txBody>
                  <a:tcPr/>
                </a:tc>
                <a:extLst>
                  <a:ext uri="{0D108BD9-81ED-4DB2-BD59-A6C34878D82A}">
                    <a16:rowId xmlns:a16="http://schemas.microsoft.com/office/drawing/2014/main" val="10001"/>
                  </a:ext>
                </a:extLst>
              </a:tr>
              <a:tr h="176143">
                <a:tc>
                  <a:txBody>
                    <a:bodyPr/>
                    <a:lstStyle/>
                    <a:p>
                      <a:pPr algn="l" fontAlgn="ctr"/>
                      <a:r>
                        <a:rPr lang="en-GB" sz="1100" b="0" i="0" u="none" strike="noStrike">
                          <a:solidFill>
                            <a:srgbClr val="000000"/>
                          </a:solidFill>
                          <a:effectLst/>
                          <a:latin typeface="Segoe UI" panose="020B0502040204020203" pitchFamily="34" charset="0"/>
                        </a:rPr>
                        <a:t>Dec-22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r>
                        <a:rPr lang="en-GB" sz="1100" b="0" i="0" u="none" strike="noStrike">
                          <a:solidFill>
                            <a:srgbClr val="000000"/>
                          </a:solidFill>
                          <a:effectLst/>
                          <a:latin typeface="Segoe UI" panose="020B0502040204020203" pitchFamily="34" charset="0"/>
                        </a:rPr>
                        <a:t>13 mins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0002"/>
                  </a:ext>
                </a:extLst>
              </a:tr>
            </a:tbl>
          </a:graphicData>
        </a:graphic>
      </p:graphicFrame>
      <p:sp>
        <p:nvSpPr>
          <p:cNvPr id="25" name="TextBox 24"/>
          <p:cNvSpPr txBox="1"/>
          <p:nvPr/>
        </p:nvSpPr>
        <p:spPr>
          <a:xfrm>
            <a:off x="5348563" y="2089263"/>
            <a:ext cx="323165" cy="608936"/>
          </a:xfrm>
          <a:prstGeom prst="rect">
            <a:avLst/>
          </a:prstGeom>
          <a:noFill/>
        </p:spPr>
        <p:txBody>
          <a:bodyPr vert="vert270" wrap="square" rtlCol="0">
            <a:spAutoFit/>
          </a:bodyPr>
          <a:lstStyle/>
          <a:p>
            <a:r>
              <a:rPr lang="en-GB" sz="900" b="1">
                <a:latin typeface="Segoe UI" panose="020B0502040204020203" pitchFamily="34" charset="0"/>
                <a:ea typeface="Segoe UI" panose="020B0502040204020203" pitchFamily="34" charset="0"/>
                <a:cs typeface="Segoe UI" panose="020B0502040204020203" pitchFamily="34" charset="0"/>
              </a:rPr>
              <a:t>hh:mm:ss</a:t>
            </a:r>
          </a:p>
        </p:txBody>
      </p:sp>
      <p:sp>
        <p:nvSpPr>
          <p:cNvPr id="26" name="TextBox 25"/>
          <p:cNvSpPr txBox="1"/>
          <p:nvPr/>
        </p:nvSpPr>
        <p:spPr>
          <a:xfrm>
            <a:off x="5348562" y="5319140"/>
            <a:ext cx="323165" cy="608936"/>
          </a:xfrm>
          <a:prstGeom prst="rect">
            <a:avLst/>
          </a:prstGeom>
          <a:noFill/>
        </p:spPr>
        <p:txBody>
          <a:bodyPr vert="vert270" wrap="square" rtlCol="0">
            <a:spAutoFit/>
          </a:bodyPr>
          <a:lstStyle/>
          <a:p>
            <a:r>
              <a:rPr lang="en-GB" sz="900" b="1">
                <a:latin typeface="Segoe UI" panose="020B0502040204020203" pitchFamily="34" charset="0"/>
                <a:ea typeface="Segoe UI" panose="020B0502040204020203" pitchFamily="34" charset="0"/>
                <a:cs typeface="Segoe UI" panose="020B0502040204020203" pitchFamily="34" charset="0"/>
              </a:rPr>
              <a:t>hh:mm:ss</a:t>
            </a:r>
          </a:p>
        </p:txBody>
      </p:sp>
      <p:pic>
        <p:nvPicPr>
          <p:cNvPr id="27" name="Picture 26"/>
          <p:cNvPicPr>
            <a:picLocks noChangeAspect="1"/>
          </p:cNvPicPr>
          <p:nvPr/>
        </p:nvPicPr>
        <p:blipFill rotWithShape="1">
          <a:blip r:embed="rId5"/>
          <a:srcRect t="48969" r="63687"/>
          <a:stretch/>
        </p:blipFill>
        <p:spPr>
          <a:xfrm>
            <a:off x="6339599" y="3581350"/>
            <a:ext cx="1626889" cy="356730"/>
          </a:xfrm>
          <a:prstGeom prst="rect">
            <a:avLst/>
          </a:prstGeom>
        </p:spPr>
      </p:pic>
      <p:pic>
        <p:nvPicPr>
          <p:cNvPr id="28" name="Picture 27"/>
          <p:cNvPicPr>
            <a:picLocks noChangeAspect="1"/>
          </p:cNvPicPr>
          <p:nvPr/>
        </p:nvPicPr>
        <p:blipFill rotWithShape="1">
          <a:blip r:embed="rId5"/>
          <a:srcRect l="37119" t="51431" r="28788" b="2489"/>
          <a:stretch/>
        </p:blipFill>
        <p:spPr>
          <a:xfrm>
            <a:off x="8028834" y="3895864"/>
            <a:ext cx="1527465" cy="322118"/>
          </a:xfrm>
          <a:prstGeom prst="rect">
            <a:avLst/>
          </a:prstGeom>
        </p:spPr>
      </p:pic>
      <p:pic>
        <p:nvPicPr>
          <p:cNvPr id="30" name="Picture 29"/>
          <p:cNvPicPr>
            <a:picLocks noChangeAspect="1"/>
          </p:cNvPicPr>
          <p:nvPr/>
        </p:nvPicPr>
        <p:blipFill rotWithShape="1">
          <a:blip r:embed="rId5"/>
          <a:srcRect r="68915" b="49086"/>
          <a:stretch/>
        </p:blipFill>
        <p:spPr>
          <a:xfrm>
            <a:off x="9682749" y="3580041"/>
            <a:ext cx="1392697" cy="355908"/>
          </a:xfrm>
          <a:prstGeom prst="rect">
            <a:avLst/>
          </a:prstGeom>
        </p:spPr>
      </p:pic>
      <p:pic>
        <p:nvPicPr>
          <p:cNvPr id="31" name="Picture 30"/>
          <p:cNvPicPr>
            <a:picLocks noChangeAspect="1"/>
          </p:cNvPicPr>
          <p:nvPr/>
        </p:nvPicPr>
        <p:blipFill rotWithShape="1">
          <a:blip r:embed="rId5"/>
          <a:srcRect l="73697" b="52328"/>
          <a:stretch/>
        </p:blipFill>
        <p:spPr>
          <a:xfrm>
            <a:off x="6360381" y="3884733"/>
            <a:ext cx="1178413" cy="333249"/>
          </a:xfrm>
          <a:prstGeom prst="rect">
            <a:avLst/>
          </a:prstGeom>
        </p:spPr>
      </p:pic>
      <p:pic>
        <p:nvPicPr>
          <p:cNvPr id="2" name="Picture 1"/>
          <p:cNvPicPr>
            <a:picLocks noChangeAspect="1"/>
          </p:cNvPicPr>
          <p:nvPr/>
        </p:nvPicPr>
        <p:blipFill>
          <a:blip r:embed="rId6"/>
          <a:stretch>
            <a:fillRect/>
          </a:stretch>
        </p:blipFill>
        <p:spPr>
          <a:xfrm>
            <a:off x="9756350" y="3884733"/>
            <a:ext cx="859979" cy="298360"/>
          </a:xfrm>
          <a:prstGeom prst="rect">
            <a:avLst/>
          </a:prstGeom>
        </p:spPr>
      </p:pic>
      <p:sp>
        <p:nvSpPr>
          <p:cNvPr id="34" name="Rectangle 33"/>
          <p:cNvSpPr/>
          <p:nvPr/>
        </p:nvSpPr>
        <p:spPr>
          <a:xfrm>
            <a:off x="11646279" y="2586725"/>
            <a:ext cx="486795" cy="196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Segoe UI" panose="020B0502040204020203" pitchFamily="34" charset="0"/>
                <a:ea typeface="Segoe UI" panose="020B0502040204020203" pitchFamily="34" charset="0"/>
                <a:cs typeface="Segoe UI" panose="020B0502040204020203" pitchFamily="34" charset="0"/>
              </a:rPr>
              <a:t>63%</a:t>
            </a:r>
          </a:p>
        </p:txBody>
      </p:sp>
      <p:sp>
        <p:nvSpPr>
          <p:cNvPr id="35" name="Rectangle 34"/>
          <p:cNvSpPr/>
          <p:nvPr/>
        </p:nvSpPr>
        <p:spPr>
          <a:xfrm>
            <a:off x="11646279" y="2390589"/>
            <a:ext cx="486795" cy="1961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70%</a:t>
            </a:r>
          </a:p>
        </p:txBody>
      </p:sp>
      <p:sp>
        <p:nvSpPr>
          <p:cNvPr id="36" name="Rectangle 35"/>
          <p:cNvSpPr/>
          <p:nvPr/>
        </p:nvSpPr>
        <p:spPr>
          <a:xfrm>
            <a:off x="11646279" y="1997521"/>
            <a:ext cx="486795" cy="1961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76%</a:t>
            </a:r>
          </a:p>
        </p:txBody>
      </p:sp>
      <p:sp>
        <p:nvSpPr>
          <p:cNvPr id="37" name="Rectangle 36"/>
          <p:cNvSpPr/>
          <p:nvPr/>
        </p:nvSpPr>
        <p:spPr>
          <a:xfrm>
            <a:off x="11646280" y="2195155"/>
            <a:ext cx="486795" cy="196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74%</a:t>
            </a:r>
          </a:p>
        </p:txBody>
      </p:sp>
      <p:sp>
        <p:nvSpPr>
          <p:cNvPr id="38" name="Rectangle 37"/>
          <p:cNvSpPr/>
          <p:nvPr/>
        </p:nvSpPr>
        <p:spPr>
          <a:xfrm>
            <a:off x="11646279" y="1800589"/>
            <a:ext cx="486795" cy="196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80%</a:t>
            </a:r>
          </a:p>
        </p:txBody>
      </p:sp>
      <p:sp>
        <p:nvSpPr>
          <p:cNvPr id="39" name="Rectangle 38"/>
          <p:cNvSpPr/>
          <p:nvPr/>
        </p:nvSpPr>
        <p:spPr>
          <a:xfrm>
            <a:off x="11239226" y="1332755"/>
            <a:ext cx="1089251" cy="400110"/>
          </a:xfrm>
          <a:prstGeom prst="rect">
            <a:avLst/>
          </a:prstGeom>
          <a:noFill/>
        </p:spPr>
        <p:txBody>
          <a:bodyPr wrap="square">
            <a:spAutoFit/>
          </a:bodyPr>
          <a:lstStyle/>
          <a:p>
            <a:pPr algn="ctr"/>
            <a:r>
              <a:rPr lang="en-GB" sz="1000" b="1">
                <a:solidFill>
                  <a:srgbClr val="000000"/>
                </a:solidFill>
                <a:latin typeface="Segoe UI" panose="020B0502040204020203" pitchFamily="34" charset="0"/>
              </a:rPr>
              <a:t>Last month’s attended %</a:t>
            </a:r>
            <a:endParaRPr lang="en-GB" sz="1000"/>
          </a:p>
        </p:txBody>
      </p:sp>
      <p:sp>
        <p:nvSpPr>
          <p:cNvPr id="43" name="Rectangle 42"/>
          <p:cNvSpPr/>
          <p:nvPr/>
        </p:nvSpPr>
        <p:spPr>
          <a:xfrm>
            <a:off x="11646279" y="5887703"/>
            <a:ext cx="486795" cy="1961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Segoe UI" panose="020B0502040204020203" pitchFamily="34" charset="0"/>
                <a:ea typeface="Segoe UI" panose="020B0502040204020203" pitchFamily="34" charset="0"/>
                <a:cs typeface="Segoe UI" panose="020B0502040204020203" pitchFamily="34" charset="0"/>
              </a:rPr>
              <a:t>61%</a:t>
            </a:r>
          </a:p>
        </p:txBody>
      </p:sp>
      <p:sp>
        <p:nvSpPr>
          <p:cNvPr id="44" name="Rectangle 43"/>
          <p:cNvSpPr/>
          <p:nvPr/>
        </p:nvSpPr>
        <p:spPr>
          <a:xfrm>
            <a:off x="11646279" y="6080387"/>
            <a:ext cx="486795" cy="1961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60%</a:t>
            </a:r>
          </a:p>
        </p:txBody>
      </p:sp>
      <p:sp>
        <p:nvSpPr>
          <p:cNvPr id="45" name="Rectangle 44"/>
          <p:cNvSpPr/>
          <p:nvPr/>
        </p:nvSpPr>
        <p:spPr>
          <a:xfrm>
            <a:off x="11646279" y="5295903"/>
            <a:ext cx="486795" cy="1961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65%</a:t>
            </a:r>
          </a:p>
        </p:txBody>
      </p:sp>
      <p:sp>
        <p:nvSpPr>
          <p:cNvPr id="46" name="Rectangle 45"/>
          <p:cNvSpPr/>
          <p:nvPr/>
        </p:nvSpPr>
        <p:spPr>
          <a:xfrm>
            <a:off x="11647183" y="5691567"/>
            <a:ext cx="486795" cy="1961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62%</a:t>
            </a:r>
          </a:p>
        </p:txBody>
      </p:sp>
      <p:sp>
        <p:nvSpPr>
          <p:cNvPr id="47" name="Rectangle 46"/>
          <p:cNvSpPr/>
          <p:nvPr/>
        </p:nvSpPr>
        <p:spPr>
          <a:xfrm>
            <a:off x="11646279" y="5495431"/>
            <a:ext cx="486795" cy="196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latin typeface="Segoe UI" panose="020B0502040204020203" pitchFamily="34" charset="0"/>
                <a:ea typeface="Segoe UI" panose="020B0502040204020203" pitchFamily="34" charset="0"/>
                <a:cs typeface="Segoe UI" panose="020B0502040204020203" pitchFamily="34" charset="0"/>
              </a:rPr>
              <a:t>64%</a:t>
            </a:r>
          </a:p>
        </p:txBody>
      </p:sp>
      <p:sp>
        <p:nvSpPr>
          <p:cNvPr id="48" name="Rectangle 47"/>
          <p:cNvSpPr/>
          <p:nvPr/>
        </p:nvSpPr>
        <p:spPr>
          <a:xfrm>
            <a:off x="11191914" y="4804719"/>
            <a:ext cx="1089251" cy="400110"/>
          </a:xfrm>
          <a:prstGeom prst="rect">
            <a:avLst/>
          </a:prstGeom>
          <a:noFill/>
        </p:spPr>
        <p:txBody>
          <a:bodyPr wrap="square">
            <a:spAutoFit/>
          </a:bodyPr>
          <a:lstStyle/>
          <a:p>
            <a:pPr algn="ctr"/>
            <a:r>
              <a:rPr lang="en-GB" sz="1000" b="1">
                <a:solidFill>
                  <a:srgbClr val="000000"/>
                </a:solidFill>
                <a:latin typeface="Segoe UI" panose="020B0502040204020203" pitchFamily="34" charset="0"/>
              </a:rPr>
              <a:t>Last month’s attended %</a:t>
            </a:r>
            <a:endParaRPr lang="en-GB" sz="1000"/>
          </a:p>
        </p:txBody>
      </p:sp>
      <p:graphicFrame>
        <p:nvGraphicFramePr>
          <p:cNvPr id="49" name="Table 48"/>
          <p:cNvGraphicFramePr>
            <a:graphicFrameLocks noGrp="1"/>
          </p:cNvGraphicFramePr>
          <p:nvPr/>
        </p:nvGraphicFramePr>
        <p:xfrm>
          <a:off x="10613618" y="194476"/>
          <a:ext cx="1156592" cy="546735"/>
        </p:xfrm>
        <a:graphic>
          <a:graphicData uri="http://schemas.openxmlformats.org/drawingml/2006/table">
            <a:tbl>
              <a:tblPr/>
              <a:tblGrid>
                <a:gridCol w="578296">
                  <a:extLst>
                    <a:ext uri="{9D8B030D-6E8A-4147-A177-3AD203B41FA5}">
                      <a16:colId xmlns:a16="http://schemas.microsoft.com/office/drawing/2014/main" val="20000"/>
                    </a:ext>
                  </a:extLst>
                </a:gridCol>
                <a:gridCol w="578296">
                  <a:extLst>
                    <a:ext uri="{9D8B030D-6E8A-4147-A177-3AD203B41FA5}">
                      <a16:colId xmlns:a16="http://schemas.microsoft.com/office/drawing/2014/main" val="20001"/>
                    </a:ext>
                  </a:extLst>
                </a:gridCol>
              </a:tblGrid>
              <a:tr h="68672">
                <a:tc gridSpan="2">
                  <a:txBody>
                    <a:bodyPr/>
                    <a:lstStyle/>
                    <a:p>
                      <a:pPr algn="ctr" fontAlgn="ctr"/>
                      <a:r>
                        <a:rPr lang="en-GB" sz="1200" b="1" i="0" u="none" strike="noStrike">
                          <a:solidFill>
                            <a:schemeClr val="bg1"/>
                          </a:solidFill>
                          <a:effectLst/>
                          <a:latin typeface="Segoe UI" panose="020B0502040204020203" pitchFamily="34" charset="0"/>
                        </a:rPr>
                        <a:t>Grade 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10000"/>
                  </a:ext>
                </a:extLst>
              </a:tr>
              <a:tr h="41796">
                <a:tc gridSpan="2">
                  <a:txBody>
                    <a:bodyPr/>
                    <a:lstStyle/>
                    <a:p>
                      <a:pPr algn="ctr" fontAlgn="ctr"/>
                      <a:r>
                        <a:rPr lang="en-GB" sz="1100" b="0" i="0" u="none" strike="noStrike">
                          <a:solidFill>
                            <a:schemeClr val="bg1"/>
                          </a:solidFill>
                          <a:effectLst/>
                          <a:latin typeface="Segoe UI" panose="020B0502040204020203" pitchFamily="34" charset="0"/>
                        </a:rPr>
                        <a:t>Median</a:t>
                      </a:r>
                      <a:r>
                        <a:rPr lang="en-GB" sz="1100" b="0" i="0" u="none" strike="noStrike" baseline="0">
                          <a:solidFill>
                            <a:schemeClr val="bg1"/>
                          </a:solidFill>
                          <a:effectLst/>
                          <a:latin typeface="Segoe UI" panose="020B0502040204020203" pitchFamily="34" charset="0"/>
                        </a:rPr>
                        <a:t> Time</a:t>
                      </a:r>
                      <a:endParaRPr lang="en-GB" sz="1100" b="0" i="0" u="none" strike="noStrike">
                        <a:solidFill>
                          <a:schemeClr val="bg1"/>
                        </a:solidFill>
                        <a:effectLst/>
                        <a:latin typeface="Segoe UI" panose="020B0502040204020203"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en-GB"/>
                    </a:p>
                  </a:txBody>
                  <a:tcPr/>
                </a:tc>
                <a:extLst>
                  <a:ext uri="{0D108BD9-81ED-4DB2-BD59-A6C34878D82A}">
                    <a16:rowId xmlns:a16="http://schemas.microsoft.com/office/drawing/2014/main" val="10001"/>
                  </a:ext>
                </a:extLst>
              </a:tr>
              <a:tr h="0">
                <a:tc>
                  <a:txBody>
                    <a:bodyPr/>
                    <a:lstStyle/>
                    <a:p>
                      <a:pPr algn="l" fontAlgn="ctr"/>
                      <a:r>
                        <a:rPr lang="en-GB" sz="1100" b="0" i="0" u="none" strike="noStrike">
                          <a:solidFill>
                            <a:srgbClr val="000000"/>
                          </a:solidFill>
                          <a:effectLst/>
                          <a:latin typeface="Segoe UI" panose="020B0502040204020203" pitchFamily="34" charset="0"/>
                        </a:rPr>
                        <a:t>Dec-22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CE4D6"/>
                    </a:solidFill>
                  </a:tcPr>
                </a:tc>
                <a:tc>
                  <a:txBody>
                    <a:bodyPr/>
                    <a:lstStyle/>
                    <a:p>
                      <a:pPr algn="ctr" fontAlgn="ctr"/>
                      <a:r>
                        <a:rPr lang="en-GB" sz="1100" b="0" i="0" u="none" strike="noStrike">
                          <a:solidFill>
                            <a:srgbClr val="000000"/>
                          </a:solidFill>
                          <a:effectLst/>
                          <a:latin typeface="Segoe UI" panose="020B0502040204020203" pitchFamily="34" charset="0"/>
                        </a:rPr>
                        <a:t>57 mins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CE4D6"/>
                    </a:solidFill>
                  </a:tcPr>
                </a:tc>
                <a:extLst>
                  <a:ext uri="{0D108BD9-81ED-4DB2-BD59-A6C34878D82A}">
                    <a16:rowId xmlns:a16="http://schemas.microsoft.com/office/drawing/2014/main" val="10002"/>
                  </a:ext>
                </a:extLst>
              </a:tr>
            </a:tbl>
          </a:graphicData>
        </a:graphic>
      </p:graphicFrame>
      <p:sp>
        <p:nvSpPr>
          <p:cNvPr id="51" name="Rounded Rectangle 14"/>
          <p:cNvSpPr>
            <a:spLocks noChangeArrowheads="1"/>
          </p:cNvSpPr>
          <p:nvPr/>
        </p:nvSpPr>
        <p:spPr bwMode="auto">
          <a:xfrm>
            <a:off x="477443" y="557277"/>
            <a:ext cx="4947729" cy="1359059"/>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defRPr/>
            </a:pPr>
            <a:endParaRPr lang="en-GB" altLang="en-US" sz="60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a:latin typeface="Segoe UI" panose="020B0502040204020203" pitchFamily="34" charset="0"/>
                <a:ea typeface="Segoe UI" panose="020B0502040204020203" pitchFamily="34" charset="0"/>
                <a:cs typeface="Segoe UI" panose="020B0502040204020203" pitchFamily="34" charset="0"/>
              </a:rPr>
              <a:t>73%</a:t>
            </a:r>
            <a:r>
              <a:rPr lang="en-GB" altLang="en-US" sz="1200">
                <a:latin typeface="Segoe UI" panose="020B0502040204020203" pitchFamily="34" charset="0"/>
                <a:ea typeface="Segoe UI" panose="020B0502040204020203" pitchFamily="34" charset="0"/>
                <a:cs typeface="Segoe UI" panose="020B0502040204020203" pitchFamily="34" charset="0"/>
              </a:rPr>
              <a:t> of </a:t>
            </a:r>
            <a:r>
              <a:rPr lang="en-GB" altLang="en-US" sz="1200" b="1">
                <a:latin typeface="Segoe UI" panose="020B0502040204020203" pitchFamily="34" charset="0"/>
                <a:ea typeface="Segoe UI" panose="020B0502040204020203" pitchFamily="34" charset="0"/>
                <a:cs typeface="Segoe UI" panose="020B0502040204020203" pitchFamily="34" charset="0"/>
              </a:rPr>
              <a:t>Grade 1</a:t>
            </a:r>
            <a:r>
              <a:rPr lang="en-GB" altLang="en-US" sz="1200">
                <a:latin typeface="Segoe UI" panose="020B0502040204020203" pitchFamily="34" charset="0"/>
                <a:ea typeface="Segoe UI" panose="020B0502040204020203" pitchFamily="34" charset="0"/>
                <a:cs typeface="Segoe UI" panose="020B0502040204020203" pitchFamily="34" charset="0"/>
              </a:rPr>
              <a:t> </a:t>
            </a:r>
            <a:r>
              <a:rPr lang="en-GB" altLang="en-US" sz="1200" b="1">
                <a:latin typeface="Segoe UI" panose="020B0502040204020203" pitchFamily="34" charset="0"/>
                <a:ea typeface="Segoe UI" panose="020B0502040204020203" pitchFamily="34" charset="0"/>
                <a:cs typeface="Segoe UI" panose="020B0502040204020203" pitchFamily="34" charset="0"/>
              </a:rPr>
              <a:t>incidents</a:t>
            </a:r>
            <a:r>
              <a:rPr lang="en-GB" altLang="en-US" sz="1200">
                <a:latin typeface="Segoe UI" panose="020B0502040204020203" pitchFamily="34" charset="0"/>
                <a:ea typeface="Segoe UI" panose="020B0502040204020203" pitchFamily="34" charset="0"/>
                <a:cs typeface="Segoe UI" panose="020B0502040204020203" pitchFamily="34" charset="0"/>
              </a:rPr>
              <a:t> were attended</a:t>
            </a:r>
            <a:r>
              <a:rPr lang="en-GB" altLang="en-US" sz="1200" b="1">
                <a:latin typeface="Segoe UI" panose="020B0502040204020203" pitchFamily="34" charset="0"/>
                <a:ea typeface="Segoe UI" panose="020B0502040204020203" pitchFamily="34" charset="0"/>
                <a:cs typeface="Segoe UI" panose="020B0502040204020203" pitchFamily="34" charset="0"/>
              </a:rPr>
              <a:t> within the target</a:t>
            </a:r>
            <a:r>
              <a:rPr lang="en-GB" altLang="en-US" sz="1200">
                <a:latin typeface="Segoe UI" panose="020B0502040204020203" pitchFamily="34" charset="0"/>
                <a:ea typeface="Segoe UI" panose="020B0502040204020203" pitchFamily="34" charset="0"/>
                <a:cs typeface="Segoe UI" panose="020B0502040204020203" pitchFamily="34" charset="0"/>
              </a:rPr>
              <a:t> last month. </a:t>
            </a:r>
          </a:p>
          <a:p>
            <a:pPr marL="171450" indent="-171450">
              <a:buFont typeface="Arial" panose="020B0604020202020204" pitchFamily="34" charset="0"/>
              <a:buChar char="•"/>
              <a:defRPr/>
            </a:pPr>
            <a:endParaRPr lang="en-GB" altLang="en-US" sz="60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This is the </a:t>
            </a:r>
            <a:r>
              <a:rPr lang="en-GB" altLang="en-US" sz="1200" b="1">
                <a:latin typeface="Segoe UI" panose="020B0502040204020203" pitchFamily="34" charset="0"/>
                <a:ea typeface="Segoe UI" panose="020B0502040204020203" pitchFamily="34" charset="0"/>
                <a:cs typeface="Segoe UI" panose="020B0502040204020203" pitchFamily="34" charset="0"/>
              </a:rPr>
              <a:t>same</a:t>
            </a:r>
            <a:r>
              <a:rPr lang="en-GB" altLang="en-US" sz="1200">
                <a:latin typeface="Segoe UI" panose="020B0502040204020203" pitchFamily="34" charset="0"/>
                <a:ea typeface="Segoe UI" panose="020B0502040204020203" pitchFamily="34" charset="0"/>
                <a:cs typeface="Segoe UI" panose="020B0502040204020203" pitchFamily="34" charset="0"/>
              </a:rPr>
              <a:t> as the </a:t>
            </a:r>
            <a:r>
              <a:rPr lang="en-GB" altLang="en-US" sz="1200" b="1">
                <a:latin typeface="Segoe UI" panose="020B0502040204020203" pitchFamily="34" charset="0"/>
                <a:ea typeface="Segoe UI" panose="020B0502040204020203" pitchFamily="34" charset="0"/>
                <a:cs typeface="Segoe UI" panose="020B0502040204020203" pitchFamily="34" charset="0"/>
              </a:rPr>
              <a:t>previous month.</a:t>
            </a:r>
          </a:p>
          <a:p>
            <a:pPr marL="171450" indent="-171450">
              <a:buFont typeface="Arial" panose="020B0604020202020204" pitchFamily="34" charset="0"/>
              <a:buChar char="•"/>
              <a:defRPr/>
            </a:pPr>
            <a:endParaRPr lang="en-GB" altLang="en-US" sz="600" b="1">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This is </a:t>
            </a:r>
            <a:r>
              <a:rPr lang="en-GB" altLang="en-US" sz="1200" b="1">
                <a:latin typeface="Segoe UI" panose="020B0502040204020203" pitchFamily="34" charset="0"/>
                <a:ea typeface="Segoe UI" panose="020B0502040204020203" pitchFamily="34" charset="0"/>
                <a:cs typeface="Segoe UI" panose="020B0502040204020203" pitchFamily="34" charset="0"/>
              </a:rPr>
              <a:t>17 percentage points </a:t>
            </a:r>
            <a:r>
              <a:rPr lang="en-GB" altLang="en-US" sz="1200">
                <a:latin typeface="Segoe UI" panose="020B0502040204020203" pitchFamily="34" charset="0"/>
                <a:ea typeface="Segoe UI" panose="020B0502040204020203" pitchFamily="34" charset="0"/>
                <a:cs typeface="Segoe UI" panose="020B0502040204020203" pitchFamily="34" charset="0"/>
              </a:rPr>
              <a:t>below </a:t>
            </a:r>
            <a:r>
              <a:rPr lang="en-GB" altLang="en-US" sz="1200" b="1">
                <a:latin typeface="Segoe UI" panose="020B0502040204020203" pitchFamily="34" charset="0"/>
                <a:ea typeface="Segoe UI" panose="020B0502040204020203" pitchFamily="34" charset="0"/>
                <a:cs typeface="Segoe UI" panose="020B0502040204020203" pitchFamily="34" charset="0"/>
              </a:rPr>
              <a:t>WGLL.</a:t>
            </a:r>
          </a:p>
          <a:p>
            <a:pPr>
              <a:defRPr/>
            </a:pPr>
            <a:endParaRPr lang="en-GB" altLang="en-US" sz="60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a:latin typeface="Segoe UI" panose="020B0502040204020203" pitchFamily="34" charset="0"/>
              <a:ea typeface="Segoe UI" panose="020B0502040204020203" pitchFamily="34" charset="0"/>
              <a:cs typeface="Segoe UI" panose="020B0502040204020203" pitchFamily="34" charset="0"/>
            </a:endParaRPr>
          </a:p>
        </p:txBody>
      </p:sp>
      <p:sp>
        <p:nvSpPr>
          <p:cNvPr id="52" name="Rectangle 51"/>
          <p:cNvSpPr>
            <a:spLocks noChangeArrowheads="1"/>
          </p:cNvSpPr>
          <p:nvPr/>
        </p:nvSpPr>
        <p:spPr bwMode="auto">
          <a:xfrm>
            <a:off x="477442" y="1988770"/>
            <a:ext cx="4947730" cy="2241415"/>
          </a:xfrm>
          <a:prstGeom prst="rect">
            <a:avLst/>
          </a:prstGeom>
          <a:solidFill>
            <a:schemeClr val="bg1"/>
          </a:solidFill>
          <a:ln w="28575">
            <a:solidFill>
              <a:srgbClr val="EE855E"/>
            </a:solidFill>
          </a:ln>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6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a:latin typeface="Segoe UI" panose="020B0502040204020203" pitchFamily="34" charset="0"/>
                <a:ea typeface="Segoe UI" panose="020B0502040204020203" pitchFamily="34" charset="0"/>
                <a:cs typeface="Segoe UI" panose="020B0502040204020203" pitchFamily="34" charset="0"/>
              </a:rPr>
              <a:t>Encouragingly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Grade 2 median dispatch time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has reduced for five months consecutively and has recorded the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lowest median time last month </a:t>
            </a:r>
            <a:r>
              <a:rPr lang="en-GB" altLang="en-US" sz="1200" u="none" dirty="0">
                <a:latin typeface="Segoe UI" panose="020B0502040204020203" pitchFamily="34" charset="0"/>
                <a:ea typeface="Segoe UI" panose="020B0502040204020203" pitchFamily="34" charset="0"/>
                <a:cs typeface="Segoe UI" panose="020B0502040204020203" pitchFamily="34" charset="0"/>
              </a:rPr>
              <a:t>since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March 2022.</a:t>
            </a:r>
          </a:p>
          <a:p>
            <a:pP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6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4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400" b="1"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7275918" y="4534148"/>
            <a:ext cx="3033296" cy="461665"/>
          </a:xfrm>
          <a:prstGeom prst="rect">
            <a:avLst/>
          </a:prstGeom>
          <a:solidFill>
            <a:schemeClr val="bg1"/>
          </a:solidFill>
        </p:spPr>
        <p:txBody>
          <a:bodyPr wrap="square">
            <a:spAutoFit/>
          </a:bodyPr>
          <a:lstStyle/>
          <a:p>
            <a:pPr algn="ctr"/>
            <a:r>
              <a:rPr lang="en-GB" sz="1200" b="1" i="0" u="none" strike="noStrike">
                <a:solidFill>
                  <a:srgbClr val="000000"/>
                </a:solidFill>
                <a:effectLst/>
                <a:latin typeface="Segoe UI" panose="020B0502040204020203" pitchFamily="34" charset="0"/>
              </a:rPr>
              <a:t>West Mercia Attended with target %</a:t>
            </a:r>
          </a:p>
          <a:p>
            <a:pPr algn="ctr"/>
            <a:r>
              <a:rPr lang="en-GB" sz="1200" b="1" i="0" u="none" strike="noStrike">
                <a:solidFill>
                  <a:srgbClr val="000000"/>
                </a:solidFill>
                <a:effectLst/>
                <a:latin typeface="Segoe UI" panose="020B0502040204020203" pitchFamily="34" charset="0"/>
              </a:rPr>
              <a:t>Grade </a:t>
            </a:r>
            <a:r>
              <a:rPr lang="en-GB" sz="1200" b="1">
                <a:solidFill>
                  <a:srgbClr val="000000"/>
                </a:solidFill>
                <a:latin typeface="Segoe UI" panose="020B0502040204020203" pitchFamily="34" charset="0"/>
              </a:rPr>
              <a:t>2 </a:t>
            </a:r>
            <a:r>
              <a:rPr lang="en-GB" sz="1200" b="1" i="0" u="none" strike="noStrike">
                <a:solidFill>
                  <a:srgbClr val="000000"/>
                </a:solidFill>
                <a:effectLst/>
                <a:latin typeface="Segoe UI" panose="020B0502040204020203" pitchFamily="34" charset="0"/>
              </a:rPr>
              <a:t>- Target 2 hours</a:t>
            </a:r>
            <a:r>
              <a:rPr lang="en-GB" sz="1200"/>
              <a:t> </a:t>
            </a:r>
          </a:p>
        </p:txBody>
      </p:sp>
      <p:sp>
        <p:nvSpPr>
          <p:cNvPr id="20" name="Rectangle 19"/>
          <p:cNvSpPr/>
          <p:nvPr/>
        </p:nvSpPr>
        <p:spPr>
          <a:xfrm>
            <a:off x="7275918" y="1039251"/>
            <a:ext cx="3033296" cy="461665"/>
          </a:xfrm>
          <a:prstGeom prst="rect">
            <a:avLst/>
          </a:prstGeom>
          <a:solidFill>
            <a:schemeClr val="bg1"/>
          </a:solidFill>
        </p:spPr>
        <p:txBody>
          <a:bodyPr wrap="square">
            <a:spAutoFit/>
          </a:bodyPr>
          <a:lstStyle/>
          <a:p>
            <a:pPr algn="ctr"/>
            <a:r>
              <a:rPr lang="en-GB" sz="1200" b="1" i="0" u="none" strike="noStrike">
                <a:solidFill>
                  <a:srgbClr val="000000"/>
                </a:solidFill>
                <a:effectLst/>
                <a:latin typeface="Segoe UI" panose="020B0502040204020203" pitchFamily="34" charset="0"/>
              </a:rPr>
              <a:t>West Mercia Attended within target %</a:t>
            </a:r>
          </a:p>
          <a:p>
            <a:pPr algn="ctr"/>
            <a:r>
              <a:rPr lang="en-GB" sz="1200" b="1" i="0" u="none" strike="noStrike">
                <a:solidFill>
                  <a:srgbClr val="000000"/>
                </a:solidFill>
                <a:effectLst/>
                <a:latin typeface="Segoe UI" panose="020B0502040204020203" pitchFamily="34" charset="0"/>
              </a:rPr>
              <a:t>Grade 1 - Target 20 minutes</a:t>
            </a:r>
            <a:r>
              <a:rPr lang="en-GB" sz="1200"/>
              <a:t> </a:t>
            </a:r>
          </a:p>
        </p:txBody>
      </p:sp>
      <p:sp>
        <p:nvSpPr>
          <p:cNvPr id="3" name="TextBox 2"/>
          <p:cNvSpPr txBox="1"/>
          <p:nvPr/>
        </p:nvSpPr>
        <p:spPr>
          <a:xfrm>
            <a:off x="6213851" y="4226953"/>
            <a:ext cx="6562582" cy="215444"/>
          </a:xfrm>
          <a:prstGeom prst="rect">
            <a:avLst/>
          </a:prstGeom>
          <a:noFill/>
        </p:spPr>
        <p:txBody>
          <a:bodyPr wrap="square" rtlCol="0">
            <a:spAutoFit/>
          </a:bodyPr>
          <a:lstStyle/>
          <a:p>
            <a:r>
              <a:rPr lang="en-GB" sz="800">
                <a:latin typeface="Segoe UI" panose="020B0502040204020203" pitchFamily="34" charset="0"/>
                <a:ea typeface="Segoe UI" panose="020B0502040204020203" pitchFamily="34" charset="0"/>
                <a:cs typeface="Segoe UI" panose="020B0502040204020203" pitchFamily="34" charset="0"/>
              </a:rPr>
              <a:t>Due to SAAB being unable to back record convert data, analysis and insight is only available from March 2022 onwards.</a:t>
            </a:r>
          </a:p>
        </p:txBody>
      </p:sp>
      <p:sp>
        <p:nvSpPr>
          <p:cNvPr id="61"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344091" y="192984"/>
            <a:ext cx="5617438"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2. Public Contact and Call Handling - Emergency Response Times by Grade</a:t>
            </a:r>
          </a:p>
        </p:txBody>
      </p:sp>
    </p:spTree>
    <p:extLst>
      <p:ext uri="{BB962C8B-B14F-4D97-AF65-F5344CB8AC3E}">
        <p14:creationId xmlns:p14="http://schemas.microsoft.com/office/powerpoint/2010/main" val="130578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94026" y="947162"/>
            <a:ext cx="5417127" cy="3611418"/>
          </a:xfrm>
          <a:prstGeom prst="rect">
            <a:avLst/>
          </a:prstGeom>
        </p:spPr>
      </p:pic>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6</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352800" y="181836"/>
            <a:ext cx="3823582" cy="461665"/>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2. Public Contact and Call Handling</a:t>
            </a:r>
          </a:p>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999 Performance – Internal Data</a:t>
            </a:r>
          </a:p>
        </p:txBody>
      </p:sp>
      <p:sp>
        <p:nvSpPr>
          <p:cNvPr id="49" name="TextBox 48"/>
          <p:cNvSpPr txBox="1"/>
          <p:nvPr/>
        </p:nvSpPr>
        <p:spPr>
          <a:xfrm>
            <a:off x="533399" y="4862242"/>
            <a:ext cx="9941828" cy="1877437"/>
          </a:xfrm>
          <a:prstGeom prst="rect">
            <a:avLst/>
          </a:prstGeom>
          <a:noFill/>
          <a:ln w="28575">
            <a:solidFill>
              <a:srgbClr val="005694"/>
            </a:solidFill>
          </a:ln>
        </p:spPr>
        <p:txBody>
          <a:bodyPr wrap="square" rtlCol="0">
            <a:spAutoFit/>
          </a:bodyPr>
          <a:lstStyle/>
          <a:p>
            <a:pPr>
              <a:defRPr/>
            </a:pPr>
            <a:r>
              <a:rPr lang="en-GB" altLang="en-US" sz="1600" b="1">
                <a:latin typeface="Segoe UI" panose="020B0502040204020203" pitchFamily="34" charset="0"/>
                <a:ea typeface="Segoe UI" panose="020B0502040204020203" pitchFamily="34" charset="0"/>
                <a:cs typeface="Segoe UI" panose="020B0502040204020203" pitchFamily="34" charset="0"/>
              </a:rPr>
              <a:t>Key points</a:t>
            </a:r>
          </a:p>
          <a:p>
            <a:endParaRPr lang="en-GB" sz="1600" b="1">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a:latin typeface="Segoe UI" panose="020B0502040204020203" pitchFamily="34" charset="0"/>
                <a:ea typeface="Segoe UI" panose="020B0502040204020203" pitchFamily="34" charset="0"/>
                <a:cs typeface="Segoe UI" panose="020B0502040204020203" pitchFamily="34" charset="0"/>
              </a:rPr>
              <a:t>In </a:t>
            </a:r>
            <a:r>
              <a:rPr lang="en-GB" sz="1200" b="1">
                <a:latin typeface="Segoe UI" panose="020B0502040204020203" pitchFamily="34" charset="0"/>
                <a:ea typeface="Segoe UI" panose="020B0502040204020203" pitchFamily="34" charset="0"/>
                <a:cs typeface="Segoe UI" panose="020B0502040204020203" pitchFamily="34" charset="0"/>
              </a:rPr>
              <a:t>December 2022</a:t>
            </a:r>
            <a:r>
              <a:rPr lang="en-GB" sz="1200">
                <a:latin typeface="Segoe UI" panose="020B0502040204020203" pitchFamily="34" charset="0"/>
                <a:ea typeface="Segoe UI" panose="020B0502040204020203" pitchFamily="34" charset="0"/>
                <a:cs typeface="Segoe UI" panose="020B0502040204020203" pitchFamily="34" charset="0"/>
              </a:rPr>
              <a:t> the OCC observed </a:t>
            </a:r>
            <a:r>
              <a:rPr lang="en-GB" sz="1200" b="1">
                <a:latin typeface="Segoe UI" panose="020B0502040204020203" pitchFamily="34" charset="0"/>
                <a:ea typeface="Segoe UI" panose="020B0502040204020203" pitchFamily="34" charset="0"/>
                <a:cs typeface="Segoe UI" panose="020B0502040204020203" pitchFamily="34" charset="0"/>
              </a:rPr>
              <a:t>a 0.7% decrease in 999 call demand </a:t>
            </a:r>
            <a:r>
              <a:rPr lang="en-GB" sz="1200">
                <a:latin typeface="Segoe UI" panose="020B0502040204020203" pitchFamily="34" charset="0"/>
                <a:ea typeface="Segoe UI" panose="020B0502040204020203" pitchFamily="34" charset="0"/>
                <a:cs typeface="Segoe UI" panose="020B0502040204020203" pitchFamily="34" charset="0"/>
              </a:rPr>
              <a:t>compared to </a:t>
            </a:r>
            <a:r>
              <a:rPr lang="en-GB" sz="1200" b="1">
                <a:latin typeface="Segoe UI" panose="020B0502040204020203" pitchFamily="34" charset="0"/>
                <a:ea typeface="Segoe UI" panose="020B0502040204020203" pitchFamily="34" charset="0"/>
                <a:cs typeface="Segoe UI" panose="020B0502040204020203" pitchFamily="34" charset="0"/>
              </a:rPr>
              <a:t>November 2022</a:t>
            </a:r>
            <a:r>
              <a:rPr lang="en-GB" sz="1200">
                <a:latin typeface="Segoe UI" panose="020B0502040204020203" pitchFamily="34" charset="0"/>
                <a:ea typeface="Segoe UI" panose="020B0502040204020203" pitchFamily="34" charset="0"/>
                <a:cs typeface="Segoe UI" panose="020B0502040204020203" pitchFamily="34" charset="0"/>
              </a:rPr>
              <a:t> and</a:t>
            </a:r>
            <a:r>
              <a:rPr lang="en-GB" sz="1200" b="1">
                <a:latin typeface="Segoe UI" panose="020B0502040204020203" pitchFamily="34" charset="0"/>
                <a:ea typeface="Segoe UI" panose="020B0502040204020203" pitchFamily="34" charset="0"/>
                <a:cs typeface="Segoe UI" panose="020B0502040204020203" pitchFamily="34" charset="0"/>
              </a:rPr>
              <a:t> a 3.8% increase compared to December last year.</a:t>
            </a:r>
            <a:endParaRPr lang="en-GB" sz="1200">
              <a:latin typeface="Segoe UI" panose="020B0502040204020203" pitchFamily="34" charset="0"/>
              <a:ea typeface="Segoe UI" panose="020B0502040204020203" pitchFamily="34" charset="0"/>
              <a:cs typeface="Segoe UI" panose="020B0502040204020203" pitchFamily="34" charset="0"/>
            </a:endParaRPr>
          </a:p>
          <a:p>
            <a:r>
              <a:rPr lang="en-GB" sz="1200" b="1">
                <a:latin typeface="Segoe UI" panose="020B0502040204020203" pitchFamily="34" charset="0"/>
                <a:ea typeface="Segoe UI" panose="020B0502040204020203" pitchFamily="34" charset="0"/>
                <a:cs typeface="Segoe UI" panose="020B0502040204020203" pitchFamily="34" charset="0"/>
              </a:rPr>
              <a:t> </a:t>
            </a:r>
            <a:endParaRPr lang="en-GB" sz="120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a:latin typeface="Segoe UI" panose="020B0502040204020203" pitchFamily="34" charset="0"/>
                <a:ea typeface="Segoe UI" panose="020B0502040204020203" pitchFamily="34" charset="0"/>
                <a:cs typeface="Segoe UI" panose="020B0502040204020203" pitchFamily="34" charset="0"/>
              </a:rPr>
              <a:t>93% of 999 calls were answered within 10 seconds –</a:t>
            </a:r>
            <a:r>
              <a:rPr lang="en-GB" sz="1200">
                <a:latin typeface="Segoe UI" panose="020B0502040204020203" pitchFamily="34" charset="0"/>
                <a:ea typeface="Segoe UI" panose="020B0502040204020203" pitchFamily="34" charset="0"/>
                <a:cs typeface="Segoe UI" panose="020B0502040204020203" pitchFamily="34" charset="0"/>
              </a:rPr>
              <a:t> </a:t>
            </a:r>
            <a:r>
              <a:rPr lang="en-GB" sz="1200" b="1">
                <a:latin typeface="Segoe UI" panose="020B0502040204020203" pitchFamily="34" charset="0"/>
                <a:ea typeface="Segoe UI" panose="020B0502040204020203" pitchFamily="34" charset="0"/>
                <a:cs typeface="Segoe UI" panose="020B0502040204020203" pitchFamily="34" charset="0"/>
              </a:rPr>
              <a:t>no change </a:t>
            </a:r>
            <a:r>
              <a:rPr lang="en-GB" sz="1200">
                <a:latin typeface="Segoe UI" panose="020B0502040204020203" pitchFamily="34" charset="0"/>
                <a:ea typeface="Segoe UI" panose="020B0502040204020203" pitchFamily="34" charset="0"/>
                <a:cs typeface="Segoe UI" panose="020B0502040204020203" pitchFamily="34" charset="0"/>
              </a:rPr>
              <a:t>against performance last month. </a:t>
            </a:r>
          </a:p>
          <a:p>
            <a:pPr marL="171450" indent="-171450">
              <a:buFont typeface="Arial" panose="020B0604020202020204" pitchFamily="34" charset="0"/>
              <a:buChar char="•"/>
            </a:pPr>
            <a:endParaRPr lang="en-GB" sz="120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a:latin typeface="Segoe UI" panose="020B0502040204020203" pitchFamily="34" charset="0"/>
                <a:ea typeface="Segoe UI" panose="020B0502040204020203" pitchFamily="34" charset="0"/>
                <a:cs typeface="Segoe UI" panose="020B0502040204020203" pitchFamily="34" charset="0"/>
              </a:rPr>
              <a:t>6 calls </a:t>
            </a:r>
            <a:r>
              <a:rPr lang="en-GB" sz="1200">
                <a:latin typeface="Segoe UI" panose="020B0502040204020203" pitchFamily="34" charset="0"/>
                <a:ea typeface="Segoe UI" panose="020B0502040204020203" pitchFamily="34" charset="0"/>
                <a:cs typeface="Segoe UI" panose="020B0502040204020203" pitchFamily="34" charset="0"/>
              </a:rPr>
              <a:t>passed onto </a:t>
            </a:r>
            <a:r>
              <a:rPr lang="en-GB" sz="1200" b="1">
                <a:latin typeface="Segoe UI" panose="020B0502040204020203" pitchFamily="34" charset="0"/>
                <a:ea typeface="Segoe UI" panose="020B0502040204020203" pitchFamily="34" charset="0"/>
                <a:cs typeface="Segoe UI" panose="020B0502040204020203" pitchFamily="34" charset="0"/>
              </a:rPr>
              <a:t>buddy forces – </a:t>
            </a:r>
            <a:r>
              <a:rPr lang="en-GB" sz="1200">
                <a:latin typeface="Segoe UI" panose="020B0502040204020203" pitchFamily="34" charset="0"/>
                <a:ea typeface="Segoe UI" panose="020B0502040204020203" pitchFamily="34" charset="0"/>
                <a:cs typeface="Segoe UI" panose="020B0502040204020203" pitchFamily="34" charset="0"/>
              </a:rPr>
              <a:t>10 fewer than last month.  Note that Buddy call data has a one month lag. </a:t>
            </a:r>
          </a:p>
          <a:p>
            <a:pPr marL="171450" indent="-171450">
              <a:buFont typeface="Arial" panose="020B0604020202020204" pitchFamily="34" charset="0"/>
              <a:buChar char="•"/>
            </a:pPr>
            <a:endParaRPr lang="en-GB" sz="120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709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3292" y="588818"/>
            <a:ext cx="7747289" cy="3777072"/>
          </a:xfrm>
          <a:prstGeom prst="rect">
            <a:avLst/>
          </a:prstGeom>
        </p:spPr>
      </p:pic>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7</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352800" y="181836"/>
            <a:ext cx="5054400" cy="461665"/>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2. Public Contact and Call Handling</a:t>
            </a:r>
          </a:p>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101 Average Wait Time</a:t>
            </a:r>
          </a:p>
        </p:txBody>
      </p:sp>
      <p:sp>
        <p:nvSpPr>
          <p:cNvPr id="4" name="TextBox 3">
            <a:extLst>
              <a:ext uri="{FF2B5EF4-FFF2-40B4-BE49-F238E27FC236}">
                <a16:creationId xmlns:a16="http://schemas.microsoft.com/office/drawing/2014/main" id="{F80AC243-8C4E-4B42-B179-05F36F51B05E}"/>
              </a:ext>
            </a:extLst>
          </p:cNvPr>
          <p:cNvSpPr txBox="1"/>
          <p:nvPr/>
        </p:nvSpPr>
        <p:spPr>
          <a:xfrm>
            <a:off x="586526" y="4812176"/>
            <a:ext cx="11425474" cy="1877437"/>
          </a:xfrm>
          <a:prstGeom prst="rect">
            <a:avLst/>
          </a:prstGeom>
          <a:noFill/>
          <a:ln w="28575">
            <a:solidFill>
              <a:srgbClr val="005694"/>
            </a:solidFill>
          </a:ln>
        </p:spPr>
        <p:txBody>
          <a:bodyPr wrap="square" rtlCol="0">
            <a:spAutoFit/>
          </a:bodyPr>
          <a:lstStyle/>
          <a:p>
            <a:pPr>
              <a:defRPr/>
            </a:pPr>
            <a:r>
              <a:rPr lang="en-GB" altLang="en-US" sz="1600" b="1">
                <a:latin typeface="Segoe UI" panose="020B0502040204020203" pitchFamily="34" charset="0"/>
                <a:ea typeface="Segoe UI" panose="020B0502040204020203" pitchFamily="34" charset="0"/>
                <a:cs typeface="Segoe UI" panose="020B0502040204020203" pitchFamily="34" charset="0"/>
              </a:rPr>
              <a:t>Key points</a:t>
            </a:r>
          </a:p>
          <a:p>
            <a:endParaRPr lang="en-GB" sz="1600" b="1">
              <a:latin typeface="Segoe UI" panose="020B0502040204020203" pitchFamily="34" charset="0"/>
              <a:cs typeface="Segoe UI" panose="020B0502040204020203" pitchFamily="34" charset="0"/>
            </a:endParaRPr>
          </a:p>
          <a:p>
            <a:pPr marL="232172" indent="-232172">
              <a:buFont typeface="Arial" panose="020B0604020202020204" pitchFamily="34" charset="0"/>
              <a:buChar char="•"/>
            </a:pPr>
            <a:r>
              <a:rPr lang="en-GB" sz="1200" b="1">
                <a:latin typeface="Segoe UI" panose="020B0502040204020203" pitchFamily="34" charset="0"/>
                <a:cs typeface="Segoe UI" panose="020B0502040204020203" pitchFamily="34" charset="0"/>
              </a:rPr>
              <a:t>December 2022 wait time </a:t>
            </a:r>
            <a:r>
              <a:rPr lang="en-GB" sz="1200">
                <a:latin typeface="Segoe UI" panose="020B0502040204020203" pitchFamily="34" charset="0"/>
                <a:cs typeface="Segoe UI" panose="020B0502040204020203" pitchFamily="34" charset="0"/>
              </a:rPr>
              <a:t>was </a:t>
            </a:r>
            <a:r>
              <a:rPr lang="en-GB" sz="1200" b="1">
                <a:latin typeface="Segoe UI" panose="020B0502040204020203" pitchFamily="34" charset="0"/>
                <a:cs typeface="Segoe UI" panose="020B0502040204020203" pitchFamily="34" charset="0"/>
              </a:rPr>
              <a:t>1 minutes 13 seconds</a:t>
            </a:r>
            <a:r>
              <a:rPr lang="en-GB" sz="1200">
                <a:latin typeface="Segoe UI" panose="020B0502040204020203" pitchFamily="34" charset="0"/>
                <a:cs typeface="Segoe UI" panose="020B0502040204020203" pitchFamily="34" charset="0"/>
              </a:rPr>
              <a:t>, a </a:t>
            </a:r>
            <a:r>
              <a:rPr lang="en-GB" sz="1200" b="1">
                <a:latin typeface="Segoe UI" panose="020B0502040204020203" pitchFamily="34" charset="0"/>
                <a:cs typeface="Segoe UI" panose="020B0502040204020203" pitchFamily="34" charset="0"/>
              </a:rPr>
              <a:t>79 second decrease </a:t>
            </a:r>
            <a:r>
              <a:rPr lang="en-GB" sz="1200">
                <a:latin typeface="Segoe UI" panose="020B0502040204020203" pitchFamily="34" charset="0"/>
                <a:cs typeface="Segoe UI" panose="020B0502040204020203" pitchFamily="34" charset="0"/>
              </a:rPr>
              <a:t>on the previous month.</a:t>
            </a:r>
          </a:p>
          <a:p>
            <a:endParaRPr lang="en-GB" sz="1200" b="1">
              <a:latin typeface="Segoe UI" panose="020B0502040204020203" pitchFamily="34" charset="0"/>
              <a:cs typeface="Segoe UI" panose="020B0502040204020203" pitchFamily="34" charset="0"/>
            </a:endParaRPr>
          </a:p>
          <a:p>
            <a:pPr marL="232172" indent="-232172">
              <a:buFont typeface="Arial" panose="020B0604020202020204" pitchFamily="34" charset="0"/>
              <a:buChar char="•"/>
            </a:pPr>
            <a:r>
              <a:rPr lang="en-GB" sz="1200">
                <a:latin typeface="Segoe UI" panose="020B0502040204020203" pitchFamily="34" charset="0"/>
                <a:ea typeface="Segoe UI" panose="020B0502040204020203" pitchFamily="34" charset="0"/>
                <a:cs typeface="Segoe UI" panose="020B0502040204020203" pitchFamily="34" charset="0"/>
              </a:rPr>
              <a:t>There is a </a:t>
            </a:r>
            <a:r>
              <a:rPr lang="en-GB" sz="1200" b="1">
                <a:latin typeface="Segoe UI" panose="020B0502040204020203" pitchFamily="34" charset="0"/>
                <a:ea typeface="Segoe UI" panose="020B0502040204020203" pitchFamily="34" charset="0"/>
                <a:cs typeface="Segoe UI" panose="020B0502040204020203" pitchFamily="34" charset="0"/>
              </a:rPr>
              <a:t>downward trend </a:t>
            </a:r>
            <a:r>
              <a:rPr lang="en-GB" sz="1200">
                <a:latin typeface="Segoe UI" panose="020B0502040204020203" pitchFamily="34" charset="0"/>
                <a:ea typeface="Segoe UI" panose="020B0502040204020203" pitchFamily="34" charset="0"/>
                <a:cs typeface="Segoe UI" panose="020B0502040204020203" pitchFamily="34" charset="0"/>
              </a:rPr>
              <a:t>with </a:t>
            </a:r>
            <a:r>
              <a:rPr lang="en-GB" sz="1200" b="1">
                <a:latin typeface="Segoe UI" panose="020B0502040204020203" pitchFamily="34" charset="0"/>
                <a:ea typeface="Segoe UI" panose="020B0502040204020203" pitchFamily="34" charset="0"/>
                <a:cs typeface="Segoe UI" panose="020B0502040204020203" pitchFamily="34" charset="0"/>
              </a:rPr>
              <a:t>average wait times reducing </a:t>
            </a:r>
            <a:r>
              <a:rPr lang="en-GB" sz="1200">
                <a:latin typeface="Segoe UI" panose="020B0502040204020203" pitchFamily="34" charset="0"/>
                <a:ea typeface="Segoe UI" panose="020B0502040204020203" pitchFamily="34" charset="0"/>
                <a:cs typeface="Segoe UI" panose="020B0502040204020203" pitchFamily="34" charset="0"/>
              </a:rPr>
              <a:t>week on week </a:t>
            </a:r>
            <a:r>
              <a:rPr lang="en-GB" sz="1200" b="1">
                <a:latin typeface="Segoe UI" panose="020B0502040204020203" pitchFamily="34" charset="0"/>
                <a:ea typeface="Segoe UI" panose="020B0502040204020203" pitchFamily="34" charset="0"/>
                <a:cs typeface="Segoe UI" panose="020B0502040204020203" pitchFamily="34" charset="0"/>
              </a:rPr>
              <a:t>since its peak in the Summer</a:t>
            </a:r>
            <a:r>
              <a:rPr lang="en-GB" sz="1200">
                <a:latin typeface="Segoe UI" panose="020B0502040204020203" pitchFamily="34" charset="0"/>
                <a:ea typeface="Segoe UI" panose="020B0502040204020203" pitchFamily="34" charset="0"/>
                <a:cs typeface="Segoe UI" panose="020B0502040204020203" pitchFamily="34" charset="0"/>
              </a:rPr>
              <a:t>.  </a:t>
            </a:r>
          </a:p>
          <a:p>
            <a:pPr marL="232172" indent="-232172">
              <a:buFont typeface="Arial" panose="020B0604020202020204" pitchFamily="34" charset="0"/>
              <a:buChar char="•"/>
            </a:pPr>
            <a:endParaRPr lang="en-GB" sz="1200">
              <a:latin typeface="Segoe UI" panose="020B0502040204020203" pitchFamily="34" charset="0"/>
              <a:ea typeface="Segoe UI" panose="020B0502040204020203" pitchFamily="34" charset="0"/>
              <a:cs typeface="Segoe UI" panose="020B0502040204020203" pitchFamily="34" charset="0"/>
            </a:endParaRPr>
          </a:p>
          <a:p>
            <a:pPr marL="232172" indent="-232172">
              <a:buFont typeface="Arial" panose="020B0604020202020204" pitchFamily="34" charset="0"/>
              <a:buChar char="•"/>
            </a:pPr>
            <a:r>
              <a:rPr lang="en-GB" sz="1200">
                <a:latin typeface="Segoe UI" panose="020B0502040204020203" pitchFamily="34" charset="0"/>
                <a:ea typeface="Segoe UI" panose="020B0502040204020203" pitchFamily="34" charset="0"/>
                <a:cs typeface="Segoe UI" panose="020B0502040204020203" pitchFamily="34" charset="0"/>
              </a:rPr>
              <a:t>This can be attributed to:</a:t>
            </a:r>
          </a:p>
          <a:p>
            <a:pPr marL="689372" lvl="1" indent="-232172">
              <a:buFont typeface="Arial" panose="020B0604020202020204" pitchFamily="34" charset="0"/>
              <a:buChar char="•"/>
            </a:pPr>
            <a:r>
              <a:rPr lang="en-GB" sz="1200">
                <a:latin typeface="Segoe UI" panose="020B0502040204020203" pitchFamily="34" charset="0"/>
                <a:ea typeface="Segoe UI" panose="020B0502040204020203" pitchFamily="34" charset="0"/>
                <a:cs typeface="Segoe UI" panose="020B0502040204020203" pitchFamily="34" charset="0"/>
              </a:rPr>
              <a:t>an overall more </a:t>
            </a:r>
            <a:r>
              <a:rPr lang="en-GB" sz="1200" b="1">
                <a:latin typeface="Segoe UI" panose="020B0502040204020203" pitchFamily="34" charset="0"/>
                <a:ea typeface="Segoe UI" panose="020B0502040204020203" pitchFamily="34" charset="0"/>
                <a:cs typeface="Segoe UI" panose="020B0502040204020203" pitchFamily="34" charset="0"/>
              </a:rPr>
              <a:t>stable IT</a:t>
            </a:r>
            <a:r>
              <a:rPr lang="en-GB" sz="1200">
                <a:latin typeface="Segoe UI" panose="020B0502040204020203" pitchFamily="34" charset="0"/>
                <a:ea typeface="Segoe UI" panose="020B0502040204020203" pitchFamily="34" charset="0"/>
                <a:cs typeface="Segoe UI" panose="020B0502040204020203" pitchFamily="34" charset="0"/>
              </a:rPr>
              <a:t>.</a:t>
            </a:r>
          </a:p>
          <a:p>
            <a:pPr marL="689372" lvl="1" indent="-232172">
              <a:buFont typeface="Arial" panose="020B0604020202020204" pitchFamily="34" charset="0"/>
              <a:buChar char="•"/>
            </a:pPr>
            <a:r>
              <a:rPr lang="en-GB" sz="1200" b="1">
                <a:latin typeface="Segoe UI" panose="020B0502040204020203" pitchFamily="34" charset="0"/>
                <a:ea typeface="Segoe UI" panose="020B0502040204020203" pitchFamily="34" charset="0"/>
                <a:cs typeface="Segoe UI" panose="020B0502040204020203" pitchFamily="34" charset="0"/>
              </a:rPr>
              <a:t>less sickness and leave </a:t>
            </a:r>
            <a:r>
              <a:rPr lang="en-GB" sz="1200">
                <a:latin typeface="Segoe UI" panose="020B0502040204020203" pitchFamily="34" charset="0"/>
                <a:ea typeface="Segoe UI" panose="020B0502040204020203" pitchFamily="34" charset="0"/>
                <a:cs typeface="Segoe UI" panose="020B0502040204020203" pitchFamily="34" charset="0"/>
              </a:rPr>
              <a:t>resulting in more staff availability.</a:t>
            </a:r>
          </a:p>
        </p:txBody>
      </p:sp>
      <p:sp>
        <p:nvSpPr>
          <p:cNvPr id="7" name="TextBox 6"/>
          <p:cNvSpPr txBox="1"/>
          <p:nvPr/>
        </p:nvSpPr>
        <p:spPr>
          <a:xfrm>
            <a:off x="4245654" y="4411579"/>
            <a:ext cx="5341253" cy="276999"/>
          </a:xfrm>
          <a:prstGeom prst="rect">
            <a:avLst/>
          </a:prstGeom>
          <a:noFill/>
        </p:spPr>
        <p:txBody>
          <a:bodyPr wrap="square" rtlCol="0">
            <a:spAutoFit/>
          </a:bodyPr>
          <a:lstStyle/>
          <a:p>
            <a:r>
              <a:rPr lang="en-GB" sz="1200">
                <a:latin typeface="Segoe UI" panose="020B0502040204020203" pitchFamily="34" charset="0"/>
                <a:cs typeface="Segoe UI" panose="020B0502040204020203" pitchFamily="34" charset="0"/>
              </a:rPr>
              <a:t>Data relates to answered and abandoned calls.</a:t>
            </a:r>
          </a:p>
        </p:txBody>
      </p:sp>
    </p:spTree>
    <p:extLst>
      <p:ext uri="{BB962C8B-B14F-4D97-AF65-F5344CB8AC3E}">
        <p14:creationId xmlns:p14="http://schemas.microsoft.com/office/powerpoint/2010/main" val="532280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7373"/>
          <a:stretch/>
        </p:blipFill>
        <p:spPr>
          <a:xfrm>
            <a:off x="6381269" y="4058733"/>
            <a:ext cx="4916241" cy="2706961"/>
          </a:xfrm>
          <a:prstGeom prst="rect">
            <a:avLst/>
          </a:prstGeom>
        </p:spPr>
      </p:pic>
      <p:pic>
        <p:nvPicPr>
          <p:cNvPr id="5" name="Picture 4"/>
          <p:cNvPicPr>
            <a:picLocks noChangeAspect="1"/>
          </p:cNvPicPr>
          <p:nvPr/>
        </p:nvPicPr>
        <p:blipFill>
          <a:blip r:embed="rId4"/>
          <a:stretch>
            <a:fillRect/>
          </a:stretch>
        </p:blipFill>
        <p:spPr>
          <a:xfrm>
            <a:off x="6381269" y="715279"/>
            <a:ext cx="4883319" cy="2926334"/>
          </a:xfrm>
          <a:prstGeom prst="rect">
            <a:avLst/>
          </a:prstGeom>
        </p:spPr>
      </p:pic>
      <p:sp>
        <p:nvSpPr>
          <p:cNvPr id="22"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8</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344091" y="192984"/>
            <a:ext cx="5625796" cy="276999"/>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3. Road Safety – Killed and Seriously Injured</a:t>
            </a:r>
          </a:p>
        </p:txBody>
      </p:sp>
      <p:sp>
        <p:nvSpPr>
          <p:cNvPr id="4" name="Rectangle 3"/>
          <p:cNvSpPr/>
          <p:nvPr/>
        </p:nvSpPr>
        <p:spPr>
          <a:xfrm>
            <a:off x="344091" y="579721"/>
            <a:ext cx="5625796" cy="568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200" b="1">
                <a:latin typeface="Segoe UI" panose="020B0502040204020203" pitchFamily="34" charset="0"/>
                <a:ea typeface="Segoe UI" panose="020B0502040204020203" pitchFamily="34" charset="0"/>
                <a:cs typeface="Segoe UI" panose="020B0502040204020203" pitchFamily="34" charset="0"/>
              </a:rPr>
              <a:t>KSI reporting </a:t>
            </a:r>
            <a:r>
              <a:rPr lang="en-GB" altLang="en-US" sz="1200">
                <a:latin typeface="Segoe UI" panose="020B0502040204020203" pitchFamily="34" charset="0"/>
                <a:ea typeface="Segoe UI" panose="020B0502040204020203" pitchFamily="34" charset="0"/>
                <a:cs typeface="Segoe UI" panose="020B0502040204020203" pitchFamily="34" charset="0"/>
              </a:rPr>
              <a:t>a</a:t>
            </a:r>
            <a:r>
              <a:rPr lang="en-GB" altLang="en-US" sz="1200" b="1">
                <a:latin typeface="Segoe UI" panose="020B0502040204020203" pitchFamily="34" charset="0"/>
                <a:ea typeface="Segoe UI" panose="020B0502040204020203" pitchFamily="34" charset="0"/>
                <a:cs typeface="Segoe UI" panose="020B0502040204020203" pitchFamily="34" charset="0"/>
              </a:rPr>
              <a:t> month behind going forward </a:t>
            </a:r>
            <a:r>
              <a:rPr lang="en-GB" altLang="en-US" sz="1200">
                <a:latin typeface="Segoe UI" panose="020B0502040204020203" pitchFamily="34" charset="0"/>
                <a:ea typeface="Segoe UI" panose="020B0502040204020203" pitchFamily="34" charset="0"/>
                <a:cs typeface="Segoe UI" panose="020B0502040204020203" pitchFamily="34" charset="0"/>
              </a:rPr>
              <a:t>due to</a:t>
            </a:r>
            <a:r>
              <a:rPr lang="en-GB" altLang="en-US" sz="1200" b="1">
                <a:latin typeface="Segoe UI" panose="020B0502040204020203" pitchFamily="34" charset="0"/>
                <a:ea typeface="Segoe UI" panose="020B0502040204020203" pitchFamily="34" charset="0"/>
                <a:cs typeface="Segoe UI" panose="020B0502040204020203" pitchFamily="34" charset="0"/>
              </a:rPr>
              <a:t> delay </a:t>
            </a:r>
            <a:r>
              <a:rPr lang="en-GB" altLang="en-US" sz="1200">
                <a:latin typeface="Segoe UI" panose="020B0502040204020203" pitchFamily="34" charset="0"/>
                <a:ea typeface="Segoe UI" panose="020B0502040204020203" pitchFamily="34" charset="0"/>
                <a:cs typeface="Segoe UI" panose="020B0502040204020203" pitchFamily="34" charset="0"/>
              </a:rPr>
              <a:t>between</a:t>
            </a:r>
            <a:r>
              <a:rPr lang="en-GB" altLang="en-US" sz="1200" b="1">
                <a:latin typeface="Segoe UI" panose="020B0502040204020203" pitchFamily="34" charset="0"/>
                <a:ea typeface="Segoe UI" panose="020B0502040204020203" pitchFamily="34" charset="0"/>
                <a:cs typeface="Segoe UI" panose="020B0502040204020203" pitchFamily="34" charset="0"/>
              </a:rPr>
              <a:t> collisions </a:t>
            </a:r>
            <a:r>
              <a:rPr lang="en-GB" altLang="en-US" sz="1200">
                <a:latin typeface="Segoe UI" panose="020B0502040204020203" pitchFamily="34" charset="0"/>
                <a:ea typeface="Segoe UI" panose="020B0502040204020203" pitchFamily="34" charset="0"/>
                <a:cs typeface="Segoe UI" panose="020B0502040204020203" pitchFamily="34" charset="0"/>
              </a:rPr>
              <a:t>and</a:t>
            </a:r>
            <a:r>
              <a:rPr lang="en-GB" altLang="en-US" sz="1200" b="1">
                <a:latin typeface="Segoe UI" panose="020B0502040204020203" pitchFamily="34" charset="0"/>
                <a:ea typeface="Segoe UI" panose="020B0502040204020203" pitchFamily="34" charset="0"/>
                <a:cs typeface="Segoe UI" panose="020B0502040204020203" pitchFamily="34" charset="0"/>
              </a:rPr>
              <a:t> data </a:t>
            </a:r>
            <a:r>
              <a:rPr lang="en-GB" altLang="en-US" sz="1200">
                <a:latin typeface="Segoe UI" panose="020B0502040204020203" pitchFamily="34" charset="0"/>
                <a:ea typeface="Segoe UI" panose="020B0502040204020203" pitchFamily="34" charset="0"/>
                <a:cs typeface="Segoe UI" panose="020B0502040204020203" pitchFamily="34" charset="0"/>
              </a:rPr>
              <a:t>being</a:t>
            </a:r>
            <a:r>
              <a:rPr lang="en-GB" altLang="en-US" sz="1200" b="1">
                <a:latin typeface="Segoe UI" panose="020B0502040204020203" pitchFamily="34" charset="0"/>
                <a:ea typeface="Segoe UI" panose="020B0502040204020203" pitchFamily="34" charset="0"/>
                <a:cs typeface="Segoe UI" panose="020B0502040204020203" pitchFamily="34" charset="0"/>
              </a:rPr>
              <a:t> available. </a:t>
            </a:r>
          </a:p>
        </p:txBody>
      </p:sp>
      <p:sp>
        <p:nvSpPr>
          <p:cNvPr id="34" name="Rounded Rectangle 14"/>
          <p:cNvSpPr>
            <a:spLocks noChangeArrowheads="1"/>
          </p:cNvSpPr>
          <p:nvPr/>
        </p:nvSpPr>
        <p:spPr bwMode="auto">
          <a:xfrm>
            <a:off x="405372" y="1567472"/>
            <a:ext cx="5564516" cy="2218406"/>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7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KSI casualties </a:t>
            </a:r>
            <a:r>
              <a:rPr lang="en-GB" sz="1200" dirty="0">
                <a:latin typeface="Segoe UI" panose="020B0502040204020203" pitchFamily="34" charset="0"/>
                <a:ea typeface="Segoe UI" panose="020B0502040204020203" pitchFamily="34" charset="0"/>
                <a:cs typeface="Segoe UI" panose="020B0502040204020203" pitchFamily="34" charset="0"/>
              </a:rPr>
              <a:t>have</a:t>
            </a:r>
            <a:r>
              <a:rPr lang="en-GB" sz="1200" b="1" dirty="0">
                <a:latin typeface="Segoe UI" panose="020B0502040204020203" pitchFamily="34" charset="0"/>
                <a:ea typeface="Segoe UI" panose="020B0502040204020203" pitchFamily="34" charset="0"/>
                <a:cs typeface="Segoe UI" panose="020B0502040204020203" pitchFamily="34" charset="0"/>
              </a:rPr>
              <a:t> increased 8% (3) </a:t>
            </a:r>
            <a:r>
              <a:rPr lang="en-GB" sz="1200" dirty="0">
                <a:latin typeface="Segoe UI" panose="020B0502040204020203" pitchFamily="34" charset="0"/>
                <a:ea typeface="Segoe UI" panose="020B0502040204020203" pitchFamily="34" charset="0"/>
                <a:cs typeface="Segoe UI" panose="020B0502040204020203" pitchFamily="34" charset="0"/>
              </a:rPr>
              <a:t>from last month.</a:t>
            </a:r>
            <a:endParaRPr lang="en-GB" sz="12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7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KSI collisions </a:t>
            </a:r>
            <a:r>
              <a:rPr lang="en-GB" sz="1200" dirty="0">
                <a:latin typeface="Segoe UI" panose="020B0502040204020203" pitchFamily="34" charset="0"/>
                <a:ea typeface="Segoe UI" panose="020B0502040204020203" pitchFamily="34" charset="0"/>
                <a:cs typeface="Segoe UI" panose="020B0502040204020203" pitchFamily="34" charset="0"/>
              </a:rPr>
              <a:t>have</a:t>
            </a:r>
            <a:r>
              <a:rPr lang="en-GB" sz="1200" b="1" dirty="0">
                <a:latin typeface="Segoe UI" panose="020B0502040204020203" pitchFamily="34" charset="0"/>
                <a:ea typeface="Segoe UI" panose="020B0502040204020203" pitchFamily="34" charset="0"/>
                <a:cs typeface="Segoe UI" panose="020B0502040204020203" pitchFamily="34" charset="0"/>
              </a:rPr>
              <a:t> increased 6% (2) </a:t>
            </a:r>
            <a:r>
              <a:rPr lang="en-GB" sz="1200" dirty="0">
                <a:latin typeface="Segoe UI" panose="020B0502040204020203" pitchFamily="34" charset="0"/>
                <a:ea typeface="Segoe UI" panose="020B0502040204020203" pitchFamily="34" charset="0"/>
                <a:cs typeface="Segoe UI" panose="020B0502040204020203" pitchFamily="34" charset="0"/>
              </a:rPr>
              <a:t>from last month.</a:t>
            </a:r>
            <a:endParaRPr lang="en-GB" sz="7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endParaRPr lang="en-GB" sz="7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YTM 2022/23 40% (13)</a:t>
            </a:r>
            <a:r>
              <a:rPr lang="en-GB" sz="1200" dirty="0">
                <a:latin typeface="Segoe UI" panose="020B0502040204020203" pitchFamily="34" charset="0"/>
                <a:ea typeface="Segoe UI" panose="020B0502040204020203" pitchFamily="34" charset="0"/>
                <a:cs typeface="Segoe UI" panose="020B0502040204020203" pitchFamily="34" charset="0"/>
              </a:rPr>
              <a:t> of </a:t>
            </a:r>
            <a:r>
              <a:rPr lang="en-GB" sz="1200" b="1" dirty="0">
                <a:latin typeface="Segoe UI" panose="020B0502040204020203" pitchFamily="34" charset="0"/>
                <a:ea typeface="Segoe UI" panose="020B0502040204020203" pitchFamily="34" charset="0"/>
                <a:cs typeface="Segoe UI" panose="020B0502040204020203" pitchFamily="34" charset="0"/>
              </a:rPr>
              <a:t>fatalities</a:t>
            </a:r>
            <a:r>
              <a:rPr lang="en-GB" sz="1200" dirty="0">
                <a:latin typeface="Segoe UI" panose="020B0502040204020203" pitchFamily="34" charset="0"/>
                <a:ea typeface="Segoe UI" panose="020B0502040204020203" pitchFamily="34" charset="0"/>
                <a:cs typeface="Segoe UI" panose="020B0502040204020203" pitchFamily="34" charset="0"/>
              </a:rPr>
              <a:t> are </a:t>
            </a:r>
            <a:r>
              <a:rPr lang="en-GB" sz="1200" b="1" dirty="0">
                <a:latin typeface="Segoe UI" panose="020B0502040204020203" pitchFamily="34" charset="0"/>
                <a:ea typeface="Segoe UI" panose="020B0502040204020203" pitchFamily="34" charset="0"/>
                <a:cs typeface="Segoe UI" panose="020B0502040204020203" pitchFamily="34" charset="0"/>
              </a:rPr>
              <a:t>motorcyclists.</a:t>
            </a:r>
          </a:p>
          <a:p>
            <a:pPr marL="171450" indent="-171450">
              <a:buFont typeface="Arial" panose="020B0604020202020204" pitchFamily="34" charset="0"/>
              <a:buChar char="•"/>
            </a:pPr>
            <a:endParaRPr lang="en-GB" sz="7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a:spLocks noChangeArrowheads="1"/>
          </p:cNvSpPr>
          <p:nvPr/>
        </p:nvSpPr>
        <p:spPr bwMode="auto">
          <a:xfrm>
            <a:off x="405371" y="3863242"/>
            <a:ext cx="5564516" cy="2705724"/>
          </a:xfrm>
          <a:prstGeom prst="rect">
            <a:avLst/>
          </a:prstGeom>
          <a:solidFill>
            <a:schemeClr val="bg1"/>
          </a:solidFill>
          <a:ln w="28575">
            <a:solidFill>
              <a:srgbClr val="EE855E"/>
            </a:solidFill>
          </a:ln>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5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u="none" dirty="0">
                <a:latin typeface="Segoe UI" panose="020B0502040204020203" pitchFamily="34" charset="0"/>
                <a:ea typeface="Segoe UI" panose="020B0502040204020203" pitchFamily="34" charset="0"/>
                <a:cs typeface="Segoe UI" panose="020B0502040204020203" pitchFamily="34" charset="0"/>
              </a:rPr>
              <a:t>13% (5) of collisions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involved a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motorcyclist,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of which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3 </a:t>
            </a:r>
            <a:r>
              <a:rPr lang="en-GB" altLang="en-US" sz="1200" u="none" dirty="0">
                <a:latin typeface="Segoe UI" panose="020B0502040204020203" pitchFamily="34" charset="0"/>
                <a:ea typeface="Segoe UI" panose="020B0502040204020203" pitchFamily="34" charset="0"/>
                <a:cs typeface="Segoe UI" panose="020B0502040204020203" pitchFamily="34" charset="0"/>
              </a:rPr>
              <a:t>occurred in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Shropshire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and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2</a:t>
            </a:r>
            <a:r>
              <a:rPr lang="en-GB" altLang="en-US" sz="1200" u="none" dirty="0">
                <a:latin typeface="Segoe UI" panose="020B0502040204020203" pitchFamily="34" charset="0"/>
                <a:ea typeface="Segoe UI" panose="020B0502040204020203" pitchFamily="34" charset="0"/>
                <a:cs typeface="Segoe UI" panose="020B0502040204020203" pitchFamily="34" charset="0"/>
              </a:rPr>
              <a:t> in</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 Telford &amp; Wrekin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in the previous month.</a:t>
            </a:r>
          </a:p>
          <a:p>
            <a:pPr marL="171450" indent="-171450">
              <a:buFont typeface="Arial" panose="020B0604020202020204" pitchFamily="34" charset="0"/>
              <a:buChar char="•"/>
              <a:defRPr/>
            </a:pPr>
            <a:endParaRPr lang="en-GB" altLang="en-US" sz="700" b="1" u="none" dirty="0">
              <a:latin typeface="Segoe UI" panose="020B0502040204020203" pitchFamily="34" charset="0"/>
              <a:ea typeface="Segoe UI" panose="020B0502040204020203" pitchFamily="34" charset="0"/>
              <a:cs typeface="Segoe UI" panose="020B0502040204020203" pitchFamily="34" charset="0"/>
            </a:endParaRPr>
          </a:p>
          <a:p>
            <a:pPr marL="176213" lvl="1" indent="0">
              <a:defRPr/>
            </a:pPr>
            <a:r>
              <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 There were</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 no repeat locations.</a:t>
            </a:r>
          </a:p>
          <a:p>
            <a:pPr marL="176213" lvl="1" indent="0">
              <a:defRPr/>
            </a:pPr>
            <a:r>
              <a:rPr lang="en-GB" altLang="en-US" sz="1200" b="1" u="none"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 2 collisions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occurred on the</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 weekend.</a:t>
            </a:r>
          </a:p>
          <a:p>
            <a:pPr>
              <a:defRPr/>
            </a:pPr>
            <a:endParaRPr lang="en-GB" altLang="en-US" sz="7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a:latin typeface="Segoe UI" panose="020B0502040204020203" pitchFamily="34" charset="0"/>
                <a:ea typeface="Segoe UI" panose="020B0502040204020203" pitchFamily="34" charset="0"/>
                <a:cs typeface="Segoe UI" panose="020B0502040204020203" pitchFamily="34" charset="0"/>
              </a:rPr>
              <a:t>The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Department for Transport’s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latest report in January 2023 on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road usage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shows that, generally,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national road usage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is in line with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pre Covid-19 levels.</a:t>
            </a:r>
            <a:r>
              <a:rPr lang="en-GB" altLang="en-US" sz="1200" u="none"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altLang="en-US" sz="7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a:latin typeface="Segoe UI" panose="020B0502040204020203" pitchFamily="34" charset="0"/>
                <a:ea typeface="Segoe UI" panose="020B0502040204020203" pitchFamily="34" charset="0"/>
                <a:cs typeface="Segoe UI" panose="020B0502040204020203" pitchFamily="34" charset="0"/>
              </a:rPr>
              <a:t>Therefore it is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probable</a:t>
            </a:r>
            <a:r>
              <a:rPr lang="en-GB" altLang="en-US" sz="1200" u="none" dirty="0">
                <a:latin typeface="Segoe UI" panose="020B0502040204020203" pitchFamily="34" charset="0"/>
                <a:ea typeface="Segoe UI" panose="020B0502040204020203" pitchFamily="34" charset="0"/>
                <a:cs typeface="Segoe UI" panose="020B0502040204020203" pitchFamily="34" charset="0"/>
              </a:rPr>
              <a:t> that the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increase</a:t>
            </a:r>
            <a:r>
              <a:rPr lang="en-GB" altLang="en-US" sz="1200" u="none" dirty="0">
                <a:latin typeface="Segoe UI" panose="020B0502040204020203" pitchFamily="34" charset="0"/>
                <a:ea typeface="Segoe UI" panose="020B0502040204020203" pitchFamily="34" charset="0"/>
                <a:cs typeface="Segoe UI" panose="020B0502040204020203" pitchFamily="34" charset="0"/>
              </a:rPr>
              <a:t> in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fuel</a:t>
            </a:r>
            <a:r>
              <a:rPr lang="en-GB" altLang="en-US" sz="1200" u="none" dirty="0">
                <a:latin typeface="Segoe UI" panose="020B0502040204020203" pitchFamily="34" charset="0"/>
                <a:ea typeface="Segoe UI" panose="020B0502040204020203" pitchFamily="34" charset="0"/>
                <a:cs typeface="Segoe UI" panose="020B0502040204020203" pitchFamily="34" charset="0"/>
              </a:rPr>
              <a:t>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costs</a:t>
            </a:r>
            <a:r>
              <a:rPr lang="en-GB" altLang="en-US" sz="1200" u="none" dirty="0">
                <a:latin typeface="Segoe UI" panose="020B0502040204020203" pitchFamily="34" charset="0"/>
                <a:ea typeface="Segoe UI" panose="020B0502040204020203" pitchFamily="34" charset="0"/>
                <a:cs typeface="Segoe UI" panose="020B0502040204020203" pitchFamily="34" charset="0"/>
              </a:rPr>
              <a:t> are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not impacting road usage.</a:t>
            </a:r>
          </a:p>
          <a:p>
            <a:pPr marL="171450" indent="-171450">
              <a:buFont typeface="Arial" panose="020B0604020202020204" pitchFamily="34" charset="0"/>
              <a:buChar char="•"/>
              <a:defRPr/>
            </a:pPr>
            <a:endParaRPr lang="en-GB" altLang="en-US" sz="700" b="1" u="none"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5"/>
          <a:stretch>
            <a:fillRect/>
          </a:stretch>
        </p:blipFill>
        <p:spPr>
          <a:xfrm>
            <a:off x="9529545" y="394567"/>
            <a:ext cx="2482453" cy="641536"/>
          </a:xfrm>
          <a:prstGeom prst="rect">
            <a:avLst/>
          </a:prstGeom>
        </p:spPr>
      </p:pic>
      <p:pic>
        <p:nvPicPr>
          <p:cNvPr id="8" name="Picture 7"/>
          <p:cNvPicPr>
            <a:picLocks noChangeAspect="1"/>
          </p:cNvPicPr>
          <p:nvPr/>
        </p:nvPicPr>
        <p:blipFill>
          <a:blip r:embed="rId6"/>
          <a:stretch>
            <a:fillRect/>
          </a:stretch>
        </p:blipFill>
        <p:spPr>
          <a:xfrm>
            <a:off x="9512891" y="3735813"/>
            <a:ext cx="2499107" cy="645840"/>
          </a:xfrm>
          <a:prstGeom prst="rect">
            <a:avLst/>
          </a:prstGeom>
        </p:spPr>
      </p:pic>
    </p:spTree>
    <p:extLst>
      <p:ext uri="{BB962C8B-B14F-4D97-AF65-F5344CB8AC3E}">
        <p14:creationId xmlns:p14="http://schemas.microsoft.com/office/powerpoint/2010/main" val="378239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rgbClr val="005694"/>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9</a:t>
            </a:fld>
            <a:endPar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47071" y="192984"/>
            <a:ext cx="5625796" cy="461665"/>
          </a:xfrm>
          <a:prstGeom prst="rect">
            <a:avLst/>
          </a:prstGeom>
          <a:solidFill>
            <a:srgbClr val="005694"/>
          </a:solidFill>
        </p:spPr>
        <p:txBody>
          <a:bodyPr wrap="square" rtlCol="0">
            <a:spAutoFit/>
          </a:bodyPr>
          <a:lstStyle/>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5. Crime and Detections</a:t>
            </a:r>
          </a:p>
          <a:p>
            <a:r>
              <a:rPr lang="en-GB" sz="1200" b="1">
                <a:solidFill>
                  <a:schemeClr val="bg1"/>
                </a:solidFill>
                <a:latin typeface="Segoe UI" panose="020B0502040204020203" pitchFamily="34" charset="0"/>
                <a:ea typeface="Segoe UI" panose="020B0502040204020203" pitchFamily="34" charset="0"/>
                <a:cs typeface="Segoe UI" panose="020B0502040204020203" pitchFamily="34" charset="0"/>
              </a:rPr>
              <a:t>Total recorded crime – West Mercia</a:t>
            </a:r>
          </a:p>
        </p:txBody>
      </p:sp>
      <p:sp>
        <p:nvSpPr>
          <p:cNvPr id="10" name="Rounded Rectangle 14"/>
          <p:cNvSpPr>
            <a:spLocks noChangeArrowheads="1"/>
          </p:cNvSpPr>
          <p:nvPr/>
        </p:nvSpPr>
        <p:spPr bwMode="auto">
          <a:xfrm>
            <a:off x="463761" y="5763237"/>
            <a:ext cx="11640722" cy="1003209"/>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3" name="TextBox 12"/>
          <p:cNvSpPr txBox="1"/>
          <p:nvPr/>
        </p:nvSpPr>
        <p:spPr>
          <a:xfrm>
            <a:off x="463761" y="6040235"/>
            <a:ext cx="11640722" cy="64633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Most crimes types have decreased from the previous month.  </a:t>
            </a:r>
          </a:p>
          <a:p>
            <a:pPr marL="171450" indent="-171450">
              <a:buFont typeface="Arial" panose="020B0604020202020204" pitchFamily="34" charset="0"/>
              <a:buChar char="•"/>
              <a:defRPr/>
            </a:pPr>
            <a:endParaRPr lang="en-GB" altLang="en-US" sz="120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a:latin typeface="Segoe UI" panose="020B0502040204020203" pitchFamily="34" charset="0"/>
                <a:ea typeface="Segoe UI" panose="020B0502040204020203" pitchFamily="34" charset="0"/>
                <a:cs typeface="Segoe UI" panose="020B0502040204020203" pitchFamily="34" charset="0"/>
              </a:rPr>
              <a:t>Business &amp; Community Burglary </a:t>
            </a:r>
            <a:r>
              <a:rPr lang="en-GB" altLang="en-US" sz="1200">
                <a:latin typeface="Segoe UI" panose="020B0502040204020203" pitchFamily="34" charset="0"/>
                <a:ea typeface="Segoe UI" panose="020B0502040204020203" pitchFamily="34" charset="0"/>
                <a:cs typeface="Segoe UI" panose="020B0502040204020203" pitchFamily="34" charset="0"/>
              </a:rPr>
              <a:t>and</a:t>
            </a:r>
            <a:r>
              <a:rPr lang="en-GB" altLang="en-US" sz="1200" b="1">
                <a:latin typeface="Segoe UI" panose="020B0502040204020203" pitchFamily="34" charset="0"/>
                <a:ea typeface="Segoe UI" panose="020B0502040204020203" pitchFamily="34" charset="0"/>
                <a:cs typeface="Segoe UI" panose="020B0502040204020203" pitchFamily="34" charset="0"/>
              </a:rPr>
              <a:t> All Other Theft </a:t>
            </a:r>
            <a:r>
              <a:rPr lang="en-GB" altLang="en-US" sz="1200">
                <a:latin typeface="Segoe UI" panose="020B0502040204020203" pitchFamily="34" charset="0"/>
                <a:ea typeface="Segoe UI" panose="020B0502040204020203" pitchFamily="34" charset="0"/>
                <a:cs typeface="Segoe UI" panose="020B0502040204020203" pitchFamily="34" charset="0"/>
              </a:rPr>
              <a:t>have exceeded the upper control limit. </a:t>
            </a:r>
            <a:endParaRPr lang="en-GB" sz="1200"/>
          </a:p>
        </p:txBody>
      </p:sp>
      <p:sp>
        <p:nvSpPr>
          <p:cNvPr id="8" name="TextBox 7"/>
          <p:cNvSpPr txBox="1"/>
          <p:nvPr/>
        </p:nvSpPr>
        <p:spPr>
          <a:xfrm>
            <a:off x="443562" y="5196549"/>
            <a:ext cx="11660921" cy="553998"/>
          </a:xfrm>
          <a:prstGeom prst="rect">
            <a:avLst/>
          </a:prstGeom>
          <a:noFill/>
        </p:spPr>
        <p:txBody>
          <a:bodyPr wrap="square" rtlCol="0">
            <a:spAutoFit/>
          </a:bodyPr>
          <a:lstStyle/>
          <a:p>
            <a:pPr>
              <a:defRPr/>
            </a:pPr>
            <a:r>
              <a:rPr lang="en-GB" altLang="en-US" sz="1000">
                <a:latin typeface="Segoe UI" panose="020B0502040204020203" pitchFamily="34" charset="0"/>
                <a:ea typeface="Segoe UI" panose="020B0502040204020203" pitchFamily="34" charset="0"/>
                <a:cs typeface="Segoe UI" panose="020B0502040204020203" pitchFamily="34" charset="0"/>
              </a:rPr>
              <a:t>The upper and lower control limits are derived by calculating 2 points of Standard Deviation from the mean. The mean is fixed for the year and is based on volumes recorded in 21/22. It is possible for the previous month to be coloured differently from the month in 2022/23 even if volumes are similar. This is due to the upper and lower control limits changing annually based on volumes in the previous year. It should be noted that pandemic restrictions were still in place during May 2021, which will have affected volumes of certain crime types.</a:t>
            </a:r>
            <a:endParaRPr lang="en-GB" sz="1000"/>
          </a:p>
        </p:txBody>
      </p:sp>
      <p:pic>
        <p:nvPicPr>
          <p:cNvPr id="3" name="Picture 2"/>
          <p:cNvPicPr>
            <a:picLocks noChangeAspect="1"/>
          </p:cNvPicPr>
          <p:nvPr/>
        </p:nvPicPr>
        <p:blipFill>
          <a:blip r:embed="rId3"/>
          <a:stretch>
            <a:fillRect/>
          </a:stretch>
        </p:blipFill>
        <p:spPr>
          <a:xfrm>
            <a:off x="514022" y="738539"/>
            <a:ext cx="11520000" cy="4458010"/>
          </a:xfrm>
          <a:prstGeom prst="rect">
            <a:avLst/>
          </a:prstGeom>
        </p:spPr>
      </p:pic>
      <p:sp>
        <p:nvSpPr>
          <p:cNvPr id="9" name="TextBox 58"/>
          <p:cNvSpPr txBox="1"/>
          <p:nvPr/>
        </p:nvSpPr>
        <p:spPr>
          <a:xfrm>
            <a:off x="9828152" y="28553"/>
            <a:ext cx="983528" cy="275581"/>
          </a:xfrm>
          <a:prstGeom prst="snip2DiagRect">
            <a:avLst/>
          </a:prstGeom>
          <a:solidFill>
            <a:schemeClr val="lt1"/>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C60D83FC-E594-41E6-B54C-CA20EDB946E4}" type="TxLink">
              <a:rPr lang="en-US"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pPr marL="0" indent="0" algn="ctr"/>
              <a:t>Upper Limit Value</a:t>
            </a:fld>
            <a:endParaRPr lang="en-GB" sz="800" b="1" i="0" u="none" strike="noStrike">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59"/>
          <p:cNvSpPr txBox="1"/>
          <p:nvPr/>
        </p:nvSpPr>
        <p:spPr>
          <a:xfrm>
            <a:off x="9828151" y="313254"/>
            <a:ext cx="992254" cy="264856"/>
          </a:xfrm>
          <a:prstGeom prst="snip2DiagRect">
            <a:avLst/>
          </a:prstGeom>
          <a:solidFill>
            <a:schemeClr val="lt1"/>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fld id="{DD0A3E59-0706-42E1-814E-3C19712716A4}" type="TxLink">
              <a:rPr lang="en-US"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rPr>
              <a:pPr marL="0" indent="0" algn="ctr"/>
              <a:t>Lower Limit Value</a:t>
            </a:fld>
            <a:endParaRPr lang="en-GB" sz="800" b="1" i="0" u="none" strike="noStrike">
              <a:solidFill>
                <a:schemeClr val="accent5">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58"/>
          <p:cNvSpPr txBox="1"/>
          <p:nvPr/>
        </p:nvSpPr>
        <p:spPr>
          <a:xfrm>
            <a:off x="10811680" y="28553"/>
            <a:ext cx="983528" cy="275581"/>
          </a:xfrm>
          <a:prstGeom prst="snip2DiagRect">
            <a:avLst/>
          </a:prstGeom>
          <a:solidFill>
            <a:schemeClr val="bg1">
              <a:lumMod val="65000"/>
            </a:schemeClr>
          </a:solidFill>
          <a:ln w="12700"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Upper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59"/>
          <p:cNvSpPr txBox="1"/>
          <p:nvPr/>
        </p:nvSpPr>
        <p:spPr>
          <a:xfrm>
            <a:off x="10820405" y="313409"/>
            <a:ext cx="992254" cy="264856"/>
          </a:xfrm>
          <a:prstGeom prst="snip2DiagRect">
            <a:avLst/>
          </a:prstGeom>
          <a:solidFill>
            <a:schemeClr val="accent1">
              <a:lumMod val="60000"/>
              <a:lumOff val="40000"/>
            </a:schemeClr>
          </a:solidFill>
          <a:ln w="12700" cmpd="sng">
            <a:solidFill>
              <a:schemeClr val="accent5">
                <a:lumMod val="60000"/>
                <a:lumOff val="4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rPr>
              <a:t>Exceeds Lower Limit</a:t>
            </a:r>
            <a:endParaRPr lang="en-GB" sz="800" b="1" i="0" u="none" strike="noStrike">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1476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5FB3A5F40084797A9396715D38AE4" ma:contentTypeVersion="15" ma:contentTypeDescription="Create a new document." ma:contentTypeScope="" ma:versionID="5b5e4868303143ff233adf7f8b98cd88">
  <xsd:schema xmlns:xsd="http://www.w3.org/2001/XMLSchema" xmlns:xs="http://www.w3.org/2001/XMLSchema" xmlns:p="http://schemas.microsoft.com/office/2006/metadata/properties" xmlns:ns1="http://schemas.microsoft.com/sharepoint/v3" xmlns:ns3="9e364ed4-998e-4c5d-b39b-047cc4562916" xmlns:ns4="4b00d8ce-6511-477f-b13d-d7e05ce37fc3" targetNamespace="http://schemas.microsoft.com/office/2006/metadata/properties" ma:root="true" ma:fieldsID="0aaaabb225f68156c3fe7d800dc1fa2c" ns1:_="" ns3:_="" ns4:_="">
    <xsd:import namespace="http://schemas.microsoft.com/sharepoint/v3"/>
    <xsd:import namespace="9e364ed4-998e-4c5d-b39b-047cc4562916"/>
    <xsd:import namespace="4b00d8ce-6511-477f-b13d-d7e05ce37fc3"/>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64ed4-998e-4c5d-b39b-047cc45629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0d8ce-6511-477f-b13d-d7e05ce37f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9e364ed4-998e-4c5d-b39b-047cc4562916" xsi:nil="true"/>
  </documentManagement>
</p:properties>
</file>

<file path=customXml/itemProps1.xml><?xml version="1.0" encoding="utf-8"?>
<ds:datastoreItem xmlns:ds="http://schemas.openxmlformats.org/officeDocument/2006/customXml" ds:itemID="{E7295D55-79E2-4C14-BF3C-DE0C487D891C}">
  <ds:schemaRefs>
    <ds:schemaRef ds:uri="4b00d8ce-6511-477f-b13d-d7e05ce37fc3"/>
    <ds:schemaRef ds:uri="9e364ed4-998e-4c5d-b39b-047cc4562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F69B32-ABC5-4C73-959C-D361CD0F7B33}">
  <ds:schemaRefs>
    <ds:schemaRef ds:uri="http://schemas.microsoft.com/sharepoint/v3/contenttype/forms"/>
  </ds:schemaRefs>
</ds:datastoreItem>
</file>

<file path=customXml/itemProps3.xml><?xml version="1.0" encoding="utf-8"?>
<ds:datastoreItem xmlns:ds="http://schemas.openxmlformats.org/officeDocument/2006/customXml" ds:itemID="{BE4A212B-CE48-4CE1-ABE8-DC0657A455D7}">
  <ds:schemaRefs>
    <ds:schemaRef ds:uri="http://purl.org/dc/elements/1.1/"/>
    <ds:schemaRef ds:uri="http://www.w3.org/XML/1998/namespace"/>
    <ds:schemaRef ds:uri="9e364ed4-998e-4c5d-b39b-047cc4562916"/>
    <ds:schemaRef ds:uri="4b00d8ce-6511-477f-b13d-d7e05ce37fc3"/>
    <ds:schemaRef ds:uri="http://purl.org/dc/terms/"/>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514</TotalTime>
  <Words>2856</Words>
  <Application>Microsoft Office PowerPoint</Application>
  <PresentationFormat>Widescreen</PresentationFormat>
  <Paragraphs>348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Calibri Light</vt:lpstr>
      <vt:lpstr>Segoe UI</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Jones</dc:creator>
  <cp:lastModifiedBy>Matt Stiff</cp:lastModifiedBy>
  <cp:revision>43</cp:revision>
  <cp:lastPrinted>2022-07-13T13:31:42Z</cp:lastPrinted>
  <dcterms:created xsi:type="dcterms:W3CDTF">2020-06-12T17:30:25Z</dcterms:created>
  <dcterms:modified xsi:type="dcterms:W3CDTF">2023-03-09T11:39:14Z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7b36c5-01da-48bc-918f-ba2815177b49_Enabled">
    <vt:lpwstr>true</vt:lpwstr>
  </property>
  <property fmtid="{D5CDD505-2E9C-101B-9397-08002B2CF9AE}" pid="3" name="MSIP_Label_ee7b36c5-01da-48bc-918f-ba2815177b49_SetDate">
    <vt:lpwstr>2023-01-12T15:34:28Z</vt:lpwstr>
  </property>
  <property fmtid="{D5CDD505-2E9C-101B-9397-08002B2CF9AE}" pid="4" name="MSIP_Label_ee7b36c5-01da-48bc-918f-ba2815177b49_Method">
    <vt:lpwstr>Standard</vt:lpwstr>
  </property>
  <property fmtid="{D5CDD505-2E9C-101B-9397-08002B2CF9AE}" pid="5" name="MSIP_Label_ee7b36c5-01da-48bc-918f-ba2815177b49_Name">
    <vt:lpwstr>OFFICIAL</vt:lpwstr>
  </property>
  <property fmtid="{D5CDD505-2E9C-101B-9397-08002B2CF9AE}" pid="6" name="MSIP_Label_ee7b36c5-01da-48bc-918f-ba2815177b49_SiteId">
    <vt:lpwstr>dd7d99f4-65c4-4822-bf7b-75d61ebc8f4a</vt:lpwstr>
  </property>
  <property fmtid="{D5CDD505-2E9C-101B-9397-08002B2CF9AE}" pid="7" name="MSIP_Label_ee7b36c5-01da-48bc-918f-ba2815177b49_ActionId">
    <vt:lpwstr>392c03bd-fe3c-4485-90ff-72a94b88877a</vt:lpwstr>
  </property>
  <property fmtid="{D5CDD505-2E9C-101B-9397-08002B2CF9AE}" pid="8" name="MSIP_Label_ee7b36c5-01da-48bc-918f-ba2815177b49_ContentBits">
    <vt:lpwstr>0</vt:lpwstr>
  </property>
  <property fmtid="{D5CDD505-2E9C-101B-9397-08002B2CF9AE}" pid="9" name="ContentTypeId">
    <vt:lpwstr>0x0101003C25FB3A5F40084797A9396715D38AE4</vt:lpwstr>
  </property>
</Properties>
</file>