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notesSlides/notesSlide1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4.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notesSlides/notesSlide17.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drawings/drawing5.xml" ContentType="application/vnd.openxmlformats-officedocument.drawingml.chartshapes+xml"/>
  <Override PartName="/ppt/charts/chart35.xml" ContentType="application/vnd.openxmlformats-officedocument.drawingml.chart+xml"/>
  <Override PartName="/ppt/charts/chart36.xml" ContentType="application/vnd.openxmlformats-officedocument.drawingml.chart+xml"/>
  <Override PartName="/ppt/notesSlides/notesSlide19.xml" ContentType="application/vnd.openxmlformats-officedocument.presentationml.notesSlide+xml"/>
  <Override PartName="/ppt/charts/chart37.xml" ContentType="application/vnd.openxmlformats-officedocument.drawingml.chart+xml"/>
  <Override PartName="/ppt/notesSlides/notesSlide20.xml" ContentType="application/vnd.openxmlformats-officedocument.presentationml.notesSlide+xml"/>
  <Override PartName="/ppt/charts/chart38.xml" ContentType="application/vnd.openxmlformats-officedocument.drawingml.chart+xml"/>
  <Override PartName="/ppt/drawings/drawing6.xml" ContentType="application/vnd.openxmlformats-officedocument.drawingml.chartshapes+xml"/>
  <Override PartName="/ppt/charts/chart39.xml" ContentType="application/vnd.openxmlformats-officedocument.drawingml.chart+xml"/>
  <Override PartName="/ppt/charts/chart40.xml" ContentType="application/vnd.openxmlformats-officedocument.drawingml.chart+xml"/>
  <Override PartName="/ppt/notesSlides/notesSlide21.xml" ContentType="application/vnd.openxmlformats-officedocument.presentationml.notesSlide+xml"/>
  <Override PartName="/ppt/charts/chart41.xml" ContentType="application/vnd.openxmlformats-officedocument.drawingml.chart+xml"/>
  <Override PartName="/ppt/notesSlides/notesSlide2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3.xml" ContentType="application/vnd.openxmlformats-officedocument.presentationml.notesSlide+xml"/>
  <Override PartName="/ppt/charts/chart46.xml" ContentType="application/vnd.openxmlformats-officedocument.drawingml.chart+xml"/>
  <Override PartName="/ppt/notesSlides/notesSlide24.xml" ContentType="application/vnd.openxmlformats-officedocument.presentationml.notesSlide+xml"/>
  <Override PartName="/ppt/charts/chart47.xml" ContentType="application/vnd.openxmlformats-officedocument.drawingml.chart+xml"/>
  <Override PartName="/ppt/drawings/drawing7.xml" ContentType="application/vnd.openxmlformats-officedocument.drawingml.chartshapes+xml"/>
  <Override PartName="/ppt/charts/chart48.xml" ContentType="application/vnd.openxmlformats-officedocument.drawingml.chart+xml"/>
  <Override PartName="/ppt/charts/chart49.xml" ContentType="application/vnd.openxmlformats-officedocument.drawingml.chart+xml"/>
  <Override PartName="/ppt/notesSlides/notesSlide25.xml" ContentType="application/vnd.openxmlformats-officedocument.presentationml.notesSlide+xml"/>
  <Override PartName="/ppt/charts/chart50.xml" ContentType="application/vnd.openxmlformats-officedocument.drawingml.chart+xml"/>
  <Override PartName="/ppt/notesSlides/notesSlide26.xml" ContentType="application/vnd.openxmlformats-officedocument.presentationml.notesSlide+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drawings/drawing8.xml" ContentType="application/vnd.openxmlformats-officedocument.drawingml.chartshapes+xml"/>
  <Override PartName="/ppt/charts/chart53.xml" ContentType="application/vnd.openxmlformats-officedocument.drawingml.chart+xml"/>
  <Override PartName="/ppt/charts/chart54.xml" ContentType="application/vnd.openxmlformats-officedocument.drawingml.chart+xml"/>
  <Override PartName="/ppt/notesSlides/notesSlide28.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drawings/drawing9.xml" ContentType="application/vnd.openxmlformats-officedocument.drawingml.chartshapes+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drawings/drawing10.xml" ContentType="application/vnd.openxmlformats-officedocument.drawingml.chartshapes+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notesSlides/notesSlide30.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1.xml" ContentType="application/vnd.openxmlformats-officedocument.presentationml.notesSlide+xml"/>
  <Override PartName="/ppt/charts/chart7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3.xml" ContentType="application/vnd.openxmlformats-officedocument.drawingml.chart+xml"/>
  <Override PartName="/ppt/notesSlides/notesSlide34.xml" ContentType="application/vnd.openxmlformats-officedocument.presentationml.notesSlide+xml"/>
  <Override PartName="/ppt/charts/chart74.xml" ContentType="application/vnd.openxmlformats-officedocument.drawingml.chart+xml"/>
  <Override PartName="/ppt/drawings/drawing11.xml" ContentType="application/vnd.openxmlformats-officedocument.drawingml.chartshapes+xml"/>
  <Override PartName="/ppt/charts/chart75.xml" ContentType="application/vnd.openxmlformats-officedocument.drawingml.chart+xml"/>
  <Override PartName="/ppt/notesSlides/notesSlide35.xml" ContentType="application/vnd.openxmlformats-officedocument.presentationml.notesSlide+xml"/>
  <Override PartName="/ppt/charts/chart76.xml" ContentType="application/vnd.openxmlformats-officedocument.drawingml.chart+xml"/>
  <Override PartName="/ppt/drawings/drawing12.xml" ContentType="application/vnd.openxmlformats-officedocument.drawingml.chartshapes+xml"/>
  <Override PartName="/ppt/charts/chart77.xml" ContentType="application/vnd.openxmlformats-officedocument.drawingml.chart+xml"/>
  <Override PartName="/ppt/drawings/drawing13.xml" ContentType="application/vnd.openxmlformats-officedocument.drawingml.chartshapes+xml"/>
  <Override PartName="/ppt/charts/chart78.xml" ContentType="application/vnd.openxmlformats-officedocument.drawingml.chart+xml"/>
  <Override PartName="/ppt/drawings/drawing14.xml" ContentType="application/vnd.openxmlformats-officedocument.drawingml.chartshapes+xml"/>
  <Override PartName="/ppt/charts/chart79.xml" ContentType="application/vnd.openxmlformats-officedocument.drawingml.chart+xml"/>
  <Override PartName="/ppt/drawings/drawing15.xml" ContentType="application/vnd.openxmlformats-officedocument.drawingml.chartshapes+xml"/>
  <Override PartName="/ppt/notesSlides/notesSlide36.xml" ContentType="application/vnd.openxmlformats-officedocument.presentationml.notesSlide+xml"/>
  <Override PartName="/ppt/charts/chart80.xml" ContentType="application/vnd.openxmlformats-officedocument.drawingml.chart+xml"/>
  <Override PartName="/ppt/drawings/drawing16.xml" ContentType="application/vnd.openxmlformats-officedocument.drawingml.chartshapes+xml"/>
  <Override PartName="/ppt/charts/chart81.xml" ContentType="application/vnd.openxmlformats-officedocument.drawingml.chart+xml"/>
  <Override PartName="/ppt/notesSlides/notesSlide37.xml" ContentType="application/vnd.openxmlformats-officedocument.presentationml.notesSlide+xml"/>
  <Override PartName="/ppt/charts/chart82.xml" ContentType="application/vnd.openxmlformats-officedocument.drawingml.chart+xml"/>
  <Override PartName="/ppt/drawings/drawing17.xml" ContentType="application/vnd.openxmlformats-officedocument.drawingml.chartshapes+xml"/>
  <Override PartName="/ppt/charts/chart83.xml" ContentType="application/vnd.openxmlformats-officedocument.drawingml.chart+xml"/>
  <Override PartName="/ppt/drawings/drawing18.xml" ContentType="application/vnd.openxmlformats-officedocument.drawingml.chartshapes+xml"/>
  <Override PartName="/ppt/charts/chart84.xml" ContentType="application/vnd.openxmlformats-officedocument.drawingml.chart+xml"/>
  <Override PartName="/ppt/drawings/drawing19.xml" ContentType="application/vnd.openxmlformats-officedocument.drawingml.chartshapes+xml"/>
  <Override PartName="/ppt/charts/chart85.xml" ContentType="application/vnd.openxmlformats-officedocument.drawingml.chart+xml"/>
  <Override PartName="/ppt/drawings/drawing20.xml" ContentType="application/vnd.openxmlformats-officedocument.drawingml.chartshapes+xml"/>
  <Override PartName="/ppt/notesSlides/notesSlide38.xml" ContentType="application/vnd.openxmlformats-officedocument.presentationml.notesSlide+xml"/>
  <Override PartName="/ppt/charts/chart86.xml" ContentType="application/vnd.openxmlformats-officedocument.drawingml.chart+xml"/>
  <Override PartName="/ppt/drawings/drawing21.xml" ContentType="application/vnd.openxmlformats-officedocument.drawingml.chartshapes+xml"/>
  <Override PartName="/ppt/charts/chart87.xml" ContentType="application/vnd.openxmlformats-officedocument.drawingml.chart+xml"/>
  <Override PartName="/ppt/charts/chart88.xml" ContentType="application/vnd.openxmlformats-officedocument.drawingml.chart+xml"/>
  <Override PartName="/ppt/drawings/drawing22.xml" ContentType="application/vnd.openxmlformats-officedocument.drawingml.chartshapes+xml"/>
  <Override PartName="/ppt/charts/chart89.xml" ContentType="application/vnd.openxmlformats-officedocument.drawingml.chart+xml"/>
  <Override PartName="/ppt/drawings/drawing23.xml" ContentType="application/vnd.openxmlformats-officedocument.drawingml.chartshapes+xml"/>
  <Override PartName="/ppt/charts/chart90.xml" ContentType="application/vnd.openxmlformats-officedocument.drawingml.chart+xml"/>
  <Override PartName="/ppt/drawings/drawing24.xml" ContentType="application/vnd.openxmlformats-officedocument.drawingml.chartshapes+xml"/>
  <Override PartName="/ppt/charts/chart91.xml" ContentType="application/vnd.openxmlformats-officedocument.drawingml.chart+xml"/>
  <Override PartName="/ppt/drawings/drawing25.xml" ContentType="application/vnd.openxmlformats-officedocument.drawingml.chartshapes+xml"/>
  <Override PartName="/ppt/notesSlides/notesSlide39.xml" ContentType="application/vnd.openxmlformats-officedocument.presentationml.notesSlide+xml"/>
  <Override PartName="/ppt/charts/chart92.xml" ContentType="application/vnd.openxmlformats-officedocument.drawingml.chart+xml"/>
  <Override PartName="/ppt/drawings/drawing26.xml" ContentType="application/vnd.openxmlformats-officedocument.drawingml.chartshapes+xml"/>
  <Override PartName="/ppt/charts/chart93.xml" ContentType="application/vnd.openxmlformats-officedocument.drawingml.chart+xml"/>
  <Override PartName="/ppt/notesSlides/notesSlide40.xml" ContentType="application/vnd.openxmlformats-officedocument.presentationml.notesSlide+xml"/>
  <Override PartName="/ppt/charts/chart94.xml" ContentType="application/vnd.openxmlformats-officedocument.drawingml.chart+xml"/>
  <Override PartName="/ppt/drawings/drawing27.xml" ContentType="application/vnd.openxmlformats-officedocument.drawingml.chartshapes+xml"/>
  <Override PartName="/ppt/charts/chart95.xml" ContentType="application/vnd.openxmlformats-officedocument.drawingml.chart+xml"/>
  <Override PartName="/ppt/drawings/drawing28.xml" ContentType="application/vnd.openxmlformats-officedocument.drawingml.chartshapes+xml"/>
  <Override PartName="/ppt/charts/chart96.xml" ContentType="application/vnd.openxmlformats-officedocument.drawingml.chart+xml"/>
  <Override PartName="/ppt/drawings/drawing29.xml" ContentType="application/vnd.openxmlformats-officedocument.drawingml.chartshapes+xml"/>
  <Override PartName="/ppt/charts/chart97.xml" ContentType="application/vnd.openxmlformats-officedocument.drawingml.chart+xml"/>
  <Override PartName="/ppt/drawings/drawing30.xml" ContentType="application/vnd.openxmlformats-officedocument.drawingml.chartshapes+xml"/>
  <Override PartName="/ppt/notesSlides/notesSlide41.xml" ContentType="application/vnd.openxmlformats-officedocument.presentationml.notesSlide+xml"/>
  <Override PartName="/ppt/charts/chart98.xml" ContentType="application/vnd.openxmlformats-officedocument.drawingml.chart+xml"/>
  <Override PartName="/ppt/drawings/drawing31.xml" ContentType="application/vnd.openxmlformats-officedocument.drawingml.chartshapes+xml"/>
  <Override PartName="/ppt/charts/chart99.xml" ContentType="application/vnd.openxmlformats-officedocument.drawingml.chart+xml"/>
  <Override PartName="/ppt/charts/chart100.xml" ContentType="application/vnd.openxmlformats-officedocument.drawingml.chart+xml"/>
  <Override PartName="/ppt/drawings/drawing32.xml" ContentType="application/vnd.openxmlformats-officedocument.drawingml.chartshapes+xml"/>
  <Override PartName="/ppt/charts/chart101.xml" ContentType="application/vnd.openxmlformats-officedocument.drawingml.chart+xml"/>
  <Override PartName="/ppt/drawings/drawing33.xml" ContentType="application/vnd.openxmlformats-officedocument.drawingml.chartshapes+xml"/>
  <Override PartName="/ppt/charts/chart102.xml" ContentType="application/vnd.openxmlformats-officedocument.drawingml.chart+xml"/>
  <Override PartName="/ppt/drawings/drawing34.xml" ContentType="application/vnd.openxmlformats-officedocument.drawingml.chartshapes+xml"/>
  <Override PartName="/ppt/charts/chart103.xml" ContentType="application/vnd.openxmlformats-officedocument.drawingml.chart+xml"/>
  <Override PartName="/ppt/drawings/drawing35.xml" ContentType="application/vnd.openxmlformats-officedocument.drawingml.chartshapes+xml"/>
  <Override PartName="/ppt/charts/chart104.xml" ContentType="application/vnd.openxmlformats-officedocument.drawingml.chart+xml"/>
  <Override PartName="/ppt/drawings/drawing3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sldIdLst>
    <p:sldId id="256" r:id="rId2"/>
    <p:sldId id="291" r:id="rId3"/>
    <p:sldId id="280" r:id="rId4"/>
    <p:sldId id="336" r:id="rId5"/>
    <p:sldId id="337" r:id="rId6"/>
    <p:sldId id="338" r:id="rId7"/>
    <p:sldId id="286" r:id="rId8"/>
    <p:sldId id="296" r:id="rId9"/>
    <p:sldId id="295" r:id="rId10"/>
    <p:sldId id="321" r:id="rId11"/>
    <p:sldId id="297" r:id="rId12"/>
    <p:sldId id="322" r:id="rId13"/>
    <p:sldId id="298" r:id="rId14"/>
    <p:sldId id="323" r:id="rId15"/>
    <p:sldId id="299" r:id="rId16"/>
    <p:sldId id="324" r:id="rId17"/>
    <p:sldId id="300" r:id="rId18"/>
    <p:sldId id="301" r:id="rId19"/>
    <p:sldId id="320" r:id="rId20"/>
    <p:sldId id="325" r:id="rId21"/>
    <p:sldId id="303" r:id="rId22"/>
    <p:sldId id="304" r:id="rId23"/>
    <p:sldId id="326" r:id="rId24"/>
    <p:sldId id="348" r:id="rId25"/>
    <p:sldId id="327" r:id="rId26"/>
    <p:sldId id="305" r:id="rId27"/>
    <p:sldId id="306" r:id="rId28"/>
    <p:sldId id="307" r:id="rId29"/>
    <p:sldId id="328" r:id="rId30"/>
    <p:sldId id="308" r:id="rId31"/>
    <p:sldId id="329" r:id="rId32"/>
    <p:sldId id="309" r:id="rId33"/>
    <p:sldId id="330" r:id="rId34"/>
    <p:sldId id="310" r:id="rId35"/>
    <p:sldId id="311" r:id="rId36"/>
    <p:sldId id="318" r:id="rId37"/>
    <p:sldId id="331" r:id="rId38"/>
    <p:sldId id="319" r:id="rId39"/>
    <p:sldId id="312" r:id="rId40"/>
    <p:sldId id="313" r:id="rId41"/>
    <p:sldId id="332" r:id="rId42"/>
    <p:sldId id="314" r:id="rId43"/>
    <p:sldId id="333" r:id="rId44"/>
    <p:sldId id="315" r:id="rId45"/>
    <p:sldId id="334" r:id="rId46"/>
    <p:sldId id="316" r:id="rId47"/>
    <p:sldId id="317" r:id="rId48"/>
    <p:sldId id="335" r:id="rId49"/>
    <p:sldId id="342" r:id="rId50"/>
    <p:sldId id="354" r:id="rId51"/>
    <p:sldId id="341" r:id="rId52"/>
    <p:sldId id="339" r:id="rId53"/>
    <p:sldId id="343" r:id="rId54"/>
    <p:sldId id="349" r:id="rId55"/>
    <p:sldId id="344" r:id="rId56"/>
    <p:sldId id="350" r:id="rId57"/>
    <p:sldId id="345" r:id="rId58"/>
    <p:sldId id="351" r:id="rId59"/>
    <p:sldId id="346" r:id="rId60"/>
    <p:sldId id="352" r:id="rId61"/>
    <p:sldId id="347" r:id="rId62"/>
    <p:sldId id="353" r:id="rId63"/>
    <p:sldId id="34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BA3"/>
    <a:srgbClr val="005AA0"/>
    <a:srgbClr val="009A46"/>
    <a:srgbClr val="FFFFFF"/>
    <a:srgbClr val="31859C"/>
    <a:srgbClr val="5AAAE6"/>
    <a:srgbClr val="A2C5E8"/>
    <a:srgbClr val="1BBABF"/>
    <a:srgbClr val="4F4F4F"/>
    <a:srgbClr val="DF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0" autoAdjust="0"/>
    <p:restoredTop sz="95289" autoAdjust="0"/>
  </p:normalViewPr>
  <p:slideViewPr>
    <p:cSldViewPr snapToGrid="0">
      <p:cViewPr varScale="1">
        <p:scale>
          <a:sx n="109" d="100"/>
          <a:sy n="109" d="100"/>
        </p:scale>
        <p:origin x="588" y="96"/>
      </p:cViewPr>
      <p:guideLst>
        <p:guide orient="horz" pos="2160"/>
        <p:guide pos="3840"/>
      </p:guideLst>
    </p:cSldViewPr>
  </p:slideViewPr>
  <p:outlineViewPr>
    <p:cViewPr>
      <p:scale>
        <a:sx n="33" d="100"/>
        <a:sy n="33" d="100"/>
      </p:scale>
      <p:origin x="0" y="1836"/>
    </p:cViewPr>
  </p:outlineViewPr>
  <p:notesTextViewPr>
    <p:cViewPr>
      <p:scale>
        <a:sx n="1" d="1"/>
        <a:sy n="1" d="1"/>
      </p:scale>
      <p:origin x="0" y="0"/>
    </p:cViewPr>
  </p:notesTextViewPr>
  <p:sorterViewPr>
    <p:cViewPr>
      <p:scale>
        <a:sx n="100" d="100"/>
        <a:sy n="100" d="100"/>
      </p:scale>
      <p:origin x="0" y="-732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00.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01.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02.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03.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04.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elwha\Dropbox\West%20Mercia%20Police%20Perceptions%20Survey%202023.24\02.%20Quarter%202\Reports\Graphs\West%20Mercia%20Police%20OPCC%20Priorities%20Survey%20-%20Year%20Ending%20September%202023%20for%20graph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7.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3.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5.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8.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_rels/chart99.xml.rels><?xml version="1.0" encoding="UTF-8" standalone="yes"?>
<Relationships xmlns="http://schemas.openxmlformats.org/package/2006/relationships"><Relationship Id="rId1" Type="http://schemas.openxmlformats.org/officeDocument/2006/relationships/oleObject" Target="file:///C:\Users\elwha\Dropbox\West%20Mercia%20Police%20Perceptions%20Survey%202023.24\02.%20Quarter%202\Reports\Graphs\West%20Mercia%20Perceptions%20Graphs%202023-24%20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1327334083242"/>
          <c:y val="3.0469628796400455E-3"/>
          <c:w val="0.65868297712785906"/>
          <c:h val="0.98802446569178848"/>
        </c:manualLayout>
      </c:layout>
      <c:doughnutChart>
        <c:varyColors val="1"/>
        <c:ser>
          <c:idx val="0"/>
          <c:order val="0"/>
          <c:tx>
            <c:strRef>
              <c:f>Sheet1!$B$1</c:f>
              <c:strCache>
                <c:ptCount val="1"/>
                <c:pt idx="0">
                  <c:v>Sales</c:v>
                </c:pt>
              </c:strCache>
            </c:strRef>
          </c:tx>
          <c:explosion val="1"/>
          <c:dPt>
            <c:idx val="0"/>
            <c:bubble3D val="0"/>
            <c:spPr>
              <a:solidFill>
                <a:srgbClr val="5AAAE6"/>
              </a:solidFill>
            </c:spPr>
            <c:extLst>
              <c:ext xmlns:c16="http://schemas.microsoft.com/office/drawing/2014/chart" uri="{C3380CC4-5D6E-409C-BE32-E72D297353CC}">
                <c16:uniqueId val="{00000001-4C58-4D7E-BCCF-9C58C0A70D4C}"/>
              </c:ext>
            </c:extLst>
          </c:dPt>
          <c:dPt>
            <c:idx val="1"/>
            <c:bubble3D val="0"/>
            <c:spPr>
              <a:solidFill>
                <a:schemeClr val="bg1">
                  <a:lumMod val="75000"/>
                </a:schemeClr>
              </a:solidFill>
            </c:spPr>
            <c:extLst>
              <c:ext xmlns:c16="http://schemas.microsoft.com/office/drawing/2014/chart" uri="{C3380CC4-5D6E-409C-BE32-E72D297353CC}">
                <c16:uniqueId val="{00000003-4C58-4D7E-BCCF-9C58C0A70D4C}"/>
              </c:ext>
            </c:extLst>
          </c:dPt>
          <c:dPt>
            <c:idx val="2"/>
            <c:bubble3D val="0"/>
            <c:spPr>
              <a:noFill/>
            </c:spPr>
            <c:extLst>
              <c:ext xmlns:c16="http://schemas.microsoft.com/office/drawing/2014/chart" uri="{C3380CC4-5D6E-409C-BE32-E72D297353CC}">
                <c16:uniqueId val="{00000005-4C58-4D7E-BCCF-9C58C0A70D4C}"/>
              </c:ext>
            </c:extLst>
          </c:dPt>
          <c:cat>
            <c:strRef>
              <c:f>Sheet1!$A$2:$A$4</c:f>
              <c:strCache>
                <c:ptCount val="3"/>
                <c:pt idx="0">
                  <c:v>Fill</c:v>
                </c:pt>
                <c:pt idx="1">
                  <c:v>Placeholder</c:v>
                </c:pt>
                <c:pt idx="2">
                  <c:v>Invisible</c:v>
                </c:pt>
              </c:strCache>
            </c:strRef>
          </c:cat>
          <c:val>
            <c:numRef>
              <c:f>Sheet1!$B$2:$B$4</c:f>
              <c:numCache>
                <c:formatCode>General</c:formatCode>
                <c:ptCount val="3"/>
                <c:pt idx="0">
                  <c:v>14</c:v>
                </c:pt>
                <c:pt idx="1">
                  <c:v>86</c:v>
                </c:pt>
                <c:pt idx="2">
                  <c:v>100</c:v>
                </c:pt>
              </c:numCache>
            </c:numRef>
          </c:val>
          <c:extLst>
            <c:ext xmlns:c16="http://schemas.microsoft.com/office/drawing/2014/chart" uri="{C3380CC4-5D6E-409C-BE32-E72D297353CC}">
              <c16:uniqueId val="{00000008-4C58-4D7E-BCCF-9C58C0A70D4C}"/>
            </c:ext>
          </c:extLst>
        </c:ser>
        <c:dLbls>
          <c:showLegendKey val="0"/>
          <c:showVal val="0"/>
          <c:showCatName val="0"/>
          <c:showSerName val="0"/>
          <c:showPercent val="0"/>
          <c:showBubbleSize val="0"/>
          <c:showLeaderLines val="1"/>
        </c:dLbls>
        <c:firstSliceAng val="27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very satisfied / satisfied</a:t>
            </a:r>
          </a:p>
        </c:rich>
      </c:tx>
      <c:overlay val="0"/>
    </c:title>
    <c:autoTitleDeleted val="0"/>
    <c:plotArea>
      <c:layout>
        <c:manualLayout>
          <c:layoutTarget val="inner"/>
          <c:xMode val="edge"/>
          <c:yMode val="edge"/>
          <c:x val="2.158165011982197E-3"/>
          <c:y val="8.7472314623773639E-2"/>
          <c:w val="0.99779527559055137"/>
          <c:h val="0.77014161999803499"/>
        </c:manualLayout>
      </c:layout>
      <c:barChart>
        <c:barDir val="col"/>
        <c:grouping val="clustered"/>
        <c:varyColors val="0"/>
        <c:ser>
          <c:idx val="0"/>
          <c:order val="0"/>
          <c:tx>
            <c:strRef>
              <c:f>'Visibility-Presence'!$A$115</c:f>
              <c:strCache>
                <c:ptCount val="1"/>
                <c:pt idx="0">
                  <c:v>Year ending September 2023</c:v>
                </c:pt>
              </c:strCache>
            </c:strRef>
          </c:tx>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17CD-4C55-A58A-5F51B7B85D3E}"/>
              </c:ext>
            </c:extLst>
          </c:dPt>
          <c:dPt>
            <c:idx val="1"/>
            <c:invertIfNegative val="0"/>
            <c:bubble3D val="0"/>
            <c:spPr>
              <a:solidFill>
                <a:srgbClr val="5AAAE6"/>
              </a:solidFill>
            </c:spPr>
            <c:extLst>
              <c:ext xmlns:c16="http://schemas.microsoft.com/office/drawing/2014/chart" uri="{C3380CC4-5D6E-409C-BE32-E72D297353CC}">
                <c16:uniqueId val="{00000003-17CD-4C55-A58A-5F51B7B85D3E}"/>
              </c:ext>
            </c:extLst>
          </c:dPt>
          <c:dPt>
            <c:idx val="6"/>
            <c:invertIfNegative val="0"/>
            <c:bubble3D val="0"/>
            <c:spPr>
              <a:solidFill>
                <a:srgbClr val="5AAAE6"/>
              </a:solidFill>
            </c:spPr>
            <c:extLst>
              <c:ext xmlns:c16="http://schemas.microsoft.com/office/drawing/2014/chart" uri="{C3380CC4-5D6E-409C-BE32-E72D297353CC}">
                <c16:uniqueId val="{00000005-17CD-4C55-A58A-5F51B7B85D3E}"/>
              </c:ext>
            </c:extLst>
          </c:dPt>
          <c:dPt>
            <c:idx val="7"/>
            <c:invertIfNegative val="0"/>
            <c:bubble3D val="0"/>
            <c:spPr>
              <a:solidFill>
                <a:srgbClr val="5AAAE6"/>
              </a:solidFill>
            </c:spPr>
            <c:extLst>
              <c:ext xmlns:c16="http://schemas.microsoft.com/office/drawing/2014/chart" uri="{C3380CC4-5D6E-409C-BE32-E72D297353CC}">
                <c16:uniqueId val="{00000007-17CD-4C55-A58A-5F51B7B85D3E}"/>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7CD-4C55-A58A-5F51B7B85D3E}"/>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17CD-4C55-A58A-5F51B7B85D3E}"/>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7CD-4C55-A58A-5F51B7B85D3E}"/>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7CD-4C55-A58A-5F51B7B85D3E}"/>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'Visibility-Presence'!$B$113:$K$114</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'Visibility-Presence'!$B$115:$K$115</c:f>
              <c:numCache>
                <c:formatCode>0.0%</c:formatCode>
                <c:ptCount val="10"/>
                <c:pt idx="0">
                  <c:v>0.62600737030056508</c:v>
                </c:pt>
                <c:pt idx="1">
                  <c:v>0.59106523510050191</c:v>
                </c:pt>
                <c:pt idx="2">
                  <c:v>0.89368401483088411</c:v>
                </c:pt>
                <c:pt idx="3">
                  <c:v>0.66357992763457019</c:v>
                </c:pt>
                <c:pt idx="4">
                  <c:v>0.53141605357436739</c:v>
                </c:pt>
                <c:pt idx="5">
                  <c:v>0.5080193591530956</c:v>
                </c:pt>
                <c:pt idx="6">
                  <c:v>0.60823540919659724</c:v>
                </c:pt>
                <c:pt idx="7">
                  <c:v>0.58360202013683971</c:v>
                </c:pt>
                <c:pt idx="8">
                  <c:v>0.54455529884087861</c:v>
                </c:pt>
                <c:pt idx="9">
                  <c:v>0.61661445210570731</c:v>
                </c:pt>
              </c:numCache>
            </c:numRef>
          </c:val>
          <c:extLst>
            <c:ext xmlns:c16="http://schemas.microsoft.com/office/drawing/2014/chart" uri="{C3380CC4-5D6E-409C-BE32-E72D297353CC}">
              <c16:uniqueId val="{00000008-17CD-4C55-A58A-5F51B7B85D3E}"/>
            </c:ext>
          </c:extLst>
        </c:ser>
        <c:dLbls>
          <c:showLegendKey val="0"/>
          <c:showVal val="0"/>
          <c:showCatName val="0"/>
          <c:showSerName val="0"/>
          <c:showPercent val="0"/>
          <c:showBubbleSize val="0"/>
        </c:dLbls>
        <c:gapWidth val="50"/>
        <c:axId val="328286976"/>
        <c:axId val="328285184"/>
      </c:barChart>
      <c:valAx>
        <c:axId val="328285184"/>
        <c:scaling>
          <c:orientation val="minMax"/>
          <c:max val="0.95000000000000007"/>
          <c:min val="0.30000000000000004"/>
        </c:scaling>
        <c:delete val="1"/>
        <c:axPos val="l"/>
        <c:numFmt formatCode="0.0%" sourceLinked="1"/>
        <c:majorTickMark val="out"/>
        <c:minorTickMark val="none"/>
        <c:tickLblPos val="nextTo"/>
        <c:crossAx val="328286976"/>
        <c:crosses val="autoZero"/>
        <c:crossBetween val="between"/>
      </c:valAx>
      <c:catAx>
        <c:axId val="328286976"/>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28285184"/>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Thinking about your local area. How often would you say you see a police officer or Police Community Support Officer (PCSO)? - %</a:t>
            </a:r>
            <a:r>
              <a:rPr lang="en-US" sz="1200" b="0" baseline="0"/>
              <a:t> </a:t>
            </a:r>
            <a:r>
              <a:rPr lang="en-US" sz="1200" b="0"/>
              <a:t>At least weekly</a:t>
            </a:r>
          </a:p>
        </c:rich>
      </c:tx>
      <c:layout>
        <c:manualLayout>
          <c:xMode val="edge"/>
          <c:yMode val="edge"/>
          <c:x val="0.11745928338762215"/>
          <c:y val="9.9875156054931337E-3"/>
        </c:manualLayout>
      </c:layout>
      <c:overlay val="0"/>
    </c:title>
    <c:autoTitleDeleted val="0"/>
    <c:plotArea>
      <c:layout>
        <c:manualLayout>
          <c:layoutTarget val="inner"/>
          <c:xMode val="edge"/>
          <c:yMode val="edge"/>
          <c:x val="7.691475694444444E-2"/>
          <c:y val="0.16787365298748835"/>
          <c:w val="0.90897569444444448"/>
          <c:h val="0.60630630630630633"/>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time'!$B$85:$W$85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time'!$B$86:$W$86</c:f>
              <c:numCache>
                <c:formatCode>0.0%</c:formatCode>
                <c:ptCount val="22"/>
                <c:pt idx="0">
                  <c:v>0.32</c:v>
                </c:pt>
                <c:pt idx="1">
                  <c:v>0.28899999999999998</c:v>
                </c:pt>
                <c:pt idx="2">
                  <c:v>0.51600000000000001</c:v>
                </c:pt>
                <c:pt idx="3">
                  <c:v>0.20699999999999999</c:v>
                </c:pt>
                <c:pt idx="4">
                  <c:v>0.23300000000000001</c:v>
                </c:pt>
                <c:pt idx="5">
                  <c:v>0.32700000000000001</c:v>
                </c:pt>
                <c:pt idx="6">
                  <c:v>0.34000000000000008</c:v>
                </c:pt>
                <c:pt idx="7">
                  <c:v>0.34013605442176792</c:v>
                </c:pt>
                <c:pt idx="8">
                  <c:v>0.33600000000000002</c:v>
                </c:pt>
                <c:pt idx="9">
                  <c:v>0.31543624161073791</c:v>
                </c:pt>
                <c:pt idx="10">
                  <c:v>0.18120805369127543</c:v>
                </c:pt>
                <c:pt idx="11">
                  <c:v>0.20129870129870164</c:v>
                </c:pt>
                <c:pt idx="12">
                  <c:v>0.4387096774193544</c:v>
                </c:pt>
                <c:pt idx="13">
                  <c:v>0.20394736842105188</c:v>
                </c:pt>
                <c:pt idx="14">
                  <c:v>0.21333333333333354</c:v>
                </c:pt>
                <c:pt idx="15">
                  <c:v>0.20666666666666689</c:v>
                </c:pt>
                <c:pt idx="16">
                  <c:v>0.2119205298013252</c:v>
                </c:pt>
                <c:pt idx="17">
                  <c:v>0.15333333333333382</c:v>
                </c:pt>
                <c:pt idx="18">
                  <c:v>0.17880794701986774</c:v>
                </c:pt>
                <c:pt idx="19">
                  <c:v>0.23333333333333367</c:v>
                </c:pt>
                <c:pt idx="20">
                  <c:v>0.12582781456953662</c:v>
                </c:pt>
                <c:pt idx="21">
                  <c:v>0.17218543046357582</c:v>
                </c:pt>
              </c:numCache>
            </c:numRef>
          </c:val>
          <c:smooth val="0"/>
          <c:extLst>
            <c:ext xmlns:c16="http://schemas.microsoft.com/office/drawing/2014/chart" uri="{C3380CC4-5D6E-409C-BE32-E72D297353CC}">
              <c16:uniqueId val="{00000000-13ED-494C-8E83-A87C0C2D72A0}"/>
            </c:ext>
          </c:extLst>
        </c:ser>
        <c:dLbls>
          <c:dLblPos val="t"/>
          <c:showLegendKey val="0"/>
          <c:showVal val="1"/>
          <c:showCatName val="0"/>
          <c:showSerName val="0"/>
          <c:showPercent val="0"/>
          <c:showBubbleSize val="0"/>
        </c:dLbls>
        <c:marker val="1"/>
        <c:smooth val="0"/>
        <c:axId val="156525696"/>
        <c:axId val="265640192"/>
      </c:lineChart>
      <c:catAx>
        <c:axId val="156525696"/>
        <c:scaling>
          <c:orientation val="minMax"/>
        </c:scaling>
        <c:delete val="0"/>
        <c:axPos val="b"/>
        <c:numFmt formatCode="General" sourceLinked="0"/>
        <c:majorTickMark val="out"/>
        <c:minorTickMark val="none"/>
        <c:tickLblPos val="nextTo"/>
        <c:crossAx val="265640192"/>
        <c:crosses val="autoZero"/>
        <c:auto val="1"/>
        <c:lblAlgn val="ctr"/>
        <c:lblOffset val="100"/>
        <c:noMultiLvlLbl val="0"/>
      </c:catAx>
      <c:valAx>
        <c:axId val="265640192"/>
        <c:scaling>
          <c:orientation val="minMax"/>
          <c:max val="0.60000000000000009"/>
          <c:min val="0"/>
        </c:scaling>
        <c:delete val="0"/>
        <c:axPos val="l"/>
        <c:numFmt formatCode="0%" sourceLinked="0"/>
        <c:majorTickMark val="out"/>
        <c:minorTickMark val="none"/>
        <c:tickLblPos val="nextTo"/>
        <c:crossAx val="156525696"/>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Overall, how well informed do you feel about what West Mercia Police is doing in your local area? - %</a:t>
            </a:r>
            <a:r>
              <a:rPr lang="en-US" sz="1200" b="0" baseline="0"/>
              <a:t> </a:t>
            </a:r>
            <a:r>
              <a:rPr lang="en-US" sz="1200" b="0"/>
              <a:t>Informed</a:t>
            </a:r>
          </a:p>
        </c:rich>
      </c:tx>
      <c:layout>
        <c:manualLayout>
          <c:xMode val="edge"/>
          <c:yMode val="edge"/>
          <c:x val="0.11745928338762215"/>
          <c:y val="9.9875156054931337E-3"/>
        </c:manualLayout>
      </c:layout>
      <c:overlay val="0"/>
    </c:title>
    <c:autoTitleDeleted val="0"/>
    <c:plotArea>
      <c:layout>
        <c:manualLayout>
          <c:layoutTarget val="inner"/>
          <c:xMode val="edge"/>
          <c:yMode val="edge"/>
          <c:x val="6.1779089266447408E-2"/>
          <c:y val="0.1644940912891876"/>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time'!$AA$85:$AV$85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time'!$AA$86:$AV$86</c:f>
              <c:numCache>
                <c:formatCode>0.0%</c:formatCode>
                <c:ptCount val="22"/>
                <c:pt idx="0">
                  <c:v>0.42</c:v>
                </c:pt>
                <c:pt idx="1">
                  <c:v>0.40100000000000002</c:v>
                </c:pt>
                <c:pt idx="2">
                  <c:v>0.36899999999999999</c:v>
                </c:pt>
                <c:pt idx="3">
                  <c:v>0.42699999999999999</c:v>
                </c:pt>
                <c:pt idx="4">
                  <c:v>0.313</c:v>
                </c:pt>
                <c:pt idx="5">
                  <c:v>0.45300000000000001</c:v>
                </c:pt>
                <c:pt idx="6">
                  <c:v>0.47333333333333394</c:v>
                </c:pt>
                <c:pt idx="7">
                  <c:v>0.44897959183673347</c:v>
                </c:pt>
                <c:pt idx="8">
                  <c:v>0.50700000000000001</c:v>
                </c:pt>
                <c:pt idx="9">
                  <c:v>0.56375838926174471</c:v>
                </c:pt>
                <c:pt idx="10">
                  <c:v>0.53691275167785391</c:v>
                </c:pt>
                <c:pt idx="11">
                  <c:v>0.51298701298701443</c:v>
                </c:pt>
                <c:pt idx="12">
                  <c:v>0.4193548387096771</c:v>
                </c:pt>
                <c:pt idx="13">
                  <c:v>0.44078947368420934</c:v>
                </c:pt>
                <c:pt idx="14">
                  <c:v>0.32000000000000012</c:v>
                </c:pt>
                <c:pt idx="15">
                  <c:v>0.4466666666666671</c:v>
                </c:pt>
                <c:pt idx="16">
                  <c:v>0.46357615894039889</c:v>
                </c:pt>
                <c:pt idx="17">
                  <c:v>0.4933333333333344</c:v>
                </c:pt>
                <c:pt idx="18">
                  <c:v>0.59602649006622699</c:v>
                </c:pt>
                <c:pt idx="19">
                  <c:v>0.60666666666666691</c:v>
                </c:pt>
                <c:pt idx="20">
                  <c:v>0.45033112582781581</c:v>
                </c:pt>
                <c:pt idx="21">
                  <c:v>0.4437086092715225</c:v>
                </c:pt>
              </c:numCache>
            </c:numRef>
          </c:val>
          <c:smooth val="0"/>
          <c:extLst>
            <c:ext xmlns:c16="http://schemas.microsoft.com/office/drawing/2014/chart" uri="{C3380CC4-5D6E-409C-BE32-E72D297353CC}">
              <c16:uniqueId val="{00000000-EFE8-4353-A80E-F24BC3BC7941}"/>
            </c:ext>
          </c:extLst>
        </c:ser>
        <c:dLbls>
          <c:dLblPos val="t"/>
          <c:showLegendKey val="0"/>
          <c:showVal val="1"/>
          <c:showCatName val="0"/>
          <c:showSerName val="0"/>
          <c:showPercent val="0"/>
          <c:showBubbleSize val="0"/>
        </c:dLbls>
        <c:marker val="1"/>
        <c:smooth val="0"/>
        <c:axId val="135546368"/>
        <c:axId val="135579520"/>
      </c:lineChart>
      <c:catAx>
        <c:axId val="135546368"/>
        <c:scaling>
          <c:orientation val="minMax"/>
        </c:scaling>
        <c:delete val="0"/>
        <c:axPos val="b"/>
        <c:numFmt formatCode="General" sourceLinked="0"/>
        <c:majorTickMark val="out"/>
        <c:minorTickMark val="none"/>
        <c:tickLblPos val="nextTo"/>
        <c:crossAx val="135579520"/>
        <c:crosses val="autoZero"/>
        <c:auto val="1"/>
        <c:lblAlgn val="ctr"/>
        <c:lblOffset val="100"/>
        <c:noMultiLvlLbl val="0"/>
      </c:catAx>
      <c:valAx>
        <c:axId val="135579520"/>
        <c:scaling>
          <c:orientation val="minMax"/>
          <c:max val="0.70000000000000007"/>
          <c:min val="0.2"/>
        </c:scaling>
        <c:delete val="0"/>
        <c:axPos val="l"/>
        <c:numFmt formatCode="0%" sourceLinked="0"/>
        <c:majorTickMark val="out"/>
        <c:minorTickMark val="none"/>
        <c:tickLblPos val="nextTo"/>
        <c:crossAx val="135546368"/>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How much of a problem, if at all, do you think crime and anti-social behaviour are in your local area? - %</a:t>
            </a:r>
            <a:r>
              <a:rPr lang="en-US" sz="1200" b="0" baseline="0"/>
              <a:t> </a:t>
            </a:r>
            <a:r>
              <a:rPr lang="en-US" sz="1200" b="0"/>
              <a:t>Not much / no problem at all</a:t>
            </a:r>
          </a:p>
        </c:rich>
      </c:tx>
      <c:layout>
        <c:manualLayout>
          <c:xMode val="edge"/>
          <c:yMode val="edge"/>
          <c:x val="0.11745920138888889"/>
          <c:y val="4.9480158730158732E-3"/>
        </c:manualLayout>
      </c:layout>
      <c:overlay val="0"/>
    </c:title>
    <c:autoTitleDeleted val="0"/>
    <c:plotArea>
      <c:layout>
        <c:manualLayout>
          <c:layoutTarget val="inner"/>
          <c:xMode val="edge"/>
          <c:yMode val="edge"/>
          <c:x val="7.691475694444444E-2"/>
          <c:y val="0.18534632087940955"/>
          <c:w val="0.90897569444444448"/>
          <c:h val="0.59640310187595647"/>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time'!$AZ$85:$BU$85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time'!$AZ$86:$BU$86</c:f>
              <c:numCache>
                <c:formatCode>0.0%</c:formatCode>
                <c:ptCount val="22"/>
                <c:pt idx="0">
                  <c:v>0.747</c:v>
                </c:pt>
                <c:pt idx="1">
                  <c:v>0.71699999999999997</c:v>
                </c:pt>
                <c:pt idx="2">
                  <c:v>0.61899999999999999</c:v>
                </c:pt>
                <c:pt idx="3">
                  <c:v>0.747</c:v>
                </c:pt>
                <c:pt idx="4">
                  <c:v>0.59299999999999997</c:v>
                </c:pt>
                <c:pt idx="5">
                  <c:v>0.65300000000000002</c:v>
                </c:pt>
                <c:pt idx="6">
                  <c:v>0.67333333333333489</c:v>
                </c:pt>
                <c:pt idx="7">
                  <c:v>0.72789115646258284</c:v>
                </c:pt>
                <c:pt idx="8">
                  <c:v>0.69099999999999995</c:v>
                </c:pt>
                <c:pt idx="9">
                  <c:v>0.86577181208053688</c:v>
                </c:pt>
                <c:pt idx="10">
                  <c:v>0.77181208053691464</c:v>
                </c:pt>
                <c:pt idx="11">
                  <c:v>0.77922077922078115</c:v>
                </c:pt>
                <c:pt idx="12">
                  <c:v>0.60645161290322447</c:v>
                </c:pt>
                <c:pt idx="13">
                  <c:v>0.77631578947368374</c:v>
                </c:pt>
                <c:pt idx="14">
                  <c:v>0.68666666666666831</c:v>
                </c:pt>
                <c:pt idx="15">
                  <c:v>0.86666666666666758</c:v>
                </c:pt>
                <c:pt idx="16">
                  <c:v>0.81456953642384267</c:v>
                </c:pt>
                <c:pt idx="17">
                  <c:v>0.76666666666666716</c:v>
                </c:pt>
                <c:pt idx="18">
                  <c:v>0.83443708609271661</c:v>
                </c:pt>
                <c:pt idx="19">
                  <c:v>0.82666666666666677</c:v>
                </c:pt>
                <c:pt idx="20">
                  <c:v>0.72847682119205526</c:v>
                </c:pt>
                <c:pt idx="21">
                  <c:v>0.72185430463575972</c:v>
                </c:pt>
              </c:numCache>
            </c:numRef>
          </c:val>
          <c:smooth val="0"/>
          <c:extLst>
            <c:ext xmlns:c16="http://schemas.microsoft.com/office/drawing/2014/chart" uri="{C3380CC4-5D6E-409C-BE32-E72D297353CC}">
              <c16:uniqueId val="{00000000-6DB6-4C26-933D-BAAB7E0BC78D}"/>
            </c:ext>
          </c:extLst>
        </c:ser>
        <c:dLbls>
          <c:dLblPos val="t"/>
          <c:showLegendKey val="0"/>
          <c:showVal val="1"/>
          <c:showCatName val="0"/>
          <c:showSerName val="0"/>
          <c:showPercent val="0"/>
          <c:showBubbleSize val="0"/>
        </c:dLbls>
        <c:marker val="1"/>
        <c:smooth val="0"/>
        <c:axId val="157154304"/>
        <c:axId val="250132736"/>
      </c:lineChart>
      <c:catAx>
        <c:axId val="157154304"/>
        <c:scaling>
          <c:orientation val="minMax"/>
        </c:scaling>
        <c:delete val="0"/>
        <c:axPos val="b"/>
        <c:numFmt formatCode="General" sourceLinked="0"/>
        <c:majorTickMark val="out"/>
        <c:minorTickMark val="none"/>
        <c:tickLblPos val="nextTo"/>
        <c:crossAx val="250132736"/>
        <c:crosses val="autoZero"/>
        <c:auto val="1"/>
        <c:lblAlgn val="ctr"/>
        <c:lblOffset val="100"/>
        <c:noMultiLvlLbl val="0"/>
      </c:catAx>
      <c:valAx>
        <c:axId val="250132736"/>
        <c:scaling>
          <c:orientation val="minMax"/>
          <c:min val="0.5"/>
        </c:scaling>
        <c:delete val="0"/>
        <c:axPos val="l"/>
        <c:numFmt formatCode="0%" sourceLinked="0"/>
        <c:majorTickMark val="out"/>
        <c:minorTickMark val="none"/>
        <c:tickLblPos val="nextTo"/>
        <c:crossAx val="157154304"/>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i="0" baseline="0">
                <a:effectLst/>
              </a:rPr>
              <a:t>In general, how good a job do you think West Mercia Police are doing in your local area? % Excellent / good job</a:t>
            </a:r>
            <a:endParaRPr lang="en-GB" sz="1000">
              <a:effectLst/>
            </a:endParaRPr>
          </a:p>
        </c:rich>
      </c:tx>
      <c:layout>
        <c:manualLayout>
          <c:xMode val="edge"/>
          <c:yMode val="edge"/>
          <c:x val="0.11745920138888889"/>
          <c:y val="4.9480158730158732E-3"/>
        </c:manualLayout>
      </c:layout>
      <c:overlay val="0"/>
    </c:title>
    <c:autoTitleDeleted val="0"/>
    <c:plotArea>
      <c:layout>
        <c:manualLayout>
          <c:layoutTarget val="inner"/>
          <c:xMode val="edge"/>
          <c:yMode val="edge"/>
          <c:x val="6.9520043814762428E-2"/>
          <c:y val="0.15928092341288411"/>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time'!$BY$85:$CT$85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time'!$BY$86:$CT$86</c:f>
              <c:numCache>
                <c:formatCode>0.0%</c:formatCode>
                <c:ptCount val="22"/>
                <c:pt idx="0">
                  <c:v>0.73199999999999998</c:v>
                </c:pt>
                <c:pt idx="1">
                  <c:v>0.71899999999999997</c:v>
                </c:pt>
                <c:pt idx="2">
                  <c:v>0.76700000000000002</c:v>
                </c:pt>
                <c:pt idx="3">
                  <c:v>0.63900000000000001</c:v>
                </c:pt>
                <c:pt idx="4">
                  <c:v>0.65900000000000003</c:v>
                </c:pt>
                <c:pt idx="5">
                  <c:v>0.59299999999999997</c:v>
                </c:pt>
                <c:pt idx="6">
                  <c:v>0.70833333333333481</c:v>
                </c:pt>
                <c:pt idx="7">
                  <c:v>0.70921985815602639</c:v>
                </c:pt>
                <c:pt idx="8">
                  <c:v>0.77700000000000002</c:v>
                </c:pt>
                <c:pt idx="9">
                  <c:v>0.76388888888888873</c:v>
                </c:pt>
                <c:pt idx="10">
                  <c:v>0.73943661971831187</c:v>
                </c:pt>
                <c:pt idx="11">
                  <c:v>0.72297297297297503</c:v>
                </c:pt>
                <c:pt idx="12">
                  <c:v>0.8300653594771229</c:v>
                </c:pt>
                <c:pt idx="13">
                  <c:v>0.71140939597315378</c:v>
                </c:pt>
                <c:pt idx="14">
                  <c:v>0.54929577464788792</c:v>
                </c:pt>
                <c:pt idx="15">
                  <c:v>0.66187050359712329</c:v>
                </c:pt>
                <c:pt idx="16">
                  <c:v>0.60139860139860313</c:v>
                </c:pt>
                <c:pt idx="17">
                  <c:v>0.62595419847328337</c:v>
                </c:pt>
                <c:pt idx="18">
                  <c:v>0.60992907801418583</c:v>
                </c:pt>
                <c:pt idx="19">
                  <c:v>0.57352941176470607</c:v>
                </c:pt>
                <c:pt idx="20">
                  <c:v>0.56737588652482396</c:v>
                </c:pt>
                <c:pt idx="21">
                  <c:v>0.56834532374100633</c:v>
                </c:pt>
              </c:numCache>
            </c:numRef>
          </c:val>
          <c:smooth val="0"/>
          <c:extLst>
            <c:ext xmlns:c16="http://schemas.microsoft.com/office/drawing/2014/chart" uri="{C3380CC4-5D6E-409C-BE32-E72D297353CC}">
              <c16:uniqueId val="{00000000-C585-4F09-A862-05346E32EBA1}"/>
            </c:ext>
          </c:extLst>
        </c:ser>
        <c:dLbls>
          <c:dLblPos val="t"/>
          <c:showLegendKey val="0"/>
          <c:showVal val="1"/>
          <c:showCatName val="0"/>
          <c:showSerName val="0"/>
          <c:showPercent val="0"/>
          <c:showBubbleSize val="0"/>
        </c:dLbls>
        <c:marker val="1"/>
        <c:smooth val="0"/>
        <c:axId val="320252160"/>
        <c:axId val="320550784"/>
      </c:lineChart>
      <c:catAx>
        <c:axId val="320252160"/>
        <c:scaling>
          <c:orientation val="minMax"/>
        </c:scaling>
        <c:delete val="0"/>
        <c:axPos val="b"/>
        <c:numFmt formatCode="General" sourceLinked="0"/>
        <c:majorTickMark val="out"/>
        <c:minorTickMark val="none"/>
        <c:tickLblPos val="nextTo"/>
        <c:crossAx val="320550784"/>
        <c:crosses val="autoZero"/>
        <c:auto val="1"/>
        <c:lblAlgn val="ctr"/>
        <c:lblOffset val="100"/>
        <c:noMultiLvlLbl val="0"/>
      </c:catAx>
      <c:valAx>
        <c:axId val="320550784"/>
        <c:scaling>
          <c:orientation val="minMax"/>
          <c:max val="0.9"/>
          <c:min val="0.5"/>
        </c:scaling>
        <c:delete val="0"/>
        <c:axPos val="l"/>
        <c:numFmt formatCode="0%" sourceLinked="0"/>
        <c:majorTickMark val="out"/>
        <c:minorTickMark val="none"/>
        <c:tickLblPos val="nextTo"/>
        <c:crossAx val="320252160"/>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633867818302529E-2"/>
          <c:y val="4.4207442900412196E-2"/>
          <c:w val="0.95483119698279872"/>
          <c:h val="0.60671849109772669"/>
        </c:manualLayout>
      </c:layout>
      <c:lineChart>
        <c:grouping val="standard"/>
        <c:varyColors val="0"/>
        <c:ser>
          <c:idx val="0"/>
          <c:order val="0"/>
          <c:tx>
            <c:strRef>
              <c:f>'VoC Comparisons'!$D$5</c:f>
              <c:strCache>
                <c:ptCount val="1"/>
                <c:pt idx="0">
                  <c:v>Reported Crime</c:v>
                </c:pt>
              </c:strCache>
            </c:strRef>
          </c:tx>
          <c:spPr>
            <a:ln>
              <a:solidFill>
                <a:srgbClr val="009A46"/>
              </a:solidFill>
            </a:ln>
          </c:spPr>
          <c:marker>
            <c:spPr>
              <a:solidFill>
                <a:srgbClr val="009A46"/>
              </a:solidFill>
              <a:ln>
                <a:solidFill>
                  <a:srgbClr val="009A46"/>
                </a:solidFill>
              </a:ln>
            </c:spPr>
          </c:marker>
          <c:dLbls>
            <c:dLbl>
              <c:idx val="0"/>
              <c:layout>
                <c:manualLayout>
                  <c:x val="-2.3856347975708229E-2"/>
                  <c:y val="3.53648970321922E-2"/>
                </c:manualLayout>
              </c:layout>
              <c:numFmt formatCode="0%" sourceLinked="0"/>
              <c:spPr>
                <a:noFill/>
                <a:ln>
                  <a:noFill/>
                </a:ln>
                <a:effectLst/>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6783561225666679E-2"/>
                      <c:h val="5.1062732610810867E-2"/>
                    </c:manualLayout>
                  </c15:layout>
                </c:ext>
                <c:ext xmlns:c16="http://schemas.microsoft.com/office/drawing/2014/chart" uri="{C3380CC4-5D6E-409C-BE32-E72D297353CC}">
                  <c16:uniqueId val="{00000000-B9ED-48A3-98B1-BBAB02A85FF5}"/>
                </c:ext>
              </c:extLst>
            </c:dLbl>
            <c:dLbl>
              <c:idx val="1"/>
              <c:layout>
                <c:manualLayout>
                  <c:x val="-2.2034046915743066E-2"/>
                  <c:y val="-4.644267760525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D-48A3-98B1-BBAB02A85FF5}"/>
                </c:ext>
              </c:extLst>
            </c:dLbl>
            <c:dLbl>
              <c:idx val="2"/>
              <c:layout>
                <c:manualLayout>
                  <c:x val="-2.2034270326343978E-2"/>
                  <c:y val="-4.877041193821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ED-48A3-98B1-BBAB02A85FF5}"/>
                </c:ext>
              </c:extLst>
            </c:dLbl>
            <c:dLbl>
              <c:idx val="3"/>
              <c:layout>
                <c:manualLayout>
                  <c:x val="-2.2004876179954686E-2"/>
                  <c:y val="-5.3790368698632261E-2"/>
                </c:manualLayout>
              </c:layout>
              <c:numFmt formatCode="0%" sourceLinked="0"/>
              <c:spPr/>
              <c:txPr>
                <a:bodyPr/>
                <a:lstStyle/>
                <a:p>
                  <a:pPr>
                    <a:defRPr>
                      <a:solidFill>
                        <a:sysClr val="windowText" lastClr="000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ED-48A3-98B1-BBAB02A85FF5}"/>
                </c:ext>
              </c:extLst>
            </c:dLbl>
            <c:dLbl>
              <c:idx val="4"/>
              <c:layout>
                <c:manualLayout>
                  <c:x val="-2.327684822146657E-2"/>
                  <c:y val="-6.2035528278372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ED-48A3-98B1-BBAB02A85FF5}"/>
                </c:ext>
              </c:extLst>
            </c:dLbl>
            <c:dLbl>
              <c:idx val="5"/>
              <c:layout>
                <c:manualLayout>
                  <c:x val="-2.0760775116372168E-2"/>
                  <c:y val="3.5005511810001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ED-48A3-98B1-BBAB02A85FF5}"/>
                </c:ext>
              </c:extLst>
            </c:dLbl>
            <c:dLbl>
              <c:idx val="6"/>
              <c:layout>
                <c:manualLayout>
                  <c:x val="-2.0847228138239911E-2"/>
                  <c:y val="-4.8027035414144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ED-48A3-98B1-BBAB02A85FF5}"/>
                </c:ext>
              </c:extLst>
            </c:dLbl>
            <c:dLbl>
              <c:idx val="7"/>
              <c:layout>
                <c:manualLayout>
                  <c:x val="-2.0848662646346126E-2"/>
                  <c:y val="-5.2019689301969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ED-48A3-98B1-BBAB02A85FF5}"/>
                </c:ext>
              </c:extLst>
            </c:dLbl>
            <c:dLbl>
              <c:idx val="8"/>
              <c:layout>
                <c:manualLayout>
                  <c:x val="-2.3247064566062254E-2"/>
                  <c:y val="-3.5819994654202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ED-48A3-98B1-BBAB02A85FF5}"/>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'VoC Comparisons'!$B$6:$B$14</c:f>
              <c:strCache>
                <c:ptCount val="9"/>
                <c:pt idx="0">
                  <c:v>How satisfied are you with the level of policing in your local area? (Net satisfied)</c:v>
                </c:pt>
                <c:pt idx="1">
                  <c:v>Overall, how well informed do you feel about what West Mercia Police is doing in your local area? (Net informed)</c:v>
                </c:pt>
                <c:pt idx="2">
                  <c:v>How much would you agree or disagree that West Mercia Police understand the issues that affect your community? (Net agree)*</c:v>
                </c:pt>
                <c:pt idx="3">
                  <c:v>How much of a problem, if at all, do you think crime and anti-social behaviour are in your local area? (Not much / no problem at all)</c:v>
                </c:pt>
                <c:pt idx="4">
                  <c:v>To what extent do you agree or disagree that West Mercia Police are dealing with crime and anti-social behaviour? (Net agree)*</c:v>
                </c:pt>
                <c:pt idx="5">
                  <c:v>I have trust in West Mercia Police (Net agree)</c:v>
                </c:pt>
                <c:pt idx="6">
                  <c:v>If you were to report a crime or incident in the future, how confident are you that you would receive a good service from West Mercia Police? (Net confident)</c:v>
                </c:pt>
                <c:pt idx="7">
                  <c:v>In general, how good a job do you think West Mercia Police are doing in your local area? (An excellent / good job)*</c:v>
                </c:pt>
                <c:pt idx="8">
                  <c:v>Taking everything into account I have confidence in West Mercia Police? (Net agree)*</c:v>
                </c:pt>
              </c:strCache>
            </c:strRef>
          </c:cat>
          <c:val>
            <c:numRef>
              <c:f>'VoC Comparisons'!$D$6:$D$14</c:f>
              <c:numCache>
                <c:formatCode>##,##0.0%</c:formatCode>
                <c:ptCount val="9"/>
                <c:pt idx="0">
                  <c:v>0.494898454847159</c:v>
                </c:pt>
                <c:pt idx="1">
                  <c:v>0.61970826180891514</c:v>
                </c:pt>
                <c:pt idx="2">
                  <c:v>0.69595962267140832</c:v>
                </c:pt>
                <c:pt idx="3">
                  <c:v>0.65159290044356155</c:v>
                </c:pt>
                <c:pt idx="4">
                  <c:v>0.56269081888408656</c:v>
                </c:pt>
                <c:pt idx="5">
                  <c:v>0.72682480606081268</c:v>
                </c:pt>
                <c:pt idx="6">
                  <c:v>0.66929889360200612</c:v>
                </c:pt>
                <c:pt idx="7">
                  <c:v>0.44713819560263829</c:v>
                </c:pt>
                <c:pt idx="8">
                  <c:v>0.6370599562308128</c:v>
                </c:pt>
              </c:numCache>
            </c:numRef>
          </c:val>
          <c:smooth val="0"/>
          <c:extLst>
            <c:ext xmlns:c16="http://schemas.microsoft.com/office/drawing/2014/chart" uri="{C3380CC4-5D6E-409C-BE32-E72D297353CC}">
              <c16:uniqueId val="{00000009-B9ED-48A3-98B1-BBAB02A85FF5}"/>
            </c:ext>
          </c:extLst>
        </c:ser>
        <c:ser>
          <c:idx val="1"/>
          <c:order val="1"/>
          <c:tx>
            <c:strRef>
              <c:f>'VoC Comparisons'!$E$5</c:f>
              <c:strCache>
                <c:ptCount val="1"/>
                <c:pt idx="0">
                  <c:v>Did not report crime</c:v>
                </c:pt>
              </c:strCache>
            </c:strRef>
          </c:tx>
          <c:spPr>
            <a:ln>
              <a:solidFill>
                <a:srgbClr val="FF2121"/>
              </a:solidFill>
            </a:ln>
          </c:spPr>
          <c:marker>
            <c:spPr>
              <a:solidFill>
                <a:srgbClr val="FF2121"/>
              </a:solidFill>
              <a:ln>
                <a:solidFill>
                  <a:srgbClr val="FF2121"/>
                </a:solidFill>
              </a:ln>
            </c:spPr>
          </c:marker>
          <c:dLbls>
            <c:dLbl>
              <c:idx val="0"/>
              <c:layout>
                <c:manualLayout>
                  <c:x val="-1.717603499281695E-2"/>
                  <c:y val="-4.6802436066064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ED-48A3-98B1-BBAB02A85FF5}"/>
                </c:ext>
              </c:extLst>
            </c:dLbl>
            <c:dLbl>
              <c:idx val="1"/>
              <c:layout>
                <c:manualLayout>
                  <c:x val="-2.2034046915743091E-2"/>
                  <c:y val="4.3170337856677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ED-48A3-98B1-BBAB02A85FF5}"/>
                </c:ext>
              </c:extLst>
            </c:dLbl>
            <c:dLbl>
              <c:idx val="2"/>
              <c:layout>
                <c:manualLayout>
                  <c:x val="-2.2062920075784653E-2"/>
                  <c:y val="5.6321894800311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ED-48A3-98B1-BBAB02A85FF5}"/>
                </c:ext>
              </c:extLst>
            </c:dLbl>
            <c:dLbl>
              <c:idx val="3"/>
              <c:layout>
                <c:manualLayout>
                  <c:x val="-2.0790325983360045E-2"/>
                  <c:y val="5.9708956399106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ED-48A3-98B1-BBAB02A85FF5}"/>
                </c:ext>
              </c:extLst>
            </c:dLbl>
            <c:dLbl>
              <c:idx val="4"/>
              <c:layout>
                <c:manualLayout>
                  <c:x val="-1.9603413976278593E-2"/>
                  <c:y val="4.9588854031356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ED-48A3-98B1-BBAB02A85FF5}"/>
                </c:ext>
              </c:extLst>
            </c:dLbl>
            <c:dLbl>
              <c:idx val="5"/>
              <c:layout>
                <c:manualLayout>
                  <c:x val="-2.087601393423803E-2"/>
                  <c:y val="-4.4071479355707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ED-48A3-98B1-BBAB02A85FF5}"/>
                </c:ext>
              </c:extLst>
            </c:dLbl>
            <c:dLbl>
              <c:idx val="6"/>
              <c:layout>
                <c:manualLayout>
                  <c:x val="-1.9605039752132302E-2"/>
                  <c:y val="5.0848139849913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ED-48A3-98B1-BBAB02A85FF5}"/>
                </c:ext>
              </c:extLst>
            </c:dLbl>
            <c:dLbl>
              <c:idx val="7"/>
              <c:layout>
                <c:manualLayout>
                  <c:x val="-1.96928316482326E-2"/>
                  <c:y val="4.3119549053625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ED-48A3-98B1-BBAB02A85FF5}"/>
                </c:ext>
              </c:extLst>
            </c:dLbl>
            <c:dLbl>
              <c:idx val="8"/>
              <c:layout>
                <c:manualLayout>
                  <c:x val="-2.2033853243700167E-2"/>
                  <c:y val="5.1002281331018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ED-48A3-98B1-BBAB02A85FF5}"/>
                </c:ext>
              </c:extLst>
            </c:dLbl>
            <c:numFmt formatCode="0%" sourceLinked="0"/>
            <c:spPr>
              <a:noFill/>
              <a:ln>
                <a:noFill/>
              </a:ln>
              <a:effectLst/>
            </c:spPr>
            <c:txPr>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'VoC Comparisons'!$B$6:$B$14</c:f>
              <c:strCache>
                <c:ptCount val="9"/>
                <c:pt idx="0">
                  <c:v>How satisfied are you with the level of policing in your local area? (Net satisfied)</c:v>
                </c:pt>
                <c:pt idx="1">
                  <c:v>Overall, how well informed do you feel about what West Mercia Police is doing in your local area? (Net informed)</c:v>
                </c:pt>
                <c:pt idx="2">
                  <c:v>How much would you agree or disagree that West Mercia Police understand the issues that affect your community? (Net agree)*</c:v>
                </c:pt>
                <c:pt idx="3">
                  <c:v>How much of a problem, if at all, do you think crime and anti-social behaviour are in your local area? (Not much / no problem at all)</c:v>
                </c:pt>
                <c:pt idx="4">
                  <c:v>To what extent do you agree or disagree that West Mercia Police are dealing with crime and anti-social behaviour? (Net agree)*</c:v>
                </c:pt>
                <c:pt idx="5">
                  <c:v>I have trust in West Mercia Police (Net agree)</c:v>
                </c:pt>
                <c:pt idx="6">
                  <c:v>If you were to report a crime or incident in the future, how confident are you that you would receive a good service from West Mercia Police? (Net confident)</c:v>
                </c:pt>
                <c:pt idx="7">
                  <c:v>In general, how good a job do you think West Mercia Police are doing in your local area? (An excellent / good job)*</c:v>
                </c:pt>
                <c:pt idx="8">
                  <c:v>Taking everything into account I have confidence in West Mercia Police? (Net agree)*</c:v>
                </c:pt>
              </c:strCache>
            </c:strRef>
          </c:cat>
          <c:val>
            <c:numRef>
              <c:f>'VoC Comparisons'!$E$6:$E$14</c:f>
              <c:numCache>
                <c:formatCode>##,##0.0%</c:formatCode>
                <c:ptCount val="9"/>
                <c:pt idx="0" formatCode="0.0%">
                  <c:v>0.64401831571179691</c:v>
                </c:pt>
                <c:pt idx="1">
                  <c:v>0.34286491193597513</c:v>
                </c:pt>
                <c:pt idx="2">
                  <c:v>0.60944523676987383</c:v>
                </c:pt>
                <c:pt idx="3">
                  <c:v>0.44656799736097191</c:v>
                </c:pt>
                <c:pt idx="4">
                  <c:v>0.33836070057743745</c:v>
                </c:pt>
                <c:pt idx="5">
                  <c:v>0.81538846450810765</c:v>
                </c:pt>
                <c:pt idx="6">
                  <c:v>0.45148993687471034</c:v>
                </c:pt>
                <c:pt idx="7">
                  <c:v>0.24867925260814383</c:v>
                </c:pt>
                <c:pt idx="8">
                  <c:v>0.64401831571179691</c:v>
                </c:pt>
              </c:numCache>
            </c:numRef>
          </c:val>
          <c:smooth val="0"/>
          <c:extLst>
            <c:ext xmlns:c16="http://schemas.microsoft.com/office/drawing/2014/chart" uri="{C3380CC4-5D6E-409C-BE32-E72D297353CC}">
              <c16:uniqueId val="{00000013-B9ED-48A3-98B1-BBAB02A85FF5}"/>
            </c:ext>
          </c:extLst>
        </c:ser>
        <c:dLbls>
          <c:dLblPos val="r"/>
          <c:showLegendKey val="0"/>
          <c:showVal val="1"/>
          <c:showCatName val="0"/>
          <c:showSerName val="0"/>
          <c:showPercent val="0"/>
          <c:showBubbleSize val="0"/>
        </c:dLbls>
        <c:marker val="1"/>
        <c:smooth val="0"/>
        <c:axId val="332127232"/>
        <c:axId val="330920704"/>
      </c:lineChart>
      <c:catAx>
        <c:axId val="332127232"/>
        <c:scaling>
          <c:orientation val="minMax"/>
        </c:scaling>
        <c:delete val="0"/>
        <c:axPos val="b"/>
        <c:numFmt formatCode="General" sourceLinked="0"/>
        <c:majorTickMark val="out"/>
        <c:minorTickMark val="none"/>
        <c:tickLblPos val="nextTo"/>
        <c:crossAx val="330920704"/>
        <c:crosses val="autoZero"/>
        <c:auto val="1"/>
        <c:lblAlgn val="ctr"/>
        <c:lblOffset val="100"/>
        <c:noMultiLvlLbl val="0"/>
      </c:catAx>
      <c:valAx>
        <c:axId val="330920704"/>
        <c:scaling>
          <c:orientation val="minMax"/>
          <c:max val="1"/>
          <c:min val="0"/>
        </c:scaling>
        <c:delete val="0"/>
        <c:axPos val="l"/>
        <c:numFmt formatCode="0%" sourceLinked="0"/>
        <c:majorTickMark val="out"/>
        <c:minorTickMark val="none"/>
        <c:tickLblPos val="nextTo"/>
        <c:crossAx val="332127232"/>
        <c:crosses val="autoZero"/>
        <c:crossBetween val="between"/>
        <c:majorUnit val="0.2"/>
      </c:valAx>
    </c:plotArea>
    <c:legend>
      <c:legendPos val="r"/>
      <c:layout>
        <c:manualLayout>
          <c:xMode val="edge"/>
          <c:yMode val="edge"/>
          <c:x val="0.58571895589509382"/>
          <c:y val="0.39918696127417691"/>
          <c:w val="0.13862836857963001"/>
          <c:h val="0.18533258809059916"/>
        </c:manualLayout>
      </c:layout>
      <c:overlay val="0"/>
    </c:legend>
    <c:plotVisOnly val="1"/>
    <c:dispBlanksAs val="gap"/>
    <c:showDLblsOverMax val="0"/>
  </c:chart>
  <c:spPr>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64084938458743E-2"/>
          <c:y val="7.3053870877106408E-2"/>
          <c:w val="0.63933653045134209"/>
          <c:h val="0.76954311520459429"/>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A9FE-4D2E-97D4-51C5A6D0FB38}"/>
              </c:ext>
            </c:extLst>
          </c:dPt>
          <c:dPt>
            <c:idx val="1"/>
            <c:bubble3D val="0"/>
            <c:spPr>
              <a:solidFill>
                <a:srgbClr val="FF2121"/>
              </a:solidFill>
              <a:ln w="19050">
                <a:solidFill>
                  <a:schemeClr val="bg1"/>
                </a:solidFill>
              </a:ln>
            </c:spPr>
            <c:extLst>
              <c:ext xmlns:c16="http://schemas.microsoft.com/office/drawing/2014/chart" uri="{C3380CC4-5D6E-409C-BE32-E72D297353CC}">
                <c16:uniqueId val="{00000003-A9FE-4D2E-97D4-51C5A6D0FB38}"/>
              </c:ext>
            </c:extLst>
          </c:dPt>
          <c:dPt>
            <c:idx val="2"/>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5-A9FE-4D2E-97D4-51C5A6D0FB38}"/>
              </c:ext>
            </c:extLst>
          </c:dPt>
          <c:dLbls>
            <c:dLbl>
              <c:idx val="2"/>
              <c:delete val="1"/>
              <c:extLst>
                <c:ext xmlns:c15="http://schemas.microsoft.com/office/drawing/2012/chart" uri="{CE6537A1-D6FC-4f65-9D91-7224C49458BB}"/>
                <c:ext xmlns:c16="http://schemas.microsoft.com/office/drawing/2014/chart" uri="{C3380CC4-5D6E-409C-BE32-E72D297353CC}">
                  <c16:uniqueId val="{00000005-A9FE-4D2E-97D4-51C5A6D0FB38}"/>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'Visibility-Presence'!$A$162:$A$164</c:f>
              <c:strCache>
                <c:ptCount val="3"/>
                <c:pt idx="0">
                  <c:v>Yes</c:v>
                </c:pt>
                <c:pt idx="1">
                  <c:v>No</c:v>
                </c:pt>
                <c:pt idx="2">
                  <c:v>Don't know / not sure</c:v>
                </c:pt>
              </c:strCache>
            </c:strRef>
          </c:cat>
          <c:val>
            <c:numRef>
              <c:f>'Visibility-Presence'!$Z$162:$Z$164</c:f>
              <c:numCache>
                <c:formatCode>0.0%</c:formatCode>
                <c:ptCount val="3"/>
                <c:pt idx="0">
                  <c:v>0.10535815542717981</c:v>
                </c:pt>
                <c:pt idx="1">
                  <c:v>0.89314514259744482</c:v>
                </c:pt>
                <c:pt idx="2">
                  <c:v>1.4967019753871931E-3</c:v>
                </c:pt>
              </c:numCache>
            </c:numRef>
          </c:val>
          <c:extLst>
            <c:ext xmlns:c16="http://schemas.microsoft.com/office/drawing/2014/chart" uri="{C3380CC4-5D6E-409C-BE32-E72D297353CC}">
              <c16:uniqueId val="{00000006-A9FE-4D2E-97D4-51C5A6D0FB38}"/>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7968689863307952"/>
          <c:y val="0.32140676932354734"/>
          <c:w val="0.29651417273091235"/>
          <c:h val="0.36273185173002198"/>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Yes</a:t>
            </a:r>
            <a:endParaRPr lang="en-US" sz="1200" b="0" baseline="0"/>
          </a:p>
        </c:rich>
      </c:tx>
      <c:layout>
        <c:manualLayout>
          <c:xMode val="edge"/>
          <c:yMode val="edge"/>
          <c:x val="0.29885075045230991"/>
          <c:y val="4.1667518832873163E-3"/>
        </c:manualLayout>
      </c:layout>
      <c:overlay val="0"/>
    </c:title>
    <c:autoTitleDeleted val="0"/>
    <c:plotArea>
      <c:layout>
        <c:manualLayout>
          <c:layoutTarget val="inner"/>
          <c:xMode val="edge"/>
          <c:yMode val="edge"/>
          <c:x val="0"/>
          <c:y val="8.9286566451920752E-3"/>
          <c:w val="0.99226384323318795"/>
          <c:h val="0.83391485155264677"/>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39E3-4F4E-9E8B-754B93F32813}"/>
              </c:ext>
            </c:extLst>
          </c:dPt>
          <c:dPt>
            <c:idx val="1"/>
            <c:invertIfNegative val="0"/>
            <c:bubble3D val="0"/>
            <c:extLst>
              <c:ext xmlns:c16="http://schemas.microsoft.com/office/drawing/2014/chart" uri="{C3380CC4-5D6E-409C-BE32-E72D297353CC}">
                <c16:uniqueId val="{00000001-39E3-4F4E-9E8B-754B93F32813}"/>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'Visibility-Presence'!$R$187:$V$187</c:f>
              <c:strCache>
                <c:ptCount val="5"/>
                <c:pt idx="0">
                  <c:v>Telford &amp; Wrekin</c:v>
                </c:pt>
                <c:pt idx="1">
                  <c:v>North Worcestershire</c:v>
                </c:pt>
                <c:pt idx="2">
                  <c:v>Shropshire</c:v>
                </c:pt>
                <c:pt idx="3">
                  <c:v>Herefordshire</c:v>
                </c:pt>
                <c:pt idx="4">
                  <c:v>South Worcestershire</c:v>
                </c:pt>
              </c:strCache>
            </c:strRef>
          </c:cat>
          <c:val>
            <c:numRef>
              <c:f>'Visibility-Presence'!$R$188:$V$188</c:f>
              <c:numCache>
                <c:formatCode>0.0%</c:formatCode>
                <c:ptCount val="5"/>
                <c:pt idx="0">
                  <c:v>0.14302936010131939</c:v>
                </c:pt>
                <c:pt idx="1">
                  <c:v>0.12672459229128824</c:v>
                </c:pt>
                <c:pt idx="2">
                  <c:v>9.8207708688723888E-2</c:v>
                </c:pt>
                <c:pt idx="3">
                  <c:v>9.4901878627715153E-2</c:v>
                </c:pt>
                <c:pt idx="4">
                  <c:v>7.7920625292145856E-2</c:v>
                </c:pt>
              </c:numCache>
            </c:numRef>
          </c:val>
          <c:extLst>
            <c:ext xmlns:c16="http://schemas.microsoft.com/office/drawing/2014/chart" uri="{C3380CC4-5D6E-409C-BE32-E72D297353CC}">
              <c16:uniqueId val="{00000002-39E3-4F4E-9E8B-754B93F32813}"/>
            </c:ext>
          </c:extLst>
        </c:ser>
        <c:dLbls>
          <c:showLegendKey val="0"/>
          <c:showVal val="0"/>
          <c:showCatName val="0"/>
          <c:showSerName val="0"/>
          <c:showPercent val="0"/>
          <c:showBubbleSize val="0"/>
        </c:dLbls>
        <c:gapWidth val="50"/>
        <c:axId val="330037120"/>
        <c:axId val="330035584"/>
      </c:barChart>
      <c:valAx>
        <c:axId val="330035584"/>
        <c:scaling>
          <c:orientation val="minMax"/>
          <c:min val="0"/>
        </c:scaling>
        <c:delete val="1"/>
        <c:axPos val="l"/>
        <c:numFmt formatCode="0.0%" sourceLinked="1"/>
        <c:majorTickMark val="out"/>
        <c:minorTickMark val="none"/>
        <c:tickLblPos val="nextTo"/>
        <c:crossAx val="330037120"/>
        <c:crosses val="autoZero"/>
        <c:crossBetween val="between"/>
      </c:valAx>
      <c:catAx>
        <c:axId val="330037120"/>
        <c:scaling>
          <c:orientation val="minMax"/>
        </c:scaling>
        <c:delete val="0"/>
        <c:axPos val="b"/>
        <c:numFmt formatCode="General" sourceLinked="1"/>
        <c:majorTickMark val="out"/>
        <c:minorTickMark val="none"/>
        <c:tickLblPos val="nextTo"/>
        <c:spPr>
          <a:ln cap="sq" cmpd="dbl">
            <a:noFill/>
            <a:prstDash val="dash"/>
          </a:ln>
        </c:spPr>
        <c:txPr>
          <a:bodyPr/>
          <a:lstStyle/>
          <a:p>
            <a:pPr>
              <a:defRPr sz="1000"/>
            </a:pPr>
            <a:endParaRPr lang="en-US"/>
          </a:p>
        </c:txPr>
        <c:crossAx val="330035584"/>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Yes</a:t>
            </a:r>
          </a:p>
        </c:rich>
      </c:tx>
      <c:overlay val="0"/>
    </c:title>
    <c:autoTitleDeleted val="0"/>
    <c:plotArea>
      <c:layout>
        <c:manualLayout>
          <c:layoutTarget val="inner"/>
          <c:xMode val="edge"/>
          <c:yMode val="edge"/>
          <c:x val="9.5434030613524221E-2"/>
          <c:y val="0.23239906380457548"/>
          <c:w val="0.86885167530269858"/>
          <c:h val="0.42647000119755696"/>
        </c:manualLayout>
      </c:layout>
      <c:lineChart>
        <c:grouping val="standard"/>
        <c:varyColors val="0"/>
        <c:ser>
          <c:idx val="7"/>
          <c:order val="0"/>
          <c:tx>
            <c:strRef>
              <c:f>'Visibility-Presence'!$A$162</c:f>
              <c:strCache>
                <c:ptCount val="1"/>
                <c:pt idx="0">
                  <c:v>Yes</c:v>
                </c:pt>
              </c:strCache>
            </c:strRef>
          </c:tx>
          <c:spPr>
            <a:ln>
              <a:solidFill>
                <a:srgbClr val="005AA0"/>
              </a:solidFill>
            </a:ln>
          </c:spPr>
          <c:marker>
            <c:symbol val="diamond"/>
            <c:size val="5"/>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'Visibility-Presence'!$B$4:$W$4</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'Visibility-Presence'!$B$162:$W$162</c:f>
              <c:numCache>
                <c:formatCode>0.0%</c:formatCode>
                <c:ptCount val="22"/>
                <c:pt idx="0">
                  <c:v>0.23797289234303401</c:v>
                </c:pt>
                <c:pt idx="1">
                  <c:v>0.23096040197331899</c:v>
                </c:pt>
                <c:pt idx="2">
                  <c:v>0.28612103625923901</c:v>
                </c:pt>
                <c:pt idx="3">
                  <c:v>0.19354101370018145</c:v>
                </c:pt>
                <c:pt idx="4">
                  <c:v>0.29399999999999998</c:v>
                </c:pt>
                <c:pt idx="5">
                  <c:v>0.24408448296152183</c:v>
                </c:pt>
                <c:pt idx="6">
                  <c:v>0.21896384374577957</c:v>
                </c:pt>
                <c:pt idx="7">
                  <c:v>0.22208671996520687</c:v>
                </c:pt>
                <c:pt idx="8">
                  <c:v>0.21910060508667115</c:v>
                </c:pt>
                <c:pt idx="9">
                  <c:v>0.16712764888153075</c:v>
                </c:pt>
                <c:pt idx="10">
                  <c:v>0.13908638695153361</c:v>
                </c:pt>
                <c:pt idx="11">
                  <c:v>0.11774099195243266</c:v>
                </c:pt>
                <c:pt idx="12">
                  <c:v>0.16906799423950522</c:v>
                </c:pt>
                <c:pt idx="13">
                  <c:v>0.14985021098788703</c:v>
                </c:pt>
                <c:pt idx="14">
                  <c:v>0.23368062144156124</c:v>
                </c:pt>
                <c:pt idx="15">
                  <c:v>0.15206422674901041</c:v>
                </c:pt>
                <c:pt idx="16">
                  <c:v>0.15035114552103523</c:v>
                </c:pt>
                <c:pt idx="17">
                  <c:v>0.13794173001086998</c:v>
                </c:pt>
                <c:pt idx="18">
                  <c:v>9.8242927179706258E-2</c:v>
                </c:pt>
                <c:pt idx="19">
                  <c:v>0.10845762742452635</c:v>
                </c:pt>
                <c:pt idx="20">
                  <c:v>9.2157648906166609E-2</c:v>
                </c:pt>
                <c:pt idx="21">
                  <c:v>0.12260272755700891</c:v>
                </c:pt>
              </c:numCache>
            </c:numRef>
          </c:val>
          <c:smooth val="0"/>
          <c:extLst>
            <c:ext xmlns:c16="http://schemas.microsoft.com/office/drawing/2014/chart" uri="{C3380CC4-5D6E-409C-BE32-E72D297353CC}">
              <c16:uniqueId val="{00000000-70E6-453D-B5F2-E101BD842DEE}"/>
            </c:ext>
          </c:extLst>
        </c:ser>
        <c:dLbls>
          <c:showLegendKey val="0"/>
          <c:showVal val="0"/>
          <c:showCatName val="0"/>
          <c:showSerName val="0"/>
          <c:showPercent val="0"/>
          <c:showBubbleSize val="0"/>
        </c:dLbls>
        <c:marker val="1"/>
        <c:smooth val="0"/>
        <c:axId val="328527872"/>
        <c:axId val="328529408"/>
      </c:lineChart>
      <c:catAx>
        <c:axId val="328527872"/>
        <c:scaling>
          <c:orientation val="minMax"/>
        </c:scaling>
        <c:delete val="0"/>
        <c:axPos val="b"/>
        <c:numFmt formatCode="General" sourceLinked="0"/>
        <c:majorTickMark val="out"/>
        <c:minorTickMark val="none"/>
        <c:tickLblPos val="nextTo"/>
        <c:txPr>
          <a:bodyPr rot="-3300000"/>
          <a:lstStyle/>
          <a:p>
            <a:pPr>
              <a:defRPr/>
            </a:pPr>
            <a:endParaRPr lang="en-US"/>
          </a:p>
        </c:txPr>
        <c:crossAx val="328529408"/>
        <c:crosses val="autoZero"/>
        <c:auto val="1"/>
        <c:lblAlgn val="ctr"/>
        <c:lblOffset val="100"/>
        <c:noMultiLvlLbl val="0"/>
      </c:catAx>
      <c:valAx>
        <c:axId val="328529408"/>
        <c:scaling>
          <c:orientation val="minMax"/>
          <c:max val="0.30000000000000004"/>
          <c:min val="0"/>
        </c:scaling>
        <c:delete val="0"/>
        <c:axPos val="l"/>
        <c:numFmt formatCode="0%" sourceLinked="0"/>
        <c:majorTickMark val="out"/>
        <c:minorTickMark val="none"/>
        <c:tickLblPos val="nextTo"/>
        <c:crossAx val="328527872"/>
        <c:crosses val="autoZero"/>
        <c:crossBetween val="between"/>
        <c:majorUnit val="0.1"/>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Demographics comparisons</a:t>
            </a:r>
            <a:r>
              <a:rPr lang="en-US" sz="1200" b="0" baseline="0"/>
              <a:t>  - </a:t>
            </a:r>
            <a:r>
              <a:rPr lang="en-US" sz="1200" b="0"/>
              <a:t>% Yes</a:t>
            </a:r>
          </a:p>
        </c:rich>
      </c:tx>
      <c:layout>
        <c:manualLayout>
          <c:xMode val="edge"/>
          <c:yMode val="edge"/>
          <c:x val="0.32691787439613529"/>
          <c:y val="1.759014951627089E-2"/>
        </c:manualLayout>
      </c:layout>
      <c:overlay val="0"/>
    </c:title>
    <c:autoTitleDeleted val="0"/>
    <c:plotArea>
      <c:layout>
        <c:manualLayout>
          <c:layoutTarget val="inner"/>
          <c:xMode val="edge"/>
          <c:yMode val="edge"/>
          <c:x val="2.158165011982197E-3"/>
          <c:y val="5.1539415092902302E-2"/>
          <c:w val="0.99779527559055137"/>
          <c:h val="0.80607455730302846"/>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35C9-4CBD-A86D-6B4654686646}"/>
              </c:ext>
            </c:extLst>
          </c:dPt>
          <c:dPt>
            <c:idx val="1"/>
            <c:invertIfNegative val="0"/>
            <c:bubble3D val="0"/>
            <c:spPr>
              <a:solidFill>
                <a:srgbClr val="5AAAE6"/>
              </a:solidFill>
            </c:spPr>
            <c:extLst>
              <c:ext xmlns:c16="http://schemas.microsoft.com/office/drawing/2014/chart" uri="{C3380CC4-5D6E-409C-BE32-E72D297353CC}">
                <c16:uniqueId val="{00000003-35C9-4CBD-A86D-6B4654686646}"/>
              </c:ext>
            </c:extLst>
          </c:dPt>
          <c:dPt>
            <c:idx val="6"/>
            <c:invertIfNegative val="0"/>
            <c:bubble3D val="0"/>
            <c:spPr>
              <a:solidFill>
                <a:srgbClr val="5AAAE6"/>
              </a:solidFill>
            </c:spPr>
            <c:extLst>
              <c:ext xmlns:c16="http://schemas.microsoft.com/office/drawing/2014/chart" uri="{C3380CC4-5D6E-409C-BE32-E72D297353CC}">
                <c16:uniqueId val="{00000005-35C9-4CBD-A86D-6B4654686646}"/>
              </c:ext>
            </c:extLst>
          </c:dPt>
          <c:dPt>
            <c:idx val="7"/>
            <c:invertIfNegative val="0"/>
            <c:bubble3D val="0"/>
            <c:spPr>
              <a:solidFill>
                <a:srgbClr val="5AAAE6"/>
              </a:solidFill>
            </c:spPr>
            <c:extLst>
              <c:ext xmlns:c16="http://schemas.microsoft.com/office/drawing/2014/chart" uri="{C3380CC4-5D6E-409C-BE32-E72D297353CC}">
                <c16:uniqueId val="{00000007-35C9-4CBD-A86D-6B4654686646}"/>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5C9-4CBD-A86D-6B4654686646}"/>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35C9-4CBD-A86D-6B4654686646}"/>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5C9-4CBD-A86D-6B4654686646}"/>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35C9-4CBD-A86D-6B4654686646}"/>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'Visibility-Presence'!$B$186:$K$187</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'Visibility-Presence'!$B$188:$K$188</c:f>
              <c:numCache>
                <c:formatCode>0.0%</c:formatCode>
                <c:ptCount val="10"/>
                <c:pt idx="0">
                  <c:v>0.10106368995007477</c:v>
                </c:pt>
                <c:pt idx="1">
                  <c:v>0.10928347462937091</c:v>
                </c:pt>
                <c:pt idx="2">
                  <c:v>5.270817614002369E-2</c:v>
                </c:pt>
                <c:pt idx="3">
                  <c:v>0.10377450151485537</c:v>
                </c:pt>
                <c:pt idx="4">
                  <c:v>0.12929936978014903</c:v>
                </c:pt>
                <c:pt idx="5">
                  <c:v>0.1014086041040226</c:v>
                </c:pt>
                <c:pt idx="6">
                  <c:v>0.10485527634345454</c:v>
                </c:pt>
                <c:pt idx="7">
                  <c:v>0.13046417567623816</c:v>
                </c:pt>
                <c:pt idx="8">
                  <c:v>0.39103478105568235</c:v>
                </c:pt>
                <c:pt idx="9">
                  <c:v>6.5294392346946853E-2</c:v>
                </c:pt>
              </c:numCache>
            </c:numRef>
          </c:val>
          <c:extLst>
            <c:ext xmlns:c16="http://schemas.microsoft.com/office/drawing/2014/chart" uri="{C3380CC4-5D6E-409C-BE32-E72D297353CC}">
              <c16:uniqueId val="{00000008-35C9-4CBD-A86D-6B4654686646}"/>
            </c:ext>
          </c:extLst>
        </c:ser>
        <c:dLbls>
          <c:showLegendKey val="0"/>
          <c:showVal val="0"/>
          <c:showCatName val="0"/>
          <c:showSerName val="0"/>
          <c:showPercent val="0"/>
          <c:showBubbleSize val="0"/>
        </c:dLbls>
        <c:gapWidth val="50"/>
        <c:axId val="329992064"/>
        <c:axId val="329990528"/>
      </c:barChart>
      <c:valAx>
        <c:axId val="329990528"/>
        <c:scaling>
          <c:orientation val="minMax"/>
        </c:scaling>
        <c:delete val="1"/>
        <c:axPos val="l"/>
        <c:numFmt formatCode="0.0%" sourceLinked="1"/>
        <c:majorTickMark val="out"/>
        <c:minorTickMark val="none"/>
        <c:tickLblPos val="nextTo"/>
        <c:crossAx val="329992064"/>
        <c:crosses val="autoZero"/>
        <c:crossBetween val="between"/>
      </c:valAx>
      <c:catAx>
        <c:axId val="329992064"/>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2999052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16344475205438E-2"/>
          <c:y val="7.9600497306257775E-2"/>
          <c:w val="0.60493993616094788"/>
          <c:h val="0.83937811627823189"/>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CC86-49CA-B343-B9405332785E}"/>
              </c:ext>
            </c:extLst>
          </c:dPt>
          <c:dPt>
            <c:idx val="1"/>
            <c:bubble3D val="0"/>
            <c:spPr>
              <a:solidFill>
                <a:srgbClr val="FBE905"/>
              </a:solidFill>
              <a:ln w="19050">
                <a:solidFill>
                  <a:schemeClr val="bg1"/>
                </a:solidFill>
              </a:ln>
            </c:spPr>
            <c:extLst>
              <c:ext xmlns:c16="http://schemas.microsoft.com/office/drawing/2014/chart" uri="{C3380CC4-5D6E-409C-BE32-E72D297353CC}">
                <c16:uniqueId val="{00000003-CC86-49CA-B343-B9405332785E}"/>
              </c:ext>
            </c:extLst>
          </c:dPt>
          <c:dPt>
            <c:idx val="2"/>
            <c:bubble3D val="0"/>
            <c:spPr>
              <a:solidFill>
                <a:srgbClr val="FF0000"/>
              </a:solidFill>
              <a:ln w="19050">
                <a:solidFill>
                  <a:schemeClr val="bg1"/>
                </a:solidFill>
              </a:ln>
            </c:spPr>
            <c:extLst>
              <c:ext xmlns:c16="http://schemas.microsoft.com/office/drawing/2014/chart" uri="{C3380CC4-5D6E-409C-BE32-E72D297353CC}">
                <c16:uniqueId val="{00000005-CC86-49CA-B343-B9405332785E}"/>
              </c:ext>
            </c:extLst>
          </c:dPt>
          <c:dPt>
            <c:idx val="3"/>
            <c:bubble3D val="0"/>
            <c:spPr>
              <a:solidFill>
                <a:srgbClr val="FD6A03"/>
              </a:solidFill>
              <a:ln w="19050">
                <a:solidFill>
                  <a:schemeClr val="bg1"/>
                </a:solidFill>
              </a:ln>
            </c:spPr>
            <c:extLst>
              <c:ext xmlns:c16="http://schemas.microsoft.com/office/drawing/2014/chart" uri="{C3380CC4-5D6E-409C-BE32-E72D297353CC}">
                <c16:uniqueId val="{00000007-CC86-49CA-B343-B9405332785E}"/>
              </c:ext>
            </c:extLst>
          </c:dPt>
          <c:dPt>
            <c:idx val="4"/>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9-CC86-49CA-B343-B9405332785E}"/>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C86-49CA-B343-B9405332785E}"/>
                </c:ext>
              </c:extLst>
            </c:dLbl>
            <c:dLbl>
              <c:idx val="3"/>
              <c:delete val="1"/>
              <c:extLst>
                <c:ext xmlns:c15="http://schemas.microsoft.com/office/drawing/2012/chart" uri="{CE6537A1-D6FC-4f65-9D91-7224C49458BB}"/>
                <c:ext xmlns:c16="http://schemas.microsoft.com/office/drawing/2014/chart" uri="{C3380CC4-5D6E-409C-BE32-E72D297353CC}">
                  <c16:uniqueId val="{00000007-CC86-49CA-B343-B9405332785E}"/>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'Visibility-Presence'!$Y$237:$Y$241</c:f>
              <c:strCache>
                <c:ptCount val="5"/>
                <c:pt idx="0">
                  <c:v>Increase</c:v>
                </c:pt>
                <c:pt idx="1">
                  <c:v>About the same</c:v>
                </c:pt>
                <c:pt idx="2">
                  <c:v>Decrease</c:v>
                </c:pt>
                <c:pt idx="3">
                  <c:v>Lived in the area less than a year</c:v>
                </c:pt>
                <c:pt idx="4">
                  <c:v>Don't know</c:v>
                </c:pt>
              </c:strCache>
            </c:strRef>
          </c:cat>
          <c:val>
            <c:numRef>
              <c:f>'Visibility-Presence'!$Z$237:$Z$241</c:f>
              <c:numCache>
                <c:formatCode>0.0%</c:formatCode>
                <c:ptCount val="5"/>
                <c:pt idx="0">
                  <c:v>5.9308777433922183E-2</c:v>
                </c:pt>
                <c:pt idx="1">
                  <c:v>0.76787949541882472</c:v>
                </c:pt>
                <c:pt idx="2">
                  <c:v>9.3750412785678805E-2</c:v>
                </c:pt>
                <c:pt idx="3">
                  <c:v>3.6441233963534214E-3</c:v>
                </c:pt>
                <c:pt idx="4">
                  <c:v>7.5417190965236497E-2</c:v>
                </c:pt>
              </c:numCache>
            </c:numRef>
          </c:val>
          <c:extLst>
            <c:ext xmlns:c16="http://schemas.microsoft.com/office/drawing/2014/chart" uri="{C3380CC4-5D6E-409C-BE32-E72D297353CC}">
              <c16:uniqueId val="{0000000A-CC86-49CA-B343-B9405332785E}"/>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4326795536816672"/>
          <c:y val="0.28300088412918817"/>
          <c:w val="0.35253777612984366"/>
          <c:h val="0.49893994974943517"/>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increase v % decrease</a:t>
            </a:r>
            <a:r>
              <a:rPr lang="en-US" sz="1200" b="0"/>
              <a:t> </a:t>
            </a:r>
            <a:endParaRPr lang="en-US" sz="1200" b="0" baseline="0"/>
          </a:p>
        </c:rich>
      </c:tx>
      <c:layout>
        <c:manualLayout>
          <c:xMode val="edge"/>
          <c:yMode val="edge"/>
          <c:x val="0.25557983516808547"/>
          <c:y val="4.0514449873823221E-3"/>
        </c:manualLayout>
      </c:layout>
      <c:overlay val="0"/>
    </c:title>
    <c:autoTitleDeleted val="0"/>
    <c:plotArea>
      <c:layout>
        <c:manualLayout>
          <c:layoutTarget val="inner"/>
          <c:xMode val="edge"/>
          <c:yMode val="edge"/>
          <c:x val="8.953443926305326E-3"/>
          <c:y val="0.12444448799457147"/>
          <c:w val="0.98651988889738285"/>
          <c:h val="0.74585187956321242"/>
        </c:manualLayout>
      </c:layout>
      <c:barChart>
        <c:barDir val="col"/>
        <c:grouping val="stacked"/>
        <c:varyColors val="0"/>
        <c:ser>
          <c:idx val="1"/>
          <c:order val="0"/>
          <c:tx>
            <c:strRef>
              <c:f>'Visibility-Presence'!$S$265</c:f>
              <c:strCache>
                <c:ptCount val="1"/>
                <c:pt idx="0">
                  <c:v>Decrease</c:v>
                </c:pt>
              </c:strCache>
            </c:strRef>
          </c:tx>
          <c:spPr>
            <a:solidFill>
              <a:srgbClr val="FF2121"/>
            </a:solidFill>
          </c:spPr>
          <c:invertIfNegative val="0"/>
          <c:dLbls>
            <c:dLbl>
              <c:idx val="0"/>
              <c:tx>
                <c:rich>
                  <a:bodyPr/>
                  <a:lstStyle/>
                  <a:p>
                    <a:r>
                      <a:rPr lang="en-US"/>
                      <a:t>12%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418-4DFD-999F-F49F3D5978CC}"/>
                </c:ext>
              </c:extLst>
            </c:dLbl>
            <c:dLbl>
              <c:idx val="1"/>
              <c:tx>
                <c:rich>
                  <a:bodyPr/>
                  <a:lstStyle/>
                  <a:p>
                    <a:r>
                      <a:rPr lang="en-US"/>
                      <a:t>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418-4DFD-999F-F49F3D5978CC}"/>
                </c:ext>
              </c:extLst>
            </c:dLbl>
            <c:dLbl>
              <c:idx val="2"/>
              <c:tx>
                <c:rich>
                  <a:bodyPr/>
                  <a:lstStyle/>
                  <a:p>
                    <a:r>
                      <a:rPr lang="en-US"/>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418-4DFD-999F-F49F3D5978CC}"/>
                </c:ext>
              </c:extLst>
            </c:dLbl>
            <c:dLbl>
              <c:idx val="3"/>
              <c:tx>
                <c:rich>
                  <a:bodyPr/>
                  <a:lstStyle/>
                  <a:p>
                    <a:r>
                      <a:rPr lang="en-US"/>
                      <a:t>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418-4DFD-999F-F49F3D5978CC}"/>
                </c:ext>
              </c:extLst>
            </c:dLbl>
            <c:dLbl>
              <c:idx val="4"/>
              <c:tx>
                <c:rich>
                  <a:bodyPr/>
                  <a:lstStyle/>
                  <a:p>
                    <a:r>
                      <a:rPr lang="en-US"/>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418-4DFD-999F-F49F3D5978CC}"/>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'Visibility-Presence'!$T$263:$X$263</c:f>
              <c:strCache>
                <c:ptCount val="5"/>
                <c:pt idx="0">
                  <c:v>North Worcestershire</c:v>
                </c:pt>
                <c:pt idx="1">
                  <c:v>Telford &amp; Wrekin</c:v>
                </c:pt>
                <c:pt idx="2">
                  <c:v>Shropshire</c:v>
                </c:pt>
                <c:pt idx="3">
                  <c:v>Herefordshire</c:v>
                </c:pt>
                <c:pt idx="4">
                  <c:v>South Worcestershire</c:v>
                </c:pt>
              </c:strCache>
            </c:strRef>
          </c:cat>
          <c:val>
            <c:numRef>
              <c:f>'Visibility-Presence'!$T$265:$X$265</c:f>
              <c:numCache>
                <c:formatCode>0.0%</c:formatCode>
                <c:ptCount val="5"/>
                <c:pt idx="0">
                  <c:v>-0.12170374062965286</c:v>
                </c:pt>
                <c:pt idx="1">
                  <c:v>-6.4942400077832779E-2</c:v>
                </c:pt>
                <c:pt idx="2">
                  <c:v>-9.5096393908224136E-2</c:v>
                </c:pt>
                <c:pt idx="3">
                  <c:v>-7.9655787762224442E-2</c:v>
                </c:pt>
                <c:pt idx="4">
                  <c:v>-0.10126598354981046</c:v>
                </c:pt>
              </c:numCache>
            </c:numRef>
          </c:val>
          <c:extLst>
            <c:ext xmlns:c16="http://schemas.microsoft.com/office/drawing/2014/chart" uri="{C3380CC4-5D6E-409C-BE32-E72D297353CC}">
              <c16:uniqueId val="{00000005-B418-4DFD-999F-F49F3D5978CC}"/>
            </c:ext>
          </c:extLst>
        </c:ser>
        <c:ser>
          <c:idx val="0"/>
          <c:order val="1"/>
          <c:tx>
            <c:strRef>
              <c:f>'Visibility-Presence'!$S$264</c:f>
              <c:strCache>
                <c:ptCount val="1"/>
                <c:pt idx="0">
                  <c:v>Increase</c:v>
                </c:pt>
              </c:strCache>
            </c:strRef>
          </c:tx>
          <c:spPr>
            <a:solidFill>
              <a:srgbClr val="009A46"/>
            </a:solidFill>
          </c:spPr>
          <c:invertIfNegative val="0"/>
          <c:dPt>
            <c:idx val="0"/>
            <c:invertIfNegative val="0"/>
            <c:bubble3D val="0"/>
            <c:extLst>
              <c:ext xmlns:c16="http://schemas.microsoft.com/office/drawing/2014/chart" uri="{C3380CC4-5D6E-409C-BE32-E72D297353CC}">
                <c16:uniqueId val="{00000006-B418-4DFD-999F-F49F3D5978CC}"/>
              </c:ext>
            </c:extLst>
          </c:dPt>
          <c:dPt>
            <c:idx val="1"/>
            <c:invertIfNegative val="0"/>
            <c:bubble3D val="0"/>
            <c:extLst>
              <c:ext xmlns:c16="http://schemas.microsoft.com/office/drawing/2014/chart" uri="{C3380CC4-5D6E-409C-BE32-E72D297353CC}">
                <c16:uniqueId val="{00000007-B418-4DFD-999F-F49F3D5978CC}"/>
              </c:ext>
            </c:extLst>
          </c:dPt>
          <c:dLbls>
            <c:dLbl>
              <c:idx val="4"/>
              <c:layout>
                <c:manualLayout>
                  <c:x val="0"/>
                  <c:y val="-1.8039699052244479E-2"/>
                </c:manualLayout>
              </c:layout>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18-4DFD-999F-F49F3D5978CC}"/>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'Visibility-Presence'!$T$263:$X$263</c:f>
              <c:strCache>
                <c:ptCount val="5"/>
                <c:pt idx="0">
                  <c:v>North Worcestershire</c:v>
                </c:pt>
                <c:pt idx="1">
                  <c:v>Telford &amp; Wrekin</c:v>
                </c:pt>
                <c:pt idx="2">
                  <c:v>Shropshire</c:v>
                </c:pt>
                <c:pt idx="3">
                  <c:v>Herefordshire</c:v>
                </c:pt>
                <c:pt idx="4">
                  <c:v>South Worcestershire</c:v>
                </c:pt>
              </c:strCache>
            </c:strRef>
          </c:cat>
          <c:val>
            <c:numRef>
              <c:f>'Visibility-Presence'!$T$264:$X$264</c:f>
              <c:numCache>
                <c:formatCode>0.0%</c:formatCode>
                <c:ptCount val="5"/>
                <c:pt idx="0">
                  <c:v>7.1750457654431804E-2</c:v>
                </c:pt>
                <c:pt idx="1">
                  <c:v>6.9651653328799731E-2</c:v>
                </c:pt>
                <c:pt idx="2">
                  <c:v>5.5179649415698834E-2</c:v>
                </c:pt>
                <c:pt idx="3">
                  <c:v>5.4784882038719125E-2</c:v>
                </c:pt>
                <c:pt idx="4">
                  <c:v>5.3033943843544401E-2</c:v>
                </c:pt>
              </c:numCache>
            </c:numRef>
          </c:val>
          <c:extLst>
            <c:ext xmlns:c16="http://schemas.microsoft.com/office/drawing/2014/chart" uri="{C3380CC4-5D6E-409C-BE32-E72D297353CC}">
              <c16:uniqueId val="{00000009-B418-4DFD-999F-F49F3D5978CC}"/>
            </c:ext>
          </c:extLst>
        </c:ser>
        <c:dLbls>
          <c:dLblPos val="inEnd"/>
          <c:showLegendKey val="0"/>
          <c:showVal val="1"/>
          <c:showCatName val="0"/>
          <c:showSerName val="0"/>
          <c:showPercent val="0"/>
          <c:showBubbleSize val="0"/>
        </c:dLbls>
        <c:gapWidth val="50"/>
        <c:overlap val="100"/>
        <c:axId val="328434048"/>
        <c:axId val="328411776"/>
      </c:barChart>
      <c:valAx>
        <c:axId val="328411776"/>
        <c:scaling>
          <c:orientation val="minMax"/>
          <c:max val="0.1"/>
          <c:min val="-0.15000000000000002"/>
        </c:scaling>
        <c:delete val="1"/>
        <c:axPos val="l"/>
        <c:numFmt formatCode="0.0%" sourceLinked="1"/>
        <c:majorTickMark val="out"/>
        <c:minorTickMark val="none"/>
        <c:tickLblPos val="nextTo"/>
        <c:crossAx val="328434048"/>
        <c:crosses val="autoZero"/>
        <c:crossBetween val="between"/>
      </c:valAx>
      <c:catAx>
        <c:axId val="328434048"/>
        <c:scaling>
          <c:orientation val="minMax"/>
        </c:scaling>
        <c:delete val="0"/>
        <c:axPos val="b"/>
        <c:numFmt formatCode="General" sourceLinked="1"/>
        <c:majorTickMark val="none"/>
        <c:minorTickMark val="none"/>
        <c:tickLblPos val="low"/>
        <c:spPr>
          <a:ln cap="sq" cmpd="dbl">
            <a:noFill/>
            <a:prstDash val="dash"/>
          </a:ln>
        </c:spPr>
        <c:txPr>
          <a:bodyPr/>
          <a:lstStyle/>
          <a:p>
            <a:pPr>
              <a:defRPr sz="1000"/>
            </a:pPr>
            <a:endParaRPr lang="en-US"/>
          </a:p>
        </c:txPr>
        <c:crossAx val="328411776"/>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23402020378968946"/>
          <c:y val="0.10288052594244128"/>
          <c:w val="0.48877396977262544"/>
          <c:h val="8.3522259398086426E-2"/>
        </c:manualLayout>
      </c:layout>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Increase v % Decrease</a:t>
            </a:r>
          </a:p>
        </c:rich>
      </c:tx>
      <c:layout>
        <c:manualLayout>
          <c:xMode val="edge"/>
          <c:yMode val="edge"/>
          <c:x val="0.25768378379350027"/>
          <c:y val="4.7112756201042371E-3"/>
        </c:manualLayout>
      </c:layout>
      <c:overlay val="0"/>
    </c:title>
    <c:autoTitleDeleted val="0"/>
    <c:plotArea>
      <c:layout>
        <c:manualLayout>
          <c:layoutTarget val="inner"/>
          <c:xMode val="edge"/>
          <c:yMode val="edge"/>
          <c:x val="8.3529265918931839E-2"/>
          <c:y val="0.24531278113204047"/>
          <c:w val="0.91349454290742005"/>
          <c:h val="0.65550392773341493"/>
        </c:manualLayout>
      </c:layout>
      <c:lineChart>
        <c:grouping val="standard"/>
        <c:varyColors val="0"/>
        <c:ser>
          <c:idx val="7"/>
          <c:order val="0"/>
          <c:tx>
            <c:strRef>
              <c:f>'Visibility-Presence'!$A$237</c:f>
              <c:strCache>
                <c:ptCount val="1"/>
                <c:pt idx="0">
                  <c:v>Increase</c:v>
                </c:pt>
              </c:strCache>
            </c:strRef>
          </c:tx>
          <c:spPr>
            <a:ln>
              <a:solidFill>
                <a:srgbClr val="009A46"/>
              </a:solidFill>
            </a:ln>
          </c:spPr>
          <c:marker>
            <c:symbol val="diamond"/>
            <c:size val="5"/>
            <c:spPr>
              <a:solidFill>
                <a:srgbClr val="009A46"/>
              </a:solidFill>
              <a:ln>
                <a:solidFill>
                  <a:srgbClr val="009A46"/>
                </a:solidFill>
              </a:ln>
            </c:spPr>
          </c:marker>
          <c:dLbls>
            <c:dLbl>
              <c:idx val="7"/>
              <c:layout>
                <c:manualLayout>
                  <c:x val="-4.529762966292409E-2"/>
                  <c:y val="8.1437170177049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8C-4143-9F56-3F88A687FF37}"/>
                </c:ext>
              </c:extLst>
            </c:dLbl>
            <c:dLbl>
              <c:idx val="12"/>
              <c:layout>
                <c:manualLayout>
                  <c:x val="-4.1372103808610866E-2"/>
                  <c:y val="7.1122858759262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8C-4143-9F56-3F88A687FF37}"/>
                </c:ext>
              </c:extLst>
            </c:dLbl>
            <c:dLbl>
              <c:idx val="13"/>
              <c:layout>
                <c:manualLayout>
                  <c:x val="-3.6417633584568149E-2"/>
                  <c:y val="6.259146935254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8C-4143-9F56-3F88A687FF37}"/>
                </c:ext>
              </c:extLst>
            </c:dLbl>
            <c:dLbl>
              <c:idx val="17"/>
              <c:layout>
                <c:manualLayout>
                  <c:x val="-4.2830910768740828E-2"/>
                  <c:y val="-4.57713103883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8C-4143-9F56-3F88A687FF37}"/>
                </c:ext>
              </c:extLst>
            </c:dLbl>
            <c:dLbl>
              <c:idx val="19"/>
              <c:layout>
                <c:manualLayout>
                  <c:x val="-4.5272368710739697E-2"/>
                  <c:y val="3.4322918115800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8C-4143-9F56-3F88A687FF37}"/>
                </c:ext>
              </c:extLst>
            </c:dLbl>
            <c:dLbl>
              <c:idx val="20"/>
              <c:layout>
                <c:manualLayout>
                  <c:x val="-1.4673574449945897E-3"/>
                  <c:y val="4.84571937341753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8C-4143-9F56-3F88A687FF37}"/>
                </c:ext>
              </c:extLst>
            </c:dLbl>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'Visibility-Presence'!$B$236:$W$236</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'Visibility-Presence'!$B$237:$W$237</c:f>
              <c:numCache>
                <c:formatCode>0.0%</c:formatCode>
                <c:ptCount val="22"/>
                <c:pt idx="0">
                  <c:v>6.8907747750148296E-2</c:v>
                </c:pt>
                <c:pt idx="1">
                  <c:v>7.5049875455738102E-2</c:v>
                </c:pt>
                <c:pt idx="2">
                  <c:v>8.2537187891718905E-2</c:v>
                </c:pt>
                <c:pt idx="3">
                  <c:v>6.5743932280227138E-2</c:v>
                </c:pt>
                <c:pt idx="4">
                  <c:v>6.7000000000000004E-2</c:v>
                </c:pt>
                <c:pt idx="5">
                  <c:v>5.6679998769246731E-2</c:v>
                </c:pt>
                <c:pt idx="6">
                  <c:v>0.12114881306595533</c:v>
                </c:pt>
                <c:pt idx="7">
                  <c:v>8.7916366707819535E-2</c:v>
                </c:pt>
                <c:pt idx="8">
                  <c:v>0.14395679015929622</c:v>
                </c:pt>
                <c:pt idx="9">
                  <c:v>9.3600514640228297E-2</c:v>
                </c:pt>
                <c:pt idx="10">
                  <c:v>0.1296742373716501</c:v>
                </c:pt>
                <c:pt idx="11">
                  <c:v>0.11506818701329076</c:v>
                </c:pt>
                <c:pt idx="12">
                  <c:v>5.8944292681650585E-2</c:v>
                </c:pt>
                <c:pt idx="13">
                  <c:v>5.8452935928339826E-2</c:v>
                </c:pt>
                <c:pt idx="14">
                  <c:v>3.8806765716924881E-2</c:v>
                </c:pt>
                <c:pt idx="15">
                  <c:v>6.5910011750949515E-2</c:v>
                </c:pt>
                <c:pt idx="16">
                  <c:v>5.1693411765162393E-2</c:v>
                </c:pt>
                <c:pt idx="17">
                  <c:v>7.3248274899937654E-2</c:v>
                </c:pt>
                <c:pt idx="18">
                  <c:v>4.7463154871531743E-2</c:v>
                </c:pt>
                <c:pt idx="19">
                  <c:v>6.4097378435342925E-2</c:v>
                </c:pt>
                <c:pt idx="20">
                  <c:v>5.6082226670259576E-2</c:v>
                </c:pt>
                <c:pt idx="21">
                  <c:v>6.9615470550399391E-2</c:v>
                </c:pt>
              </c:numCache>
            </c:numRef>
          </c:val>
          <c:smooth val="0"/>
          <c:extLst>
            <c:ext xmlns:c16="http://schemas.microsoft.com/office/drawing/2014/chart" uri="{C3380CC4-5D6E-409C-BE32-E72D297353CC}">
              <c16:uniqueId val="{00000006-958C-4143-9F56-3F88A687FF37}"/>
            </c:ext>
          </c:extLst>
        </c:ser>
        <c:ser>
          <c:idx val="1"/>
          <c:order val="1"/>
          <c:tx>
            <c:strRef>
              <c:f>'Visibility-Presence'!$A$239</c:f>
              <c:strCache>
                <c:ptCount val="1"/>
                <c:pt idx="0">
                  <c:v>Decrease</c:v>
                </c:pt>
              </c:strCache>
            </c:strRef>
          </c:tx>
          <c:spPr>
            <a:ln>
              <a:solidFill>
                <a:srgbClr val="FF0000"/>
              </a:solidFill>
            </a:ln>
          </c:spPr>
          <c:marker>
            <c:symbol val="triangle"/>
            <c:size val="7"/>
            <c:spPr>
              <a:solidFill>
                <a:srgbClr val="FF0000"/>
              </a:solidFill>
              <a:ln>
                <a:solidFill>
                  <a:srgbClr val="FF0000"/>
                </a:solidFill>
              </a:ln>
            </c:spPr>
          </c:marker>
          <c:dLbls>
            <c:dLbl>
              <c:idx val="6"/>
              <c:layout>
                <c:manualLayout>
                  <c:x val="-5.5087189512370995E-2"/>
                  <c:y val="8.6148595383174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8C-4143-9F56-3F88A687FF37}"/>
                </c:ext>
              </c:extLst>
            </c:dLbl>
            <c:dLbl>
              <c:idx val="8"/>
              <c:layout>
                <c:manualLayout>
                  <c:x val="-5.5357155829854662E-2"/>
                  <c:y val="8.6148595383174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8C-4143-9F56-3F88A687FF37}"/>
                </c:ext>
              </c:extLst>
            </c:dLbl>
            <c:dLbl>
              <c:idx val="9"/>
              <c:layout>
                <c:manualLayout>
                  <c:x val="-4.4295567185875434E-2"/>
                  <c:y val="8.6148595383174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8C-4143-9F56-3F88A687FF37}"/>
                </c:ext>
              </c:extLst>
            </c:dLbl>
            <c:dLbl>
              <c:idx val="10"/>
              <c:layout>
                <c:manualLayout>
                  <c:x val="-4.9661771005767553E-2"/>
                  <c:y val="7.436995132889942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7857156415719063E-2"/>
                      <c:h val="8.2120141342756178E-2"/>
                    </c:manualLayout>
                  </c15:layout>
                </c:ext>
                <c:ext xmlns:c16="http://schemas.microsoft.com/office/drawing/2014/chart" uri="{C3380CC4-5D6E-409C-BE32-E72D297353CC}">
                  <c16:uniqueId val="{0000000A-958C-4143-9F56-3F88A687FF37}"/>
                </c:ext>
              </c:extLst>
            </c:dLbl>
            <c:dLbl>
              <c:idx val="11"/>
              <c:layout>
                <c:manualLayout>
                  <c:x val="-4.1217400711491659E-2"/>
                  <c:y val="7.1122924421601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8C-4143-9F56-3F88A687FF37}"/>
                </c:ext>
              </c:extLst>
            </c:dLbl>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'Visibility-Presence'!$B$236:$W$236</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'Visibility-Presence'!$B$239:$W$239</c:f>
              <c:numCache>
                <c:formatCode>0.0%</c:formatCode>
                <c:ptCount val="22"/>
                <c:pt idx="0">
                  <c:v>0.15926837430504501</c:v>
                </c:pt>
                <c:pt idx="1">
                  <c:v>0.198418859070287</c:v>
                </c:pt>
                <c:pt idx="2">
                  <c:v>0.1721393020683</c:v>
                </c:pt>
                <c:pt idx="3">
                  <c:v>0.12644841907341309</c:v>
                </c:pt>
                <c:pt idx="4">
                  <c:v>0.20699999999999999</c:v>
                </c:pt>
                <c:pt idx="5">
                  <c:v>0.16467055622750029</c:v>
                </c:pt>
                <c:pt idx="6">
                  <c:v>0.11475941596774751</c:v>
                </c:pt>
                <c:pt idx="7">
                  <c:v>0.12176211439466907</c:v>
                </c:pt>
                <c:pt idx="8">
                  <c:v>9.9355988324133504E-2</c:v>
                </c:pt>
                <c:pt idx="9">
                  <c:v>6.9777344966820781E-2</c:v>
                </c:pt>
                <c:pt idx="10">
                  <c:v>5.9186270444393611E-2</c:v>
                </c:pt>
                <c:pt idx="11">
                  <c:v>4.7090936544173921E-2</c:v>
                </c:pt>
                <c:pt idx="12">
                  <c:v>8.4522381598224422E-2</c:v>
                </c:pt>
                <c:pt idx="13">
                  <c:v>0.12161600272749863</c:v>
                </c:pt>
                <c:pt idx="14">
                  <c:v>0.17833477819955401</c:v>
                </c:pt>
                <c:pt idx="15">
                  <c:v>0.13284849783951386</c:v>
                </c:pt>
                <c:pt idx="16">
                  <c:v>0.12130956593018914</c:v>
                </c:pt>
                <c:pt idx="17">
                  <c:v>0.11630868652109728</c:v>
                </c:pt>
                <c:pt idx="18">
                  <c:v>0.10365562860969803</c:v>
                </c:pt>
                <c:pt idx="19">
                  <c:v>7.3686862134302408E-2</c:v>
                </c:pt>
                <c:pt idx="20">
                  <c:v>0.10566592852872228</c:v>
                </c:pt>
                <c:pt idx="21">
                  <c:v>9.2004433408536632E-2</c:v>
                </c:pt>
              </c:numCache>
            </c:numRef>
          </c:val>
          <c:smooth val="0"/>
          <c:extLst>
            <c:ext xmlns:c16="http://schemas.microsoft.com/office/drawing/2014/chart" uri="{C3380CC4-5D6E-409C-BE32-E72D297353CC}">
              <c16:uniqueId val="{0000000C-958C-4143-9F56-3F88A687FF37}"/>
            </c:ext>
          </c:extLst>
        </c:ser>
        <c:dLbls>
          <c:showLegendKey val="0"/>
          <c:showVal val="0"/>
          <c:showCatName val="0"/>
          <c:showSerName val="0"/>
          <c:showPercent val="0"/>
          <c:showBubbleSize val="0"/>
        </c:dLbls>
        <c:marker val="1"/>
        <c:smooth val="0"/>
        <c:axId val="328632960"/>
        <c:axId val="328638848"/>
      </c:lineChart>
      <c:catAx>
        <c:axId val="328632960"/>
        <c:scaling>
          <c:orientation val="minMax"/>
        </c:scaling>
        <c:delete val="0"/>
        <c:axPos val="b"/>
        <c:numFmt formatCode="General" sourceLinked="0"/>
        <c:majorTickMark val="out"/>
        <c:minorTickMark val="none"/>
        <c:tickLblPos val="nextTo"/>
        <c:txPr>
          <a:bodyPr rot="-3300000"/>
          <a:lstStyle/>
          <a:p>
            <a:pPr>
              <a:defRPr/>
            </a:pPr>
            <a:endParaRPr lang="en-US"/>
          </a:p>
        </c:txPr>
        <c:crossAx val="328638848"/>
        <c:crosses val="autoZero"/>
        <c:auto val="1"/>
        <c:lblAlgn val="ctr"/>
        <c:lblOffset val="100"/>
        <c:noMultiLvlLbl val="0"/>
      </c:catAx>
      <c:valAx>
        <c:axId val="328638848"/>
        <c:scaling>
          <c:orientation val="minMax"/>
          <c:max val="0.25"/>
          <c:min val="0"/>
        </c:scaling>
        <c:delete val="0"/>
        <c:axPos val="l"/>
        <c:numFmt formatCode="0%" sourceLinked="0"/>
        <c:majorTickMark val="out"/>
        <c:minorTickMark val="none"/>
        <c:tickLblPos val="nextTo"/>
        <c:crossAx val="328632960"/>
        <c:crosses val="autoZero"/>
        <c:crossBetween val="between"/>
      </c:valAx>
    </c:plotArea>
    <c:legend>
      <c:legendPos val="t"/>
      <c:layout>
        <c:manualLayout>
          <c:xMode val="edge"/>
          <c:yMode val="edge"/>
          <c:x val="0.21792185109567108"/>
          <c:y val="0.11756447230466169"/>
          <c:w val="0.5284417248879183"/>
          <c:h val="8.9907719132281613E-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increase v % decrease</a:t>
            </a:r>
          </a:p>
        </c:rich>
      </c:tx>
      <c:layout>
        <c:manualLayout>
          <c:xMode val="edge"/>
          <c:yMode val="edge"/>
          <c:x val="0.28086748873690298"/>
          <c:y val="6.0166780512433315E-4"/>
        </c:manualLayout>
      </c:layout>
      <c:overlay val="0"/>
    </c:title>
    <c:autoTitleDeleted val="0"/>
    <c:plotArea>
      <c:layout>
        <c:manualLayout>
          <c:layoutTarget val="inner"/>
          <c:xMode val="edge"/>
          <c:yMode val="edge"/>
          <c:x val="2.158165011982197E-3"/>
          <c:y val="7.6165624415681532E-2"/>
          <c:w val="0.99779527559055137"/>
          <c:h val="0.7814483479802492"/>
        </c:manualLayout>
      </c:layout>
      <c:barChart>
        <c:barDir val="col"/>
        <c:grouping val="stacked"/>
        <c:varyColors val="0"/>
        <c:ser>
          <c:idx val="1"/>
          <c:order val="0"/>
          <c:tx>
            <c:strRef>
              <c:f>'Visibility-Presence'!$B$265</c:f>
              <c:strCache>
                <c:ptCount val="1"/>
                <c:pt idx="0">
                  <c:v>Decrease</c:v>
                </c:pt>
              </c:strCache>
            </c:strRef>
          </c:tx>
          <c:spPr>
            <a:solidFill>
              <a:srgbClr val="FF2121"/>
            </a:solidFill>
          </c:spPr>
          <c:invertIfNegative val="0"/>
          <c:dLbls>
            <c:dLbl>
              <c:idx val="0"/>
              <c:tx>
                <c:rich>
                  <a:bodyPr/>
                  <a:lstStyle/>
                  <a:p>
                    <a:r>
                      <a:rPr lang="en-US"/>
                      <a:t>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784-4890-91CF-C95A532AEF6F}"/>
                </c:ext>
              </c:extLst>
            </c:dLbl>
            <c:dLbl>
              <c:idx val="1"/>
              <c:tx>
                <c:rich>
                  <a:bodyPr/>
                  <a:lstStyle/>
                  <a:p>
                    <a:r>
                      <a:rPr lang="en-US"/>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784-4890-91CF-C95A532AEF6F}"/>
                </c:ext>
              </c:extLst>
            </c:dLbl>
            <c:dLbl>
              <c:idx val="2"/>
              <c:layout>
                <c:manualLayout>
                  <c:x val="-3.8054322271401566E-3"/>
                  <c:y val="-4.7355175589858654E-2"/>
                </c:manualLayout>
              </c:layout>
              <c:tx>
                <c:rich>
                  <a:bodyPr wrap="square" lIns="38100" tIns="19050" rIns="38100" bIns="19050" anchor="ctr">
                    <a:spAutoFit/>
                  </a:bodyPr>
                  <a:lstStyle/>
                  <a:p>
                    <a:pPr>
                      <a:defRPr sz="1200">
                        <a:solidFill>
                          <a:sysClr val="windowText" lastClr="000000"/>
                        </a:solidFill>
                      </a:defRPr>
                    </a:pPr>
                    <a:r>
                      <a:rPr lang="en-US">
                        <a:solidFill>
                          <a:sysClr val="windowText" lastClr="000000"/>
                        </a:solidFill>
                      </a:rPr>
                      <a:t>1%</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784-4890-91CF-C95A532AEF6F}"/>
                </c:ext>
              </c:extLst>
            </c:dLbl>
            <c:dLbl>
              <c:idx val="3"/>
              <c:tx>
                <c:rich>
                  <a:bodyPr/>
                  <a:lstStyle/>
                  <a:p>
                    <a:r>
                      <a:rPr lang="en-US"/>
                      <a:t>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784-4890-91CF-C95A532AEF6F}"/>
                </c:ext>
              </c:extLst>
            </c:dLbl>
            <c:dLbl>
              <c:idx val="4"/>
              <c:tx>
                <c:rich>
                  <a:bodyPr wrap="square" lIns="38100" tIns="19050" rIns="38100" bIns="19050" anchor="ctr">
                    <a:noAutofit/>
                  </a:bodyPr>
                  <a:lstStyle/>
                  <a:p>
                    <a:pPr>
                      <a:defRPr sz="1200">
                        <a:solidFill>
                          <a:schemeClr val="bg1"/>
                        </a:solidFill>
                      </a:defRPr>
                    </a:pPr>
                    <a:r>
                      <a:rPr lang="en-US"/>
                      <a:t>11%</a:t>
                    </a:r>
                  </a:p>
                </c:rich>
              </c:tx>
              <c:numFmt formatCode="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5.7528848860118213E-2"/>
                      <c:h val="8.0185185185185179E-2"/>
                    </c:manualLayout>
                  </c15:layout>
                  <c15:showDataLabelsRange val="0"/>
                </c:ext>
                <c:ext xmlns:c16="http://schemas.microsoft.com/office/drawing/2014/chart" uri="{C3380CC4-5D6E-409C-BE32-E72D297353CC}">
                  <c16:uniqueId val="{00000004-7784-4890-91CF-C95A532AEF6F}"/>
                </c:ext>
              </c:extLst>
            </c:dLbl>
            <c:dLbl>
              <c:idx val="5"/>
              <c:tx>
                <c:rich>
                  <a:bodyPr/>
                  <a:lstStyle/>
                  <a:p>
                    <a:r>
                      <a:rPr lang="en-US"/>
                      <a:t>12%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784-4890-91CF-C95A532AEF6F}"/>
                </c:ext>
              </c:extLst>
            </c:dLbl>
            <c:dLbl>
              <c:idx val="6"/>
              <c:tx>
                <c:rich>
                  <a:bodyPr/>
                  <a:lstStyle/>
                  <a:p>
                    <a:r>
                      <a:rPr lang="en-US"/>
                      <a:t>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784-4890-91CF-C95A532AEF6F}"/>
                </c:ext>
              </c:extLst>
            </c:dLbl>
            <c:dLbl>
              <c:idx val="7"/>
              <c:tx>
                <c:rich>
                  <a:bodyPr/>
                  <a:lstStyle/>
                  <a:p>
                    <a:r>
                      <a:rPr lang="en-US"/>
                      <a:t>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784-4890-91CF-C95A532AEF6F}"/>
                </c:ext>
              </c:extLst>
            </c:dLbl>
            <c:dLbl>
              <c:idx val="8"/>
              <c:tx>
                <c:rich>
                  <a:bodyPr/>
                  <a:lstStyle/>
                  <a:p>
                    <a:r>
                      <a:rPr lang="en-US"/>
                      <a:t>16%</a:t>
                    </a:r>
                  </a:p>
                </c:rich>
              </c:tx>
              <c:dLblPos val="inEnd"/>
              <c:showLegendKey val="0"/>
              <c:showVal val="1"/>
              <c:showCatName val="0"/>
              <c:showSerName val="0"/>
              <c:showPercent val="0"/>
              <c:showBubbleSize val="0"/>
              <c:extLst>
                <c:ext xmlns:c15="http://schemas.microsoft.com/office/drawing/2012/chart" uri="{CE6537A1-D6FC-4f65-9D91-7224C49458BB}">
                  <c15:layout>
                    <c:manualLayout>
                      <c:w val="7.9438673909695556E-2"/>
                      <c:h val="6.3508196040138784E-2"/>
                    </c:manualLayout>
                  </c15:layout>
                  <c15:showDataLabelsRange val="0"/>
                </c:ext>
                <c:ext xmlns:c16="http://schemas.microsoft.com/office/drawing/2014/chart" uri="{C3380CC4-5D6E-409C-BE32-E72D297353CC}">
                  <c16:uniqueId val="{00000008-7784-4890-91CF-C95A532AEF6F}"/>
                </c:ext>
              </c:extLst>
            </c:dLbl>
            <c:dLbl>
              <c:idx val="9"/>
              <c:tx>
                <c:rich>
                  <a:bodyPr/>
                  <a:lstStyle/>
                  <a:p>
                    <a:r>
                      <a:rPr lang="en-US"/>
                      <a:t>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784-4890-91CF-C95A532AEF6F}"/>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'Visibility-Presence'!$C$262:$L$263</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'Visibility-Presence'!$C$265:$L$265</c:f>
              <c:numCache>
                <c:formatCode>0.0%</c:formatCode>
                <c:ptCount val="10"/>
                <c:pt idx="0">
                  <c:v>-8.5570589532023345E-2</c:v>
                </c:pt>
                <c:pt idx="1">
                  <c:v>-0.10122710981801258</c:v>
                </c:pt>
                <c:pt idx="2">
                  <c:v>-1.4245140942947194E-2</c:v>
                </c:pt>
                <c:pt idx="3">
                  <c:v>-7.716362005441324E-2</c:v>
                </c:pt>
                <c:pt idx="4">
                  <c:v>-0.11498692491789536</c:v>
                </c:pt>
                <c:pt idx="5">
                  <c:v>-0.12263147335247873</c:v>
                </c:pt>
                <c:pt idx="6">
                  <c:v>-9.5171954900814565E-2</c:v>
                </c:pt>
                <c:pt idx="7">
                  <c:v>-2.2780538948115426E-2</c:v>
                </c:pt>
                <c:pt idx="8">
                  <c:v>-0.15627380968796714</c:v>
                </c:pt>
                <c:pt idx="9">
                  <c:v>-8.4982028060628295E-2</c:v>
                </c:pt>
              </c:numCache>
            </c:numRef>
          </c:val>
          <c:extLst>
            <c:ext xmlns:c16="http://schemas.microsoft.com/office/drawing/2014/chart" uri="{C3380CC4-5D6E-409C-BE32-E72D297353CC}">
              <c16:uniqueId val="{0000000A-7784-4890-91CF-C95A532AEF6F}"/>
            </c:ext>
          </c:extLst>
        </c:ser>
        <c:ser>
          <c:idx val="0"/>
          <c:order val="1"/>
          <c:tx>
            <c:strRef>
              <c:f>'Visibility-Presence'!$B$264</c:f>
              <c:strCache>
                <c:ptCount val="1"/>
                <c:pt idx="0">
                  <c:v>Increase</c:v>
                </c:pt>
              </c:strCache>
            </c:strRef>
          </c:tx>
          <c:spPr>
            <a:solidFill>
              <a:srgbClr val="009A46"/>
            </a:solidFill>
          </c:spPr>
          <c:invertIfNegative val="0"/>
          <c:dPt>
            <c:idx val="0"/>
            <c:invertIfNegative val="0"/>
            <c:bubble3D val="0"/>
            <c:extLst>
              <c:ext xmlns:c16="http://schemas.microsoft.com/office/drawing/2014/chart" uri="{C3380CC4-5D6E-409C-BE32-E72D297353CC}">
                <c16:uniqueId val="{0000000B-7784-4890-91CF-C95A532AEF6F}"/>
              </c:ext>
            </c:extLst>
          </c:dPt>
          <c:dPt>
            <c:idx val="1"/>
            <c:invertIfNegative val="0"/>
            <c:bubble3D val="0"/>
            <c:extLst>
              <c:ext xmlns:c16="http://schemas.microsoft.com/office/drawing/2014/chart" uri="{C3380CC4-5D6E-409C-BE32-E72D297353CC}">
                <c16:uniqueId val="{0000000C-7784-4890-91CF-C95A532AEF6F}"/>
              </c:ext>
            </c:extLst>
          </c:dPt>
          <c:dPt>
            <c:idx val="6"/>
            <c:invertIfNegative val="0"/>
            <c:bubble3D val="0"/>
            <c:extLst>
              <c:ext xmlns:c16="http://schemas.microsoft.com/office/drawing/2014/chart" uri="{C3380CC4-5D6E-409C-BE32-E72D297353CC}">
                <c16:uniqueId val="{0000000D-7784-4890-91CF-C95A532AEF6F}"/>
              </c:ext>
            </c:extLst>
          </c:dPt>
          <c:dPt>
            <c:idx val="7"/>
            <c:invertIfNegative val="0"/>
            <c:bubble3D val="0"/>
            <c:extLst>
              <c:ext xmlns:c16="http://schemas.microsoft.com/office/drawing/2014/chart" uri="{C3380CC4-5D6E-409C-BE32-E72D297353CC}">
                <c16:uniqueId val="{0000000E-7784-4890-91CF-C95A532AEF6F}"/>
              </c:ext>
            </c:extLst>
          </c:dPt>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'Visibility-Presence'!$C$262:$L$263</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'Visibility-Presence'!$C$264:$L$264</c:f>
              <c:numCache>
                <c:formatCode>0.0%</c:formatCode>
                <c:ptCount val="10"/>
                <c:pt idx="0">
                  <c:v>5.0396039709554613E-2</c:v>
                </c:pt>
                <c:pt idx="1">
                  <c:v>6.7455388629217697E-2</c:v>
                </c:pt>
                <c:pt idx="2">
                  <c:v>0.12958745500419003</c:v>
                </c:pt>
                <c:pt idx="3">
                  <c:v>6.0785438706551301E-2</c:v>
                </c:pt>
                <c:pt idx="4">
                  <c:v>4.3174729601365952E-2</c:v>
                </c:pt>
                <c:pt idx="5">
                  <c:v>4.479733931822806E-2</c:v>
                </c:pt>
                <c:pt idx="6">
                  <c:v>5.9872874498844153E-2</c:v>
                </c:pt>
                <c:pt idx="7">
                  <c:v>3.1146476012527791E-2</c:v>
                </c:pt>
                <c:pt idx="8">
                  <c:v>9.8459017904949667E-2</c:v>
                </c:pt>
                <c:pt idx="9">
                  <c:v>5.3818282874506379E-2</c:v>
                </c:pt>
              </c:numCache>
            </c:numRef>
          </c:val>
          <c:extLst>
            <c:ext xmlns:c16="http://schemas.microsoft.com/office/drawing/2014/chart" uri="{C3380CC4-5D6E-409C-BE32-E72D297353CC}">
              <c16:uniqueId val="{0000000F-7784-4890-91CF-C95A532AEF6F}"/>
            </c:ext>
          </c:extLst>
        </c:ser>
        <c:dLbls>
          <c:dLblPos val="inEnd"/>
          <c:showLegendKey val="0"/>
          <c:showVal val="1"/>
          <c:showCatName val="0"/>
          <c:showSerName val="0"/>
          <c:showPercent val="0"/>
          <c:showBubbleSize val="0"/>
        </c:dLbls>
        <c:gapWidth val="50"/>
        <c:overlap val="100"/>
        <c:axId val="328708864"/>
        <c:axId val="328674304"/>
      </c:barChart>
      <c:valAx>
        <c:axId val="328674304"/>
        <c:scaling>
          <c:orientation val="minMax"/>
          <c:max val="0.15000000000000002"/>
          <c:min val="-0.2"/>
        </c:scaling>
        <c:delete val="1"/>
        <c:axPos val="l"/>
        <c:numFmt formatCode="0.0%" sourceLinked="1"/>
        <c:majorTickMark val="out"/>
        <c:minorTickMark val="none"/>
        <c:tickLblPos val="nextTo"/>
        <c:crossAx val="328708864"/>
        <c:crossesAt val="0"/>
        <c:crossBetween val="midCat"/>
      </c:valAx>
      <c:catAx>
        <c:axId val="328708864"/>
        <c:scaling>
          <c:orientation val="minMax"/>
        </c:scaling>
        <c:delete val="0"/>
        <c:axPos val="b"/>
        <c:numFmt formatCode="General" sourceLinked="1"/>
        <c:majorTickMark val="out"/>
        <c:minorTickMark val="none"/>
        <c:tickLblPos val="low"/>
        <c:spPr>
          <a:ln w="6350" cap="sq" cmpd="dbl">
            <a:solidFill>
              <a:srgbClr val="002060"/>
            </a:solidFill>
            <a:prstDash val="dash"/>
          </a:ln>
        </c:spPr>
        <c:txPr>
          <a:bodyPr anchor="b" anchorCtr="0"/>
          <a:lstStyle/>
          <a:p>
            <a:pPr>
              <a:defRPr sz="1000"/>
            </a:pPr>
            <a:endParaRPr lang="en-US"/>
          </a:p>
        </c:txPr>
        <c:crossAx val="328674304"/>
        <c:crosses val="autoZero"/>
        <c:auto val="1"/>
        <c:lblAlgn val="ctr"/>
        <c:lblOffset val="90"/>
        <c:tickMarkSkip val="1"/>
        <c:noMultiLvlLbl val="0"/>
      </c:catAx>
      <c:spPr>
        <a:ln w="12700" cmpd="sng">
          <a:solidFill>
            <a:schemeClr val="bg1"/>
          </a:solidFill>
        </a:ln>
      </c:spPr>
    </c:plotArea>
    <c:legend>
      <c:legendPos val="r"/>
      <c:layout>
        <c:manualLayout>
          <c:xMode val="edge"/>
          <c:yMode val="edge"/>
          <c:x val="0.31695720643615199"/>
          <c:y val="8.1819126171233866E-2"/>
          <c:w val="0.34874327665563543"/>
          <c:h val="7.798004141302918E-2"/>
        </c:manualLayout>
      </c:layout>
      <c:overlay val="0"/>
    </c:legend>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313302155088626"/>
          <c:y val="5.804931617292456E-3"/>
          <c:w val="0.70321588947023661"/>
          <c:h val="0.98600749614163286"/>
        </c:manualLayout>
      </c:layout>
      <c:barChart>
        <c:barDir val="bar"/>
        <c:grouping val="clustered"/>
        <c:varyColors val="0"/>
        <c:ser>
          <c:idx val="0"/>
          <c:order val="0"/>
          <c:spPr>
            <a:solidFill>
              <a:srgbClr val="005AA0"/>
            </a:solidFill>
            <a:ln w="19050">
              <a:noFill/>
            </a:ln>
          </c:spPr>
          <c:invertIfNegative val="0"/>
          <c:dPt>
            <c:idx val="0"/>
            <c:invertIfNegative val="0"/>
            <c:bubble3D val="0"/>
            <c:extLst>
              <c:ext xmlns:c16="http://schemas.microsoft.com/office/drawing/2014/chart" uri="{C3380CC4-5D6E-409C-BE32-E72D297353CC}">
                <c16:uniqueId val="{00000000-D0A2-4807-AAE9-BEB8624FAAC2}"/>
              </c:ext>
            </c:extLst>
          </c:dPt>
          <c:dPt>
            <c:idx val="1"/>
            <c:invertIfNegative val="0"/>
            <c:bubble3D val="0"/>
            <c:extLst>
              <c:ext xmlns:c16="http://schemas.microsoft.com/office/drawing/2014/chart" uri="{C3380CC4-5D6E-409C-BE32-E72D297353CC}">
                <c16:uniqueId val="{00000001-D0A2-4807-AAE9-BEB8624FAAC2}"/>
              </c:ext>
            </c:extLst>
          </c:dPt>
          <c:dPt>
            <c:idx val="2"/>
            <c:invertIfNegative val="0"/>
            <c:bubble3D val="0"/>
            <c:extLst>
              <c:ext xmlns:c16="http://schemas.microsoft.com/office/drawing/2014/chart" uri="{C3380CC4-5D6E-409C-BE32-E72D297353CC}">
                <c16:uniqueId val="{00000002-D0A2-4807-AAE9-BEB8624FAAC2}"/>
              </c:ext>
            </c:extLst>
          </c:dPt>
          <c:dPt>
            <c:idx val="3"/>
            <c:invertIfNegative val="0"/>
            <c:bubble3D val="0"/>
            <c:extLst>
              <c:ext xmlns:c16="http://schemas.microsoft.com/office/drawing/2014/chart" uri="{C3380CC4-5D6E-409C-BE32-E72D297353CC}">
                <c16:uniqueId val="{00000003-D0A2-4807-AAE9-BEB8624FAAC2}"/>
              </c:ext>
            </c:extLst>
          </c:dPt>
          <c:dPt>
            <c:idx val="4"/>
            <c:invertIfNegative val="0"/>
            <c:bubble3D val="0"/>
            <c:extLst>
              <c:ext xmlns:c16="http://schemas.microsoft.com/office/drawing/2014/chart" uri="{C3380CC4-5D6E-409C-BE32-E72D297353CC}">
                <c16:uniqueId val="{00000004-D0A2-4807-AAE9-BEB8624FAAC2}"/>
              </c:ext>
            </c:extLst>
          </c:dPt>
          <c:dLbls>
            <c:dLbl>
              <c:idx val="7"/>
              <c:numFmt formatCode="0%" sourceLinked="0"/>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0A2-4807-AAE9-BEB8624FAAC2}"/>
                </c:ext>
              </c:extLst>
            </c:dLbl>
            <c:numFmt formatCode="0%" sourceLinked="0"/>
            <c:spPr>
              <a:noFill/>
              <a:ln>
                <a:noFill/>
              </a:ln>
              <a:effectLst/>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'Interaction-Access'!$A$16:$A$23</c:f>
              <c:strCache>
                <c:ptCount val="8"/>
                <c:pt idx="0">
                  <c:v>By telephone</c:v>
                </c:pt>
                <c:pt idx="1">
                  <c:v>Email</c:v>
                </c:pt>
                <c:pt idx="2">
                  <c:v>Online / website</c:v>
                </c:pt>
                <c:pt idx="3">
                  <c:v>At a police station</c:v>
                </c:pt>
                <c:pt idx="4">
                  <c:v>By text message</c:v>
                </c:pt>
                <c:pt idx="5">
                  <c:v>Using social media</c:v>
                </c:pt>
                <c:pt idx="6">
                  <c:v>Other</c:v>
                </c:pt>
                <c:pt idx="7">
                  <c:v>At a local meeting</c:v>
                </c:pt>
              </c:strCache>
            </c:strRef>
          </c:cat>
          <c:val>
            <c:numRef>
              <c:f>'Interaction-Access'!$B$16:$B$23</c:f>
              <c:numCache>
                <c:formatCode>0.0%</c:formatCode>
                <c:ptCount val="8"/>
                <c:pt idx="0">
                  <c:v>0.7686272337367227</c:v>
                </c:pt>
                <c:pt idx="1">
                  <c:v>7.975950291293063E-2</c:v>
                </c:pt>
                <c:pt idx="2">
                  <c:v>5.9117908617430215E-2</c:v>
                </c:pt>
                <c:pt idx="3">
                  <c:v>4.3148967597118892E-2</c:v>
                </c:pt>
                <c:pt idx="4">
                  <c:v>2.5185209334727027E-2</c:v>
                </c:pt>
                <c:pt idx="5">
                  <c:v>2.1847664687390515E-2</c:v>
                </c:pt>
                <c:pt idx="6">
                  <c:v>1.9463283308556109E-3</c:v>
                </c:pt>
                <c:pt idx="7">
                  <c:v>3.6718478283976084E-4</c:v>
                </c:pt>
              </c:numCache>
            </c:numRef>
          </c:val>
          <c:extLst>
            <c:ext xmlns:c16="http://schemas.microsoft.com/office/drawing/2014/chart" uri="{C3380CC4-5D6E-409C-BE32-E72D297353CC}">
              <c16:uniqueId val="{00000006-D0A2-4807-AAE9-BEB8624FAAC2}"/>
            </c:ext>
          </c:extLst>
        </c:ser>
        <c:dLbls>
          <c:showLegendKey val="0"/>
          <c:showVal val="0"/>
          <c:showCatName val="0"/>
          <c:showSerName val="0"/>
          <c:showPercent val="0"/>
          <c:showBubbleSize val="0"/>
        </c:dLbls>
        <c:gapWidth val="50"/>
        <c:axId val="327523328"/>
        <c:axId val="327521792"/>
      </c:barChart>
      <c:valAx>
        <c:axId val="327521792"/>
        <c:scaling>
          <c:orientation val="minMax"/>
          <c:max val="0.9"/>
        </c:scaling>
        <c:delete val="1"/>
        <c:axPos val="t"/>
        <c:numFmt formatCode="0.0%" sourceLinked="1"/>
        <c:majorTickMark val="out"/>
        <c:minorTickMark val="none"/>
        <c:tickLblPos val="nextTo"/>
        <c:crossAx val="327523328"/>
        <c:crosses val="autoZero"/>
        <c:crossBetween val="between"/>
      </c:valAx>
      <c:catAx>
        <c:axId val="327523328"/>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327521792"/>
        <c:crosses val="autoZero"/>
        <c:auto val="1"/>
        <c:lblAlgn val="ctr"/>
        <c:lblOffset val="100"/>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9035315700962"/>
          <c:y val="3.2077673434129636E-2"/>
          <c:w val="0.51619446567803084"/>
          <c:h val="0.9358446531317407"/>
        </c:manualLayout>
      </c:layout>
      <c:barChart>
        <c:barDir val="bar"/>
        <c:grouping val="clustered"/>
        <c:varyColors val="0"/>
        <c:ser>
          <c:idx val="0"/>
          <c:order val="0"/>
          <c:spPr>
            <a:solidFill>
              <a:srgbClr val="236BA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Sheet1!$A$1:$A$5</c:f>
              <c:strCache>
                <c:ptCount val="5"/>
                <c:pt idx="0">
                  <c:v>Telford &amp; Wrekin</c:v>
                </c:pt>
                <c:pt idx="1">
                  <c:v>Herefordshire</c:v>
                </c:pt>
                <c:pt idx="2">
                  <c:v>North Worcestershire</c:v>
                </c:pt>
                <c:pt idx="3">
                  <c:v>South Worcestershire</c:v>
                </c:pt>
                <c:pt idx="4">
                  <c:v>Shropshire</c:v>
                </c:pt>
              </c:strCache>
            </c:strRef>
          </c:cat>
          <c:val>
            <c:numRef>
              <c:f>Sheet1!$B$1:$B$5</c:f>
              <c:numCache>
                <c:formatCode>0%</c:formatCode>
                <c:ptCount val="5"/>
                <c:pt idx="0">
                  <c:v>0.13690285683042941</c:v>
                </c:pt>
                <c:pt idx="1">
                  <c:v>0.15116457719128493</c:v>
                </c:pt>
                <c:pt idx="2">
                  <c:v>0.2215261112885181</c:v>
                </c:pt>
                <c:pt idx="3">
                  <c:v>0.23676519788460082</c:v>
                </c:pt>
                <c:pt idx="4">
                  <c:v>0.25364125680517635</c:v>
                </c:pt>
              </c:numCache>
            </c:numRef>
          </c:val>
          <c:extLst>
            <c:ext xmlns:c16="http://schemas.microsoft.com/office/drawing/2014/chart" uri="{C3380CC4-5D6E-409C-BE32-E72D297353CC}">
              <c16:uniqueId val="{00000000-4D57-4BE9-A76C-97411130EB5D}"/>
            </c:ext>
          </c:extLst>
        </c:ser>
        <c:dLbls>
          <c:showLegendKey val="0"/>
          <c:showVal val="0"/>
          <c:showCatName val="0"/>
          <c:showSerName val="0"/>
          <c:showPercent val="0"/>
          <c:showBubbleSize val="0"/>
        </c:dLbls>
        <c:gapWidth val="67"/>
        <c:axId val="553556959"/>
        <c:axId val="836037135"/>
      </c:barChart>
      <c:catAx>
        <c:axId val="553556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6037135"/>
        <c:crosses val="autoZero"/>
        <c:auto val="1"/>
        <c:lblAlgn val="ctr"/>
        <c:lblOffset val="100"/>
        <c:noMultiLvlLbl val="0"/>
      </c:catAx>
      <c:valAx>
        <c:axId val="836037135"/>
        <c:scaling>
          <c:orientation val="minMax"/>
        </c:scaling>
        <c:delete val="1"/>
        <c:axPos val="b"/>
        <c:numFmt formatCode="0%" sourceLinked="1"/>
        <c:majorTickMark val="none"/>
        <c:minorTickMark val="none"/>
        <c:tickLblPos val="nextTo"/>
        <c:crossAx val="553556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27331032439841E-2"/>
          <c:y val="2.7821034019351772E-2"/>
          <c:w val="0.96782910010264467"/>
          <c:h val="0.89423080396089383"/>
        </c:manualLayout>
      </c:layout>
      <c:barChart>
        <c:barDir val="col"/>
        <c:grouping val="stacked"/>
        <c:varyColors val="0"/>
        <c:ser>
          <c:idx val="6"/>
          <c:order val="0"/>
          <c:tx>
            <c:strRef>
              <c:f>'Interaction-Access'!$A$39</c:f>
              <c:strCache>
                <c:ptCount val="1"/>
                <c:pt idx="0">
                  <c:v>Not confident</c:v>
                </c:pt>
              </c:strCache>
            </c:strRef>
          </c:tx>
          <c:spPr>
            <a:solidFill>
              <a:srgbClr val="FF2121"/>
            </a:solidFill>
          </c:spPr>
          <c:invertIfNegative val="0"/>
          <c:dLbls>
            <c:dLbl>
              <c:idx val="0"/>
              <c:tx>
                <c:rich>
                  <a:bodyPr/>
                  <a:lstStyle/>
                  <a:p>
                    <a:r>
                      <a:rPr lang="en-US" sz="1600" b="1"/>
                      <a:t>6%</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6A2-4759-8768-43DD43A52125}"/>
                </c:ext>
              </c:extLst>
            </c:dLbl>
            <c:dLbl>
              <c:idx val="1"/>
              <c:tx>
                <c:rich>
                  <a:bodyPr/>
                  <a:lstStyle/>
                  <a:p>
                    <a:r>
                      <a:rPr lang="en-US" sz="1600" b="1"/>
                      <a:t>20%</a:t>
                    </a:r>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A2-4759-8768-43DD43A52125}"/>
                </c:ext>
              </c:extLst>
            </c:dLbl>
            <c:numFmt formatCode="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'Interaction-Access'!$B$32:$C$32</c:f>
              <c:strCache>
                <c:ptCount val="2"/>
                <c:pt idx="0">
                  <c:v>In an emergency?</c:v>
                </c:pt>
                <c:pt idx="1">
                  <c:v>In a non-emergency?</c:v>
                </c:pt>
              </c:strCache>
            </c:strRef>
          </c:cat>
          <c:val>
            <c:numRef>
              <c:f>'Interaction-Access'!$B$39:$C$39</c:f>
              <c:numCache>
                <c:formatCode>0.0%</c:formatCode>
                <c:ptCount val="2"/>
                <c:pt idx="0">
                  <c:v>-5.9989787125414216E-2</c:v>
                </c:pt>
                <c:pt idx="1">
                  <c:v>-0.20753999945202362</c:v>
                </c:pt>
              </c:numCache>
            </c:numRef>
          </c:val>
          <c:extLst>
            <c:ext xmlns:c16="http://schemas.microsoft.com/office/drawing/2014/chart" uri="{C3380CC4-5D6E-409C-BE32-E72D297353CC}">
              <c16:uniqueId val="{00000002-76A2-4759-8768-43DD43A52125}"/>
            </c:ext>
          </c:extLst>
        </c:ser>
        <c:ser>
          <c:idx val="5"/>
          <c:order val="1"/>
          <c:tx>
            <c:strRef>
              <c:f>'Interaction-Access'!$A$38</c:f>
              <c:strCache>
                <c:ptCount val="1"/>
                <c:pt idx="0">
                  <c:v>Confident</c:v>
                </c:pt>
              </c:strCache>
            </c:strRef>
          </c:tx>
          <c:spPr>
            <a:solidFill>
              <a:srgbClr val="009A46"/>
            </a:solidFill>
          </c:spPr>
          <c:invertIfNegative val="0"/>
          <c:dLbls>
            <c:numFmt formatCode="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'Interaction-Access'!$B$32:$C$32</c:f>
              <c:strCache>
                <c:ptCount val="2"/>
                <c:pt idx="0">
                  <c:v>In an emergency?</c:v>
                </c:pt>
                <c:pt idx="1">
                  <c:v>In a non-emergency?</c:v>
                </c:pt>
              </c:strCache>
            </c:strRef>
          </c:cat>
          <c:val>
            <c:numRef>
              <c:f>'Interaction-Access'!$B$38:$C$38</c:f>
              <c:numCache>
                <c:formatCode>0.0%</c:formatCode>
                <c:ptCount val="2"/>
                <c:pt idx="0">
                  <c:v>0.88447692255338539</c:v>
                </c:pt>
                <c:pt idx="1">
                  <c:v>0.69863564730759942</c:v>
                </c:pt>
              </c:numCache>
            </c:numRef>
          </c:val>
          <c:extLst>
            <c:ext xmlns:c16="http://schemas.microsoft.com/office/drawing/2014/chart" uri="{C3380CC4-5D6E-409C-BE32-E72D297353CC}">
              <c16:uniqueId val="{00000003-76A2-4759-8768-43DD43A52125}"/>
            </c:ext>
          </c:extLst>
        </c:ser>
        <c:dLbls>
          <c:dLblPos val="ctr"/>
          <c:showLegendKey val="0"/>
          <c:showVal val="1"/>
          <c:showCatName val="0"/>
          <c:showSerName val="0"/>
          <c:showPercent val="0"/>
          <c:showBubbleSize val="0"/>
        </c:dLbls>
        <c:gapWidth val="50"/>
        <c:overlap val="100"/>
        <c:axId val="329145728"/>
        <c:axId val="329180288"/>
      </c:barChart>
      <c:catAx>
        <c:axId val="329145728"/>
        <c:scaling>
          <c:orientation val="minMax"/>
        </c:scaling>
        <c:delete val="0"/>
        <c:axPos val="b"/>
        <c:numFmt formatCode="General" sourceLinked="0"/>
        <c:majorTickMark val="out"/>
        <c:minorTickMark val="none"/>
        <c:tickLblPos val="nextTo"/>
        <c:spPr>
          <a:ln>
            <a:noFill/>
          </a:ln>
        </c:spPr>
        <c:txPr>
          <a:bodyPr/>
          <a:lstStyle/>
          <a:p>
            <a:pPr>
              <a:defRPr sz="1100"/>
            </a:pPr>
            <a:endParaRPr lang="en-US"/>
          </a:p>
        </c:txPr>
        <c:crossAx val="329180288"/>
        <c:crossesAt val="-0.4"/>
        <c:auto val="1"/>
        <c:lblAlgn val="ctr"/>
        <c:lblOffset val="100"/>
        <c:noMultiLvlLbl val="0"/>
      </c:catAx>
      <c:valAx>
        <c:axId val="329180288"/>
        <c:scaling>
          <c:orientation val="minMax"/>
          <c:max val="1"/>
          <c:min val="-0.30000000000000004"/>
        </c:scaling>
        <c:delete val="1"/>
        <c:axPos val="l"/>
        <c:majorGridlines>
          <c:spPr>
            <a:ln>
              <a:noFill/>
            </a:ln>
          </c:spPr>
        </c:majorGridlines>
        <c:numFmt formatCode="0.0%" sourceLinked="1"/>
        <c:majorTickMark val="out"/>
        <c:minorTickMark val="none"/>
        <c:tickLblPos val="nextTo"/>
        <c:crossAx val="329145728"/>
        <c:crossesAt val="1"/>
        <c:crossBetween val="between"/>
        <c:majorUnit val="0.2"/>
      </c:valAx>
      <c:spPr>
        <a:ln w="12700" cmpd="sng">
          <a:solidFill>
            <a:schemeClr val="bg1"/>
          </a:solidFill>
        </a:ln>
      </c:spPr>
    </c:plotArea>
    <c:legend>
      <c:legendPos val="r"/>
      <c:layout>
        <c:manualLayout>
          <c:xMode val="edge"/>
          <c:yMode val="edge"/>
          <c:x val="0.20548102953099448"/>
          <c:y val="3.0479821142766262E-3"/>
          <c:w val="0.64037530741728155"/>
          <c:h val="9.3124318364314049E-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confident they could easily speak to or access police services in your local area... </a:t>
            </a:r>
            <a:endParaRPr lang="en-US" sz="1200" b="0" baseline="0"/>
          </a:p>
        </c:rich>
      </c:tx>
      <c:layout>
        <c:manualLayout>
          <c:xMode val="edge"/>
          <c:yMode val="edge"/>
          <c:x val="0.14674719058175981"/>
          <c:y val="4.1667518832873163E-3"/>
        </c:manualLayout>
      </c:layout>
      <c:overlay val="0"/>
    </c:title>
    <c:autoTitleDeleted val="0"/>
    <c:plotArea>
      <c:layout>
        <c:manualLayout>
          <c:layoutTarget val="inner"/>
          <c:xMode val="edge"/>
          <c:yMode val="edge"/>
          <c:x val="1.5399047341304564E-2"/>
          <c:y val="0.19614879597887244"/>
          <c:w val="0.98460095265869541"/>
          <c:h val="0.6595135724277611"/>
        </c:manualLayout>
      </c:layout>
      <c:barChart>
        <c:barDir val="col"/>
        <c:grouping val="clustered"/>
        <c:varyColors val="0"/>
        <c:ser>
          <c:idx val="0"/>
          <c:order val="0"/>
          <c:tx>
            <c:strRef>
              <c:f>'Interaction-Access'!$S$86</c:f>
              <c:strCache>
                <c:ptCount val="1"/>
                <c:pt idx="0">
                  <c:v>In an emergency</c:v>
                </c:pt>
              </c:strCache>
            </c:strRef>
          </c:tx>
          <c:spPr>
            <a:solidFill>
              <a:srgbClr val="005AA0"/>
            </a:solidFill>
          </c:spPr>
          <c:invertIfNegative val="0"/>
          <c:dPt>
            <c:idx val="0"/>
            <c:invertIfNegative val="0"/>
            <c:bubble3D val="0"/>
            <c:extLst>
              <c:ext xmlns:c16="http://schemas.microsoft.com/office/drawing/2014/chart" uri="{C3380CC4-5D6E-409C-BE32-E72D297353CC}">
                <c16:uniqueId val="{00000000-5B72-4F9C-AA77-3C7B857FA394}"/>
              </c:ext>
            </c:extLst>
          </c:dPt>
          <c:dPt>
            <c:idx val="1"/>
            <c:invertIfNegative val="0"/>
            <c:bubble3D val="0"/>
            <c:extLst>
              <c:ext xmlns:c16="http://schemas.microsoft.com/office/drawing/2014/chart" uri="{C3380CC4-5D6E-409C-BE32-E72D297353CC}">
                <c16:uniqueId val="{00000001-5B72-4F9C-AA77-3C7B857FA394}"/>
              </c:ext>
            </c:extLst>
          </c:dPt>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'Interaction-Access'!$T$85:$X$85</c:f>
              <c:strCache>
                <c:ptCount val="5"/>
                <c:pt idx="0">
                  <c:v>South Worcestershire</c:v>
                </c:pt>
                <c:pt idx="1">
                  <c:v>Herefordshire</c:v>
                </c:pt>
                <c:pt idx="2">
                  <c:v>Shropshire</c:v>
                </c:pt>
                <c:pt idx="3">
                  <c:v>Telford &amp; Wrekin</c:v>
                </c:pt>
                <c:pt idx="4">
                  <c:v>North Worcestershire</c:v>
                </c:pt>
              </c:strCache>
            </c:strRef>
          </c:cat>
          <c:val>
            <c:numRef>
              <c:f>'Interaction-Access'!$T$86:$X$86</c:f>
              <c:numCache>
                <c:formatCode>0.0%</c:formatCode>
                <c:ptCount val="5"/>
                <c:pt idx="0">
                  <c:v>0.8940338129607226</c:v>
                </c:pt>
                <c:pt idx="1">
                  <c:v>0.89288565770458717</c:v>
                </c:pt>
                <c:pt idx="2">
                  <c:v>0.88663995840719378</c:v>
                </c:pt>
                <c:pt idx="3">
                  <c:v>0.87827074157627905</c:v>
                </c:pt>
                <c:pt idx="4">
                  <c:v>0.86988345928078781</c:v>
                </c:pt>
              </c:numCache>
            </c:numRef>
          </c:val>
          <c:extLst>
            <c:ext xmlns:c16="http://schemas.microsoft.com/office/drawing/2014/chart" uri="{C3380CC4-5D6E-409C-BE32-E72D297353CC}">
              <c16:uniqueId val="{00000002-5B72-4F9C-AA77-3C7B857FA394}"/>
            </c:ext>
          </c:extLst>
        </c:ser>
        <c:ser>
          <c:idx val="1"/>
          <c:order val="1"/>
          <c:tx>
            <c:strRef>
              <c:f>'Interaction-Access'!$S$87</c:f>
              <c:strCache>
                <c:ptCount val="1"/>
                <c:pt idx="0">
                  <c:v>In a non-emergency</c:v>
                </c:pt>
              </c:strCache>
            </c:strRef>
          </c:tx>
          <c:spPr>
            <a:solidFill>
              <a:srgbClr val="5AAAE6"/>
            </a:solidFill>
          </c:spPr>
          <c:invertIfNegative val="0"/>
          <c:dLbls>
            <c:numFmt formatCode="0%" sourceLinked="0"/>
            <c:spPr>
              <a:noFill/>
              <a:ln>
                <a:noFill/>
              </a:ln>
              <a:effectLst/>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'Interaction-Access'!$T$85:$X$85</c:f>
              <c:strCache>
                <c:ptCount val="5"/>
                <c:pt idx="0">
                  <c:v>South Worcestershire</c:v>
                </c:pt>
                <c:pt idx="1">
                  <c:v>Herefordshire</c:v>
                </c:pt>
                <c:pt idx="2">
                  <c:v>Shropshire</c:v>
                </c:pt>
                <c:pt idx="3">
                  <c:v>Telford &amp; Wrekin</c:v>
                </c:pt>
                <c:pt idx="4">
                  <c:v>North Worcestershire</c:v>
                </c:pt>
              </c:strCache>
            </c:strRef>
          </c:cat>
          <c:val>
            <c:numRef>
              <c:f>'Interaction-Access'!$T$87:$X$87</c:f>
              <c:numCache>
                <c:formatCode>0.0%</c:formatCode>
                <c:ptCount val="5"/>
                <c:pt idx="0">
                  <c:v>0.69295124247376261</c:v>
                </c:pt>
                <c:pt idx="1">
                  <c:v>0.69016561133823984</c:v>
                </c:pt>
                <c:pt idx="2">
                  <c:v>0.70345623139019364</c:v>
                </c:pt>
                <c:pt idx="3">
                  <c:v>0.71752080257196127</c:v>
                </c:pt>
                <c:pt idx="4">
                  <c:v>0.69330042039317863</c:v>
                </c:pt>
              </c:numCache>
            </c:numRef>
          </c:val>
          <c:extLst>
            <c:ext xmlns:c16="http://schemas.microsoft.com/office/drawing/2014/chart" uri="{C3380CC4-5D6E-409C-BE32-E72D297353CC}">
              <c16:uniqueId val="{00000003-5B72-4F9C-AA77-3C7B857FA394}"/>
            </c:ext>
          </c:extLst>
        </c:ser>
        <c:dLbls>
          <c:showLegendKey val="0"/>
          <c:showVal val="0"/>
          <c:showCatName val="0"/>
          <c:showSerName val="0"/>
          <c:showPercent val="0"/>
          <c:showBubbleSize val="0"/>
        </c:dLbls>
        <c:gapWidth val="50"/>
        <c:axId val="329190400"/>
        <c:axId val="329188864"/>
      </c:barChart>
      <c:valAx>
        <c:axId val="329188864"/>
        <c:scaling>
          <c:orientation val="minMax"/>
          <c:max val="1"/>
          <c:min val="0.4"/>
        </c:scaling>
        <c:delete val="1"/>
        <c:axPos val="l"/>
        <c:numFmt formatCode="0.0%" sourceLinked="1"/>
        <c:majorTickMark val="out"/>
        <c:minorTickMark val="none"/>
        <c:tickLblPos val="nextTo"/>
        <c:crossAx val="329190400"/>
        <c:crosses val="autoZero"/>
        <c:crossBetween val="between"/>
      </c:valAx>
      <c:catAx>
        <c:axId val="329190400"/>
        <c:scaling>
          <c:orientation val="minMax"/>
        </c:scaling>
        <c:delete val="0"/>
        <c:axPos val="b"/>
        <c:numFmt formatCode="General" sourceLinked="1"/>
        <c:majorTickMark val="none"/>
        <c:minorTickMark val="none"/>
        <c:tickLblPos val="low"/>
        <c:spPr>
          <a:ln cap="sq" cmpd="dbl">
            <a:noFill/>
            <a:prstDash val="dash"/>
          </a:ln>
        </c:spPr>
        <c:txPr>
          <a:bodyPr/>
          <a:lstStyle/>
          <a:p>
            <a:pPr>
              <a:defRPr sz="1000"/>
            </a:pPr>
            <a:endParaRPr lang="en-US"/>
          </a:p>
        </c:txPr>
        <c:crossAx val="329188864"/>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12384967574120499"/>
          <c:y val="0.13550474087418041"/>
          <c:w val="0.74700592981432878"/>
          <c:h val="8.2379831672332482E-2"/>
        </c:manualLayout>
      </c:layout>
      <c:overlay val="0"/>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Confidence in accessing police services</a:t>
            </a:r>
            <a:endParaRPr lang="en-US" sz="1200" b="0"/>
          </a:p>
        </c:rich>
      </c:tx>
      <c:layout>
        <c:manualLayout>
          <c:xMode val="edge"/>
          <c:yMode val="edge"/>
          <c:x val="0.17908188734316263"/>
          <c:y val="0"/>
        </c:manualLayout>
      </c:layout>
      <c:overlay val="0"/>
    </c:title>
    <c:autoTitleDeleted val="0"/>
    <c:plotArea>
      <c:layout>
        <c:manualLayout>
          <c:layoutTarget val="inner"/>
          <c:xMode val="edge"/>
          <c:yMode val="edge"/>
          <c:x val="8.3529265918931839E-2"/>
          <c:y val="0.33011843484228781"/>
          <c:w val="0.91349454290742005"/>
          <c:h val="0.57069827402316764"/>
        </c:manualLayout>
      </c:layout>
      <c:lineChart>
        <c:grouping val="standard"/>
        <c:varyColors val="0"/>
        <c:ser>
          <c:idx val="7"/>
          <c:order val="0"/>
          <c:tx>
            <c:strRef>
              <c:f>'Interaction-Access'!$B$66</c:f>
              <c:strCache>
                <c:ptCount val="1"/>
                <c:pt idx="0">
                  <c:v>In an emergency?</c:v>
                </c:pt>
              </c:strCache>
            </c:strRef>
          </c:tx>
          <c:spPr>
            <a:ln>
              <a:solidFill>
                <a:srgbClr val="009A46"/>
              </a:solidFill>
            </a:ln>
          </c:spPr>
          <c:marker>
            <c:symbol val="diamond"/>
            <c:size val="5"/>
            <c:spPr>
              <a:solidFill>
                <a:srgbClr val="009A46"/>
              </a:solidFill>
              <a:ln>
                <a:solidFill>
                  <a:srgbClr val="009A46"/>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'Interaction-Access'!$C$65:$X$65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'Interaction-Access'!$C$66:$X$66</c:f>
              <c:numCache>
                <c:formatCode>0.0%</c:formatCode>
                <c:ptCount val="22"/>
                <c:pt idx="0">
                  <c:v>0.83645163694936797</c:v>
                </c:pt>
                <c:pt idx="1">
                  <c:v>0.81672559050131299</c:v>
                </c:pt>
                <c:pt idx="2">
                  <c:v>0.90740680893855996</c:v>
                </c:pt>
                <c:pt idx="3">
                  <c:v>0.80727525832332947</c:v>
                </c:pt>
                <c:pt idx="4">
                  <c:v>0.76600000000000001</c:v>
                </c:pt>
                <c:pt idx="5">
                  <c:v>0.81092547249980207</c:v>
                </c:pt>
                <c:pt idx="6">
                  <c:v>0.79340285074990091</c:v>
                </c:pt>
                <c:pt idx="7">
                  <c:v>0.80725337782727291</c:v>
                </c:pt>
                <c:pt idx="8">
                  <c:v>0.86436984529641592</c:v>
                </c:pt>
                <c:pt idx="9">
                  <c:v>0.89030164043246529</c:v>
                </c:pt>
                <c:pt idx="10">
                  <c:v>0.91057287357298322</c:v>
                </c:pt>
                <c:pt idx="11">
                  <c:v>0.95244516190765971</c:v>
                </c:pt>
                <c:pt idx="12">
                  <c:v>0.95767613760476844</c:v>
                </c:pt>
                <c:pt idx="13">
                  <c:v>0.86106849236436589</c:v>
                </c:pt>
                <c:pt idx="14">
                  <c:v>0.84472185452941062</c:v>
                </c:pt>
                <c:pt idx="15">
                  <c:v>0.88107856350012281</c:v>
                </c:pt>
                <c:pt idx="16">
                  <c:v>0.89532899473400906</c:v>
                </c:pt>
                <c:pt idx="17">
                  <c:v>0.87408880767642871</c:v>
                </c:pt>
                <c:pt idx="18">
                  <c:v>0.88628538790842382</c:v>
                </c:pt>
                <c:pt idx="19">
                  <c:v>0.88402142074435652</c:v>
                </c:pt>
                <c:pt idx="20">
                  <c:v>0.88662001024110315</c:v>
                </c:pt>
                <c:pt idx="21">
                  <c:v>0.87259834604491582</c:v>
                </c:pt>
              </c:numCache>
            </c:numRef>
          </c:val>
          <c:smooth val="0"/>
          <c:extLst>
            <c:ext xmlns:c16="http://schemas.microsoft.com/office/drawing/2014/chart" uri="{C3380CC4-5D6E-409C-BE32-E72D297353CC}">
              <c16:uniqueId val="{00000000-D715-490B-A0C6-6A141C31EC8B}"/>
            </c:ext>
          </c:extLst>
        </c:ser>
        <c:ser>
          <c:idx val="1"/>
          <c:order val="1"/>
          <c:tx>
            <c:strRef>
              <c:f>'Interaction-Access'!$B$67</c:f>
              <c:strCache>
                <c:ptCount val="1"/>
                <c:pt idx="0">
                  <c:v>In a non-emergency?</c:v>
                </c:pt>
              </c:strCache>
            </c:strRef>
          </c:tx>
          <c:spPr>
            <a:ln>
              <a:solidFill>
                <a:srgbClr val="FF0000"/>
              </a:solidFill>
            </a:ln>
          </c:spPr>
          <c:marker>
            <c:symbol val="triangle"/>
            <c:size val="7"/>
            <c:spPr>
              <a:solidFill>
                <a:srgbClr val="FF0000"/>
              </a:solidFill>
              <a:ln>
                <a:solidFill>
                  <a:srgbClr val="FF000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'Interaction-Access'!$C$65:$X$65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'Interaction-Access'!$C$67:$X$67</c:f>
              <c:numCache>
                <c:formatCode>0.0%</c:formatCode>
                <c:ptCount val="22"/>
                <c:pt idx="0">
                  <c:v>0.69330257719090704</c:v>
                </c:pt>
                <c:pt idx="1">
                  <c:v>0.68158273730670405</c:v>
                </c:pt>
                <c:pt idx="2">
                  <c:v>0.67718580648253801</c:v>
                </c:pt>
                <c:pt idx="3">
                  <c:v>0.64706894957545369</c:v>
                </c:pt>
                <c:pt idx="4">
                  <c:v>0.61599999999999999</c:v>
                </c:pt>
                <c:pt idx="5">
                  <c:v>0.62469782946518326</c:v>
                </c:pt>
                <c:pt idx="6">
                  <c:v>0.63014631964216605</c:v>
                </c:pt>
                <c:pt idx="7">
                  <c:v>0.65847435706883395</c:v>
                </c:pt>
                <c:pt idx="8">
                  <c:v>0.72098827694007095</c:v>
                </c:pt>
                <c:pt idx="9">
                  <c:v>0.72209656529625843</c:v>
                </c:pt>
                <c:pt idx="10">
                  <c:v>0.77946349461169995</c:v>
                </c:pt>
                <c:pt idx="11">
                  <c:v>0.75377030287456304</c:v>
                </c:pt>
                <c:pt idx="12">
                  <c:v>0.66137589930259955</c:v>
                </c:pt>
                <c:pt idx="13">
                  <c:v>0.64263228166104935</c:v>
                </c:pt>
                <c:pt idx="14">
                  <c:v>0.56788454773466912</c:v>
                </c:pt>
                <c:pt idx="15">
                  <c:v>0.70880038990881278</c:v>
                </c:pt>
                <c:pt idx="16">
                  <c:v>0.68410758695902374</c:v>
                </c:pt>
                <c:pt idx="17">
                  <c:v>0.70368320909454118</c:v>
                </c:pt>
                <c:pt idx="18">
                  <c:v>0.69844607198388231</c:v>
                </c:pt>
                <c:pt idx="19">
                  <c:v>0.71494488788189559</c:v>
                </c:pt>
                <c:pt idx="20">
                  <c:v>0.68250519282943056</c:v>
                </c:pt>
                <c:pt idx="21">
                  <c:v>0.69988491089398963</c:v>
                </c:pt>
              </c:numCache>
            </c:numRef>
          </c:val>
          <c:smooth val="0"/>
          <c:extLst>
            <c:ext xmlns:c16="http://schemas.microsoft.com/office/drawing/2014/chart" uri="{C3380CC4-5D6E-409C-BE32-E72D297353CC}">
              <c16:uniqueId val="{00000001-D715-490B-A0C6-6A141C31EC8B}"/>
            </c:ext>
          </c:extLst>
        </c:ser>
        <c:dLbls>
          <c:showLegendKey val="0"/>
          <c:showVal val="0"/>
          <c:showCatName val="0"/>
          <c:showSerName val="0"/>
          <c:showPercent val="0"/>
          <c:showBubbleSize val="0"/>
        </c:dLbls>
        <c:marker val="1"/>
        <c:smooth val="0"/>
        <c:axId val="329590272"/>
        <c:axId val="329591808"/>
      </c:lineChart>
      <c:catAx>
        <c:axId val="329590272"/>
        <c:scaling>
          <c:orientation val="minMax"/>
        </c:scaling>
        <c:delete val="0"/>
        <c:axPos val="b"/>
        <c:numFmt formatCode="General" sourceLinked="0"/>
        <c:majorTickMark val="out"/>
        <c:minorTickMark val="none"/>
        <c:tickLblPos val="nextTo"/>
        <c:txPr>
          <a:bodyPr rot="-3300000"/>
          <a:lstStyle/>
          <a:p>
            <a:pPr>
              <a:defRPr/>
            </a:pPr>
            <a:endParaRPr lang="en-US"/>
          </a:p>
        </c:txPr>
        <c:crossAx val="329591808"/>
        <c:crosses val="autoZero"/>
        <c:auto val="1"/>
        <c:lblAlgn val="ctr"/>
        <c:lblOffset val="100"/>
        <c:noMultiLvlLbl val="0"/>
      </c:catAx>
      <c:valAx>
        <c:axId val="329591808"/>
        <c:scaling>
          <c:orientation val="minMax"/>
          <c:max val="1"/>
          <c:min val="0.5"/>
        </c:scaling>
        <c:delete val="0"/>
        <c:axPos val="l"/>
        <c:numFmt formatCode="0%" sourceLinked="0"/>
        <c:majorTickMark val="out"/>
        <c:minorTickMark val="none"/>
        <c:tickLblPos val="nextTo"/>
        <c:crossAx val="329590272"/>
        <c:crosses val="autoZero"/>
        <c:crossBetween val="between"/>
        <c:majorUnit val="0.1"/>
      </c:valAx>
    </c:plotArea>
    <c:legend>
      <c:legendPos val="t"/>
      <c:layout>
        <c:manualLayout>
          <c:xMode val="edge"/>
          <c:yMode val="edge"/>
          <c:x val="0.14058859430665979"/>
          <c:y val="0.13468019930599823"/>
          <c:w val="0.71113393118061752"/>
          <c:h val="8.4520869670686075E-2"/>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confident</a:t>
            </a:r>
            <a:r>
              <a:rPr lang="en-US" sz="1200" b="0" baseline="0"/>
              <a:t> they could easily speak to or access police services in your local area... </a:t>
            </a:r>
            <a:endParaRPr lang="en-US" sz="1200" b="0"/>
          </a:p>
        </c:rich>
      </c:tx>
      <c:layout>
        <c:manualLayout>
          <c:xMode val="edge"/>
          <c:yMode val="edge"/>
          <c:x val="0.12128510023203622"/>
          <c:y val="1.0554089709762533E-2"/>
        </c:manualLayout>
      </c:layout>
      <c:overlay val="0"/>
    </c:title>
    <c:autoTitleDeleted val="0"/>
    <c:plotArea>
      <c:layout>
        <c:manualLayout>
          <c:layoutTarget val="inner"/>
          <c:xMode val="edge"/>
          <c:yMode val="edge"/>
          <c:x val="2.158165011982197E-3"/>
          <c:y val="0.16763440190029016"/>
          <c:w val="0.99779527559055137"/>
          <c:h val="0.68997957049564052"/>
        </c:manualLayout>
      </c:layout>
      <c:barChart>
        <c:barDir val="col"/>
        <c:grouping val="clustered"/>
        <c:varyColors val="0"/>
        <c:ser>
          <c:idx val="1"/>
          <c:order val="0"/>
          <c:tx>
            <c:strRef>
              <c:f>'Interaction-Access'!$B$86</c:f>
              <c:strCache>
                <c:ptCount val="1"/>
                <c:pt idx="0">
                  <c:v>In an emergency</c:v>
                </c:pt>
              </c:strCache>
            </c:strRef>
          </c:tx>
          <c:spPr>
            <a:solidFill>
              <a:srgbClr val="005AA0"/>
            </a:solidFill>
          </c:spPr>
          <c:invertIfNegative val="0"/>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'Interaction-Access'!$C$84:$L$85</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'Interaction-Access'!$C$86:$L$86</c:f>
              <c:numCache>
                <c:formatCode>0.0%</c:formatCode>
                <c:ptCount val="10"/>
                <c:pt idx="0">
                  <c:v>0.88582467740977511</c:v>
                </c:pt>
                <c:pt idx="1">
                  <c:v>0.88324501882846729</c:v>
                </c:pt>
                <c:pt idx="2">
                  <c:v>0.94419722684878604</c:v>
                </c:pt>
                <c:pt idx="3">
                  <c:v>0.94004760202647331</c:v>
                </c:pt>
                <c:pt idx="4">
                  <c:v>0.90001932721839883</c:v>
                </c:pt>
                <c:pt idx="5">
                  <c:v>0.77482908434995879</c:v>
                </c:pt>
                <c:pt idx="6">
                  <c:v>0.88592904594456112</c:v>
                </c:pt>
                <c:pt idx="7">
                  <c:v>0.81198029176680175</c:v>
                </c:pt>
                <c:pt idx="8">
                  <c:v>0.86182831558547246</c:v>
                </c:pt>
                <c:pt idx="9">
                  <c:v>0.8876532007023622</c:v>
                </c:pt>
              </c:numCache>
            </c:numRef>
          </c:val>
          <c:extLst>
            <c:ext xmlns:c16="http://schemas.microsoft.com/office/drawing/2014/chart" uri="{C3380CC4-5D6E-409C-BE32-E72D297353CC}">
              <c16:uniqueId val="{00000000-7F7C-41AE-8E12-5D5AA53FC4B6}"/>
            </c:ext>
          </c:extLst>
        </c:ser>
        <c:ser>
          <c:idx val="0"/>
          <c:order val="1"/>
          <c:tx>
            <c:strRef>
              <c:f>'Interaction-Access'!$B$87</c:f>
              <c:strCache>
                <c:ptCount val="1"/>
                <c:pt idx="0">
                  <c:v>In a non-emergency</c:v>
                </c:pt>
              </c:strCache>
            </c:strRef>
          </c:tx>
          <c:spPr>
            <a:solidFill>
              <a:srgbClr val="5AAAE6"/>
            </a:solidFill>
          </c:spPr>
          <c:invertIfNegative val="0"/>
          <c:dLbls>
            <c:numFmt formatCode="0%" sourceLinked="0"/>
            <c:spPr>
              <a:noFill/>
              <a:ln>
                <a:noFill/>
              </a:ln>
              <a:effectLst/>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'Interaction-Access'!$C$84:$L$85</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'Interaction-Access'!$C$87:$L$87</c:f>
              <c:numCache>
                <c:formatCode>0.0%</c:formatCode>
                <c:ptCount val="10"/>
                <c:pt idx="0">
                  <c:v>0.69268914261271686</c:v>
                </c:pt>
                <c:pt idx="1">
                  <c:v>0.70407099873585</c:v>
                </c:pt>
                <c:pt idx="2">
                  <c:v>0.84705361643220611</c:v>
                </c:pt>
                <c:pt idx="3">
                  <c:v>0.72659970410370234</c:v>
                </c:pt>
                <c:pt idx="4">
                  <c:v>0.67810248259610417</c:v>
                </c:pt>
                <c:pt idx="5">
                  <c:v>0.62326914087726615</c:v>
                </c:pt>
                <c:pt idx="6">
                  <c:v>0.69916302380067752</c:v>
                </c:pt>
                <c:pt idx="7">
                  <c:v>0.67230660451652657</c:v>
                </c:pt>
                <c:pt idx="8">
                  <c:v>0.64994590560941978</c:v>
                </c:pt>
                <c:pt idx="9">
                  <c:v>0.7054639773172372</c:v>
                </c:pt>
              </c:numCache>
            </c:numRef>
          </c:val>
          <c:extLst>
            <c:ext xmlns:c16="http://schemas.microsoft.com/office/drawing/2014/chart" uri="{C3380CC4-5D6E-409C-BE32-E72D297353CC}">
              <c16:uniqueId val="{00000001-7F7C-41AE-8E12-5D5AA53FC4B6}"/>
            </c:ext>
          </c:extLst>
        </c:ser>
        <c:dLbls>
          <c:showLegendKey val="0"/>
          <c:showVal val="0"/>
          <c:showCatName val="0"/>
          <c:showSerName val="0"/>
          <c:showPercent val="0"/>
          <c:showBubbleSize val="0"/>
        </c:dLbls>
        <c:gapWidth val="50"/>
        <c:axId val="329670656"/>
        <c:axId val="329668864"/>
      </c:barChart>
      <c:valAx>
        <c:axId val="329668864"/>
        <c:scaling>
          <c:orientation val="minMax"/>
          <c:max val="1"/>
          <c:min val="0.4"/>
        </c:scaling>
        <c:delete val="1"/>
        <c:axPos val="l"/>
        <c:numFmt formatCode="0.0%" sourceLinked="1"/>
        <c:majorTickMark val="out"/>
        <c:minorTickMark val="none"/>
        <c:tickLblPos val="nextTo"/>
        <c:crossAx val="329670656"/>
        <c:crosses val="autoZero"/>
        <c:crossBetween val="between"/>
      </c:valAx>
      <c:catAx>
        <c:axId val="329670656"/>
        <c:scaling>
          <c:orientation val="minMax"/>
        </c:scaling>
        <c:delete val="0"/>
        <c:axPos val="b"/>
        <c:numFmt formatCode="General" sourceLinked="1"/>
        <c:majorTickMark val="out"/>
        <c:minorTickMark val="none"/>
        <c:tickLblPos val="low"/>
        <c:spPr>
          <a:ln w="6350" cap="sq" cmpd="dbl">
            <a:solidFill>
              <a:srgbClr val="002060"/>
            </a:solidFill>
            <a:prstDash val="dash"/>
          </a:ln>
        </c:spPr>
        <c:txPr>
          <a:bodyPr/>
          <a:lstStyle/>
          <a:p>
            <a:pPr>
              <a:defRPr sz="1000"/>
            </a:pPr>
            <a:endParaRPr lang="en-US"/>
          </a:p>
        </c:txPr>
        <c:crossAx val="329668864"/>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2991642702802782"/>
          <c:y val="9.5891276848745904E-2"/>
          <c:w val="0.41843478260869571"/>
          <c:h val="9.5570190929300067E-2"/>
        </c:manualLayout>
      </c:layout>
      <c:overlay val="0"/>
    </c:legend>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95991461835298"/>
          <c:y val="2.5241793962791147E-3"/>
          <c:w val="0.59622472194175036"/>
          <c:h val="0.98600749614163286"/>
        </c:manualLayout>
      </c:layout>
      <c:barChart>
        <c:barDir val="bar"/>
        <c:grouping val="clustered"/>
        <c:varyColors val="0"/>
        <c:ser>
          <c:idx val="0"/>
          <c:order val="0"/>
          <c:spPr>
            <a:solidFill>
              <a:srgbClr val="005AA0"/>
            </a:solidFill>
            <a:ln w="19050">
              <a:noFill/>
            </a:ln>
          </c:spPr>
          <c:invertIfNegative val="0"/>
          <c:dPt>
            <c:idx val="0"/>
            <c:invertIfNegative val="0"/>
            <c:bubble3D val="0"/>
            <c:extLst>
              <c:ext xmlns:c16="http://schemas.microsoft.com/office/drawing/2014/chart" uri="{C3380CC4-5D6E-409C-BE32-E72D297353CC}">
                <c16:uniqueId val="{00000000-1F7C-4414-969F-6ED44773F63C}"/>
              </c:ext>
            </c:extLst>
          </c:dPt>
          <c:dPt>
            <c:idx val="1"/>
            <c:invertIfNegative val="0"/>
            <c:bubble3D val="0"/>
            <c:extLst>
              <c:ext xmlns:c16="http://schemas.microsoft.com/office/drawing/2014/chart" uri="{C3380CC4-5D6E-409C-BE32-E72D297353CC}">
                <c16:uniqueId val="{00000001-1F7C-4414-969F-6ED44773F63C}"/>
              </c:ext>
            </c:extLst>
          </c:dPt>
          <c:dPt>
            <c:idx val="2"/>
            <c:invertIfNegative val="0"/>
            <c:bubble3D val="0"/>
            <c:extLst>
              <c:ext xmlns:c16="http://schemas.microsoft.com/office/drawing/2014/chart" uri="{C3380CC4-5D6E-409C-BE32-E72D297353CC}">
                <c16:uniqueId val="{00000002-1F7C-4414-969F-6ED44773F63C}"/>
              </c:ext>
            </c:extLst>
          </c:dPt>
          <c:dPt>
            <c:idx val="3"/>
            <c:invertIfNegative val="0"/>
            <c:bubble3D val="0"/>
            <c:extLst>
              <c:ext xmlns:c16="http://schemas.microsoft.com/office/drawing/2014/chart" uri="{C3380CC4-5D6E-409C-BE32-E72D297353CC}">
                <c16:uniqueId val="{00000003-1F7C-4414-969F-6ED44773F63C}"/>
              </c:ext>
            </c:extLst>
          </c:dPt>
          <c:dPt>
            <c:idx val="4"/>
            <c:invertIfNegative val="0"/>
            <c:bubble3D val="0"/>
            <c:extLst>
              <c:ext xmlns:c16="http://schemas.microsoft.com/office/drawing/2014/chart" uri="{C3380CC4-5D6E-409C-BE32-E72D297353CC}">
                <c16:uniqueId val="{00000004-1F7C-4414-969F-6ED44773F63C}"/>
              </c:ext>
            </c:extLst>
          </c:dPt>
          <c:dLbls>
            <c:dLbl>
              <c:idx val="2"/>
              <c:layout>
                <c:manualLayout>
                  <c:x val="-5.8814893783543593E-3"/>
                  <c:y val="1.2403928478770569E-7"/>
                </c:manualLayout>
              </c:layout>
              <c:tx>
                <c:rich>
                  <a:bodyPr/>
                  <a:lstStyle/>
                  <a:p>
                    <a:fld id="{99574801-3ADC-42E5-A6F6-086C35E0617F}" type="VALUE">
                      <a:rPr lang="en-US">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layout>
                    <c:manualLayout>
                      <c:w val="0.11490786206934879"/>
                      <c:h val="6.6477614258166923E-2"/>
                    </c:manualLayout>
                  </c15:layout>
                  <c15:dlblFieldTable/>
                  <c15:showDataLabelsRange val="0"/>
                </c:ext>
                <c:ext xmlns:c16="http://schemas.microsoft.com/office/drawing/2014/chart" uri="{C3380CC4-5D6E-409C-BE32-E72D297353CC}">
                  <c16:uniqueId val="{00000002-1F7C-4414-969F-6ED44773F63C}"/>
                </c:ext>
              </c:extLst>
            </c:dLbl>
            <c:dLbl>
              <c:idx val="3"/>
              <c:tx>
                <c:rich>
                  <a:bodyPr/>
                  <a:lstStyle/>
                  <a:p>
                    <a:fld id="{55CC7240-24A4-43EF-BA03-E208A3F2C055}" type="VALUE">
                      <a:rPr lang="en-US">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7C-4414-969F-6ED44773F63C}"/>
                </c:ext>
              </c:extLst>
            </c:dLbl>
            <c:dLbl>
              <c:idx val="4"/>
              <c:numFmt formatCode="0%" sourceLinked="0"/>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1F7C-4414-969F-6ED44773F63C}"/>
                </c:ext>
              </c:extLst>
            </c:dLbl>
            <c:dLbl>
              <c:idx val="5"/>
              <c:numFmt formatCode="0%" sourceLinked="0"/>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F7C-4414-969F-6ED44773F63C}"/>
                </c:ext>
              </c:extLst>
            </c:dLbl>
            <c:dLbl>
              <c:idx val="6"/>
              <c:numFmt formatCode="0%" sourceLinked="0"/>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1F7C-4414-969F-6ED44773F63C}"/>
                </c:ext>
              </c:extLst>
            </c:dLbl>
            <c:dLbl>
              <c:idx val="7"/>
              <c:numFmt formatCode="0%" sourceLinked="0"/>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F7C-4414-969F-6ED44773F63C}"/>
                </c:ext>
              </c:extLst>
            </c:dLbl>
            <c:numFmt formatCode="0%" sourceLinked="0"/>
            <c:spPr>
              <a:noFill/>
              <a:ln>
                <a:noFill/>
              </a:ln>
              <a:effectLst/>
            </c:spPr>
            <c:txPr>
              <a:bodyPr/>
              <a:lstStyle/>
              <a:p>
                <a:pPr>
                  <a:defRPr sz="1400">
                    <a:solidFill>
                      <a:sysClr val="windowText" lastClr="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'Interaction-Access'!$A$148:$A$155</c:f>
              <c:strCache>
                <c:ptCount val="8"/>
                <c:pt idx="0">
                  <c:v>Media</c:v>
                </c:pt>
                <c:pt idx="1">
                  <c:v>Social media</c:v>
                </c:pt>
                <c:pt idx="2">
                  <c:v>Other</c:v>
                </c:pt>
                <c:pt idx="3">
                  <c:v>Newsletter delivered through door</c:v>
                </c:pt>
                <c:pt idx="4">
                  <c:v>Email</c:v>
                </c:pt>
                <c:pt idx="5">
                  <c:v>Community groups</c:v>
                </c:pt>
                <c:pt idx="6">
                  <c:v>Police website</c:v>
                </c:pt>
                <c:pt idx="7">
                  <c:v>Public meeting</c:v>
                </c:pt>
              </c:strCache>
            </c:strRef>
          </c:cat>
          <c:val>
            <c:numRef>
              <c:f>'Interaction-Access'!$B$148:$B$155</c:f>
              <c:numCache>
                <c:formatCode>0.0%</c:formatCode>
                <c:ptCount val="8"/>
                <c:pt idx="0">
                  <c:v>0.5580347042337217</c:v>
                </c:pt>
                <c:pt idx="1">
                  <c:v>0.51985538135770537</c:v>
                </c:pt>
                <c:pt idx="2">
                  <c:v>0.20371558826423744</c:v>
                </c:pt>
                <c:pt idx="3">
                  <c:v>9.4429981194358567E-2</c:v>
                </c:pt>
                <c:pt idx="4">
                  <c:v>3.0831987042818181E-2</c:v>
                </c:pt>
                <c:pt idx="5">
                  <c:v>3.0202596387021864E-2</c:v>
                </c:pt>
                <c:pt idx="6">
                  <c:v>1.8389551674974226E-2</c:v>
                </c:pt>
                <c:pt idx="7">
                  <c:v>1.1985422375208752E-2</c:v>
                </c:pt>
              </c:numCache>
            </c:numRef>
          </c:val>
          <c:extLst>
            <c:ext xmlns:c16="http://schemas.microsoft.com/office/drawing/2014/chart" uri="{C3380CC4-5D6E-409C-BE32-E72D297353CC}">
              <c16:uniqueId val="{00000008-1F7C-4414-969F-6ED44773F63C}"/>
            </c:ext>
          </c:extLst>
        </c:ser>
        <c:dLbls>
          <c:showLegendKey val="0"/>
          <c:showVal val="0"/>
          <c:showCatName val="0"/>
          <c:showSerName val="0"/>
          <c:showPercent val="0"/>
          <c:showBubbleSize val="0"/>
        </c:dLbls>
        <c:gapWidth val="50"/>
        <c:axId val="328738688"/>
        <c:axId val="328737152"/>
      </c:barChart>
      <c:valAx>
        <c:axId val="328737152"/>
        <c:scaling>
          <c:orientation val="minMax"/>
        </c:scaling>
        <c:delete val="1"/>
        <c:axPos val="t"/>
        <c:numFmt formatCode="0.0%" sourceLinked="1"/>
        <c:majorTickMark val="out"/>
        <c:minorTickMark val="none"/>
        <c:tickLblPos val="nextTo"/>
        <c:crossAx val="328738688"/>
        <c:crosses val="autoZero"/>
        <c:crossBetween val="between"/>
      </c:valAx>
      <c:catAx>
        <c:axId val="328738688"/>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328737152"/>
        <c:crosses val="autoZero"/>
        <c:auto val="1"/>
        <c:lblAlgn val="ctr"/>
        <c:lblOffset val="100"/>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483029410056121E-2"/>
          <c:y val="9.4966565382646667E-2"/>
          <c:w val="0.60784438235543137"/>
          <c:h val="0.7810642840629377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B08F-4DD5-BCF7-F6C525D7C71F}"/>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B08F-4DD5-BCF7-F6C525D7C71F}"/>
              </c:ext>
            </c:extLst>
          </c:dPt>
          <c:dPt>
            <c:idx val="2"/>
            <c:bubble3D val="0"/>
            <c:spPr>
              <a:solidFill>
                <a:srgbClr val="FF0000"/>
              </a:solidFill>
              <a:ln w="19050">
                <a:solidFill>
                  <a:schemeClr val="bg1"/>
                </a:solidFill>
              </a:ln>
            </c:spPr>
            <c:extLst>
              <c:ext xmlns:c16="http://schemas.microsoft.com/office/drawing/2014/chart" uri="{C3380CC4-5D6E-409C-BE32-E72D297353CC}">
                <c16:uniqueId val="{00000005-B08F-4DD5-BCF7-F6C525D7C71F}"/>
              </c:ext>
            </c:extLst>
          </c:dPt>
          <c:dPt>
            <c:idx val="3"/>
            <c:bubble3D val="0"/>
            <c:spPr>
              <a:solidFill>
                <a:srgbClr val="C00000"/>
              </a:solidFill>
              <a:ln w="19050">
                <a:solidFill>
                  <a:schemeClr val="bg1"/>
                </a:solidFill>
              </a:ln>
            </c:spPr>
            <c:extLst>
              <c:ext xmlns:c16="http://schemas.microsoft.com/office/drawing/2014/chart" uri="{C3380CC4-5D6E-409C-BE32-E72D297353CC}">
                <c16:uniqueId val="{00000007-B08F-4DD5-BCF7-F6C525D7C71F}"/>
              </c:ext>
            </c:extLst>
          </c:dPt>
          <c:dPt>
            <c:idx val="4"/>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9-B08F-4DD5-BCF7-F6C525D7C71F}"/>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08F-4DD5-BCF7-F6C525D7C71F}"/>
                </c:ext>
              </c:extLst>
            </c:dLbl>
            <c:dLbl>
              <c:idx val="4"/>
              <c:delete val="1"/>
              <c:extLst>
                <c:ext xmlns:c15="http://schemas.microsoft.com/office/drawing/2012/chart" uri="{CE6537A1-D6FC-4f65-9D91-7224C49458BB}"/>
                <c:ext xmlns:c16="http://schemas.microsoft.com/office/drawing/2014/chart" uri="{C3380CC4-5D6E-409C-BE32-E72D297353CC}">
                  <c16:uniqueId val="{00000009-B08F-4DD5-BCF7-F6C525D7C71F}"/>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'Interaction-Access'!$Y$199:$Y$203</c:f>
              <c:strCache>
                <c:ptCount val="5"/>
                <c:pt idx="0">
                  <c:v>Very informed</c:v>
                </c:pt>
                <c:pt idx="1">
                  <c:v>Fairly informed</c:v>
                </c:pt>
                <c:pt idx="2">
                  <c:v>Not very informed</c:v>
                </c:pt>
                <c:pt idx="3">
                  <c:v>Not at all informed</c:v>
                </c:pt>
                <c:pt idx="4">
                  <c:v>Don't know</c:v>
                </c:pt>
              </c:strCache>
            </c:strRef>
          </c:cat>
          <c:val>
            <c:numRef>
              <c:f>'Interaction-Access'!$Z$199:$Z$203</c:f>
              <c:numCache>
                <c:formatCode>0.0%</c:formatCode>
                <c:ptCount val="5"/>
                <c:pt idx="0">
                  <c:v>0.11016222773307051</c:v>
                </c:pt>
                <c:pt idx="1">
                  <c:v>0.402736713563697</c:v>
                </c:pt>
                <c:pt idx="2">
                  <c:v>0.31429764338930327</c:v>
                </c:pt>
                <c:pt idx="3">
                  <c:v>0.16845103698084588</c:v>
                </c:pt>
                <c:pt idx="4">
                  <c:v>4.3523783330953556E-3</c:v>
                </c:pt>
              </c:numCache>
            </c:numRef>
          </c:val>
          <c:extLst>
            <c:ext xmlns:c16="http://schemas.microsoft.com/office/drawing/2014/chart" uri="{C3380CC4-5D6E-409C-BE32-E72D297353CC}">
              <c16:uniqueId val="{0000000A-B08F-4DD5-BCF7-F6C525D7C71F}"/>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70638980611294555"/>
          <c:y val="0.3202524036827003"/>
          <c:w val="0.25254000508001018"/>
          <c:h val="0.44702786504018605"/>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baseline="0">
                <a:effectLst/>
              </a:rPr>
              <a:t>% very / fairly informed</a:t>
            </a:r>
            <a:endParaRPr lang="en-GB" sz="1200">
              <a:effectLst/>
            </a:endParaRPr>
          </a:p>
        </c:rich>
      </c:tx>
      <c:layout>
        <c:manualLayout>
          <c:xMode val="edge"/>
          <c:yMode val="edge"/>
          <c:x val="0.19205463394745559"/>
          <c:y val="1.7153764870300302E-2"/>
        </c:manualLayout>
      </c:layout>
      <c:overlay val="0"/>
    </c:title>
    <c:autoTitleDeleted val="0"/>
    <c:plotArea>
      <c:layout>
        <c:manualLayout>
          <c:layoutTarget val="inner"/>
          <c:xMode val="edge"/>
          <c:yMode val="edge"/>
          <c:x val="1.8265677955304132E-2"/>
          <c:y val="2.6417834134369558E-2"/>
          <c:w val="0.96685727390872256"/>
          <c:h val="0.84212905205031185"/>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4350-4A16-B78B-62308A8CDA10}"/>
              </c:ext>
            </c:extLst>
          </c:dPt>
          <c:dPt>
            <c:idx val="1"/>
            <c:invertIfNegative val="0"/>
            <c:bubble3D val="0"/>
            <c:extLst>
              <c:ext xmlns:c16="http://schemas.microsoft.com/office/drawing/2014/chart" uri="{C3380CC4-5D6E-409C-BE32-E72D297353CC}">
                <c16:uniqueId val="{00000001-4350-4A16-B78B-62308A8CDA10}"/>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'Interaction-Access'!$T$228:$X$228</c:f>
              <c:strCache>
                <c:ptCount val="5"/>
                <c:pt idx="0">
                  <c:v>Telford &amp; Wrekin</c:v>
                </c:pt>
                <c:pt idx="1">
                  <c:v>South Worcestershire</c:v>
                </c:pt>
                <c:pt idx="2">
                  <c:v>North Worcestershire</c:v>
                </c:pt>
                <c:pt idx="3">
                  <c:v>Shropshire</c:v>
                </c:pt>
                <c:pt idx="4">
                  <c:v>Herefordshire</c:v>
                </c:pt>
              </c:strCache>
            </c:strRef>
          </c:cat>
          <c:val>
            <c:numRef>
              <c:f>'Interaction-Access'!$T$229:$X$229</c:f>
              <c:numCache>
                <c:formatCode>0.0%</c:formatCode>
                <c:ptCount val="5"/>
                <c:pt idx="0">
                  <c:v>0.53167303146691014</c:v>
                </c:pt>
                <c:pt idx="1">
                  <c:v>0.52355718279546504</c:v>
                </c:pt>
                <c:pt idx="2">
                  <c:v>0.52155090737599175</c:v>
                </c:pt>
                <c:pt idx="3">
                  <c:v>0.50586007052610493</c:v>
                </c:pt>
                <c:pt idx="4">
                  <c:v>0.47833386193037358</c:v>
                </c:pt>
              </c:numCache>
            </c:numRef>
          </c:val>
          <c:extLst>
            <c:ext xmlns:c16="http://schemas.microsoft.com/office/drawing/2014/chart" uri="{C3380CC4-5D6E-409C-BE32-E72D297353CC}">
              <c16:uniqueId val="{00000002-4350-4A16-B78B-62308A8CDA10}"/>
            </c:ext>
          </c:extLst>
        </c:ser>
        <c:dLbls>
          <c:showLegendKey val="0"/>
          <c:showVal val="0"/>
          <c:showCatName val="0"/>
          <c:showSerName val="0"/>
          <c:showPercent val="0"/>
          <c:showBubbleSize val="0"/>
        </c:dLbls>
        <c:gapWidth val="50"/>
        <c:axId val="329398144"/>
        <c:axId val="329396608"/>
      </c:barChart>
      <c:valAx>
        <c:axId val="329396608"/>
        <c:scaling>
          <c:orientation val="minMax"/>
          <c:max val="0.60000000000000009"/>
          <c:min val="0.30000000000000004"/>
        </c:scaling>
        <c:delete val="1"/>
        <c:axPos val="l"/>
        <c:numFmt formatCode="0.0%" sourceLinked="1"/>
        <c:majorTickMark val="out"/>
        <c:minorTickMark val="none"/>
        <c:tickLblPos val="nextTo"/>
        <c:crossAx val="329398144"/>
        <c:crosses val="autoZero"/>
        <c:crossBetween val="between"/>
      </c:valAx>
      <c:catAx>
        <c:axId val="329398144"/>
        <c:scaling>
          <c:orientation val="minMax"/>
        </c:scaling>
        <c:delete val="0"/>
        <c:axPos val="b"/>
        <c:numFmt formatCode="General" sourceLinked="1"/>
        <c:majorTickMark val="out"/>
        <c:minorTickMark val="none"/>
        <c:tickLblPos val="nextTo"/>
        <c:spPr>
          <a:ln cap="sq" cmpd="dbl">
            <a:noFill/>
            <a:prstDash val="dash"/>
          </a:ln>
        </c:spPr>
        <c:txPr>
          <a:bodyPr/>
          <a:lstStyle/>
          <a:p>
            <a:pPr>
              <a:defRPr sz="1000"/>
            </a:pPr>
            <a:endParaRPr lang="en-US"/>
          </a:p>
        </c:txPr>
        <c:crossAx val="32939660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Informed</a:t>
            </a:r>
          </a:p>
        </c:rich>
      </c:tx>
      <c:layout>
        <c:manualLayout>
          <c:xMode val="edge"/>
          <c:yMode val="edge"/>
          <c:x val="0.33879155467644501"/>
          <c:y val="2.5071255667189544E-2"/>
        </c:manualLayout>
      </c:layout>
      <c:overlay val="0"/>
    </c:title>
    <c:autoTitleDeleted val="0"/>
    <c:plotArea>
      <c:layout>
        <c:manualLayout>
          <c:layoutTarget val="inner"/>
          <c:xMode val="edge"/>
          <c:yMode val="edge"/>
          <c:x val="8.3529265918931839E-2"/>
          <c:y val="0.14696122348664015"/>
          <c:w val="0.91647073408106816"/>
          <c:h val="0.75856691058494008"/>
        </c:manualLayout>
      </c:layout>
      <c:lineChart>
        <c:grouping val="standard"/>
        <c:varyColors val="0"/>
        <c:ser>
          <c:idx val="4"/>
          <c:order val="0"/>
          <c:tx>
            <c:strRef>
              <c:f>'Interaction-Access'!$A$204</c:f>
              <c:strCache>
                <c:ptCount val="1"/>
                <c:pt idx="0">
                  <c:v>Net informed</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'Interaction-Access'!$B$198:$W$198</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'Interaction-Access'!$B$204:$W$204</c:f>
              <c:numCache>
                <c:formatCode>0.0%</c:formatCode>
                <c:ptCount val="22"/>
                <c:pt idx="0">
                  <c:v>0.38050415204750698</c:v>
                </c:pt>
                <c:pt idx="1">
                  <c:v>0.35061031215518901</c:v>
                </c:pt>
                <c:pt idx="2">
                  <c:v>0.41405877570092697</c:v>
                </c:pt>
                <c:pt idx="3">
                  <c:v>0.3707365409629339</c:v>
                </c:pt>
                <c:pt idx="4">
                  <c:v>0.375</c:v>
                </c:pt>
                <c:pt idx="5">
                  <c:v>0.39078901749414163</c:v>
                </c:pt>
                <c:pt idx="6">
                  <c:v>0.44354450155016845</c:v>
                </c:pt>
                <c:pt idx="7">
                  <c:v>0.42541239657188745</c:v>
                </c:pt>
                <c:pt idx="8">
                  <c:v>0.45379941141099195</c:v>
                </c:pt>
                <c:pt idx="9">
                  <c:v>0.52404870005354609</c:v>
                </c:pt>
                <c:pt idx="10">
                  <c:v>0.52191766629057501</c:v>
                </c:pt>
                <c:pt idx="11">
                  <c:v>0.46599196693457656</c:v>
                </c:pt>
                <c:pt idx="12">
                  <c:v>0.48476932932929212</c:v>
                </c:pt>
                <c:pt idx="13">
                  <c:v>0.4264860589428151</c:v>
                </c:pt>
                <c:pt idx="14">
                  <c:v>0.35584538313696817</c:v>
                </c:pt>
                <c:pt idx="15">
                  <c:v>0.47008086636412527</c:v>
                </c:pt>
                <c:pt idx="16">
                  <c:v>0.48655097961579868</c:v>
                </c:pt>
                <c:pt idx="17">
                  <c:v>0.53579864783141851</c:v>
                </c:pt>
                <c:pt idx="18">
                  <c:v>0.55185600953609493</c:v>
                </c:pt>
                <c:pt idx="19">
                  <c:v>0.57038208310344207</c:v>
                </c:pt>
                <c:pt idx="20">
                  <c:v>0.45705968947123943</c:v>
                </c:pt>
                <c:pt idx="21">
                  <c:v>0.47211526151857031</c:v>
                </c:pt>
              </c:numCache>
            </c:numRef>
          </c:val>
          <c:smooth val="0"/>
          <c:extLst>
            <c:ext xmlns:c16="http://schemas.microsoft.com/office/drawing/2014/chart" uri="{C3380CC4-5D6E-409C-BE32-E72D297353CC}">
              <c16:uniqueId val="{00000000-252A-4C53-84C3-99F178008E27}"/>
            </c:ext>
          </c:extLst>
        </c:ser>
        <c:dLbls>
          <c:showLegendKey val="0"/>
          <c:showVal val="0"/>
          <c:showCatName val="0"/>
          <c:showSerName val="0"/>
          <c:showPercent val="0"/>
          <c:showBubbleSize val="0"/>
        </c:dLbls>
        <c:marker val="1"/>
        <c:smooth val="0"/>
        <c:axId val="329612672"/>
        <c:axId val="329639040"/>
      </c:lineChart>
      <c:catAx>
        <c:axId val="329612672"/>
        <c:scaling>
          <c:orientation val="minMax"/>
        </c:scaling>
        <c:delete val="0"/>
        <c:axPos val="b"/>
        <c:numFmt formatCode="General" sourceLinked="0"/>
        <c:majorTickMark val="out"/>
        <c:minorTickMark val="none"/>
        <c:tickLblPos val="nextTo"/>
        <c:txPr>
          <a:bodyPr rot="-3300000"/>
          <a:lstStyle/>
          <a:p>
            <a:pPr>
              <a:defRPr/>
            </a:pPr>
            <a:endParaRPr lang="en-US"/>
          </a:p>
        </c:txPr>
        <c:crossAx val="329639040"/>
        <c:crosses val="autoZero"/>
        <c:auto val="1"/>
        <c:lblAlgn val="ctr"/>
        <c:lblOffset val="100"/>
        <c:noMultiLvlLbl val="0"/>
      </c:catAx>
      <c:valAx>
        <c:axId val="329639040"/>
        <c:scaling>
          <c:orientation val="minMax"/>
          <c:max val="0.60000000000000009"/>
          <c:min val="0.30000000000000004"/>
        </c:scaling>
        <c:delete val="0"/>
        <c:axPos val="l"/>
        <c:numFmt formatCode="0%" sourceLinked="0"/>
        <c:majorTickMark val="out"/>
        <c:minorTickMark val="none"/>
        <c:tickLblPos val="nextTo"/>
        <c:crossAx val="329612672"/>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very /</a:t>
            </a:r>
            <a:r>
              <a:rPr lang="en-US" sz="1200" b="0" baseline="0"/>
              <a:t> fairly informed</a:t>
            </a:r>
            <a:endParaRPr lang="en-US" sz="1200" b="0"/>
          </a:p>
        </c:rich>
      </c:tx>
      <c:overlay val="0"/>
    </c:title>
    <c:autoTitleDeleted val="0"/>
    <c:plotArea>
      <c:layout>
        <c:manualLayout>
          <c:layoutTarget val="inner"/>
          <c:xMode val="edge"/>
          <c:yMode val="edge"/>
          <c:x val="2.2579786222374381E-4"/>
          <c:y val="5.1539415092902302E-2"/>
          <c:w val="0.99779527559055137"/>
          <c:h val="0.8131106171095368"/>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EF12-44C3-9780-751052150A82}"/>
              </c:ext>
            </c:extLst>
          </c:dPt>
          <c:dPt>
            <c:idx val="1"/>
            <c:invertIfNegative val="0"/>
            <c:bubble3D val="0"/>
            <c:spPr>
              <a:solidFill>
                <a:srgbClr val="5AAAE6"/>
              </a:solidFill>
            </c:spPr>
            <c:extLst>
              <c:ext xmlns:c16="http://schemas.microsoft.com/office/drawing/2014/chart" uri="{C3380CC4-5D6E-409C-BE32-E72D297353CC}">
                <c16:uniqueId val="{00000003-EF12-44C3-9780-751052150A82}"/>
              </c:ext>
            </c:extLst>
          </c:dPt>
          <c:dPt>
            <c:idx val="6"/>
            <c:invertIfNegative val="0"/>
            <c:bubble3D val="0"/>
            <c:spPr>
              <a:solidFill>
                <a:srgbClr val="5AAAE6"/>
              </a:solidFill>
            </c:spPr>
            <c:extLst>
              <c:ext xmlns:c16="http://schemas.microsoft.com/office/drawing/2014/chart" uri="{C3380CC4-5D6E-409C-BE32-E72D297353CC}">
                <c16:uniqueId val="{00000005-EF12-44C3-9780-751052150A82}"/>
              </c:ext>
            </c:extLst>
          </c:dPt>
          <c:dPt>
            <c:idx val="7"/>
            <c:invertIfNegative val="0"/>
            <c:bubble3D val="0"/>
            <c:spPr>
              <a:solidFill>
                <a:srgbClr val="5AAAE6"/>
              </a:solidFill>
            </c:spPr>
            <c:extLst>
              <c:ext xmlns:c16="http://schemas.microsoft.com/office/drawing/2014/chart" uri="{C3380CC4-5D6E-409C-BE32-E72D297353CC}">
                <c16:uniqueId val="{00000007-EF12-44C3-9780-751052150A82}"/>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F12-44C3-9780-751052150A82}"/>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EF12-44C3-9780-751052150A82}"/>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EF12-44C3-9780-751052150A82}"/>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EF12-44C3-9780-751052150A82}"/>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'Interaction-Access'!$C$227:$L$228</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'Interaction-Access'!$C$229:$L$229</c:f>
              <c:numCache>
                <c:formatCode>0.0%</c:formatCode>
                <c:ptCount val="10"/>
                <c:pt idx="0">
                  <c:v>0.50291878410003521</c:v>
                </c:pt>
                <c:pt idx="1">
                  <c:v>0.52202121807230273</c:v>
                </c:pt>
                <c:pt idx="2">
                  <c:v>0.54624115066906709</c:v>
                </c:pt>
                <c:pt idx="3">
                  <c:v>0.62658749228729071</c:v>
                </c:pt>
                <c:pt idx="4">
                  <c:v>0.50210355313269317</c:v>
                </c:pt>
                <c:pt idx="5">
                  <c:v>0.38640430859998387</c:v>
                </c:pt>
                <c:pt idx="6">
                  <c:v>0.51271279388203772</c:v>
                </c:pt>
                <c:pt idx="7">
                  <c:v>0.52219227027948878</c:v>
                </c:pt>
                <c:pt idx="8">
                  <c:v>0.5985139261696294</c:v>
                </c:pt>
                <c:pt idx="9">
                  <c:v>0.50089215403330445</c:v>
                </c:pt>
              </c:numCache>
            </c:numRef>
          </c:val>
          <c:extLst>
            <c:ext xmlns:c16="http://schemas.microsoft.com/office/drawing/2014/chart" uri="{C3380CC4-5D6E-409C-BE32-E72D297353CC}">
              <c16:uniqueId val="{00000008-EF12-44C3-9780-751052150A82}"/>
            </c:ext>
          </c:extLst>
        </c:ser>
        <c:dLbls>
          <c:showLegendKey val="0"/>
          <c:showVal val="0"/>
          <c:showCatName val="0"/>
          <c:showSerName val="0"/>
          <c:showPercent val="0"/>
          <c:showBubbleSize val="0"/>
        </c:dLbls>
        <c:gapWidth val="50"/>
        <c:axId val="329245056"/>
        <c:axId val="329230976"/>
      </c:barChart>
      <c:valAx>
        <c:axId val="329230976"/>
        <c:scaling>
          <c:orientation val="minMax"/>
          <c:min val="0.2"/>
        </c:scaling>
        <c:delete val="1"/>
        <c:axPos val="l"/>
        <c:numFmt formatCode="0.0%" sourceLinked="1"/>
        <c:majorTickMark val="out"/>
        <c:minorTickMark val="none"/>
        <c:tickLblPos val="nextTo"/>
        <c:crossAx val="329245056"/>
        <c:crosses val="autoZero"/>
        <c:crossBetween val="between"/>
      </c:valAx>
      <c:catAx>
        <c:axId val="329245056"/>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29230976"/>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30091877746387"/>
          <c:y val="0.12514949806531916"/>
          <c:w val="0.72728841078852713"/>
          <c:h val="0.85103823362285902"/>
        </c:manualLayout>
      </c:layout>
      <c:barChart>
        <c:barDir val="bar"/>
        <c:grouping val="percentStacked"/>
        <c:varyColors val="0"/>
        <c:ser>
          <c:idx val="1"/>
          <c:order val="0"/>
          <c:tx>
            <c:strRef>
              <c:f>'Interaction-Access'!$A$278</c:f>
              <c:strCache>
                <c:ptCount val="1"/>
                <c:pt idx="0">
                  <c:v>Taken part in</c:v>
                </c:pt>
              </c:strCache>
            </c:strRef>
          </c:tx>
          <c:spPr>
            <a:solidFill>
              <a:srgbClr val="009A46"/>
            </a:solidFill>
          </c:spPr>
          <c:invertIfNegative val="0"/>
          <c:dLbls>
            <c:dLbl>
              <c:idx val="0"/>
              <c:layout>
                <c:manualLayout>
                  <c:x val="1.38204701193960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43-43A3-B504-3B24F53A55CE}"/>
                </c:ext>
              </c:extLst>
            </c:dLbl>
            <c:dLbl>
              <c:idx val="1"/>
              <c:layout>
                <c:manualLayout>
                  <c:x val="2.1367517772474968E-2"/>
                  <c:y val="0"/>
                </c:manualLayout>
              </c:layout>
              <c:numFmt formatCode="0%" sourceLinked="0"/>
              <c:spPr/>
              <c:txPr>
                <a:bodyPr/>
                <a:lstStyle/>
                <a:p>
                  <a:pPr>
                    <a:defRPr sz="14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43-43A3-B504-3B24F53A55CE}"/>
                </c:ext>
              </c:extLst>
            </c:dLbl>
            <c:dLbl>
              <c:idx val="2"/>
              <c:layout>
                <c:manualLayout>
                  <c:x val="6.915336342395796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43-43A3-B504-3B24F53A55CE}"/>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'Interaction-Access'!$B$277:$D$277</c:f>
              <c:strCache>
                <c:ptCount val="3"/>
                <c:pt idx="0">
                  <c:v>Community meetings</c:v>
                </c:pt>
                <c:pt idx="1">
                  <c:v>Volunteering with the police</c:v>
                </c:pt>
                <c:pt idx="2">
                  <c:v>Local ‘watch’ schemes</c:v>
                </c:pt>
              </c:strCache>
            </c:strRef>
          </c:cat>
          <c:val>
            <c:numRef>
              <c:f>'Interaction-Access'!$B$278:$D$278</c:f>
              <c:numCache>
                <c:formatCode>0.0%</c:formatCode>
                <c:ptCount val="3"/>
                <c:pt idx="0">
                  <c:v>3.546523417182023E-2</c:v>
                </c:pt>
                <c:pt idx="1">
                  <c:v>1.1114465684424696E-3</c:v>
                </c:pt>
                <c:pt idx="2">
                  <c:v>5.4227670140322336E-2</c:v>
                </c:pt>
              </c:numCache>
            </c:numRef>
          </c:val>
          <c:extLst>
            <c:ext xmlns:c16="http://schemas.microsoft.com/office/drawing/2014/chart" uri="{C3380CC4-5D6E-409C-BE32-E72D297353CC}">
              <c16:uniqueId val="{00000003-A743-43A3-B504-3B24F53A55CE}"/>
            </c:ext>
          </c:extLst>
        </c:ser>
        <c:ser>
          <c:idx val="0"/>
          <c:order val="1"/>
          <c:tx>
            <c:strRef>
              <c:f>'Interaction-Access'!$A$279</c:f>
              <c:strCache>
                <c:ptCount val="1"/>
                <c:pt idx="0">
                  <c:v>Aware of but not taken part in</c:v>
                </c:pt>
              </c:strCache>
            </c:strRef>
          </c:tx>
          <c:spPr>
            <a:solidFill>
              <a:srgbClr val="00E266"/>
            </a:solidFill>
            <a:ln w="19050">
              <a:noFill/>
            </a:ln>
          </c:spPr>
          <c:invertIfNegative val="0"/>
          <c:dPt>
            <c:idx val="0"/>
            <c:invertIfNegative val="0"/>
            <c:bubble3D val="0"/>
            <c:extLst>
              <c:ext xmlns:c16="http://schemas.microsoft.com/office/drawing/2014/chart" uri="{C3380CC4-5D6E-409C-BE32-E72D297353CC}">
                <c16:uniqueId val="{00000004-A743-43A3-B504-3B24F53A55CE}"/>
              </c:ext>
            </c:extLst>
          </c:dPt>
          <c:dPt>
            <c:idx val="1"/>
            <c:invertIfNegative val="0"/>
            <c:bubble3D val="0"/>
            <c:extLst>
              <c:ext xmlns:c16="http://schemas.microsoft.com/office/drawing/2014/chart" uri="{C3380CC4-5D6E-409C-BE32-E72D297353CC}">
                <c16:uniqueId val="{00000005-A743-43A3-B504-3B24F53A55CE}"/>
              </c:ext>
            </c:extLst>
          </c:dPt>
          <c:dLbls>
            <c:numFmt formatCode="0%" sourceLinked="0"/>
            <c:spPr>
              <a:noFill/>
              <a:ln>
                <a:noFill/>
              </a:ln>
              <a:effectLst/>
            </c:spPr>
            <c:txPr>
              <a:bodyPr/>
              <a:lstStyle/>
              <a:p>
                <a:pPr>
                  <a:defRPr sz="1400" b="1">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'Interaction-Access'!$B$277:$D$277</c:f>
              <c:strCache>
                <c:ptCount val="3"/>
                <c:pt idx="0">
                  <c:v>Community meetings</c:v>
                </c:pt>
                <c:pt idx="1">
                  <c:v>Volunteering with the police</c:v>
                </c:pt>
                <c:pt idx="2">
                  <c:v>Local ‘watch’ schemes</c:v>
                </c:pt>
              </c:strCache>
            </c:strRef>
          </c:cat>
          <c:val>
            <c:numRef>
              <c:f>'Interaction-Access'!$B$279:$D$279</c:f>
              <c:numCache>
                <c:formatCode>0.0%</c:formatCode>
                <c:ptCount val="3"/>
                <c:pt idx="0">
                  <c:v>0.19477855155146925</c:v>
                </c:pt>
                <c:pt idx="1">
                  <c:v>0.42591667868831334</c:v>
                </c:pt>
                <c:pt idx="2">
                  <c:v>0.47805218794431509</c:v>
                </c:pt>
              </c:numCache>
            </c:numRef>
          </c:val>
          <c:extLst>
            <c:ext xmlns:c16="http://schemas.microsoft.com/office/drawing/2014/chart" uri="{C3380CC4-5D6E-409C-BE32-E72D297353CC}">
              <c16:uniqueId val="{00000006-A743-43A3-B504-3B24F53A55CE}"/>
            </c:ext>
          </c:extLst>
        </c:ser>
        <c:ser>
          <c:idx val="2"/>
          <c:order val="2"/>
          <c:tx>
            <c:strRef>
              <c:f>'Interaction-Access'!$A$280</c:f>
              <c:strCache>
                <c:ptCount val="1"/>
                <c:pt idx="0">
                  <c:v>Not aware of and not taken part in</c:v>
                </c:pt>
              </c:strCache>
            </c:strRef>
          </c:tx>
          <c:spPr>
            <a:solidFill>
              <a:srgbClr val="FF2121"/>
            </a:solidFill>
          </c:spPr>
          <c:invertIfNegative val="0"/>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'Interaction-Access'!$B$277:$D$277</c:f>
              <c:strCache>
                <c:ptCount val="3"/>
                <c:pt idx="0">
                  <c:v>Community meetings</c:v>
                </c:pt>
                <c:pt idx="1">
                  <c:v>Volunteering with the police</c:v>
                </c:pt>
                <c:pt idx="2">
                  <c:v>Local ‘watch’ schemes</c:v>
                </c:pt>
              </c:strCache>
            </c:strRef>
          </c:cat>
          <c:val>
            <c:numRef>
              <c:f>'Interaction-Access'!$B$280:$D$280</c:f>
              <c:numCache>
                <c:formatCode>0.0%</c:formatCode>
                <c:ptCount val="3"/>
                <c:pt idx="0">
                  <c:v>0.76975621427672447</c:v>
                </c:pt>
                <c:pt idx="1">
                  <c:v>0.57297187474326683</c:v>
                </c:pt>
                <c:pt idx="2">
                  <c:v>0.46772014191538536</c:v>
                </c:pt>
              </c:numCache>
            </c:numRef>
          </c:val>
          <c:extLst>
            <c:ext xmlns:c16="http://schemas.microsoft.com/office/drawing/2014/chart" uri="{C3380CC4-5D6E-409C-BE32-E72D297353CC}">
              <c16:uniqueId val="{00000007-A743-43A3-B504-3B24F53A55CE}"/>
            </c:ext>
          </c:extLst>
        </c:ser>
        <c:dLbls>
          <c:dLblPos val="ctr"/>
          <c:showLegendKey val="0"/>
          <c:showVal val="1"/>
          <c:showCatName val="0"/>
          <c:showSerName val="0"/>
          <c:showPercent val="0"/>
          <c:showBubbleSize val="0"/>
        </c:dLbls>
        <c:gapWidth val="50"/>
        <c:overlap val="100"/>
        <c:axId val="329342976"/>
        <c:axId val="329344512"/>
      </c:barChart>
      <c:catAx>
        <c:axId val="329342976"/>
        <c:scaling>
          <c:orientation val="minMax"/>
        </c:scaling>
        <c:delete val="0"/>
        <c:axPos val="l"/>
        <c:numFmt formatCode="General" sourceLinked="0"/>
        <c:majorTickMark val="out"/>
        <c:minorTickMark val="none"/>
        <c:tickLblPos val="nextTo"/>
        <c:spPr>
          <a:ln>
            <a:noFill/>
          </a:ln>
        </c:spPr>
        <c:txPr>
          <a:bodyPr/>
          <a:lstStyle/>
          <a:p>
            <a:pPr>
              <a:defRPr sz="1200"/>
            </a:pPr>
            <a:endParaRPr lang="en-US"/>
          </a:p>
        </c:txPr>
        <c:crossAx val="329344512"/>
        <c:crossesAt val="-0.4"/>
        <c:auto val="1"/>
        <c:lblAlgn val="ctr"/>
        <c:lblOffset val="100"/>
        <c:noMultiLvlLbl val="0"/>
      </c:catAx>
      <c:valAx>
        <c:axId val="329344512"/>
        <c:scaling>
          <c:orientation val="minMax"/>
        </c:scaling>
        <c:delete val="1"/>
        <c:axPos val="b"/>
        <c:numFmt formatCode="0%" sourceLinked="1"/>
        <c:majorTickMark val="out"/>
        <c:minorTickMark val="none"/>
        <c:tickLblPos val="nextTo"/>
        <c:crossAx val="329342976"/>
        <c:crossesAt val="1"/>
        <c:crossBetween val="between"/>
      </c:valAx>
      <c:spPr>
        <a:ln w="12700" cmpd="sng">
          <a:solidFill>
            <a:schemeClr val="bg1"/>
          </a:solidFill>
        </a:ln>
      </c:spPr>
    </c:plotArea>
    <c:legend>
      <c:legendPos val="r"/>
      <c:layout>
        <c:manualLayout>
          <c:xMode val="edge"/>
          <c:yMode val="edge"/>
          <c:x val="3.039524962093355E-2"/>
          <c:y val="2.806908395709796E-3"/>
          <c:w val="0.91891647345688743"/>
          <c:h val="0.14081980493179097"/>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150312601678328E-2"/>
          <c:y val="0.10310961987277695"/>
          <c:w val="0.62952155010209643"/>
          <c:h val="0.7621788014666505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F773-4AC9-AC86-E18B71E32105}"/>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F773-4AC9-AC86-E18B71E32105}"/>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F773-4AC9-AC86-E18B71E32105}"/>
              </c:ext>
            </c:extLst>
          </c:dPt>
          <c:dPt>
            <c:idx val="3"/>
            <c:bubble3D val="0"/>
            <c:spPr>
              <a:solidFill>
                <a:srgbClr val="FFA900"/>
              </a:solidFill>
              <a:ln w="19050">
                <a:solidFill>
                  <a:schemeClr val="bg1"/>
                </a:solidFill>
              </a:ln>
            </c:spPr>
            <c:extLst>
              <c:ext xmlns:c16="http://schemas.microsoft.com/office/drawing/2014/chart" uri="{C3380CC4-5D6E-409C-BE32-E72D297353CC}">
                <c16:uniqueId val="{00000007-F773-4AC9-AC86-E18B71E32105}"/>
              </c:ext>
            </c:extLst>
          </c:dPt>
          <c:dPt>
            <c:idx val="4"/>
            <c:bubble3D val="0"/>
            <c:spPr>
              <a:solidFill>
                <a:srgbClr val="FD6A03"/>
              </a:solidFill>
              <a:ln w="19050">
                <a:solidFill>
                  <a:schemeClr val="bg1"/>
                </a:solidFill>
              </a:ln>
            </c:spPr>
            <c:extLst>
              <c:ext xmlns:c16="http://schemas.microsoft.com/office/drawing/2014/chart" uri="{C3380CC4-5D6E-409C-BE32-E72D297353CC}">
                <c16:uniqueId val="{00000009-F773-4AC9-AC86-E18B71E32105}"/>
              </c:ext>
            </c:extLst>
          </c:dPt>
          <c:dPt>
            <c:idx val="5"/>
            <c:bubble3D val="0"/>
            <c:spPr>
              <a:solidFill>
                <a:srgbClr val="FF2121"/>
              </a:solidFill>
              <a:ln w="19050">
                <a:solidFill>
                  <a:schemeClr val="bg1"/>
                </a:solidFill>
              </a:ln>
            </c:spPr>
            <c:extLst>
              <c:ext xmlns:c16="http://schemas.microsoft.com/office/drawing/2014/chart" uri="{C3380CC4-5D6E-409C-BE32-E72D297353CC}">
                <c16:uniqueId val="{0000000B-F773-4AC9-AC86-E18B71E32105}"/>
              </c:ext>
            </c:extLst>
          </c:dPt>
          <c:dPt>
            <c:idx val="6"/>
            <c:bubble3D val="0"/>
            <c:spPr>
              <a:solidFill>
                <a:srgbClr val="C00000"/>
              </a:solidFill>
              <a:ln w="19050">
                <a:solidFill>
                  <a:schemeClr val="bg1"/>
                </a:solidFill>
              </a:ln>
            </c:spPr>
            <c:extLst>
              <c:ext xmlns:c16="http://schemas.microsoft.com/office/drawing/2014/chart" uri="{C3380CC4-5D6E-409C-BE32-E72D297353CC}">
                <c16:uniqueId val="{0000000D-F773-4AC9-AC86-E18B71E32105}"/>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773-4AC9-AC86-E18B71E32105}"/>
                </c:ext>
              </c:extLst>
            </c:dLbl>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773-4AC9-AC86-E18B71E32105}"/>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'Visibility-Presence'!$A$5:$A$11</c:f>
              <c:strCache>
                <c:ptCount val="7"/>
                <c:pt idx="0">
                  <c:v>Every day</c:v>
                </c:pt>
                <c:pt idx="1">
                  <c:v>Weekly</c:v>
                </c:pt>
                <c:pt idx="2">
                  <c:v>About once a fortnight</c:v>
                </c:pt>
                <c:pt idx="3">
                  <c:v>About once a month</c:v>
                </c:pt>
                <c:pt idx="4">
                  <c:v>Once every six months</c:v>
                </c:pt>
                <c:pt idx="5">
                  <c:v>Less often</c:v>
                </c:pt>
                <c:pt idx="6">
                  <c:v>Never</c:v>
                </c:pt>
              </c:strCache>
            </c:strRef>
          </c:cat>
          <c:val>
            <c:numRef>
              <c:f>'Visibility-Presence'!$Z$5:$Z$11</c:f>
              <c:numCache>
                <c:formatCode>0.0%</c:formatCode>
                <c:ptCount val="7"/>
                <c:pt idx="0">
                  <c:v>4.2419814053951073E-2</c:v>
                </c:pt>
                <c:pt idx="1">
                  <c:v>0.14537420224768549</c:v>
                </c:pt>
                <c:pt idx="2">
                  <c:v>0.15041355391336916</c:v>
                </c:pt>
                <c:pt idx="3">
                  <c:v>0.19917701530769308</c:v>
                </c:pt>
                <c:pt idx="4">
                  <c:v>8.8952376134824082E-2</c:v>
                </c:pt>
                <c:pt idx="5">
                  <c:v>0.22552331814207482</c:v>
                </c:pt>
                <c:pt idx="6">
                  <c:v>0.1481397202004118</c:v>
                </c:pt>
              </c:numCache>
            </c:numRef>
          </c:val>
          <c:extLst>
            <c:ext xmlns:c16="http://schemas.microsoft.com/office/drawing/2014/chart" uri="{C3380CC4-5D6E-409C-BE32-E72D297353CC}">
              <c16:uniqueId val="{0000000E-F773-4AC9-AC86-E18B71E32105}"/>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4708735681421159"/>
          <c:y val="0.1469383147034318"/>
          <c:w val="0.32685220398192549"/>
          <c:h val="0.68620833077458787"/>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296572162713894E-2"/>
          <c:y val="1.5936509420002024E-2"/>
          <c:w val="0.97757032623174356"/>
          <c:h val="0.85574865456358018"/>
        </c:manualLayout>
      </c:layout>
      <c:barChart>
        <c:barDir val="col"/>
        <c:grouping val="clustered"/>
        <c:varyColors val="0"/>
        <c:ser>
          <c:idx val="0"/>
          <c:order val="0"/>
          <c:spPr>
            <a:solidFill>
              <a:srgbClr val="009A46"/>
            </a:solidFill>
            <a:ln w="19050">
              <a:noFill/>
            </a:ln>
          </c:spPr>
          <c:invertIfNegative val="0"/>
          <c:dPt>
            <c:idx val="0"/>
            <c:invertIfNegative val="0"/>
            <c:bubble3D val="0"/>
            <c:spPr>
              <a:solidFill>
                <a:srgbClr val="FF2121"/>
              </a:solidFill>
              <a:ln w="19050">
                <a:noFill/>
              </a:ln>
            </c:spPr>
            <c:extLst>
              <c:ext xmlns:c16="http://schemas.microsoft.com/office/drawing/2014/chart" uri="{C3380CC4-5D6E-409C-BE32-E72D297353CC}">
                <c16:uniqueId val="{00000001-BBE0-4772-A78E-D6C280866058}"/>
              </c:ext>
            </c:extLst>
          </c:dPt>
          <c:dPt>
            <c:idx val="1"/>
            <c:invertIfNegative val="0"/>
            <c:bubble3D val="0"/>
            <c:spPr>
              <a:solidFill>
                <a:srgbClr val="FF2121"/>
              </a:solidFill>
              <a:ln w="19050">
                <a:noFill/>
              </a:ln>
            </c:spPr>
            <c:extLst>
              <c:ext xmlns:c16="http://schemas.microsoft.com/office/drawing/2014/chart" uri="{C3380CC4-5D6E-409C-BE32-E72D297353CC}">
                <c16:uniqueId val="{00000003-BBE0-4772-A78E-D6C280866058}"/>
              </c:ext>
            </c:extLst>
          </c:dPt>
          <c:dPt>
            <c:idx val="2"/>
            <c:invertIfNegative val="0"/>
            <c:bubble3D val="0"/>
            <c:spPr>
              <a:solidFill>
                <a:srgbClr val="FF2121"/>
              </a:solidFill>
              <a:ln w="19050">
                <a:noFill/>
              </a:ln>
            </c:spPr>
            <c:extLst>
              <c:ext xmlns:c16="http://schemas.microsoft.com/office/drawing/2014/chart" uri="{C3380CC4-5D6E-409C-BE32-E72D297353CC}">
                <c16:uniqueId val="{00000005-BBE0-4772-A78E-D6C280866058}"/>
              </c:ext>
            </c:extLst>
          </c:dPt>
          <c:dPt>
            <c:idx val="3"/>
            <c:invertIfNegative val="0"/>
            <c:bubble3D val="0"/>
            <c:extLst>
              <c:ext xmlns:c16="http://schemas.microsoft.com/office/drawing/2014/chart" uri="{C3380CC4-5D6E-409C-BE32-E72D297353CC}">
                <c16:uniqueId val="{00000006-BBE0-4772-A78E-D6C280866058}"/>
              </c:ext>
            </c:extLst>
          </c:dPt>
          <c:dLbls>
            <c:dLbl>
              <c:idx val="3"/>
              <c:layout>
                <c:manualLayout>
                  <c:x val="0"/>
                  <c:y val="0.11163320742112476"/>
                </c:manualLayout>
              </c:layout>
              <c:numFmt formatCode="0%" sourceLinked="0"/>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E0-4772-A78E-D6C280866058}"/>
                </c:ext>
              </c:extLst>
            </c:dLbl>
            <c:dLbl>
              <c:idx val="4"/>
              <c:layout>
                <c:manualLayout>
                  <c:x val="0"/>
                  <c:y val="-0.146788889836781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E0-4772-A78E-D6C280866058}"/>
                </c:ext>
              </c:extLst>
            </c:dLbl>
            <c:numFmt formatCode="0%" sourceLinked="0"/>
            <c:spPr>
              <a:noFill/>
              <a:ln>
                <a:noFill/>
              </a:ln>
              <a:effectLst/>
            </c:spPr>
            <c:txPr>
              <a:bodyPr/>
              <a:lstStyle/>
              <a:p>
                <a:pPr>
                  <a:defRPr sz="1600"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'Interaction-Access'!$A$306:$A$309</c:f>
              <c:strCache>
                <c:ptCount val="4"/>
                <c:pt idx="0">
                  <c:v>Yes, I’ve been a victim</c:v>
                </c:pt>
                <c:pt idx="1">
                  <c:v>Yes, I’ve been witness</c:v>
                </c:pt>
                <c:pt idx="2">
                  <c:v>Yes, other</c:v>
                </c:pt>
                <c:pt idx="3">
                  <c:v>No</c:v>
                </c:pt>
              </c:strCache>
            </c:strRef>
          </c:cat>
          <c:val>
            <c:numRef>
              <c:f>'Interaction-Access'!$Z$306:$Z$309</c:f>
              <c:numCache>
                <c:formatCode>0.0%</c:formatCode>
                <c:ptCount val="4"/>
                <c:pt idx="0">
                  <c:v>3.5791696647973319E-2</c:v>
                </c:pt>
                <c:pt idx="1">
                  <c:v>4.1364492286342792E-2</c:v>
                </c:pt>
                <c:pt idx="2">
                  <c:v>4.9511346428808688E-2</c:v>
                </c:pt>
                <c:pt idx="3">
                  <c:v>0.87700707536131994</c:v>
                </c:pt>
              </c:numCache>
            </c:numRef>
          </c:val>
          <c:extLst>
            <c:ext xmlns:c16="http://schemas.microsoft.com/office/drawing/2014/chart" uri="{C3380CC4-5D6E-409C-BE32-E72D297353CC}">
              <c16:uniqueId val="{00000008-BBE0-4772-A78E-D6C280866058}"/>
            </c:ext>
          </c:extLst>
        </c:ser>
        <c:dLbls>
          <c:showLegendKey val="0"/>
          <c:showVal val="0"/>
          <c:showCatName val="0"/>
          <c:showSerName val="0"/>
          <c:showPercent val="0"/>
          <c:showBubbleSize val="0"/>
        </c:dLbls>
        <c:gapWidth val="45"/>
        <c:axId val="327683072"/>
        <c:axId val="327688960"/>
      </c:barChart>
      <c:catAx>
        <c:axId val="327683072"/>
        <c:scaling>
          <c:orientation val="minMax"/>
        </c:scaling>
        <c:delete val="0"/>
        <c:axPos val="b"/>
        <c:numFmt formatCode="General" sourceLinked="0"/>
        <c:majorTickMark val="out"/>
        <c:minorTickMark val="none"/>
        <c:tickLblPos val="nextTo"/>
        <c:spPr>
          <a:ln>
            <a:noFill/>
          </a:ln>
        </c:spPr>
        <c:crossAx val="327688960"/>
        <c:crosses val="autoZero"/>
        <c:auto val="1"/>
        <c:lblAlgn val="ctr"/>
        <c:lblOffset val="100"/>
        <c:noMultiLvlLbl val="0"/>
      </c:catAx>
      <c:valAx>
        <c:axId val="327688960"/>
        <c:scaling>
          <c:orientation val="minMax"/>
          <c:max val="1"/>
        </c:scaling>
        <c:delete val="1"/>
        <c:axPos val="l"/>
        <c:numFmt formatCode="0.0%" sourceLinked="1"/>
        <c:majorTickMark val="out"/>
        <c:minorTickMark val="none"/>
        <c:tickLblPos val="nextTo"/>
        <c:crossAx val="327683072"/>
        <c:crosses val="autoZero"/>
        <c:crossBetween val="between"/>
      </c:valAx>
      <c:spPr>
        <a:ln w="12700" cmpd="sng">
          <a:solidFill>
            <a:schemeClr val="bg1"/>
          </a:solidFill>
        </a:ln>
      </c:spPr>
    </c:plotArea>
    <c:plotVisOnly val="1"/>
    <c:dispBlanksAs val="gap"/>
    <c:showDLblsOverMax val="0"/>
  </c:chart>
  <c:spPr>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n-lt"/>
              </a:defRPr>
            </a:pPr>
            <a:r>
              <a:rPr lang="en-US" sz="1200" b="0">
                <a:latin typeface="+mn-lt"/>
              </a:rPr>
              <a:t>LPA Comparisons - </a:t>
            </a:r>
            <a:r>
              <a:rPr lang="en-US" sz="1200" b="0" i="0" baseline="0">
                <a:effectLst/>
                <a:latin typeface="+mn-lt"/>
              </a:rPr>
              <a:t>% that had been either a victim of a crime, witness  to a crime or other</a:t>
            </a:r>
            <a:endParaRPr lang="en-GB" sz="1200">
              <a:effectLst/>
              <a:latin typeface="+mn-lt"/>
            </a:endParaRPr>
          </a:p>
        </c:rich>
      </c:tx>
      <c:layout>
        <c:manualLayout>
          <c:xMode val="edge"/>
          <c:yMode val="edge"/>
          <c:x val="0.16537216828478962"/>
          <c:y val="4.1667518832873163E-3"/>
        </c:manualLayout>
      </c:layout>
      <c:overlay val="0"/>
    </c:title>
    <c:autoTitleDeleted val="0"/>
    <c:plotArea>
      <c:layout>
        <c:manualLayout>
          <c:layoutTarget val="inner"/>
          <c:xMode val="edge"/>
          <c:yMode val="edge"/>
          <c:x val="0"/>
          <c:y val="0.16262721665696075"/>
          <c:w val="0.98686440893917382"/>
          <c:h val="0.69565452857858279"/>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EAE8-4708-96EF-AF8F2B4AB93D}"/>
              </c:ext>
            </c:extLst>
          </c:dPt>
          <c:dPt>
            <c:idx val="1"/>
            <c:invertIfNegative val="0"/>
            <c:bubble3D val="0"/>
            <c:extLst>
              <c:ext xmlns:c16="http://schemas.microsoft.com/office/drawing/2014/chart" uri="{C3380CC4-5D6E-409C-BE32-E72D297353CC}">
                <c16:uniqueId val="{00000001-EAE8-4708-96EF-AF8F2B4AB93D}"/>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'Interaction-Access'!$R$330:$V$330</c:f>
              <c:strCache>
                <c:ptCount val="5"/>
                <c:pt idx="0">
                  <c:v>North Worcestershire</c:v>
                </c:pt>
                <c:pt idx="1">
                  <c:v>Shropshire</c:v>
                </c:pt>
                <c:pt idx="2">
                  <c:v>South Worcestershire</c:v>
                </c:pt>
                <c:pt idx="3">
                  <c:v>Telford &amp; Wrekin</c:v>
                </c:pt>
                <c:pt idx="4">
                  <c:v>Herefordshire</c:v>
                </c:pt>
              </c:strCache>
            </c:strRef>
          </c:cat>
          <c:val>
            <c:numRef>
              <c:f>'Interaction-Access'!$R$331:$V$331</c:f>
              <c:numCache>
                <c:formatCode>0.0%</c:formatCode>
                <c:ptCount val="5"/>
                <c:pt idx="0">
                  <c:v>0.1449369251470779</c:v>
                </c:pt>
                <c:pt idx="1">
                  <c:v>0.12486047821549207</c:v>
                </c:pt>
                <c:pt idx="2">
                  <c:v>0.11774334032934597</c:v>
                </c:pt>
                <c:pt idx="3">
                  <c:v>0.11638883459418425</c:v>
                </c:pt>
                <c:pt idx="4">
                  <c:v>0.10190451799826683</c:v>
                </c:pt>
              </c:numCache>
            </c:numRef>
          </c:val>
          <c:extLst>
            <c:ext xmlns:c16="http://schemas.microsoft.com/office/drawing/2014/chart" uri="{C3380CC4-5D6E-409C-BE32-E72D297353CC}">
              <c16:uniqueId val="{00000002-EAE8-4708-96EF-AF8F2B4AB93D}"/>
            </c:ext>
          </c:extLst>
        </c:ser>
        <c:dLbls>
          <c:showLegendKey val="0"/>
          <c:showVal val="0"/>
          <c:showCatName val="0"/>
          <c:showSerName val="0"/>
          <c:showPercent val="0"/>
          <c:showBubbleSize val="0"/>
        </c:dLbls>
        <c:gapWidth val="50"/>
        <c:axId val="329560448"/>
        <c:axId val="329550464"/>
      </c:barChart>
      <c:valAx>
        <c:axId val="329550464"/>
        <c:scaling>
          <c:orientation val="minMax"/>
          <c:max val="0.15000000000000002"/>
          <c:min val="0"/>
        </c:scaling>
        <c:delete val="1"/>
        <c:axPos val="l"/>
        <c:numFmt formatCode="0.0%" sourceLinked="1"/>
        <c:majorTickMark val="out"/>
        <c:minorTickMark val="none"/>
        <c:tickLblPos val="nextTo"/>
        <c:crossAx val="329560448"/>
        <c:crosses val="autoZero"/>
        <c:crossBetween val="between"/>
        <c:majorUnit val="1.0000000000000002E-2"/>
      </c:valAx>
      <c:catAx>
        <c:axId val="329560448"/>
        <c:scaling>
          <c:orientation val="minMax"/>
        </c:scaling>
        <c:delete val="0"/>
        <c:axPos val="b"/>
        <c:numFmt formatCode="General" sourceLinked="1"/>
        <c:majorTickMark val="out"/>
        <c:minorTickMark val="none"/>
        <c:tickLblPos val="nextTo"/>
        <c:spPr>
          <a:ln cap="sq" cmpd="dbl">
            <a:noFill/>
            <a:prstDash val="dash"/>
          </a:ln>
        </c:spPr>
        <c:txPr>
          <a:bodyPr/>
          <a:lstStyle/>
          <a:p>
            <a:pPr>
              <a:defRPr sz="1000"/>
            </a:pPr>
            <a:endParaRPr lang="en-US"/>
          </a:p>
        </c:txPr>
        <c:crossAx val="329550464"/>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Yes</a:t>
            </a:r>
          </a:p>
        </c:rich>
      </c:tx>
      <c:layout>
        <c:manualLayout>
          <c:xMode val="edge"/>
          <c:yMode val="edge"/>
          <c:x val="0.38901775141758288"/>
          <c:y val="2.2353350142348599E-2"/>
        </c:manualLayout>
      </c:layout>
      <c:overlay val="0"/>
    </c:title>
    <c:autoTitleDeleted val="0"/>
    <c:plotArea>
      <c:layout>
        <c:manualLayout>
          <c:layoutTarget val="inner"/>
          <c:xMode val="edge"/>
          <c:yMode val="edge"/>
          <c:x val="8.3529265918931839E-2"/>
          <c:y val="0.14696122348664015"/>
          <c:w val="0.91647073408106816"/>
          <c:h val="0.75856691058494008"/>
        </c:manualLayout>
      </c:layout>
      <c:lineChart>
        <c:grouping val="standard"/>
        <c:varyColors val="0"/>
        <c:ser>
          <c:idx val="4"/>
          <c:order val="0"/>
          <c:tx>
            <c:strRef>
              <c:f>'Interaction-Access'!$A$310</c:f>
              <c:strCache>
                <c:ptCount val="1"/>
                <c:pt idx="0">
                  <c:v>Yes</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'Interaction-Access'!$B$305:$W$305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'Interaction-Access'!$B$310:$W$310</c:f>
              <c:numCache>
                <c:formatCode>0.0%</c:formatCode>
                <c:ptCount val="22"/>
                <c:pt idx="0">
                  <c:v>0.21000764779903003</c:v>
                </c:pt>
                <c:pt idx="1">
                  <c:v>0.20069474461097703</c:v>
                </c:pt>
                <c:pt idx="2">
                  <c:v>0.15632154779741203</c:v>
                </c:pt>
                <c:pt idx="3">
                  <c:v>0.13954294661577937</c:v>
                </c:pt>
                <c:pt idx="4">
                  <c:v>0.19799999999999995</c:v>
                </c:pt>
                <c:pt idx="5">
                  <c:v>0.1561108642203235</c:v>
                </c:pt>
                <c:pt idx="6">
                  <c:v>0.15895302805068245</c:v>
                </c:pt>
                <c:pt idx="7">
                  <c:v>0.15073238057707772</c:v>
                </c:pt>
                <c:pt idx="8">
                  <c:v>0.13650662297978078</c:v>
                </c:pt>
                <c:pt idx="9">
                  <c:v>0.11334702744409153</c:v>
                </c:pt>
                <c:pt idx="10">
                  <c:v>0.10748063384876472</c:v>
                </c:pt>
                <c:pt idx="11">
                  <c:v>7.3516297115682416E-2</c:v>
                </c:pt>
                <c:pt idx="12">
                  <c:v>9.3379119634408037E-2</c:v>
                </c:pt>
                <c:pt idx="13">
                  <c:v>7.1809328092244828E-2</c:v>
                </c:pt>
                <c:pt idx="14">
                  <c:v>0.12286690640978126</c:v>
                </c:pt>
                <c:pt idx="15">
                  <c:v>0.13567279909471253</c:v>
                </c:pt>
                <c:pt idx="16">
                  <c:v>0.10671156351829125</c:v>
                </c:pt>
                <c:pt idx="17">
                  <c:v>0.13153474382971864</c:v>
                </c:pt>
                <c:pt idx="18">
                  <c:v>0.12022520439304207</c:v>
                </c:pt>
                <c:pt idx="19">
                  <c:v>0.14411728118630129</c:v>
                </c:pt>
                <c:pt idx="20">
                  <c:v>0.12053539907448307</c:v>
                </c:pt>
                <c:pt idx="21">
                  <c:v>0.11009236917916487</c:v>
                </c:pt>
              </c:numCache>
            </c:numRef>
          </c:val>
          <c:smooth val="0"/>
          <c:extLst>
            <c:ext xmlns:c16="http://schemas.microsoft.com/office/drawing/2014/chart" uri="{C3380CC4-5D6E-409C-BE32-E72D297353CC}">
              <c16:uniqueId val="{00000000-FC1F-4A29-9C44-812C46CC606B}"/>
            </c:ext>
          </c:extLst>
        </c:ser>
        <c:dLbls>
          <c:showLegendKey val="0"/>
          <c:showVal val="0"/>
          <c:showCatName val="0"/>
          <c:showSerName val="0"/>
          <c:showPercent val="0"/>
          <c:showBubbleSize val="0"/>
        </c:dLbls>
        <c:marker val="1"/>
        <c:smooth val="0"/>
        <c:axId val="329729152"/>
        <c:axId val="329730688"/>
      </c:lineChart>
      <c:catAx>
        <c:axId val="329729152"/>
        <c:scaling>
          <c:orientation val="minMax"/>
        </c:scaling>
        <c:delete val="0"/>
        <c:axPos val="b"/>
        <c:numFmt formatCode="General" sourceLinked="0"/>
        <c:majorTickMark val="out"/>
        <c:minorTickMark val="none"/>
        <c:tickLblPos val="nextTo"/>
        <c:txPr>
          <a:bodyPr rot="-3300000"/>
          <a:lstStyle/>
          <a:p>
            <a:pPr>
              <a:defRPr/>
            </a:pPr>
            <a:endParaRPr lang="en-US"/>
          </a:p>
        </c:txPr>
        <c:crossAx val="329730688"/>
        <c:crosses val="autoZero"/>
        <c:auto val="1"/>
        <c:lblAlgn val="ctr"/>
        <c:lblOffset val="100"/>
        <c:noMultiLvlLbl val="0"/>
      </c:catAx>
      <c:valAx>
        <c:axId val="329730688"/>
        <c:scaling>
          <c:orientation val="minMax"/>
          <c:max val="0.25"/>
          <c:min val="0"/>
        </c:scaling>
        <c:delete val="0"/>
        <c:axPos val="l"/>
        <c:numFmt formatCode="0%" sourceLinked="0"/>
        <c:majorTickMark val="out"/>
        <c:minorTickMark val="none"/>
        <c:tickLblPos val="nextTo"/>
        <c:crossAx val="329729152"/>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that had been either a victim of a crime, witness  to a crime or</a:t>
            </a:r>
            <a:r>
              <a:rPr lang="en-US" sz="1200" b="0" baseline="0"/>
              <a:t> other</a:t>
            </a:r>
            <a:endParaRPr lang="en-US" sz="1200" b="0"/>
          </a:p>
        </c:rich>
      </c:tx>
      <c:overlay val="0"/>
    </c:title>
    <c:autoTitleDeleted val="0"/>
    <c:plotArea>
      <c:layout>
        <c:manualLayout>
          <c:layoutTarget val="inner"/>
          <c:xMode val="edge"/>
          <c:yMode val="edge"/>
          <c:x val="2.0973796018338808E-3"/>
          <c:y val="9.9074633121943825E-2"/>
          <c:w val="0.99779527559055137"/>
          <c:h val="0.77789862464970827"/>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830A-483B-B8E5-6D40392DABDC}"/>
              </c:ext>
            </c:extLst>
          </c:dPt>
          <c:dPt>
            <c:idx val="1"/>
            <c:invertIfNegative val="0"/>
            <c:bubble3D val="0"/>
            <c:spPr>
              <a:solidFill>
                <a:srgbClr val="5AAAE6"/>
              </a:solidFill>
            </c:spPr>
            <c:extLst>
              <c:ext xmlns:c16="http://schemas.microsoft.com/office/drawing/2014/chart" uri="{C3380CC4-5D6E-409C-BE32-E72D297353CC}">
                <c16:uniqueId val="{00000003-830A-483B-B8E5-6D40392DABDC}"/>
              </c:ext>
            </c:extLst>
          </c:dPt>
          <c:dPt>
            <c:idx val="6"/>
            <c:invertIfNegative val="0"/>
            <c:bubble3D val="0"/>
            <c:spPr>
              <a:solidFill>
                <a:srgbClr val="5AAAE6"/>
              </a:solidFill>
            </c:spPr>
            <c:extLst>
              <c:ext xmlns:c16="http://schemas.microsoft.com/office/drawing/2014/chart" uri="{C3380CC4-5D6E-409C-BE32-E72D297353CC}">
                <c16:uniqueId val="{00000005-830A-483B-B8E5-6D40392DABDC}"/>
              </c:ext>
            </c:extLst>
          </c:dPt>
          <c:dPt>
            <c:idx val="7"/>
            <c:invertIfNegative val="0"/>
            <c:bubble3D val="0"/>
            <c:spPr>
              <a:solidFill>
                <a:srgbClr val="5AAAE6"/>
              </a:solidFill>
            </c:spPr>
            <c:extLst>
              <c:ext xmlns:c16="http://schemas.microsoft.com/office/drawing/2014/chart" uri="{C3380CC4-5D6E-409C-BE32-E72D297353CC}">
                <c16:uniqueId val="{00000007-830A-483B-B8E5-6D40392DABDC}"/>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30A-483B-B8E5-6D40392DABDC}"/>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830A-483B-B8E5-6D40392DABDC}"/>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830A-483B-B8E5-6D40392DABDC}"/>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830A-483B-B8E5-6D40392DABDC}"/>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'Interaction-Access'!$C$329:$J$330</c:f>
              <c:multiLvlStrCache>
                <c:ptCount val="8"/>
                <c:lvl>
                  <c:pt idx="0">
                    <c:v>Male</c:v>
                  </c:pt>
                  <c:pt idx="1">
                    <c:v>Female</c:v>
                  </c:pt>
                  <c:pt idx="2">
                    <c:v>14-24</c:v>
                  </c:pt>
                  <c:pt idx="3">
                    <c:v>25-44</c:v>
                  </c:pt>
                  <c:pt idx="4">
                    <c:v>45-64</c:v>
                  </c:pt>
                  <c:pt idx="5">
                    <c:v>65+</c:v>
                  </c:pt>
                  <c:pt idx="6">
                    <c:v>White</c:v>
                  </c:pt>
                  <c:pt idx="7">
                    <c:v>BAME</c:v>
                  </c:pt>
                </c:lvl>
                <c:lvl>
                  <c:pt idx="0">
                    <c:v>Gender</c:v>
                  </c:pt>
                  <c:pt idx="2">
                    <c:v>Age</c:v>
                  </c:pt>
                  <c:pt idx="6">
                    <c:v>Ethnicity</c:v>
                  </c:pt>
                </c:lvl>
              </c:multiLvlStrCache>
            </c:multiLvlStrRef>
          </c:cat>
          <c:val>
            <c:numRef>
              <c:f>'Interaction-Access'!$C$331:$J$331</c:f>
              <c:numCache>
                <c:formatCode>0.0%</c:formatCode>
                <c:ptCount val="8"/>
                <c:pt idx="0">
                  <c:v>0.12371806411869768</c:v>
                </c:pt>
                <c:pt idx="1">
                  <c:v>0.12233011713906661</c:v>
                </c:pt>
                <c:pt idx="2">
                  <c:v>5.8806408711928104E-2</c:v>
                </c:pt>
                <c:pt idx="3">
                  <c:v>0.10630794680689915</c:v>
                </c:pt>
                <c:pt idx="4">
                  <c:v>0.13926097895606337</c:v>
                </c:pt>
                <c:pt idx="5">
                  <c:v>0.15104968832304833</c:v>
                </c:pt>
                <c:pt idx="6">
                  <c:v>0.12135012568915426</c:v>
                </c:pt>
                <c:pt idx="7">
                  <c:v>0.20500895001503805</c:v>
                </c:pt>
              </c:numCache>
            </c:numRef>
          </c:val>
          <c:extLst>
            <c:ext xmlns:c16="http://schemas.microsoft.com/office/drawing/2014/chart" uri="{C3380CC4-5D6E-409C-BE32-E72D297353CC}">
              <c16:uniqueId val="{00000008-830A-483B-B8E5-6D40392DABDC}"/>
            </c:ext>
          </c:extLst>
        </c:ser>
        <c:dLbls>
          <c:showLegendKey val="0"/>
          <c:showVal val="0"/>
          <c:showCatName val="0"/>
          <c:showSerName val="0"/>
          <c:showPercent val="0"/>
          <c:showBubbleSize val="0"/>
        </c:dLbls>
        <c:gapWidth val="50"/>
        <c:axId val="329443968"/>
        <c:axId val="329442432"/>
      </c:barChart>
      <c:valAx>
        <c:axId val="329442432"/>
        <c:scaling>
          <c:orientation val="minMax"/>
          <c:max val="0.24000000000000002"/>
          <c:min val="0"/>
        </c:scaling>
        <c:delete val="1"/>
        <c:axPos val="l"/>
        <c:numFmt formatCode="0.0%" sourceLinked="1"/>
        <c:majorTickMark val="out"/>
        <c:minorTickMark val="none"/>
        <c:tickLblPos val="nextTo"/>
        <c:crossAx val="329443968"/>
        <c:crosses val="autoZero"/>
        <c:crossBetween val="between"/>
      </c:valAx>
      <c:catAx>
        <c:axId val="329443968"/>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29442432"/>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26836620669943E-2"/>
          <c:y val="5.4675959238776613E-2"/>
          <c:w val="0.62300813388425458"/>
          <c:h val="0.82145981099621035"/>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8A52-4096-A8FC-141CA8161F93}"/>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8A52-4096-A8FC-141CA8161F93}"/>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8A52-4096-A8FC-141CA8161F93}"/>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8A52-4096-A8FC-141CA8161F93}"/>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8A52-4096-A8FC-141CA8161F93}"/>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A52-4096-A8FC-141CA8161F93}"/>
                </c:ext>
              </c:extLst>
            </c:dLbl>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A52-4096-A8FC-141CA8161F93}"/>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Effectiveness!$Y$5:$Y$9</c:f>
              <c:strCache>
                <c:ptCount val="5"/>
                <c:pt idx="0">
                  <c:v>Strongly agree</c:v>
                </c:pt>
                <c:pt idx="1">
                  <c:v>Tend to agree</c:v>
                </c:pt>
                <c:pt idx="2">
                  <c:v>Neither</c:v>
                </c:pt>
                <c:pt idx="3">
                  <c:v>Tend to disagree</c:v>
                </c:pt>
                <c:pt idx="4">
                  <c:v>Strongly disagree</c:v>
                </c:pt>
              </c:strCache>
            </c:strRef>
          </c:cat>
          <c:val>
            <c:numRef>
              <c:f>Effectiveness!$Z$5:$Z$9</c:f>
              <c:numCache>
                <c:formatCode>0.0%</c:formatCode>
                <c:ptCount val="5"/>
                <c:pt idx="0">
                  <c:v>0.2039581190383874</c:v>
                </c:pt>
                <c:pt idx="1">
                  <c:v>0.51484725983754032</c:v>
                </c:pt>
                <c:pt idx="2">
                  <c:v>0.18009348640465545</c:v>
                </c:pt>
                <c:pt idx="3">
                  <c:v>8.1631932452476977E-2</c:v>
                </c:pt>
                <c:pt idx="4">
                  <c:v>1.9469202266944336E-2</c:v>
                </c:pt>
              </c:numCache>
            </c:numRef>
          </c:val>
          <c:extLst>
            <c:ext xmlns:c16="http://schemas.microsoft.com/office/drawing/2014/chart" uri="{C3380CC4-5D6E-409C-BE32-E72D297353CC}">
              <c16:uniqueId val="{0000000A-8A52-4096-A8FC-141CA8161F93}"/>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71199189210259606"/>
          <c:y val="0.18470590653975041"/>
          <c:w val="0.27825829532639268"/>
          <c:h val="0.6221879735100786"/>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strongly / tend to agree</a:t>
            </a:r>
            <a:endParaRPr lang="en-GB" sz="1200">
              <a:effectLst/>
            </a:endParaRPr>
          </a:p>
        </c:rich>
      </c:tx>
      <c:layout>
        <c:manualLayout>
          <c:xMode val="edge"/>
          <c:yMode val="edge"/>
          <c:x val="0.15969217440053002"/>
          <c:y val="1.7153764870300302E-2"/>
        </c:manualLayout>
      </c:layout>
      <c:overlay val="0"/>
    </c:title>
    <c:autoTitleDeleted val="0"/>
    <c:plotArea>
      <c:layout>
        <c:manualLayout>
          <c:layoutTarget val="inner"/>
          <c:xMode val="edge"/>
          <c:yMode val="edge"/>
          <c:x val="1.5739367530514997E-2"/>
          <c:y val="7.8119780481985202E-2"/>
          <c:w val="0.98426063246948503"/>
          <c:h val="0.73867675631455154"/>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5BFF-45C4-81B3-272AB2A4913A}"/>
              </c:ext>
            </c:extLst>
          </c:dPt>
          <c:dPt>
            <c:idx val="1"/>
            <c:invertIfNegative val="0"/>
            <c:bubble3D val="0"/>
            <c:extLst>
              <c:ext xmlns:c16="http://schemas.microsoft.com/office/drawing/2014/chart" uri="{C3380CC4-5D6E-409C-BE32-E72D297353CC}">
                <c16:uniqueId val="{00000001-5BFF-45C4-81B3-272AB2A4913A}"/>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Effectiveness!$T$35:$X$35</c:f>
              <c:strCache>
                <c:ptCount val="5"/>
                <c:pt idx="0">
                  <c:v>South Worcestershire</c:v>
                </c:pt>
                <c:pt idx="1">
                  <c:v>Shropshire</c:v>
                </c:pt>
                <c:pt idx="2">
                  <c:v>North Worcestershire</c:v>
                </c:pt>
                <c:pt idx="3">
                  <c:v>Telford &amp; Wrekin</c:v>
                </c:pt>
                <c:pt idx="4">
                  <c:v>Herefordshire</c:v>
                </c:pt>
              </c:strCache>
            </c:strRef>
          </c:cat>
          <c:val>
            <c:numRef>
              <c:f>Effectiveness!$T$36:$X$36</c:f>
              <c:numCache>
                <c:formatCode>0.0%</c:formatCode>
                <c:ptCount val="5"/>
                <c:pt idx="0">
                  <c:v>0.74350389564195152</c:v>
                </c:pt>
                <c:pt idx="1">
                  <c:v>0.72392923402228471</c:v>
                </c:pt>
                <c:pt idx="2">
                  <c:v>0.70981681401799646</c:v>
                </c:pt>
                <c:pt idx="3">
                  <c:v>0.70111200909399951</c:v>
                </c:pt>
                <c:pt idx="4">
                  <c:v>0.70002795465628387</c:v>
                </c:pt>
              </c:numCache>
            </c:numRef>
          </c:val>
          <c:extLst>
            <c:ext xmlns:c16="http://schemas.microsoft.com/office/drawing/2014/chart" uri="{C3380CC4-5D6E-409C-BE32-E72D297353CC}">
              <c16:uniqueId val="{00000002-5BFF-45C4-81B3-272AB2A4913A}"/>
            </c:ext>
          </c:extLst>
        </c:ser>
        <c:dLbls>
          <c:showLegendKey val="0"/>
          <c:showVal val="0"/>
          <c:showCatName val="0"/>
          <c:showSerName val="0"/>
          <c:showPercent val="0"/>
          <c:showBubbleSize val="0"/>
        </c:dLbls>
        <c:gapWidth val="50"/>
        <c:axId val="329917952"/>
        <c:axId val="329916416"/>
      </c:barChart>
      <c:valAx>
        <c:axId val="329916416"/>
        <c:scaling>
          <c:orientation val="minMax"/>
          <c:min val="0.5"/>
        </c:scaling>
        <c:delete val="1"/>
        <c:axPos val="l"/>
        <c:numFmt formatCode="0.0%" sourceLinked="1"/>
        <c:majorTickMark val="out"/>
        <c:minorTickMark val="none"/>
        <c:tickLblPos val="nextTo"/>
        <c:crossAx val="329917952"/>
        <c:crosses val="autoZero"/>
        <c:crossBetween val="between"/>
      </c:valAx>
      <c:catAx>
        <c:axId val="329917952"/>
        <c:scaling>
          <c:orientation val="minMax"/>
        </c:scaling>
        <c:delete val="0"/>
        <c:axPos val="b"/>
        <c:numFmt formatCode="General" sourceLinked="1"/>
        <c:majorTickMark val="none"/>
        <c:minorTickMark val="none"/>
        <c:tickLblPos val="nextTo"/>
        <c:spPr>
          <a:ln cap="sq" cmpd="dbl">
            <a:noFill/>
            <a:prstDash val="dash"/>
          </a:ln>
        </c:spPr>
        <c:txPr>
          <a:bodyPr/>
          <a:lstStyle/>
          <a:p>
            <a:pPr>
              <a:defRPr sz="1000"/>
            </a:pPr>
            <a:endParaRPr lang="en-US"/>
          </a:p>
        </c:txPr>
        <c:crossAx val="329916416"/>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Agree</a:t>
            </a:r>
          </a:p>
        </c:rich>
      </c:tx>
      <c:overlay val="0"/>
    </c:title>
    <c:autoTitleDeleted val="0"/>
    <c:plotArea>
      <c:layout/>
      <c:lineChart>
        <c:grouping val="standard"/>
        <c:varyColors val="0"/>
        <c:ser>
          <c:idx val="5"/>
          <c:order val="0"/>
          <c:tx>
            <c:strRef>
              <c:f>Effectiveness!$A$10</c:f>
              <c:strCache>
                <c:ptCount val="1"/>
                <c:pt idx="0">
                  <c:v>Net agree</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Effectiveness!$B$4:$W$4</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Effectiveness!$B$10:$W$10</c:f>
              <c:numCache>
                <c:formatCode>0.0%</c:formatCode>
                <c:ptCount val="22"/>
                <c:pt idx="0">
                  <c:v>0.63400000000000001</c:v>
                </c:pt>
                <c:pt idx="1">
                  <c:v>0.69</c:v>
                </c:pt>
                <c:pt idx="2">
                  <c:v>0.77500000000000002</c:v>
                </c:pt>
                <c:pt idx="3">
                  <c:v>0.63900000000000001</c:v>
                </c:pt>
                <c:pt idx="4">
                  <c:v>0.66300000000000003</c:v>
                </c:pt>
                <c:pt idx="5">
                  <c:v>0.68168445799802613</c:v>
                </c:pt>
                <c:pt idx="6">
                  <c:v>0.74367733450915008</c:v>
                </c:pt>
                <c:pt idx="7">
                  <c:v>0.65088494722264068</c:v>
                </c:pt>
                <c:pt idx="8">
                  <c:v>0.70618986597251099</c:v>
                </c:pt>
                <c:pt idx="9">
                  <c:v>0.75064674297651057</c:v>
                </c:pt>
                <c:pt idx="10">
                  <c:v>0.70439135386791041</c:v>
                </c:pt>
                <c:pt idx="11">
                  <c:v>0.78964526199325591</c:v>
                </c:pt>
                <c:pt idx="12">
                  <c:v>0.75259110064395451</c:v>
                </c:pt>
                <c:pt idx="13">
                  <c:v>0.6421152818551733</c:v>
                </c:pt>
                <c:pt idx="14">
                  <c:v>0.66767287759159988</c:v>
                </c:pt>
                <c:pt idx="15">
                  <c:v>0.73268066063273352</c:v>
                </c:pt>
                <c:pt idx="16">
                  <c:v>0.69454004034872507</c:v>
                </c:pt>
                <c:pt idx="17">
                  <c:v>0.7428967481135329</c:v>
                </c:pt>
                <c:pt idx="18">
                  <c:v>0.77410720503810349</c:v>
                </c:pt>
                <c:pt idx="19">
                  <c:v>0.74223590223345648</c:v>
                </c:pt>
                <c:pt idx="20">
                  <c:v>0.71506997348641121</c:v>
                </c:pt>
                <c:pt idx="21">
                  <c:v>0.64640431270779641</c:v>
                </c:pt>
              </c:numCache>
            </c:numRef>
          </c:val>
          <c:smooth val="0"/>
          <c:extLst>
            <c:ext xmlns:c16="http://schemas.microsoft.com/office/drawing/2014/chart" uri="{C3380CC4-5D6E-409C-BE32-E72D297353CC}">
              <c16:uniqueId val="{00000000-EFF4-4C98-ACF0-9169D687F825}"/>
            </c:ext>
          </c:extLst>
        </c:ser>
        <c:dLbls>
          <c:dLblPos val="t"/>
          <c:showLegendKey val="0"/>
          <c:showVal val="1"/>
          <c:showCatName val="0"/>
          <c:showSerName val="0"/>
          <c:showPercent val="0"/>
          <c:showBubbleSize val="0"/>
        </c:dLbls>
        <c:marker val="1"/>
        <c:smooth val="0"/>
        <c:axId val="330466432"/>
        <c:axId val="330477568"/>
      </c:lineChart>
      <c:catAx>
        <c:axId val="330466432"/>
        <c:scaling>
          <c:orientation val="minMax"/>
        </c:scaling>
        <c:delete val="0"/>
        <c:axPos val="b"/>
        <c:numFmt formatCode="General" sourceLinked="0"/>
        <c:majorTickMark val="out"/>
        <c:minorTickMark val="none"/>
        <c:tickLblPos val="nextTo"/>
        <c:txPr>
          <a:bodyPr rot="-3300000"/>
          <a:lstStyle/>
          <a:p>
            <a:pPr>
              <a:defRPr/>
            </a:pPr>
            <a:endParaRPr lang="en-US"/>
          </a:p>
        </c:txPr>
        <c:crossAx val="330477568"/>
        <c:crosses val="autoZero"/>
        <c:auto val="1"/>
        <c:lblAlgn val="ctr"/>
        <c:lblOffset val="100"/>
        <c:noMultiLvlLbl val="0"/>
      </c:catAx>
      <c:valAx>
        <c:axId val="330477568"/>
        <c:scaling>
          <c:orientation val="minMax"/>
          <c:max val="0.8"/>
          <c:min val="0.60000000000000009"/>
        </c:scaling>
        <c:delete val="0"/>
        <c:axPos val="l"/>
        <c:numFmt formatCode="0%" sourceLinked="0"/>
        <c:majorTickMark val="out"/>
        <c:minorTickMark val="none"/>
        <c:tickLblPos val="nextTo"/>
        <c:crossAx val="330466432"/>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strongly /</a:t>
            </a:r>
            <a:r>
              <a:rPr lang="en-US" sz="1200" b="0" baseline="0"/>
              <a:t> tend to agree</a:t>
            </a:r>
          </a:p>
        </c:rich>
      </c:tx>
      <c:overlay val="0"/>
    </c:title>
    <c:autoTitleDeleted val="0"/>
    <c:plotArea>
      <c:layout>
        <c:manualLayout>
          <c:layoutTarget val="inner"/>
          <c:xMode val="edge"/>
          <c:yMode val="edge"/>
          <c:x val="2.158165011982197E-3"/>
          <c:y val="5.1539415092902302E-2"/>
          <c:w val="0.99779527559055137"/>
          <c:h val="0.80607455730302846"/>
        </c:manualLayout>
      </c:layout>
      <c:barChart>
        <c:barDir val="col"/>
        <c:grouping val="clustered"/>
        <c:varyColors val="0"/>
        <c:ser>
          <c:idx val="0"/>
          <c:order val="0"/>
          <c:tx>
            <c:strRef>
              <c:f>Effectiveness!$B$36</c:f>
              <c:strCache>
                <c:ptCount val="1"/>
                <c:pt idx="0">
                  <c:v>Net agree</c:v>
                </c:pt>
              </c:strCache>
            </c:strRef>
          </c:tx>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3CAD-4912-ACEB-13FCE972CE50}"/>
              </c:ext>
            </c:extLst>
          </c:dPt>
          <c:dPt>
            <c:idx val="1"/>
            <c:invertIfNegative val="0"/>
            <c:bubble3D val="0"/>
            <c:spPr>
              <a:solidFill>
                <a:srgbClr val="5AAAE6"/>
              </a:solidFill>
            </c:spPr>
            <c:extLst>
              <c:ext xmlns:c16="http://schemas.microsoft.com/office/drawing/2014/chart" uri="{C3380CC4-5D6E-409C-BE32-E72D297353CC}">
                <c16:uniqueId val="{00000003-3CAD-4912-ACEB-13FCE972CE50}"/>
              </c:ext>
            </c:extLst>
          </c:dPt>
          <c:dPt>
            <c:idx val="6"/>
            <c:invertIfNegative val="0"/>
            <c:bubble3D val="0"/>
            <c:spPr>
              <a:solidFill>
                <a:srgbClr val="5AAAE6"/>
              </a:solidFill>
            </c:spPr>
            <c:extLst>
              <c:ext xmlns:c16="http://schemas.microsoft.com/office/drawing/2014/chart" uri="{C3380CC4-5D6E-409C-BE32-E72D297353CC}">
                <c16:uniqueId val="{00000005-3CAD-4912-ACEB-13FCE972CE50}"/>
              </c:ext>
            </c:extLst>
          </c:dPt>
          <c:dPt>
            <c:idx val="7"/>
            <c:invertIfNegative val="0"/>
            <c:bubble3D val="0"/>
            <c:spPr>
              <a:solidFill>
                <a:srgbClr val="5AAAE6"/>
              </a:solidFill>
            </c:spPr>
            <c:extLst>
              <c:ext xmlns:c16="http://schemas.microsoft.com/office/drawing/2014/chart" uri="{C3380CC4-5D6E-409C-BE32-E72D297353CC}">
                <c16:uniqueId val="{00000007-3CAD-4912-ACEB-13FCE972CE50}"/>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CAD-4912-ACEB-13FCE972CE50}"/>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3CAD-4912-ACEB-13FCE972CE50}"/>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3CAD-4912-ACEB-13FCE972CE50}"/>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3CAD-4912-ACEB-13FCE972CE50}"/>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Effectiveness!$C$34:$L$35</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Effectiveness!$C$36:$L$36</c:f>
              <c:numCache>
                <c:formatCode>0.0%</c:formatCode>
                <c:ptCount val="10"/>
                <c:pt idx="0">
                  <c:v>0.73044815456976586</c:v>
                </c:pt>
                <c:pt idx="1">
                  <c:v>0.7083457523098633</c:v>
                </c:pt>
                <c:pt idx="2">
                  <c:v>0.92321185900814617</c:v>
                </c:pt>
                <c:pt idx="3">
                  <c:v>0.74205460863807327</c:v>
                </c:pt>
                <c:pt idx="4">
                  <c:v>0.67761163044924155</c:v>
                </c:pt>
                <c:pt idx="5">
                  <c:v>0.65010646324159094</c:v>
                </c:pt>
                <c:pt idx="6">
                  <c:v>0.71790124788684218</c:v>
                </c:pt>
                <c:pt idx="7">
                  <c:v>0.76182320912003576</c:v>
                </c:pt>
                <c:pt idx="8">
                  <c:v>0.75509091765012604</c:v>
                </c:pt>
                <c:pt idx="9">
                  <c:v>0.71332504048246059</c:v>
                </c:pt>
              </c:numCache>
            </c:numRef>
          </c:val>
          <c:extLst>
            <c:ext xmlns:c16="http://schemas.microsoft.com/office/drawing/2014/chart" uri="{C3380CC4-5D6E-409C-BE32-E72D297353CC}">
              <c16:uniqueId val="{00000008-3CAD-4912-ACEB-13FCE972CE50}"/>
            </c:ext>
          </c:extLst>
        </c:ser>
        <c:dLbls>
          <c:showLegendKey val="0"/>
          <c:showVal val="0"/>
          <c:showCatName val="0"/>
          <c:showSerName val="0"/>
          <c:showPercent val="0"/>
          <c:showBubbleSize val="0"/>
        </c:dLbls>
        <c:gapWidth val="50"/>
        <c:axId val="329031680"/>
        <c:axId val="329009408"/>
      </c:barChart>
      <c:valAx>
        <c:axId val="329009408"/>
        <c:scaling>
          <c:orientation val="minMax"/>
          <c:min val="0.4"/>
        </c:scaling>
        <c:delete val="1"/>
        <c:axPos val="l"/>
        <c:numFmt formatCode="0.0%" sourceLinked="1"/>
        <c:majorTickMark val="out"/>
        <c:minorTickMark val="none"/>
        <c:tickLblPos val="nextTo"/>
        <c:crossAx val="329031680"/>
        <c:crosses val="autoZero"/>
        <c:crossBetween val="between"/>
      </c:valAx>
      <c:catAx>
        <c:axId val="329031680"/>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2900940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32239217224282E-2"/>
          <c:y val="8.5510287467364735E-2"/>
          <c:w val="0.60690278657696528"/>
          <c:h val="0.83589249233027929"/>
        </c:manualLayout>
      </c:layout>
      <c:doughnutChart>
        <c:varyColors val="1"/>
        <c:ser>
          <c:idx val="0"/>
          <c:order val="0"/>
          <c:spPr>
            <a:ln w="19050">
              <a:solidFill>
                <a:schemeClr val="bg1"/>
              </a:solidFill>
            </a:ln>
          </c:spPr>
          <c:dPt>
            <c:idx val="0"/>
            <c:bubble3D val="0"/>
            <c:spPr>
              <a:solidFill>
                <a:srgbClr val="C00000"/>
              </a:solidFill>
              <a:ln w="19050">
                <a:solidFill>
                  <a:schemeClr val="bg1"/>
                </a:solidFill>
              </a:ln>
            </c:spPr>
            <c:extLst>
              <c:ext xmlns:c16="http://schemas.microsoft.com/office/drawing/2014/chart" uri="{C3380CC4-5D6E-409C-BE32-E72D297353CC}">
                <c16:uniqueId val="{00000001-3574-469E-877D-534F7E82667D}"/>
              </c:ext>
            </c:extLst>
          </c:dPt>
          <c:dPt>
            <c:idx val="1"/>
            <c:bubble3D val="0"/>
            <c:spPr>
              <a:solidFill>
                <a:srgbClr val="FF2121"/>
              </a:solidFill>
              <a:ln w="19050">
                <a:solidFill>
                  <a:schemeClr val="bg1"/>
                </a:solidFill>
              </a:ln>
            </c:spPr>
            <c:extLst>
              <c:ext xmlns:c16="http://schemas.microsoft.com/office/drawing/2014/chart" uri="{C3380CC4-5D6E-409C-BE32-E72D297353CC}">
                <c16:uniqueId val="{00000003-3574-469E-877D-534F7E82667D}"/>
              </c:ext>
            </c:extLst>
          </c:dPt>
          <c:dPt>
            <c:idx val="2"/>
            <c:bubble3D val="0"/>
            <c:spPr>
              <a:solidFill>
                <a:srgbClr val="00E266"/>
              </a:solidFill>
              <a:ln w="19050">
                <a:solidFill>
                  <a:schemeClr val="bg1"/>
                </a:solidFill>
              </a:ln>
            </c:spPr>
            <c:extLst>
              <c:ext xmlns:c16="http://schemas.microsoft.com/office/drawing/2014/chart" uri="{C3380CC4-5D6E-409C-BE32-E72D297353CC}">
                <c16:uniqueId val="{00000005-3574-469E-877D-534F7E82667D}"/>
              </c:ext>
            </c:extLst>
          </c:dPt>
          <c:dPt>
            <c:idx val="3"/>
            <c:bubble3D val="0"/>
            <c:spPr>
              <a:solidFill>
                <a:srgbClr val="009A46"/>
              </a:solidFill>
              <a:ln w="19050">
                <a:solidFill>
                  <a:schemeClr val="bg1"/>
                </a:solidFill>
              </a:ln>
            </c:spPr>
            <c:extLst>
              <c:ext xmlns:c16="http://schemas.microsoft.com/office/drawing/2014/chart" uri="{C3380CC4-5D6E-409C-BE32-E72D297353CC}">
                <c16:uniqueId val="{00000007-3574-469E-877D-534F7E82667D}"/>
              </c:ext>
            </c:extLst>
          </c:dPt>
          <c:dPt>
            <c:idx val="4"/>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9-3574-469E-877D-534F7E82667D}"/>
              </c:ext>
            </c:extLst>
          </c:dPt>
          <c:dLbls>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574-469E-877D-534F7E82667D}"/>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Effectiveness!$Y$83:$Y$87</c:f>
              <c:strCache>
                <c:ptCount val="5"/>
                <c:pt idx="0">
                  <c:v>A very big problem</c:v>
                </c:pt>
                <c:pt idx="1">
                  <c:v>Quite a big problem</c:v>
                </c:pt>
                <c:pt idx="2">
                  <c:v>Not much of a problem</c:v>
                </c:pt>
                <c:pt idx="3">
                  <c:v>Not a problem at all</c:v>
                </c:pt>
                <c:pt idx="4">
                  <c:v>Don't know</c:v>
                </c:pt>
              </c:strCache>
            </c:strRef>
          </c:cat>
          <c:val>
            <c:numRef>
              <c:f>Effectiveness!$Z$83:$Z$87</c:f>
              <c:numCache>
                <c:formatCode>0.0%</c:formatCode>
                <c:ptCount val="5"/>
                <c:pt idx="0">
                  <c:v>2.3797597043727275E-2</c:v>
                </c:pt>
                <c:pt idx="1">
                  <c:v>0.20762359890819163</c:v>
                </c:pt>
                <c:pt idx="2">
                  <c:v>0.57476035141480419</c:v>
                </c:pt>
                <c:pt idx="3">
                  <c:v>0.18263146248695156</c:v>
                </c:pt>
                <c:pt idx="4">
                  <c:v>1.118699014634443E-2</c:v>
                </c:pt>
              </c:numCache>
            </c:numRef>
          </c:val>
          <c:extLst>
            <c:ext xmlns:c16="http://schemas.microsoft.com/office/drawing/2014/chart" uri="{C3380CC4-5D6E-409C-BE32-E72D297353CC}">
              <c16:uniqueId val="{0000000A-3574-469E-877D-534F7E82667D}"/>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9833449864514374"/>
          <c:y val="0.23142293229177488"/>
          <c:w val="0.27825829532639268"/>
          <c:h val="0.60594685558764261"/>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a:t>
            </a:r>
            <a:r>
              <a:rPr lang="en-US" sz="1200" b="0">
                <a:latin typeface="+mn-lt"/>
              </a:rPr>
              <a:t>Comparisons - </a:t>
            </a:r>
            <a:r>
              <a:rPr lang="en-US" sz="1200" b="0" i="0" u="none" strike="noStrike" baseline="0">
                <a:effectLst/>
                <a:latin typeface="+mn-lt"/>
              </a:rPr>
              <a:t>% </a:t>
            </a:r>
            <a:r>
              <a:rPr lang="en-US" sz="1200" b="0" i="0" baseline="0">
                <a:effectLst/>
                <a:latin typeface="+mn-lt"/>
              </a:rPr>
              <a:t>very / quite a big problem</a:t>
            </a:r>
            <a:endParaRPr lang="en-GB" sz="1200">
              <a:effectLst/>
              <a:latin typeface="+mn-lt"/>
            </a:endParaRPr>
          </a:p>
        </c:rich>
      </c:tx>
      <c:layout>
        <c:manualLayout>
          <c:xMode val="edge"/>
          <c:yMode val="edge"/>
          <c:x val="0.24020659964993096"/>
          <c:y val="1.4673562637255865E-3"/>
        </c:manualLayout>
      </c:layout>
      <c:overlay val="0"/>
    </c:title>
    <c:autoTitleDeleted val="0"/>
    <c:plotArea>
      <c:layout>
        <c:manualLayout>
          <c:layoutTarget val="inner"/>
          <c:xMode val="edge"/>
          <c:yMode val="edge"/>
          <c:x val="9.5785235583416162E-3"/>
          <c:y val="6.6202305774977377E-2"/>
          <c:w val="0.96980429630762166"/>
          <c:h val="0.77426716588619027"/>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89DC-4CC8-9A1B-E9D8EFF8F3B1}"/>
              </c:ext>
            </c:extLst>
          </c:dPt>
          <c:dPt>
            <c:idx val="1"/>
            <c:invertIfNegative val="0"/>
            <c:bubble3D val="0"/>
            <c:extLst>
              <c:ext xmlns:c16="http://schemas.microsoft.com/office/drawing/2014/chart" uri="{C3380CC4-5D6E-409C-BE32-E72D297353CC}">
                <c16:uniqueId val="{00000001-89DC-4CC8-9A1B-E9D8EFF8F3B1}"/>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Effectiveness!$T$113:$X$113</c:f>
              <c:strCache>
                <c:ptCount val="5"/>
                <c:pt idx="0">
                  <c:v>Telford &amp; Wrekin</c:v>
                </c:pt>
                <c:pt idx="1">
                  <c:v>North Worcestershire</c:v>
                </c:pt>
                <c:pt idx="2">
                  <c:v>Shropshire</c:v>
                </c:pt>
                <c:pt idx="3">
                  <c:v>South Worcestershire</c:v>
                </c:pt>
                <c:pt idx="4">
                  <c:v>Herefordshire</c:v>
                </c:pt>
              </c:strCache>
            </c:strRef>
          </c:cat>
          <c:val>
            <c:numRef>
              <c:f>Effectiveness!$T$114:$X$114</c:f>
              <c:numCache>
                <c:formatCode>0.0%</c:formatCode>
                <c:ptCount val="5"/>
                <c:pt idx="0">
                  <c:v>0.26762192471351798</c:v>
                </c:pt>
                <c:pt idx="1">
                  <c:v>0.2566857919644594</c:v>
                </c:pt>
                <c:pt idx="2">
                  <c:v>0.24779652443440109</c:v>
                </c:pt>
                <c:pt idx="3">
                  <c:v>0.21928108185980691</c:v>
                </c:pt>
                <c:pt idx="4">
                  <c:v>0.15314986085399546</c:v>
                </c:pt>
              </c:numCache>
            </c:numRef>
          </c:val>
          <c:extLst>
            <c:ext xmlns:c16="http://schemas.microsoft.com/office/drawing/2014/chart" uri="{C3380CC4-5D6E-409C-BE32-E72D297353CC}">
              <c16:uniqueId val="{00000002-89DC-4CC8-9A1B-E9D8EFF8F3B1}"/>
            </c:ext>
          </c:extLst>
        </c:ser>
        <c:dLbls>
          <c:showLegendKey val="0"/>
          <c:showVal val="0"/>
          <c:showCatName val="0"/>
          <c:showSerName val="0"/>
          <c:showPercent val="0"/>
          <c:showBubbleSize val="0"/>
        </c:dLbls>
        <c:gapWidth val="50"/>
        <c:axId val="330330112"/>
        <c:axId val="330316032"/>
      </c:barChart>
      <c:valAx>
        <c:axId val="330316032"/>
        <c:scaling>
          <c:orientation val="minMax"/>
          <c:max val="0.30000000000000004"/>
          <c:min val="0"/>
        </c:scaling>
        <c:delete val="1"/>
        <c:axPos val="l"/>
        <c:numFmt formatCode="0.0%" sourceLinked="1"/>
        <c:majorTickMark val="out"/>
        <c:minorTickMark val="none"/>
        <c:tickLblPos val="nextTo"/>
        <c:crossAx val="330330112"/>
        <c:crosses val="autoZero"/>
        <c:crossBetween val="between"/>
      </c:valAx>
      <c:catAx>
        <c:axId val="330330112"/>
        <c:scaling>
          <c:orientation val="minMax"/>
        </c:scaling>
        <c:delete val="0"/>
        <c:axPos val="b"/>
        <c:numFmt formatCode="General" sourceLinked="1"/>
        <c:majorTickMark val="none"/>
        <c:minorTickMark val="none"/>
        <c:tickLblPos val="nextTo"/>
        <c:spPr>
          <a:ln cap="sq" cmpd="dbl">
            <a:noFill/>
            <a:prstDash val="dash"/>
          </a:ln>
        </c:spPr>
        <c:txPr>
          <a:bodyPr/>
          <a:lstStyle/>
          <a:p>
            <a:pPr>
              <a:defRPr sz="1000"/>
            </a:pPr>
            <a:endParaRPr lang="en-US"/>
          </a:p>
        </c:txPr>
        <c:crossAx val="330316032"/>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 seeing a</a:t>
            </a:r>
            <a:r>
              <a:rPr lang="en-US" sz="1200" b="0" baseline="0"/>
              <a:t> police officer or PCSO at least weekly</a:t>
            </a:r>
          </a:p>
        </c:rich>
      </c:tx>
      <c:layout>
        <c:manualLayout>
          <c:xMode val="edge"/>
          <c:yMode val="edge"/>
          <c:x val="0.146747308760318"/>
          <c:y val="4.1666666666666666E-3"/>
        </c:manualLayout>
      </c:layout>
      <c:overlay val="0"/>
    </c:title>
    <c:autoTitleDeleted val="0"/>
    <c:plotArea>
      <c:layout>
        <c:manualLayout>
          <c:layoutTarget val="inner"/>
          <c:xMode val="edge"/>
          <c:yMode val="edge"/>
          <c:x val="6.3492063492063492E-3"/>
          <c:y val="8.222238575318272E-2"/>
          <c:w val="0.96515171110857523"/>
          <c:h val="0.75431858016529818"/>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7B82-4CF5-A46E-AE425FDE788E}"/>
              </c:ext>
            </c:extLst>
          </c:dPt>
          <c:dPt>
            <c:idx val="1"/>
            <c:invertIfNegative val="0"/>
            <c:bubble3D val="0"/>
            <c:extLst>
              <c:ext xmlns:c16="http://schemas.microsoft.com/office/drawing/2014/chart" uri="{C3380CC4-5D6E-409C-BE32-E72D297353CC}">
                <c16:uniqueId val="{00000001-7B82-4CF5-A46E-AE425FDE788E}"/>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'Visibility-Presence'!$J$63:$N$63</c:f>
              <c:strCache>
                <c:ptCount val="5"/>
                <c:pt idx="0">
                  <c:v>Telford &amp; Wrekin</c:v>
                </c:pt>
                <c:pt idx="1">
                  <c:v>Shropshire</c:v>
                </c:pt>
                <c:pt idx="2">
                  <c:v>North Worcestershire</c:v>
                </c:pt>
                <c:pt idx="3">
                  <c:v>South Worcestershire</c:v>
                </c:pt>
                <c:pt idx="4">
                  <c:v>Herefordshire</c:v>
                </c:pt>
              </c:strCache>
            </c:strRef>
          </c:cat>
          <c:val>
            <c:numRef>
              <c:f>'Visibility-Presence'!$J$64:$N$64</c:f>
              <c:numCache>
                <c:formatCode>0.0%</c:formatCode>
                <c:ptCount val="5"/>
                <c:pt idx="0">
                  <c:v>0.19770591391369322</c:v>
                </c:pt>
                <c:pt idx="1">
                  <c:v>0.19744284611648882</c:v>
                </c:pt>
                <c:pt idx="2">
                  <c:v>0.19177054258158571</c:v>
                </c:pt>
                <c:pt idx="3">
                  <c:v>0.17751242421186589</c:v>
                </c:pt>
                <c:pt idx="4">
                  <c:v>0.17290369159730015</c:v>
                </c:pt>
              </c:numCache>
            </c:numRef>
          </c:val>
          <c:extLst>
            <c:ext xmlns:c16="http://schemas.microsoft.com/office/drawing/2014/chart" uri="{C3380CC4-5D6E-409C-BE32-E72D297353CC}">
              <c16:uniqueId val="{00000002-7B82-4CF5-A46E-AE425FDE788E}"/>
            </c:ext>
          </c:extLst>
        </c:ser>
        <c:dLbls>
          <c:showLegendKey val="0"/>
          <c:showVal val="0"/>
          <c:showCatName val="0"/>
          <c:showSerName val="0"/>
          <c:showPercent val="0"/>
          <c:showBubbleSize val="0"/>
        </c:dLbls>
        <c:gapWidth val="50"/>
        <c:axId val="328167424"/>
        <c:axId val="328157440"/>
      </c:barChart>
      <c:valAx>
        <c:axId val="328157440"/>
        <c:scaling>
          <c:orientation val="minMax"/>
          <c:min val="0.14000000000000001"/>
        </c:scaling>
        <c:delete val="1"/>
        <c:axPos val="l"/>
        <c:numFmt formatCode="0.0%" sourceLinked="1"/>
        <c:majorTickMark val="out"/>
        <c:minorTickMark val="none"/>
        <c:tickLblPos val="nextTo"/>
        <c:crossAx val="328167424"/>
        <c:crosses val="autoZero"/>
        <c:crossBetween val="between"/>
      </c:valAx>
      <c:catAx>
        <c:axId val="328167424"/>
        <c:scaling>
          <c:orientation val="minMax"/>
        </c:scaling>
        <c:delete val="0"/>
        <c:axPos val="b"/>
        <c:numFmt formatCode="General" sourceLinked="1"/>
        <c:majorTickMark val="none"/>
        <c:minorTickMark val="none"/>
        <c:tickLblPos val="nextTo"/>
        <c:spPr>
          <a:ln cap="sq" cmpd="dbl">
            <a:noFill/>
            <a:prstDash val="dash"/>
          </a:ln>
        </c:spPr>
        <c:txPr>
          <a:bodyPr/>
          <a:lstStyle/>
          <a:p>
            <a:pPr>
              <a:defRPr sz="1000"/>
            </a:pPr>
            <a:endParaRPr lang="en-US"/>
          </a:p>
        </c:txPr>
        <c:crossAx val="328157440"/>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A very / quite a big problem</a:t>
            </a:r>
          </a:p>
        </c:rich>
      </c:tx>
      <c:layout>
        <c:manualLayout>
          <c:xMode val="edge"/>
          <c:yMode val="edge"/>
          <c:x val="0.23753962441759791"/>
          <c:y val="0"/>
        </c:manualLayout>
      </c:layout>
      <c:overlay val="0"/>
    </c:title>
    <c:autoTitleDeleted val="0"/>
    <c:plotArea>
      <c:layout>
        <c:manualLayout>
          <c:layoutTarget val="inner"/>
          <c:xMode val="edge"/>
          <c:yMode val="edge"/>
          <c:x val="8.9481648266228037E-2"/>
          <c:y val="0.18465262513563896"/>
          <c:w val="0.90456596938647571"/>
          <c:h val="0.71145265852369166"/>
        </c:manualLayout>
      </c:layout>
      <c:lineChart>
        <c:grouping val="standard"/>
        <c:varyColors val="0"/>
        <c:ser>
          <c:idx val="6"/>
          <c:order val="0"/>
          <c:tx>
            <c:strRef>
              <c:f>Effectiveness!$A$89</c:f>
              <c:strCache>
                <c:ptCount val="1"/>
                <c:pt idx="0">
                  <c:v>A very / quite a big problem</c:v>
                </c:pt>
              </c:strCache>
            </c:strRef>
          </c:tx>
          <c:spPr>
            <a:ln>
              <a:solidFill>
                <a:srgbClr val="005AA0"/>
              </a:solidFill>
            </a:ln>
          </c:spPr>
          <c:marker>
            <c:symbol val="diamond"/>
            <c:size val="7"/>
            <c:spPr>
              <a:solidFill>
                <a:srgbClr val="005AA0"/>
              </a:solidFill>
              <a:ln>
                <a:solidFill>
                  <a:srgbClr val="005AA0"/>
                </a:solidFill>
              </a:ln>
            </c:spPr>
          </c:marker>
          <c:dPt>
            <c:idx val="1"/>
            <c:bubble3D val="0"/>
            <c:extLst>
              <c:ext xmlns:c16="http://schemas.microsoft.com/office/drawing/2014/chart" uri="{C3380CC4-5D6E-409C-BE32-E72D297353CC}">
                <c16:uniqueId val="{00000000-7150-4EEF-9888-B3CFAA395070}"/>
              </c:ext>
            </c:extLst>
          </c:dPt>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Effectiveness!$B$82:$W$82</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Effectiveness!$B$89:$W$89</c:f>
              <c:numCache>
                <c:formatCode>0.0%</c:formatCode>
                <c:ptCount val="22"/>
                <c:pt idx="0">
                  <c:v>0.26669519603392999</c:v>
                </c:pt>
                <c:pt idx="1">
                  <c:v>0.28670677296283797</c:v>
                </c:pt>
                <c:pt idx="2">
                  <c:v>0.24549175079585001</c:v>
                </c:pt>
                <c:pt idx="3">
                  <c:v>0.24700478630176359</c:v>
                </c:pt>
                <c:pt idx="4">
                  <c:v>0.32600000000000001</c:v>
                </c:pt>
                <c:pt idx="5">
                  <c:v>0.32193541654176716</c:v>
                </c:pt>
                <c:pt idx="6">
                  <c:v>0.33233648340314637</c:v>
                </c:pt>
                <c:pt idx="7">
                  <c:v>0.27225913183320338</c:v>
                </c:pt>
                <c:pt idx="8">
                  <c:v>0.25719212433745686</c:v>
                </c:pt>
                <c:pt idx="9">
                  <c:v>0.19780267777779292</c:v>
                </c:pt>
                <c:pt idx="10">
                  <c:v>0.25026255109901274</c:v>
                </c:pt>
                <c:pt idx="11">
                  <c:v>0.25237990380188807</c:v>
                </c:pt>
                <c:pt idx="12">
                  <c:v>0.29219520334458621</c:v>
                </c:pt>
                <c:pt idx="13">
                  <c:v>0.24379769007668523</c:v>
                </c:pt>
                <c:pt idx="14">
                  <c:v>0.27959491089885929</c:v>
                </c:pt>
                <c:pt idx="15">
                  <c:v>0.16791118181941192</c:v>
                </c:pt>
                <c:pt idx="16">
                  <c:v>0.1884034437267646</c:v>
                </c:pt>
                <c:pt idx="17">
                  <c:v>0.20063256577358496</c:v>
                </c:pt>
                <c:pt idx="18">
                  <c:v>0.19481561770383077</c:v>
                </c:pt>
                <c:pt idx="19">
                  <c:v>0.2169608945178641</c:v>
                </c:pt>
                <c:pt idx="20">
                  <c:v>0.25317655709243286</c:v>
                </c:pt>
                <c:pt idx="21">
                  <c:v>0.26083888302450653</c:v>
                </c:pt>
              </c:numCache>
            </c:numRef>
          </c:val>
          <c:smooth val="0"/>
          <c:extLst>
            <c:ext xmlns:c16="http://schemas.microsoft.com/office/drawing/2014/chart" uri="{C3380CC4-5D6E-409C-BE32-E72D297353CC}">
              <c16:uniqueId val="{00000001-7150-4EEF-9888-B3CFAA395070}"/>
            </c:ext>
          </c:extLst>
        </c:ser>
        <c:dLbls>
          <c:dLblPos val="t"/>
          <c:showLegendKey val="0"/>
          <c:showVal val="1"/>
          <c:showCatName val="0"/>
          <c:showSerName val="0"/>
          <c:showPercent val="0"/>
          <c:showBubbleSize val="0"/>
        </c:dLbls>
        <c:marker val="1"/>
        <c:smooth val="0"/>
        <c:axId val="330496640"/>
        <c:axId val="330569216"/>
      </c:lineChart>
      <c:catAx>
        <c:axId val="330496640"/>
        <c:scaling>
          <c:orientation val="minMax"/>
        </c:scaling>
        <c:delete val="0"/>
        <c:axPos val="b"/>
        <c:numFmt formatCode="General" sourceLinked="0"/>
        <c:majorTickMark val="out"/>
        <c:minorTickMark val="none"/>
        <c:tickLblPos val="nextTo"/>
        <c:txPr>
          <a:bodyPr rot="-3300000"/>
          <a:lstStyle/>
          <a:p>
            <a:pPr>
              <a:defRPr/>
            </a:pPr>
            <a:endParaRPr lang="en-US"/>
          </a:p>
        </c:txPr>
        <c:crossAx val="330569216"/>
        <c:crosses val="autoZero"/>
        <c:auto val="1"/>
        <c:lblAlgn val="ctr"/>
        <c:lblOffset val="100"/>
        <c:noMultiLvlLbl val="0"/>
      </c:catAx>
      <c:valAx>
        <c:axId val="330569216"/>
        <c:scaling>
          <c:orientation val="minMax"/>
          <c:max val="0.35000000000000003"/>
          <c:min val="0.15000000000000002"/>
        </c:scaling>
        <c:delete val="0"/>
        <c:axPos val="l"/>
        <c:numFmt formatCode="0%" sourceLinked="0"/>
        <c:majorTickMark val="out"/>
        <c:minorTickMark val="none"/>
        <c:tickLblPos val="nextTo"/>
        <c:crossAx val="330496640"/>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 Comparisons</a:t>
            </a:r>
            <a:r>
              <a:rPr lang="en-US" sz="1200" b="0" baseline="0"/>
              <a:t>  - </a:t>
            </a:r>
            <a:r>
              <a:rPr lang="en-US" sz="1200" b="0"/>
              <a:t>% very / quite a big problem</a:t>
            </a:r>
            <a:endParaRPr lang="en-US" sz="1200" b="0" baseline="0"/>
          </a:p>
        </c:rich>
      </c:tx>
      <c:overlay val="0"/>
    </c:title>
    <c:autoTitleDeleted val="0"/>
    <c:plotArea>
      <c:layout>
        <c:manualLayout>
          <c:layoutTarget val="inner"/>
          <c:xMode val="edge"/>
          <c:yMode val="edge"/>
          <c:x val="2.158165011982197E-3"/>
          <c:y val="9.3755773931952432E-2"/>
          <c:w val="0.99779527559055137"/>
          <c:h val="0.76385819846397829"/>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CE2C-416C-9C2E-A31CD8B27ED4}"/>
              </c:ext>
            </c:extLst>
          </c:dPt>
          <c:dPt>
            <c:idx val="1"/>
            <c:invertIfNegative val="0"/>
            <c:bubble3D val="0"/>
            <c:spPr>
              <a:solidFill>
                <a:srgbClr val="5AAAE6"/>
              </a:solidFill>
            </c:spPr>
            <c:extLst>
              <c:ext xmlns:c16="http://schemas.microsoft.com/office/drawing/2014/chart" uri="{C3380CC4-5D6E-409C-BE32-E72D297353CC}">
                <c16:uniqueId val="{00000003-CE2C-416C-9C2E-A31CD8B27ED4}"/>
              </c:ext>
            </c:extLst>
          </c:dPt>
          <c:dPt>
            <c:idx val="6"/>
            <c:invertIfNegative val="0"/>
            <c:bubble3D val="0"/>
            <c:spPr>
              <a:solidFill>
                <a:srgbClr val="5AAAE6"/>
              </a:solidFill>
            </c:spPr>
            <c:extLst>
              <c:ext xmlns:c16="http://schemas.microsoft.com/office/drawing/2014/chart" uri="{C3380CC4-5D6E-409C-BE32-E72D297353CC}">
                <c16:uniqueId val="{00000005-CE2C-416C-9C2E-A31CD8B27ED4}"/>
              </c:ext>
            </c:extLst>
          </c:dPt>
          <c:dPt>
            <c:idx val="7"/>
            <c:invertIfNegative val="0"/>
            <c:bubble3D val="0"/>
            <c:spPr>
              <a:solidFill>
                <a:srgbClr val="5AAAE6"/>
              </a:solidFill>
            </c:spPr>
            <c:extLst>
              <c:ext xmlns:c16="http://schemas.microsoft.com/office/drawing/2014/chart" uri="{C3380CC4-5D6E-409C-BE32-E72D297353CC}">
                <c16:uniqueId val="{00000007-CE2C-416C-9C2E-A31CD8B27ED4}"/>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E2C-416C-9C2E-A31CD8B27ED4}"/>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E2C-416C-9C2E-A31CD8B27ED4}"/>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E2C-416C-9C2E-A31CD8B27ED4}"/>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CE2C-416C-9C2E-A31CD8B27ED4}"/>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Effectiveness!$C$112:$L$113</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Effectiveness!$C$114:$L$114</c:f>
              <c:numCache>
                <c:formatCode>0.0%</c:formatCode>
                <c:ptCount val="10"/>
                <c:pt idx="0">
                  <c:v>0.20091977300629024</c:v>
                </c:pt>
                <c:pt idx="1">
                  <c:v>0.25930075903632865</c:v>
                </c:pt>
                <c:pt idx="2">
                  <c:v>0.16681368986193512</c:v>
                </c:pt>
                <c:pt idx="3">
                  <c:v>0.2870682117700285</c:v>
                </c:pt>
                <c:pt idx="4">
                  <c:v>0.2517920522245376</c:v>
                </c:pt>
                <c:pt idx="5">
                  <c:v>0.17519600851215947</c:v>
                </c:pt>
                <c:pt idx="6">
                  <c:v>0.22879893734600015</c:v>
                </c:pt>
                <c:pt idx="7">
                  <c:v>0.36233632006246941</c:v>
                </c:pt>
                <c:pt idx="8">
                  <c:v>0.48397102462630459</c:v>
                </c:pt>
                <c:pt idx="9">
                  <c:v>0.19600318973701103</c:v>
                </c:pt>
              </c:numCache>
            </c:numRef>
          </c:val>
          <c:extLst>
            <c:ext xmlns:c16="http://schemas.microsoft.com/office/drawing/2014/chart" uri="{C3380CC4-5D6E-409C-BE32-E72D297353CC}">
              <c16:uniqueId val="{00000008-CE2C-416C-9C2E-A31CD8B27ED4}"/>
            </c:ext>
          </c:extLst>
        </c:ser>
        <c:dLbls>
          <c:showLegendKey val="0"/>
          <c:showVal val="0"/>
          <c:showCatName val="0"/>
          <c:showSerName val="0"/>
          <c:showPercent val="0"/>
          <c:showBubbleSize val="0"/>
        </c:dLbls>
        <c:gapWidth val="50"/>
        <c:axId val="329951488"/>
        <c:axId val="329949952"/>
      </c:barChart>
      <c:valAx>
        <c:axId val="329949952"/>
        <c:scaling>
          <c:orientation val="minMax"/>
          <c:max val="0.5"/>
          <c:min val="0"/>
        </c:scaling>
        <c:delete val="1"/>
        <c:axPos val="l"/>
        <c:numFmt formatCode="0.0%" sourceLinked="1"/>
        <c:majorTickMark val="out"/>
        <c:minorTickMark val="none"/>
        <c:tickLblPos val="nextTo"/>
        <c:crossAx val="329951488"/>
        <c:crosses val="autoZero"/>
        <c:crossBetween val="between"/>
      </c:valAx>
      <c:catAx>
        <c:axId val="329951488"/>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29949952"/>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86539343054256E-2"/>
          <c:y val="9.4863489634789022E-2"/>
          <c:w val="0.54908072129416341"/>
          <c:h val="0.83333571835466547"/>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3BC7-4524-B6F8-2D0231220F94}"/>
              </c:ext>
            </c:extLst>
          </c:dPt>
          <c:dPt>
            <c:idx val="1"/>
            <c:bubble3D val="0"/>
            <c:spPr>
              <a:solidFill>
                <a:srgbClr val="FBE905"/>
              </a:solidFill>
              <a:ln w="19050">
                <a:solidFill>
                  <a:schemeClr val="bg1"/>
                </a:solidFill>
              </a:ln>
            </c:spPr>
            <c:extLst>
              <c:ext xmlns:c16="http://schemas.microsoft.com/office/drawing/2014/chart" uri="{C3380CC4-5D6E-409C-BE32-E72D297353CC}">
                <c16:uniqueId val="{00000003-3BC7-4524-B6F8-2D0231220F94}"/>
              </c:ext>
            </c:extLst>
          </c:dPt>
          <c:dPt>
            <c:idx val="2"/>
            <c:bubble3D val="0"/>
            <c:spPr>
              <a:solidFill>
                <a:srgbClr val="FF0000"/>
              </a:solidFill>
              <a:ln w="19050">
                <a:solidFill>
                  <a:schemeClr val="bg1"/>
                </a:solidFill>
              </a:ln>
            </c:spPr>
            <c:extLst>
              <c:ext xmlns:c16="http://schemas.microsoft.com/office/drawing/2014/chart" uri="{C3380CC4-5D6E-409C-BE32-E72D297353CC}">
                <c16:uniqueId val="{00000005-3BC7-4524-B6F8-2D0231220F94}"/>
              </c:ext>
            </c:extLst>
          </c:dPt>
          <c:dPt>
            <c:idx val="3"/>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7-3BC7-4524-B6F8-2D0231220F94}"/>
              </c:ext>
            </c:extLst>
          </c:dPt>
          <c:dPt>
            <c:idx val="4"/>
            <c:bubble3D val="0"/>
            <c:spPr>
              <a:solidFill>
                <a:srgbClr val="7030A0"/>
              </a:solidFill>
              <a:ln w="19050">
                <a:solidFill>
                  <a:schemeClr val="bg1"/>
                </a:solidFill>
              </a:ln>
            </c:spPr>
            <c:extLst>
              <c:ext xmlns:c16="http://schemas.microsoft.com/office/drawing/2014/chart" uri="{C3380CC4-5D6E-409C-BE32-E72D297353CC}">
                <c16:uniqueId val="{00000009-3BC7-4524-B6F8-2D0231220F94}"/>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BC7-4524-B6F8-2D0231220F94}"/>
                </c:ext>
              </c:extLst>
            </c:dLbl>
            <c:dLbl>
              <c:idx val="4"/>
              <c:delete val="1"/>
              <c:extLst>
                <c:ext xmlns:c15="http://schemas.microsoft.com/office/drawing/2012/chart" uri="{CE6537A1-D6FC-4f65-9D91-7224C49458BB}"/>
                <c:ext xmlns:c16="http://schemas.microsoft.com/office/drawing/2014/chart" uri="{C3380CC4-5D6E-409C-BE32-E72D297353CC}">
                  <c16:uniqueId val="{00000009-3BC7-4524-B6F8-2D0231220F94}"/>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Effectiveness!$Y$162:$Y$166</c:f>
              <c:strCache>
                <c:ptCount val="5"/>
                <c:pt idx="0">
                  <c:v>Less</c:v>
                </c:pt>
                <c:pt idx="1">
                  <c:v>About the same</c:v>
                </c:pt>
                <c:pt idx="2">
                  <c:v>More</c:v>
                </c:pt>
                <c:pt idx="3">
                  <c:v>Don’t know</c:v>
                </c:pt>
                <c:pt idx="4">
                  <c:v>Refused</c:v>
                </c:pt>
              </c:strCache>
            </c:strRef>
          </c:cat>
          <c:val>
            <c:numRef>
              <c:f>Effectiveness!$Z$162:$Z$166</c:f>
              <c:numCache>
                <c:formatCode>0.0%</c:formatCode>
                <c:ptCount val="5"/>
                <c:pt idx="0">
                  <c:v>5.6090892749790795E-2</c:v>
                </c:pt>
                <c:pt idx="1">
                  <c:v>0.74962159674548945</c:v>
                </c:pt>
                <c:pt idx="2">
                  <c:v>0.14362008825541511</c:v>
                </c:pt>
                <c:pt idx="3">
                  <c:v>5.0667422249320415E-2</c:v>
                </c:pt>
                <c:pt idx="4">
                  <c:v>0</c:v>
                </c:pt>
              </c:numCache>
            </c:numRef>
          </c:val>
          <c:extLst>
            <c:ext xmlns:c16="http://schemas.microsoft.com/office/drawing/2014/chart" uri="{C3380CC4-5D6E-409C-BE32-E72D297353CC}">
              <c16:uniqueId val="{0000000A-3BC7-4524-B6F8-2D0231220F94}"/>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4538388401017188"/>
          <c:y val="0.2972668610354976"/>
          <c:w val="0.27825829532639268"/>
          <c:h val="0.50895386273507348"/>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more crime v % less crime</a:t>
            </a:r>
            <a:endParaRPr lang="en-US" sz="1200" b="0" baseline="0"/>
          </a:p>
        </c:rich>
      </c:tx>
      <c:layout>
        <c:manualLayout>
          <c:xMode val="edge"/>
          <c:yMode val="edge"/>
          <c:x val="0.21705823098456412"/>
          <c:y val="8.9048646773203684E-3"/>
        </c:manualLayout>
      </c:layout>
      <c:overlay val="0"/>
    </c:title>
    <c:autoTitleDeleted val="0"/>
    <c:plotArea>
      <c:layout>
        <c:manualLayout>
          <c:layoutTarget val="inner"/>
          <c:xMode val="edge"/>
          <c:yMode val="edge"/>
          <c:x val="1.4731720178813265E-2"/>
          <c:y val="0.18652429130119419"/>
          <c:w val="0.9852682798211867"/>
          <c:h val="0.67588995819966946"/>
        </c:manualLayout>
      </c:layout>
      <c:barChart>
        <c:barDir val="col"/>
        <c:grouping val="stacked"/>
        <c:varyColors val="0"/>
        <c:ser>
          <c:idx val="0"/>
          <c:order val="0"/>
          <c:tx>
            <c:strRef>
              <c:f>Effectiveness!$R$193</c:f>
              <c:strCache>
                <c:ptCount val="1"/>
                <c:pt idx="0">
                  <c:v>More crime now than 12 months ago</c:v>
                </c:pt>
              </c:strCache>
            </c:strRef>
          </c:tx>
          <c:spPr>
            <a:solidFill>
              <a:srgbClr val="FF2121"/>
            </a:solidFill>
          </c:spPr>
          <c:invertIfNegative val="0"/>
          <c:dPt>
            <c:idx val="0"/>
            <c:invertIfNegative val="0"/>
            <c:bubble3D val="0"/>
            <c:extLst>
              <c:ext xmlns:c16="http://schemas.microsoft.com/office/drawing/2014/chart" uri="{C3380CC4-5D6E-409C-BE32-E72D297353CC}">
                <c16:uniqueId val="{00000000-BE9B-4F47-9448-54AAA3BA9476}"/>
              </c:ext>
            </c:extLst>
          </c:dPt>
          <c:dPt>
            <c:idx val="1"/>
            <c:invertIfNegative val="0"/>
            <c:bubble3D val="0"/>
            <c:extLst>
              <c:ext xmlns:c16="http://schemas.microsoft.com/office/drawing/2014/chart" uri="{C3380CC4-5D6E-409C-BE32-E72D297353CC}">
                <c16:uniqueId val="{00000001-BE9B-4F47-9448-54AAA3BA9476}"/>
              </c:ext>
            </c:extLst>
          </c:dPt>
          <c:dLbls>
            <c:dLbl>
              <c:idx val="0"/>
              <c:tx>
                <c:rich>
                  <a:bodyPr/>
                  <a:lstStyle/>
                  <a:p>
                    <a:r>
                      <a:rPr lang="en-US"/>
                      <a:t>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E9B-4F47-9448-54AAA3BA9476}"/>
                </c:ext>
              </c:extLst>
            </c:dLbl>
            <c:dLbl>
              <c:idx val="1"/>
              <c:tx>
                <c:rich>
                  <a:bodyPr/>
                  <a:lstStyle/>
                  <a:p>
                    <a:r>
                      <a:rPr lang="en-US"/>
                      <a:t>13%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E9B-4F47-9448-54AAA3BA9476}"/>
                </c:ext>
              </c:extLst>
            </c:dLbl>
            <c:dLbl>
              <c:idx val="2"/>
              <c:tx>
                <c:rich>
                  <a:bodyPr/>
                  <a:lstStyle/>
                  <a:p>
                    <a:r>
                      <a:rPr lang="en-US"/>
                      <a:t>15%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E9B-4F47-9448-54AAA3BA9476}"/>
                </c:ext>
              </c:extLst>
            </c:dLbl>
            <c:dLbl>
              <c:idx val="3"/>
              <c:tx>
                <c:rich>
                  <a:bodyPr/>
                  <a:lstStyle/>
                  <a:p>
                    <a:r>
                      <a:rPr lang="en-US"/>
                      <a:t>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E9B-4F47-9448-54AAA3BA9476}"/>
                </c:ext>
              </c:extLst>
            </c:dLbl>
            <c:dLbl>
              <c:idx val="4"/>
              <c:tx>
                <c:rich>
                  <a:bodyPr/>
                  <a:lstStyle/>
                  <a:p>
                    <a:r>
                      <a:rPr lang="en-US"/>
                      <a:t>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E9B-4F47-9448-54AAA3BA9476}"/>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Effectiveness!$S$192:$W$192</c:f>
              <c:strCache>
                <c:ptCount val="5"/>
                <c:pt idx="0">
                  <c:v>North Worcestershire</c:v>
                </c:pt>
                <c:pt idx="1">
                  <c:v>Telford &amp; Wrekin</c:v>
                </c:pt>
                <c:pt idx="2">
                  <c:v>Shropshire</c:v>
                </c:pt>
                <c:pt idx="3">
                  <c:v>Herefordshire</c:v>
                </c:pt>
                <c:pt idx="4">
                  <c:v>South Worcestershire</c:v>
                </c:pt>
              </c:strCache>
            </c:strRef>
          </c:cat>
          <c:val>
            <c:numRef>
              <c:f>Effectiveness!$S$193:$W$193</c:f>
              <c:numCache>
                <c:formatCode>0.0%</c:formatCode>
                <c:ptCount val="5"/>
                <c:pt idx="0">
                  <c:v>-0.15997139480940092</c:v>
                </c:pt>
                <c:pt idx="1">
                  <c:v>-0.13273739939241952</c:v>
                </c:pt>
                <c:pt idx="2">
                  <c:v>-0.14510645843701231</c:v>
                </c:pt>
                <c:pt idx="3">
                  <c:v>-0.13665435977254711</c:v>
                </c:pt>
                <c:pt idx="4">
                  <c:v>-0.13746883134324997</c:v>
                </c:pt>
              </c:numCache>
            </c:numRef>
          </c:val>
          <c:extLst>
            <c:ext xmlns:c16="http://schemas.microsoft.com/office/drawing/2014/chart" uri="{C3380CC4-5D6E-409C-BE32-E72D297353CC}">
              <c16:uniqueId val="{00000005-BE9B-4F47-9448-54AAA3BA9476}"/>
            </c:ext>
          </c:extLst>
        </c:ser>
        <c:ser>
          <c:idx val="1"/>
          <c:order val="1"/>
          <c:tx>
            <c:strRef>
              <c:f>Effectiveness!$R$194</c:f>
              <c:strCache>
                <c:ptCount val="1"/>
                <c:pt idx="0">
                  <c:v>Less crime now than 12 months ago</c:v>
                </c:pt>
              </c:strCache>
            </c:strRef>
          </c:tx>
          <c:spPr>
            <a:solidFill>
              <a:srgbClr val="009A46"/>
            </a:solidFill>
          </c:spPr>
          <c:invertIfNegative val="0"/>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Effectiveness!$S$192:$W$192</c:f>
              <c:strCache>
                <c:ptCount val="5"/>
                <c:pt idx="0">
                  <c:v>North Worcestershire</c:v>
                </c:pt>
                <c:pt idx="1">
                  <c:v>Telford &amp; Wrekin</c:v>
                </c:pt>
                <c:pt idx="2">
                  <c:v>Shropshire</c:v>
                </c:pt>
                <c:pt idx="3">
                  <c:v>Herefordshire</c:v>
                </c:pt>
                <c:pt idx="4">
                  <c:v>South Worcestershire</c:v>
                </c:pt>
              </c:strCache>
            </c:strRef>
          </c:cat>
          <c:val>
            <c:numRef>
              <c:f>Effectiveness!$S$194:$W$194</c:f>
              <c:numCache>
                <c:formatCode>0.0%</c:formatCode>
                <c:ptCount val="5"/>
                <c:pt idx="0">
                  <c:v>6.8307647918531667E-2</c:v>
                </c:pt>
                <c:pt idx="1">
                  <c:v>6.553875139848038E-2</c:v>
                </c:pt>
                <c:pt idx="2">
                  <c:v>5.3032633772287528E-2</c:v>
                </c:pt>
                <c:pt idx="3">
                  <c:v>4.9978273273944267E-2</c:v>
                </c:pt>
                <c:pt idx="4">
                  <c:v>4.6376386832982792E-2</c:v>
                </c:pt>
              </c:numCache>
            </c:numRef>
          </c:val>
          <c:extLst>
            <c:ext xmlns:c16="http://schemas.microsoft.com/office/drawing/2014/chart" uri="{C3380CC4-5D6E-409C-BE32-E72D297353CC}">
              <c16:uniqueId val="{00000006-BE9B-4F47-9448-54AAA3BA9476}"/>
            </c:ext>
          </c:extLst>
        </c:ser>
        <c:dLbls>
          <c:showLegendKey val="0"/>
          <c:showVal val="0"/>
          <c:showCatName val="0"/>
          <c:showSerName val="0"/>
          <c:showPercent val="0"/>
          <c:showBubbleSize val="0"/>
        </c:dLbls>
        <c:gapWidth val="50"/>
        <c:overlap val="100"/>
        <c:axId val="330434432"/>
        <c:axId val="330432896"/>
      </c:barChart>
      <c:valAx>
        <c:axId val="330432896"/>
        <c:scaling>
          <c:orientation val="minMax"/>
          <c:max val="0.1"/>
          <c:min val="-0.2"/>
        </c:scaling>
        <c:delete val="1"/>
        <c:axPos val="l"/>
        <c:numFmt formatCode="0.0%" sourceLinked="1"/>
        <c:majorTickMark val="out"/>
        <c:minorTickMark val="none"/>
        <c:tickLblPos val="nextTo"/>
        <c:crossAx val="330434432"/>
        <c:crosses val="autoZero"/>
        <c:crossBetween val="between"/>
      </c:valAx>
      <c:catAx>
        <c:axId val="330434432"/>
        <c:scaling>
          <c:orientation val="minMax"/>
        </c:scaling>
        <c:delete val="0"/>
        <c:axPos val="b"/>
        <c:numFmt formatCode="General" sourceLinked="1"/>
        <c:majorTickMark val="none"/>
        <c:minorTickMark val="none"/>
        <c:tickLblPos val="low"/>
        <c:spPr>
          <a:ln cap="sq" cmpd="dbl">
            <a:noFill/>
            <a:prstDash val="dash"/>
          </a:ln>
        </c:spPr>
        <c:txPr>
          <a:bodyPr/>
          <a:lstStyle/>
          <a:p>
            <a:pPr>
              <a:defRPr sz="1000"/>
            </a:pPr>
            <a:endParaRPr lang="en-US"/>
          </a:p>
        </c:txPr>
        <c:crossAx val="330432896"/>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17790966726974397"/>
          <c:y val="0.11185306917321564"/>
          <c:w val="0.61634655257133952"/>
          <c:h val="0.13421330880648463"/>
        </c:manualLayout>
      </c:layout>
      <c:overlay val="0"/>
    </c:legend>
    <c:plotVisOnly val="1"/>
    <c:dispBlanksAs val="gap"/>
    <c:showDLblsOverMax val="0"/>
  </c:chart>
  <c:spPr>
    <a:ln>
      <a:noFill/>
    </a:ln>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More v % Less</a:t>
            </a:r>
          </a:p>
        </c:rich>
      </c:tx>
      <c:layout>
        <c:manualLayout>
          <c:xMode val="edge"/>
          <c:yMode val="edge"/>
          <c:x val="0.32314662178886849"/>
          <c:y val="0"/>
        </c:manualLayout>
      </c:layout>
      <c:overlay val="0"/>
    </c:title>
    <c:autoTitleDeleted val="0"/>
    <c:plotArea>
      <c:layout>
        <c:manualLayout>
          <c:layoutTarget val="inner"/>
          <c:xMode val="edge"/>
          <c:yMode val="edge"/>
          <c:x val="8.3529265918931853E-2"/>
          <c:y val="0.19348710386466708"/>
          <c:w val="0.91349454290742005"/>
          <c:h val="0.71204103020691323"/>
        </c:manualLayout>
      </c:layout>
      <c:lineChart>
        <c:grouping val="standard"/>
        <c:varyColors val="0"/>
        <c:ser>
          <c:idx val="7"/>
          <c:order val="0"/>
          <c:tx>
            <c:strRef>
              <c:f>Effectiveness!$A$162</c:f>
              <c:strCache>
                <c:ptCount val="1"/>
                <c:pt idx="0">
                  <c:v>Less</c:v>
                </c:pt>
              </c:strCache>
            </c:strRef>
          </c:tx>
          <c:spPr>
            <a:ln>
              <a:solidFill>
                <a:srgbClr val="009A46"/>
              </a:solidFill>
            </a:ln>
          </c:spPr>
          <c:marker>
            <c:symbol val="diamond"/>
            <c:size val="5"/>
            <c:spPr>
              <a:solidFill>
                <a:srgbClr val="009A46"/>
              </a:solidFill>
              <a:ln>
                <a:solidFill>
                  <a:srgbClr val="009A46"/>
                </a:solidFill>
              </a:ln>
            </c:spPr>
          </c:marker>
          <c:dLbls>
            <c:dLbl>
              <c:idx val="10"/>
              <c:layout>
                <c:manualLayout>
                  <c:x val="-3.8022239831328936E-2"/>
                  <c:y val="5.7879874390701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35-4F10-AAA5-1C1237642796}"/>
                </c:ext>
              </c:extLst>
            </c:dLbl>
            <c:dLbl>
              <c:idx val="12"/>
              <c:layout>
                <c:manualLayout>
                  <c:x val="-4.433103585511515E-2"/>
                  <c:y val="6.0937647811691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35-4F10-AAA5-1C1237642796}"/>
                </c:ext>
              </c:extLst>
            </c:dLbl>
            <c:dLbl>
              <c:idx val="13"/>
              <c:layout>
                <c:manualLayout>
                  <c:x val="-6.6812406194649565E-3"/>
                  <c:y val="4.8457193734175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35-4F10-AAA5-1C1237642796}"/>
                </c:ext>
              </c:extLst>
            </c:dLbl>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Effectiveness!$B$161:$W$161</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Effectiveness!$B$162:$W$162</c:f>
              <c:numCache>
                <c:formatCode>0.0%</c:formatCode>
                <c:ptCount val="22"/>
                <c:pt idx="0">
                  <c:v>7.7171932101755394E-2</c:v>
                </c:pt>
                <c:pt idx="1">
                  <c:v>5.4771335481318802E-2</c:v>
                </c:pt>
                <c:pt idx="2">
                  <c:v>3.82417012743516E-2</c:v>
                </c:pt>
                <c:pt idx="3">
                  <c:v>3.5704297388745844E-2</c:v>
                </c:pt>
                <c:pt idx="4">
                  <c:v>5.3999999999999999E-2</c:v>
                </c:pt>
                <c:pt idx="5">
                  <c:v>5.5932443067354197E-2</c:v>
                </c:pt>
                <c:pt idx="6">
                  <c:v>3.3029272126033085E-2</c:v>
                </c:pt>
                <c:pt idx="7">
                  <c:v>6.2084761514999143E-2</c:v>
                </c:pt>
                <c:pt idx="8">
                  <c:v>8.1604706053943141E-2</c:v>
                </c:pt>
                <c:pt idx="9">
                  <c:v>4.1687996942740294E-2</c:v>
                </c:pt>
                <c:pt idx="10">
                  <c:v>9.1549865852008264E-2</c:v>
                </c:pt>
                <c:pt idx="11">
                  <c:v>0.10608397671505919</c:v>
                </c:pt>
                <c:pt idx="12">
                  <c:v>7.7417620568618617E-2</c:v>
                </c:pt>
                <c:pt idx="13">
                  <c:v>4.916866808939651E-2</c:v>
                </c:pt>
                <c:pt idx="14">
                  <c:v>7.276069684740033E-2</c:v>
                </c:pt>
                <c:pt idx="15">
                  <c:v>6.2581486355106505E-2</c:v>
                </c:pt>
                <c:pt idx="16">
                  <c:v>3.9392203712036181E-2</c:v>
                </c:pt>
                <c:pt idx="17">
                  <c:v>4.3285710338514659E-2</c:v>
                </c:pt>
                <c:pt idx="18">
                  <c:v>5.0453215673761806E-2</c:v>
                </c:pt>
                <c:pt idx="19">
                  <c:v>5.9872930842619895E-2</c:v>
                </c:pt>
                <c:pt idx="20">
                  <c:v>5.1298939178114393E-2</c:v>
                </c:pt>
                <c:pt idx="21">
                  <c:v>6.2749822946715342E-2</c:v>
                </c:pt>
              </c:numCache>
            </c:numRef>
          </c:val>
          <c:smooth val="0"/>
          <c:extLst>
            <c:ext xmlns:c16="http://schemas.microsoft.com/office/drawing/2014/chart" uri="{C3380CC4-5D6E-409C-BE32-E72D297353CC}">
              <c16:uniqueId val="{00000003-CE35-4F10-AAA5-1C1237642796}"/>
            </c:ext>
          </c:extLst>
        </c:ser>
        <c:ser>
          <c:idx val="0"/>
          <c:order val="1"/>
          <c:tx>
            <c:strRef>
              <c:f>Effectiveness!$A$164</c:f>
              <c:strCache>
                <c:ptCount val="1"/>
                <c:pt idx="0">
                  <c:v>More</c:v>
                </c:pt>
              </c:strCache>
            </c:strRef>
          </c:tx>
          <c:spPr>
            <a:ln>
              <a:solidFill>
                <a:srgbClr val="FF2121"/>
              </a:solidFill>
            </a:ln>
          </c:spPr>
          <c:marker>
            <c:spPr>
              <a:solidFill>
                <a:srgbClr val="FF2121"/>
              </a:solidFill>
              <a:ln>
                <a:solidFill>
                  <a:srgbClr val="FF2121"/>
                </a:solidFill>
              </a:ln>
            </c:spPr>
          </c:marker>
          <c:dLbls>
            <c:dLbl>
              <c:idx val="11"/>
              <c:layout>
                <c:manualLayout>
                  <c:x val="-4.9776584142379829E-2"/>
                  <c:y val="6.310695538057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35-4F10-AAA5-1C1237642796}"/>
                </c:ext>
              </c:extLst>
            </c:dLbl>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Effectiveness!$B$161:$W$161</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Effectiveness!$B$164:$W$164</c:f>
              <c:numCache>
                <c:formatCode>0.0%</c:formatCode>
                <c:ptCount val="22"/>
                <c:pt idx="0">
                  <c:v>0.18445245914327499</c:v>
                </c:pt>
                <c:pt idx="1">
                  <c:v>0.19869137854325</c:v>
                </c:pt>
                <c:pt idx="2">
                  <c:v>0.150277550231874</c:v>
                </c:pt>
                <c:pt idx="3">
                  <c:v>0.19361308301092287</c:v>
                </c:pt>
                <c:pt idx="4">
                  <c:v>0.214</c:v>
                </c:pt>
                <c:pt idx="5">
                  <c:v>0.17987100564274966</c:v>
                </c:pt>
                <c:pt idx="6">
                  <c:v>0.16113075482997929</c:v>
                </c:pt>
                <c:pt idx="7">
                  <c:v>0.12735230317659738</c:v>
                </c:pt>
                <c:pt idx="8">
                  <c:v>0.14284357635762285</c:v>
                </c:pt>
                <c:pt idx="9">
                  <c:v>0.14378043531696333</c:v>
                </c:pt>
                <c:pt idx="10">
                  <c:v>0.101071537459543</c:v>
                </c:pt>
                <c:pt idx="11">
                  <c:v>7.6105545267681055E-2</c:v>
                </c:pt>
                <c:pt idx="12">
                  <c:v>0.10255754701415087</c:v>
                </c:pt>
                <c:pt idx="13">
                  <c:v>0.16011065736349731</c:v>
                </c:pt>
                <c:pt idx="14">
                  <c:v>0.16540838644128666</c:v>
                </c:pt>
                <c:pt idx="15">
                  <c:v>0.14981297982236555</c:v>
                </c:pt>
                <c:pt idx="16">
                  <c:v>0.14743620475857275</c:v>
                </c:pt>
                <c:pt idx="17">
                  <c:v>0.14204939742384717</c:v>
                </c:pt>
                <c:pt idx="18">
                  <c:v>0.13792610548651205</c:v>
                </c:pt>
                <c:pt idx="19">
                  <c:v>0.14914046858922886</c:v>
                </c:pt>
                <c:pt idx="20">
                  <c:v>0.14620557714225352</c:v>
                </c:pt>
                <c:pt idx="21">
                  <c:v>0.1412052174249703</c:v>
                </c:pt>
              </c:numCache>
            </c:numRef>
          </c:val>
          <c:smooth val="0"/>
          <c:extLst>
            <c:ext xmlns:c16="http://schemas.microsoft.com/office/drawing/2014/chart" uri="{C3380CC4-5D6E-409C-BE32-E72D297353CC}">
              <c16:uniqueId val="{00000005-CE35-4F10-AAA5-1C1237642796}"/>
            </c:ext>
          </c:extLst>
        </c:ser>
        <c:dLbls>
          <c:showLegendKey val="0"/>
          <c:showVal val="0"/>
          <c:showCatName val="0"/>
          <c:showSerName val="0"/>
          <c:showPercent val="0"/>
          <c:showBubbleSize val="0"/>
        </c:dLbls>
        <c:marker val="1"/>
        <c:smooth val="0"/>
        <c:axId val="330611328"/>
        <c:axId val="330629504"/>
      </c:lineChart>
      <c:catAx>
        <c:axId val="330611328"/>
        <c:scaling>
          <c:orientation val="minMax"/>
        </c:scaling>
        <c:delete val="0"/>
        <c:axPos val="b"/>
        <c:numFmt formatCode="General" sourceLinked="0"/>
        <c:majorTickMark val="out"/>
        <c:minorTickMark val="none"/>
        <c:tickLblPos val="nextTo"/>
        <c:txPr>
          <a:bodyPr rot="-3300000"/>
          <a:lstStyle/>
          <a:p>
            <a:pPr>
              <a:defRPr/>
            </a:pPr>
            <a:endParaRPr lang="en-US"/>
          </a:p>
        </c:txPr>
        <c:crossAx val="330629504"/>
        <c:crosses val="autoZero"/>
        <c:auto val="1"/>
        <c:lblAlgn val="ctr"/>
        <c:lblOffset val="100"/>
        <c:noMultiLvlLbl val="0"/>
      </c:catAx>
      <c:valAx>
        <c:axId val="330629504"/>
        <c:scaling>
          <c:orientation val="minMax"/>
          <c:max val="0.30000000000000004"/>
          <c:min val="0"/>
        </c:scaling>
        <c:delete val="0"/>
        <c:axPos val="l"/>
        <c:numFmt formatCode="0%" sourceLinked="0"/>
        <c:majorTickMark val="out"/>
        <c:minorTickMark val="none"/>
        <c:tickLblPos val="nextTo"/>
        <c:crossAx val="330611328"/>
        <c:crosses val="autoZero"/>
        <c:crossBetween val="between"/>
      </c:valAx>
    </c:plotArea>
    <c:legend>
      <c:legendPos val="t"/>
      <c:layout>
        <c:manualLayout>
          <c:xMode val="edge"/>
          <c:yMode val="edge"/>
          <c:x val="0.26959198502599019"/>
          <c:y val="0.13193818266223847"/>
          <c:w val="0.4554706729168243"/>
          <c:h val="7.9505856820900916E-2"/>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more crime v % less crime</a:t>
            </a:r>
          </a:p>
        </c:rich>
      </c:tx>
      <c:layout>
        <c:manualLayout>
          <c:xMode val="edge"/>
          <c:yMode val="edge"/>
          <c:x val="0.23742021377762562"/>
          <c:y val="1.0554089709762533E-2"/>
        </c:manualLayout>
      </c:layout>
      <c:overlay val="0"/>
    </c:title>
    <c:autoTitleDeleted val="0"/>
    <c:plotArea>
      <c:layout>
        <c:manualLayout>
          <c:layoutTarget val="inner"/>
          <c:xMode val="edge"/>
          <c:yMode val="edge"/>
          <c:x val="2.2579786222374381E-4"/>
          <c:y val="0.19549433725951934"/>
          <c:w val="0.99779527559055137"/>
          <c:h val="0.66563757595171413"/>
        </c:manualLayout>
      </c:layout>
      <c:barChart>
        <c:barDir val="col"/>
        <c:grouping val="stacked"/>
        <c:varyColors val="0"/>
        <c:ser>
          <c:idx val="1"/>
          <c:order val="0"/>
          <c:tx>
            <c:strRef>
              <c:f>Effectiveness!$B$193</c:f>
              <c:strCache>
                <c:ptCount val="1"/>
                <c:pt idx="0">
                  <c:v>More crime now than 12 months ago</c:v>
                </c:pt>
              </c:strCache>
            </c:strRef>
          </c:tx>
          <c:spPr>
            <a:solidFill>
              <a:srgbClr val="FF2121"/>
            </a:solidFill>
          </c:spPr>
          <c:invertIfNegative val="0"/>
          <c:dLbls>
            <c:dLbl>
              <c:idx val="0"/>
              <c:tx>
                <c:rich>
                  <a:bodyPr/>
                  <a:lstStyle/>
                  <a:p>
                    <a:r>
                      <a:rPr lang="en-US"/>
                      <a:t>12%</a:t>
                    </a:r>
                  </a:p>
                </c:rich>
              </c:tx>
              <c:dLblPos val="inEnd"/>
              <c:showLegendKey val="0"/>
              <c:showVal val="1"/>
              <c:showCatName val="0"/>
              <c:showSerName val="0"/>
              <c:showPercent val="0"/>
              <c:showBubbleSize val="0"/>
              <c:extLst>
                <c:ext xmlns:c15="http://schemas.microsoft.com/office/drawing/2012/chart" uri="{CE6537A1-D6FC-4f65-9D91-7224C49458BB}">
                  <c15:layout>
                    <c:manualLayout>
                      <c:w val="5.1761517615176153E-2"/>
                      <c:h val="5.857519788918205E-2"/>
                    </c:manualLayout>
                  </c15:layout>
                  <c15:showDataLabelsRange val="0"/>
                </c:ext>
                <c:ext xmlns:c16="http://schemas.microsoft.com/office/drawing/2014/chart" uri="{C3380CC4-5D6E-409C-BE32-E72D297353CC}">
                  <c16:uniqueId val="{00000000-3502-49FE-AEC6-4C1D4D456D6F}"/>
                </c:ext>
              </c:extLst>
            </c:dLbl>
            <c:dLbl>
              <c:idx val="1"/>
              <c:tx>
                <c:rich>
                  <a:bodyPr/>
                  <a:lstStyle/>
                  <a:p>
                    <a:r>
                      <a:rPr lang="en-US"/>
                      <a:t>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502-49FE-AEC6-4C1D4D456D6F}"/>
                </c:ext>
              </c:extLst>
            </c:dLbl>
            <c:dLbl>
              <c:idx val="2"/>
              <c:layout>
                <c:manualLayout>
                  <c:x val="-1.8865019921290326E-3"/>
                  <c:y val="-7.5615482101675955E-3"/>
                </c:manualLayout>
              </c:layout>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502-49FE-AEC6-4C1D4D456D6F}"/>
                </c:ext>
              </c:extLst>
            </c:dLbl>
            <c:dLbl>
              <c:idx val="3"/>
              <c:tx>
                <c:rich>
                  <a:bodyPr/>
                  <a:lstStyle/>
                  <a:p>
                    <a:r>
                      <a:rPr lang="en-US"/>
                      <a:t>13%</a:t>
                    </a:r>
                  </a:p>
                </c:rich>
              </c:tx>
              <c:dLblPos val="inEnd"/>
              <c:showLegendKey val="0"/>
              <c:showVal val="1"/>
              <c:showCatName val="0"/>
              <c:showSerName val="0"/>
              <c:showPercent val="0"/>
              <c:showBubbleSize val="0"/>
              <c:extLst>
                <c:ext xmlns:c15="http://schemas.microsoft.com/office/drawing/2012/chart" uri="{CE6537A1-D6FC-4f65-9D91-7224C49458BB}">
                  <c15:layout>
                    <c:manualLayout>
                      <c:w val="5.1761517615176153E-2"/>
                      <c:h val="5.1539138082673693E-2"/>
                    </c:manualLayout>
                  </c15:layout>
                  <c15:showDataLabelsRange val="0"/>
                </c:ext>
                <c:ext xmlns:c16="http://schemas.microsoft.com/office/drawing/2014/chart" uri="{C3380CC4-5D6E-409C-BE32-E72D297353CC}">
                  <c16:uniqueId val="{00000003-3502-49FE-AEC6-4C1D4D456D6F}"/>
                </c:ext>
              </c:extLst>
            </c:dLbl>
            <c:dLbl>
              <c:idx val="4"/>
              <c:tx>
                <c:rich>
                  <a:bodyPr/>
                  <a:lstStyle/>
                  <a:p>
                    <a:r>
                      <a:rPr lang="en-US"/>
                      <a:t>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502-49FE-AEC6-4C1D4D456D6F}"/>
                </c:ext>
              </c:extLst>
            </c:dLbl>
            <c:dLbl>
              <c:idx val="5"/>
              <c:layout>
                <c:manualLayout>
                  <c:x val="-7.0976080323456403E-17"/>
                  <c:y val="-8.0711085256823037E-2"/>
                </c:manualLayout>
              </c:layout>
              <c:tx>
                <c:rich>
                  <a:bodyPr/>
                  <a:lstStyle/>
                  <a:p>
                    <a:r>
                      <a:rPr lang="en-US"/>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502-49FE-AEC6-4C1D4D456D6F}"/>
                </c:ext>
              </c:extLst>
            </c:dLbl>
            <c:dLbl>
              <c:idx val="6"/>
              <c:tx>
                <c:rich>
                  <a:bodyPr/>
                  <a:lstStyle/>
                  <a:p>
                    <a:r>
                      <a:rPr lang="en-US"/>
                      <a:t>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502-49FE-AEC6-4C1D4D456D6F}"/>
                </c:ext>
              </c:extLst>
            </c:dLbl>
            <c:dLbl>
              <c:idx val="7"/>
              <c:tx>
                <c:rich>
                  <a:bodyPr/>
                  <a:lstStyle/>
                  <a:p>
                    <a:r>
                      <a:rPr lang="en-US"/>
                      <a:t>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502-49FE-AEC6-4C1D4D456D6F}"/>
                </c:ext>
              </c:extLst>
            </c:dLbl>
            <c:dLbl>
              <c:idx val="8"/>
              <c:tx>
                <c:rich>
                  <a:bodyPr/>
                  <a:lstStyle/>
                  <a:p>
                    <a:r>
                      <a:rPr lang="en-US"/>
                      <a:t>29%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502-49FE-AEC6-4C1D4D456D6F}"/>
                </c:ext>
              </c:extLst>
            </c:dLbl>
            <c:dLbl>
              <c:idx val="9"/>
              <c:tx>
                <c:rich>
                  <a:bodyPr/>
                  <a:lstStyle/>
                  <a:p>
                    <a:r>
                      <a:rPr lang="en-US"/>
                      <a:t>12%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502-49FE-AEC6-4C1D4D456D6F}"/>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Effectiveness!$C$191:$L$192</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Effectiveness!$C$193:$L$193</c:f>
              <c:numCache>
                <c:formatCode>0.0%</c:formatCode>
                <c:ptCount val="10"/>
                <c:pt idx="0">
                  <c:v>-0.12182201266381934</c:v>
                </c:pt>
                <c:pt idx="1">
                  <c:v>-0.16354443161008228</c:v>
                </c:pt>
                <c:pt idx="2">
                  <c:v>-5.3872677520373363E-2</c:v>
                </c:pt>
                <c:pt idx="3">
                  <c:v>-0.13470575945110977</c:v>
                </c:pt>
                <c:pt idx="4">
                  <c:v>-0.16573528603761084</c:v>
                </c:pt>
                <c:pt idx="5">
                  <c:v>-0.16788832363471395</c:v>
                </c:pt>
                <c:pt idx="6">
                  <c:v>-0.14438151387547932</c:v>
                </c:pt>
                <c:pt idx="7">
                  <c:v>-0.10560624426352301</c:v>
                </c:pt>
                <c:pt idx="8">
                  <c:v>-0.29380287326499588</c:v>
                </c:pt>
                <c:pt idx="9">
                  <c:v>-0.12255820577162355</c:v>
                </c:pt>
              </c:numCache>
            </c:numRef>
          </c:val>
          <c:extLst>
            <c:ext xmlns:c16="http://schemas.microsoft.com/office/drawing/2014/chart" uri="{C3380CC4-5D6E-409C-BE32-E72D297353CC}">
              <c16:uniqueId val="{0000000A-3502-49FE-AEC6-4C1D4D456D6F}"/>
            </c:ext>
          </c:extLst>
        </c:ser>
        <c:ser>
          <c:idx val="0"/>
          <c:order val="1"/>
          <c:tx>
            <c:strRef>
              <c:f>Effectiveness!$B$194</c:f>
              <c:strCache>
                <c:ptCount val="1"/>
                <c:pt idx="0">
                  <c:v>Less crime now than 12 months ago</c:v>
                </c:pt>
              </c:strCache>
            </c:strRef>
          </c:tx>
          <c:spPr>
            <a:solidFill>
              <a:srgbClr val="009A46"/>
            </a:solidFill>
          </c:spPr>
          <c:invertIfNegative val="0"/>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Effectiveness!$C$191:$L$192</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Effectiveness!$C$194:$L$194</c:f>
              <c:numCache>
                <c:formatCode>0.0%</c:formatCode>
                <c:ptCount val="10"/>
                <c:pt idx="0">
                  <c:v>5.9755716867334732E-2</c:v>
                </c:pt>
                <c:pt idx="1">
                  <c:v>5.2741091812287359E-2</c:v>
                </c:pt>
                <c:pt idx="2">
                  <c:v>9.6689176205986202E-2</c:v>
                </c:pt>
                <c:pt idx="3">
                  <c:v>6.1140673439594471E-2</c:v>
                </c:pt>
                <c:pt idx="4">
                  <c:v>4.3185168275442942E-2</c:v>
                </c:pt>
                <c:pt idx="5">
                  <c:v>4.775512467447391E-2</c:v>
                </c:pt>
                <c:pt idx="6">
                  <c:v>5.5516742808778143E-2</c:v>
                </c:pt>
                <c:pt idx="7">
                  <c:v>8.4755079651907733E-2</c:v>
                </c:pt>
                <c:pt idx="8">
                  <c:v>6.8545392078746534E-2</c:v>
                </c:pt>
                <c:pt idx="9">
                  <c:v>5.4344253138304745E-2</c:v>
                </c:pt>
              </c:numCache>
            </c:numRef>
          </c:val>
          <c:extLst>
            <c:ext xmlns:c16="http://schemas.microsoft.com/office/drawing/2014/chart" uri="{C3380CC4-5D6E-409C-BE32-E72D297353CC}">
              <c16:uniqueId val="{0000000B-3502-49FE-AEC6-4C1D4D456D6F}"/>
            </c:ext>
          </c:extLst>
        </c:ser>
        <c:dLbls>
          <c:dLblPos val="inEnd"/>
          <c:showLegendKey val="0"/>
          <c:showVal val="1"/>
          <c:showCatName val="0"/>
          <c:showSerName val="0"/>
          <c:showPercent val="0"/>
          <c:showBubbleSize val="0"/>
        </c:dLbls>
        <c:gapWidth val="50"/>
        <c:overlap val="100"/>
        <c:axId val="330365568"/>
        <c:axId val="330364032"/>
      </c:barChart>
      <c:valAx>
        <c:axId val="330364032"/>
        <c:scaling>
          <c:orientation val="minMax"/>
          <c:max val="0.1"/>
          <c:min val="-0.35000000000000003"/>
        </c:scaling>
        <c:delete val="1"/>
        <c:axPos val="l"/>
        <c:numFmt formatCode="0.0%" sourceLinked="1"/>
        <c:majorTickMark val="out"/>
        <c:minorTickMark val="none"/>
        <c:tickLblPos val="nextTo"/>
        <c:crossAx val="330365568"/>
        <c:crosses val="autoZero"/>
        <c:crossBetween val="between"/>
        <c:majorUnit val="5.000000000000001E-2"/>
      </c:valAx>
      <c:catAx>
        <c:axId val="330365568"/>
        <c:scaling>
          <c:orientation val="minMax"/>
        </c:scaling>
        <c:delete val="0"/>
        <c:axPos val="b"/>
        <c:numFmt formatCode="General" sourceLinked="1"/>
        <c:majorTickMark val="out"/>
        <c:minorTickMark val="none"/>
        <c:tickLblPos val="low"/>
        <c:spPr>
          <a:ln w="6350" cap="sq" cmpd="dbl">
            <a:solidFill>
              <a:srgbClr val="002060"/>
            </a:solidFill>
            <a:prstDash val="dash"/>
          </a:ln>
        </c:spPr>
        <c:txPr>
          <a:bodyPr/>
          <a:lstStyle/>
          <a:p>
            <a:pPr>
              <a:defRPr sz="1000"/>
            </a:pPr>
            <a:endParaRPr lang="en-US"/>
          </a:p>
        </c:txPr>
        <c:crossAx val="330364032"/>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33434851078397809"/>
          <c:y val="8.1819126171233866E-2"/>
          <c:w val="0.32479242268629466"/>
          <c:h val="0.12723246005858765"/>
        </c:manualLayout>
      </c:layout>
      <c:overlay val="0"/>
    </c:legend>
    <c:plotVisOnly val="1"/>
    <c:dispBlanksAs val="gap"/>
    <c:showDLblsOverMax val="0"/>
  </c:chart>
  <c:spPr>
    <a:ln>
      <a:noFill/>
    </a:ln>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838162086131522"/>
          <c:y val="0"/>
          <c:w val="0.68161837913868473"/>
          <c:h val="0.93732399600492411"/>
        </c:manualLayout>
      </c:layout>
      <c:barChart>
        <c:barDir val="bar"/>
        <c:grouping val="stacked"/>
        <c:varyColors val="0"/>
        <c:ser>
          <c:idx val="5"/>
          <c:order val="0"/>
          <c:tx>
            <c:strRef>
              <c:f>Effectiveness!$B$242</c:f>
              <c:strCache>
                <c:ptCount val="1"/>
                <c:pt idx="0">
                  <c:v>Disagree</c:v>
                </c:pt>
              </c:strCache>
            </c:strRef>
          </c:tx>
          <c:spPr>
            <a:solidFill>
              <a:srgbClr val="FF0000"/>
            </a:solidFill>
          </c:spPr>
          <c:invertIfNegative val="0"/>
          <c:dLbls>
            <c:dLbl>
              <c:idx val="0"/>
              <c:layout>
                <c:manualLayout>
                  <c:x val="-5.2241749879545156E-2"/>
                  <c:y val="-2.9563074801984071E-3"/>
                </c:manualLayout>
              </c:layout>
              <c:tx>
                <c:rich>
                  <a:bodyPr/>
                  <a:lstStyle/>
                  <a:p>
                    <a:pPr>
                      <a:defRPr sz="1200">
                        <a:solidFill>
                          <a:sysClr val="windowText" lastClr="000000"/>
                        </a:solidFill>
                      </a:defRPr>
                    </a:pPr>
                    <a:r>
                      <a:rPr lang="en-US">
                        <a:solidFill>
                          <a:sysClr val="windowText" lastClr="000000"/>
                        </a:solidFill>
                      </a:rPr>
                      <a:t>8%</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4B-4B16-BB54-EBD7B3FAA576}"/>
                </c:ext>
              </c:extLst>
            </c:dLbl>
            <c:dLbl>
              <c:idx val="1"/>
              <c:layout>
                <c:manualLayout>
                  <c:x val="-1.0389794641763154E-2"/>
                  <c:y val="-1.4775715147407841E-3"/>
                </c:manualLayout>
              </c:layout>
              <c:tx>
                <c:rich>
                  <a:bodyPr/>
                  <a:lstStyle/>
                  <a:p>
                    <a:r>
                      <a:rPr lang="en-US">
                        <a:solidFill>
                          <a:schemeClr val="bg1"/>
                        </a:solidFill>
                      </a:rPr>
                      <a:t>18%</a:t>
                    </a:r>
                  </a:p>
                </c:rich>
              </c:tx>
              <c:dLblPos val="ctr"/>
              <c:showLegendKey val="0"/>
              <c:showVal val="1"/>
              <c:showCatName val="0"/>
              <c:showSerName val="0"/>
              <c:showPercent val="0"/>
              <c:showBubbleSize val="0"/>
              <c:extLst>
                <c:ext xmlns:c15="http://schemas.microsoft.com/office/drawing/2012/chart" uri="{CE6537A1-D6FC-4f65-9D91-7224C49458BB}">
                  <c15:layout>
                    <c:manualLayout>
                      <c:w val="7.4271674271674262E-2"/>
                      <c:h val="4.9245785270629984E-2"/>
                    </c:manualLayout>
                  </c15:layout>
                  <c15:showDataLabelsRange val="0"/>
                </c:ext>
                <c:ext xmlns:c16="http://schemas.microsoft.com/office/drawing/2014/chart" uri="{C3380CC4-5D6E-409C-BE32-E72D297353CC}">
                  <c16:uniqueId val="{00000001-FD4B-4B16-BB54-EBD7B3FAA576}"/>
                </c:ext>
              </c:extLst>
            </c:dLbl>
            <c:dLbl>
              <c:idx val="2"/>
              <c:layout>
                <c:manualLayout>
                  <c:x val="-4.6712527027487655E-2"/>
                  <c:y val="1.3973408604512157E-6"/>
                </c:manualLayout>
              </c:layout>
              <c:tx>
                <c:rich>
                  <a:bodyPr/>
                  <a:lstStyle/>
                  <a:p>
                    <a:pPr>
                      <a:defRPr sz="1200">
                        <a:solidFill>
                          <a:sysClr val="windowText" lastClr="000000"/>
                        </a:solidFill>
                      </a:defRPr>
                    </a:pPr>
                    <a:r>
                      <a:rPr lang="en-US">
                        <a:solidFill>
                          <a:sysClr val="windowText" lastClr="000000"/>
                        </a:solidFill>
                      </a:rPr>
                      <a:t>5%</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4B-4B16-BB54-EBD7B3FAA576}"/>
                </c:ext>
              </c:extLst>
            </c:dLbl>
            <c:dLbl>
              <c:idx val="3"/>
              <c:layout>
                <c:manualLayout>
                  <c:x val="-4.7649817728557885E-2"/>
                  <c:y val="2.3289014344468524E-7"/>
                </c:manualLayout>
              </c:layout>
              <c:tx>
                <c:rich>
                  <a:bodyPr/>
                  <a:lstStyle/>
                  <a:p>
                    <a:pPr>
                      <a:defRPr sz="1200">
                        <a:solidFill>
                          <a:sysClr val="windowText" lastClr="000000"/>
                        </a:solidFill>
                      </a:defRPr>
                    </a:pPr>
                    <a:r>
                      <a:rPr lang="en-US">
                        <a:solidFill>
                          <a:sysClr val="windowText" lastClr="000000"/>
                        </a:solidFill>
                      </a:rPr>
                      <a:t>7%</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4B-4B16-BB54-EBD7B3FAA576}"/>
                </c:ext>
              </c:extLst>
            </c:dLbl>
            <c:dLbl>
              <c:idx val="4"/>
              <c:layout>
                <c:manualLayout>
                  <c:x val="-3.7523319976928607E-2"/>
                  <c:y val="-9.0625470013783353E-5"/>
                </c:manualLayout>
              </c:layout>
              <c:tx>
                <c:rich>
                  <a:bodyPr/>
                  <a:lstStyle/>
                  <a:p>
                    <a:r>
                      <a:rPr lang="en-US">
                        <a:solidFill>
                          <a:schemeClr val="bg1"/>
                        </a:solidFill>
                      </a:rPr>
                      <a:t>29%</a:t>
                    </a:r>
                  </a:p>
                </c:rich>
              </c:tx>
              <c:dLblPos val="ctr"/>
              <c:showLegendKey val="0"/>
              <c:showVal val="1"/>
              <c:showCatName val="0"/>
              <c:showSerName val="0"/>
              <c:showPercent val="0"/>
              <c:showBubbleSize val="0"/>
              <c:extLst>
                <c:ext xmlns:c15="http://schemas.microsoft.com/office/drawing/2012/chart" uri="{CE6537A1-D6FC-4f65-9D91-7224C49458BB}">
                  <c15:layout>
                    <c:manualLayout>
                      <c:w val="7.2184650137406034E-2"/>
                      <c:h val="6.1451324795580679E-2"/>
                    </c:manualLayout>
                  </c15:layout>
                  <c15:showDataLabelsRange val="0"/>
                </c:ext>
                <c:ext xmlns:c16="http://schemas.microsoft.com/office/drawing/2014/chart" uri="{C3380CC4-5D6E-409C-BE32-E72D297353CC}">
                  <c16:uniqueId val="{00000004-FD4B-4B16-BB54-EBD7B3FAA576}"/>
                </c:ext>
              </c:extLst>
            </c:dLbl>
            <c:dLbl>
              <c:idx val="5"/>
              <c:layout>
                <c:manualLayout>
                  <c:x val="-4.5630414134351142E-2"/>
                  <c:y val="1.1644507169523064E-6"/>
                </c:manualLayout>
              </c:layout>
              <c:tx>
                <c:rich>
                  <a:bodyPr/>
                  <a:lstStyle/>
                  <a:p>
                    <a:pPr>
                      <a:defRPr sz="1200">
                        <a:solidFill>
                          <a:sysClr val="windowText" lastClr="000000"/>
                        </a:solidFill>
                      </a:defRPr>
                    </a:pPr>
                    <a:r>
                      <a:rPr lang="en-US">
                        <a:solidFill>
                          <a:sysClr val="windowText" lastClr="000000"/>
                        </a:solidFill>
                      </a:rPr>
                      <a:t>8%</a:t>
                    </a:r>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D4B-4B16-BB54-EBD7B3FAA576}"/>
                </c:ext>
              </c:extLst>
            </c:dLbl>
            <c:dLbl>
              <c:idx val="6"/>
              <c:tx>
                <c:rich>
                  <a:bodyPr/>
                  <a:lstStyle/>
                  <a:p>
                    <a:r>
                      <a:rPr lang="en-US"/>
                      <a:t>23%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D4B-4B16-BB54-EBD7B3FAA576}"/>
                </c:ext>
              </c:extLst>
            </c:dLbl>
            <c:numFmt formatCode="0%" sourceLinked="0"/>
            <c:spPr>
              <a:noFill/>
              <a:ln>
                <a:noFill/>
              </a:ln>
              <a:effectLst/>
            </c:spPr>
            <c:txPr>
              <a:bodyPr/>
              <a:lstStyle/>
              <a:p>
                <a:pPr>
                  <a:defRPr sz="12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Effectiveness!$C$236:$I$236</c:f>
              <c:strCache>
                <c:ptCount val="7"/>
                <c:pt idx="0">
                  <c:v>Supporting victims and witnesses</c:v>
                </c:pt>
                <c:pt idx="1">
                  <c:v>Bringing offenders to justice</c:v>
                </c:pt>
                <c:pt idx="2">
                  <c:v>Tackling serious organised crime</c:v>
                </c:pt>
                <c:pt idx="3">
                  <c:v>Protecting children and vulnerable people</c:v>
                </c:pt>
                <c:pt idx="4">
                  <c:v>Policing the roads</c:v>
                </c:pt>
                <c:pt idx="5">
                  <c:v>Responding effectively to emergencies</c:v>
                </c:pt>
                <c:pt idx="6">
                  <c:v>Dealing with crime and anti-social behaviour*</c:v>
                </c:pt>
              </c:strCache>
            </c:strRef>
          </c:cat>
          <c:val>
            <c:numRef>
              <c:f>Effectiveness!$C$242:$I$242</c:f>
              <c:numCache>
                <c:formatCode>0.0%</c:formatCode>
                <c:ptCount val="7"/>
                <c:pt idx="0">
                  <c:v>-7.5284859241802615E-2</c:v>
                </c:pt>
                <c:pt idx="1">
                  <c:v>-0.17857460680001433</c:v>
                </c:pt>
                <c:pt idx="2">
                  <c:v>-5.1884421209500112E-2</c:v>
                </c:pt>
                <c:pt idx="3">
                  <c:v>-7.3296673408965937E-2</c:v>
                </c:pt>
                <c:pt idx="4">
                  <c:v>-0.29144797022487118</c:v>
                </c:pt>
                <c:pt idx="5">
                  <c:v>-7.5114592732320934E-2</c:v>
                </c:pt>
                <c:pt idx="6">
                  <c:v>-0.23257469076854093</c:v>
                </c:pt>
              </c:numCache>
            </c:numRef>
          </c:val>
          <c:extLst>
            <c:ext xmlns:c16="http://schemas.microsoft.com/office/drawing/2014/chart" uri="{C3380CC4-5D6E-409C-BE32-E72D297353CC}">
              <c16:uniqueId val="{00000007-FD4B-4B16-BB54-EBD7B3FAA576}"/>
            </c:ext>
          </c:extLst>
        </c:ser>
        <c:ser>
          <c:idx val="6"/>
          <c:order val="1"/>
          <c:tx>
            <c:strRef>
              <c:f>Effectiveness!$B$243</c:f>
              <c:strCache>
                <c:ptCount val="1"/>
                <c:pt idx="0">
                  <c:v>Agree</c:v>
                </c:pt>
              </c:strCache>
            </c:strRef>
          </c:tx>
          <c:spPr>
            <a:solidFill>
              <a:srgbClr val="009A46"/>
            </a:solidFill>
          </c:spPr>
          <c:invertIfNegative val="0"/>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Effectiveness!$C$236:$I$236</c:f>
              <c:strCache>
                <c:ptCount val="7"/>
                <c:pt idx="0">
                  <c:v>Supporting victims and witnesses</c:v>
                </c:pt>
                <c:pt idx="1">
                  <c:v>Bringing offenders to justice</c:v>
                </c:pt>
                <c:pt idx="2">
                  <c:v>Tackling serious organised crime</c:v>
                </c:pt>
                <c:pt idx="3">
                  <c:v>Protecting children and vulnerable people</c:v>
                </c:pt>
                <c:pt idx="4">
                  <c:v>Policing the roads</c:v>
                </c:pt>
                <c:pt idx="5">
                  <c:v>Responding effectively to emergencies</c:v>
                </c:pt>
                <c:pt idx="6">
                  <c:v>Dealing with crime and anti-social behaviour*</c:v>
                </c:pt>
              </c:strCache>
            </c:strRef>
          </c:cat>
          <c:val>
            <c:numRef>
              <c:f>Effectiveness!$C$243:$I$243</c:f>
              <c:numCache>
                <c:formatCode>0.0%</c:formatCode>
                <c:ptCount val="7"/>
                <c:pt idx="0">
                  <c:v>0.46168938761680667</c:v>
                </c:pt>
                <c:pt idx="1">
                  <c:v>0.5897573719293655</c:v>
                </c:pt>
                <c:pt idx="2">
                  <c:v>0.59535606787069373</c:v>
                </c:pt>
                <c:pt idx="3">
                  <c:v>0.60540955284410791</c:v>
                </c:pt>
                <c:pt idx="4">
                  <c:v>0.64355121117196712</c:v>
                </c:pt>
                <c:pt idx="5">
                  <c:v>0.72018332939199214</c:v>
                </c:pt>
                <c:pt idx="6">
                  <c:v>0.76742530923146923</c:v>
                </c:pt>
              </c:numCache>
            </c:numRef>
          </c:val>
          <c:extLst>
            <c:ext xmlns:c16="http://schemas.microsoft.com/office/drawing/2014/chart" uri="{C3380CC4-5D6E-409C-BE32-E72D297353CC}">
              <c16:uniqueId val="{00000008-FD4B-4B16-BB54-EBD7B3FAA576}"/>
            </c:ext>
          </c:extLst>
        </c:ser>
        <c:dLbls>
          <c:showLegendKey val="0"/>
          <c:showVal val="0"/>
          <c:showCatName val="0"/>
          <c:showSerName val="0"/>
          <c:showPercent val="0"/>
          <c:showBubbleSize val="0"/>
        </c:dLbls>
        <c:gapWidth val="50"/>
        <c:overlap val="100"/>
        <c:axId val="328857088"/>
        <c:axId val="328858624"/>
      </c:barChart>
      <c:catAx>
        <c:axId val="328857088"/>
        <c:scaling>
          <c:orientation val="minMax"/>
        </c:scaling>
        <c:delete val="0"/>
        <c:axPos val="l"/>
        <c:numFmt formatCode="General" sourceLinked="0"/>
        <c:majorTickMark val="out"/>
        <c:minorTickMark val="none"/>
        <c:tickLblPos val="nextTo"/>
        <c:spPr>
          <a:ln>
            <a:noFill/>
          </a:ln>
        </c:spPr>
        <c:txPr>
          <a:bodyPr/>
          <a:lstStyle/>
          <a:p>
            <a:pPr>
              <a:defRPr sz="1200"/>
            </a:pPr>
            <a:endParaRPr lang="en-US"/>
          </a:p>
        </c:txPr>
        <c:crossAx val="328858624"/>
        <c:crossesAt val="-0.4"/>
        <c:auto val="1"/>
        <c:lblAlgn val="ctr"/>
        <c:lblOffset val="100"/>
        <c:noMultiLvlLbl val="0"/>
      </c:catAx>
      <c:valAx>
        <c:axId val="328858624"/>
        <c:scaling>
          <c:orientation val="minMax"/>
          <c:max val="0.9"/>
          <c:min val="-0.4"/>
        </c:scaling>
        <c:delete val="1"/>
        <c:axPos val="b"/>
        <c:majorGridlines>
          <c:spPr>
            <a:ln>
              <a:noFill/>
            </a:ln>
          </c:spPr>
        </c:majorGridlines>
        <c:numFmt formatCode="0.0%" sourceLinked="1"/>
        <c:majorTickMark val="out"/>
        <c:minorTickMark val="none"/>
        <c:tickLblPos val="nextTo"/>
        <c:crossAx val="328857088"/>
        <c:crossesAt val="1"/>
        <c:crossBetween val="between"/>
        <c:majorUnit val="0.1"/>
      </c:valAx>
      <c:spPr>
        <a:ln w="12700" cmpd="sng">
          <a:solidFill>
            <a:schemeClr val="bg1"/>
          </a:solidFill>
        </a:ln>
      </c:spPr>
    </c:plotArea>
    <c:legend>
      <c:legendPos val="r"/>
      <c:layout>
        <c:manualLayout>
          <c:xMode val="edge"/>
          <c:yMode val="edge"/>
          <c:x val="0.28445486345730425"/>
          <c:y val="0.93530230181404317"/>
          <c:w val="0.48351954254404717"/>
          <c:h val="6.369126425568486E-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54483305865838E-2"/>
          <c:y val="6.8547384579538531E-2"/>
          <c:w val="0.60334432033205154"/>
          <c:h val="0.81286075532986579"/>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E71B-4382-9337-68423D5EBECE}"/>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E71B-4382-9337-68423D5EBECE}"/>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E71B-4382-9337-68423D5EBECE}"/>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E71B-4382-9337-68423D5EBECE}"/>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E71B-4382-9337-68423D5EBECE}"/>
              </c:ext>
            </c:extLst>
          </c:dPt>
          <c:dPt>
            <c:idx val="5"/>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B-E71B-4382-9337-68423D5EBECE}"/>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71B-4382-9337-68423D5EBECE}"/>
                </c:ext>
              </c:extLst>
            </c:dLbl>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71B-4382-9337-68423D5EBECE}"/>
                </c:ext>
              </c:extLst>
            </c:dLbl>
            <c:dLbl>
              <c:idx val="4"/>
              <c:delete val="1"/>
              <c:extLst>
                <c:ext xmlns:c15="http://schemas.microsoft.com/office/drawing/2012/chart" uri="{CE6537A1-D6FC-4f65-9D91-7224C49458BB}"/>
                <c:ext xmlns:c16="http://schemas.microsoft.com/office/drawing/2014/chart" uri="{C3380CC4-5D6E-409C-BE32-E72D297353CC}">
                  <c16:uniqueId val="{00000009-E71B-4382-9337-68423D5EBECE}"/>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'Trust-Integrity'!$Y$5:$Y$10</c:f>
              <c:strCache>
                <c:ptCount val="6"/>
                <c:pt idx="0">
                  <c:v>Strongly agree</c:v>
                </c:pt>
                <c:pt idx="1">
                  <c:v>Tend to agree</c:v>
                </c:pt>
                <c:pt idx="2">
                  <c:v>Neither</c:v>
                </c:pt>
                <c:pt idx="3">
                  <c:v>Tend to disagree</c:v>
                </c:pt>
                <c:pt idx="4">
                  <c:v>Strongly disagree</c:v>
                </c:pt>
                <c:pt idx="5">
                  <c:v>Don’t know</c:v>
                </c:pt>
              </c:strCache>
            </c:strRef>
          </c:cat>
          <c:val>
            <c:numRef>
              <c:f>'Trust-Integrity'!$Z$5:$Z$10</c:f>
              <c:numCache>
                <c:formatCode>0.0%</c:formatCode>
                <c:ptCount val="6"/>
                <c:pt idx="0">
                  <c:v>0.29946765405916015</c:v>
                </c:pt>
                <c:pt idx="1">
                  <c:v>0.34377094010742681</c:v>
                </c:pt>
                <c:pt idx="2">
                  <c:v>0.12032025568942725</c:v>
                </c:pt>
                <c:pt idx="3">
                  <c:v>2.3431573244243248E-2</c:v>
                </c:pt>
                <c:pt idx="4">
                  <c:v>2.1500984002583109E-3</c:v>
                </c:pt>
                <c:pt idx="5">
                  <c:v>0.21085947849949321</c:v>
                </c:pt>
              </c:numCache>
            </c:numRef>
          </c:val>
          <c:extLst>
            <c:ext xmlns:c16="http://schemas.microsoft.com/office/drawing/2014/chart" uri="{C3380CC4-5D6E-409C-BE32-E72D297353CC}">
              <c16:uniqueId val="{0000000C-E71B-4382-9337-68423D5EBECE}"/>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8761032777879516"/>
          <c:y val="0.18122461846316207"/>
          <c:w val="0.29376223320922096"/>
          <c:h val="0.62200311122989527"/>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a:t>
            </a:r>
            <a:r>
              <a:rPr lang="en-US" sz="1200" b="0">
                <a:latin typeface="+mn-lt"/>
              </a:rPr>
              <a:t>Comparisons - </a:t>
            </a:r>
            <a:r>
              <a:rPr lang="en-US" sz="1200" b="0" i="0" u="none" strike="noStrike" baseline="0">
                <a:effectLst/>
              </a:rPr>
              <a:t>% strongly / tend to agree</a:t>
            </a:r>
            <a:endParaRPr lang="en-GB" sz="1200">
              <a:effectLst/>
              <a:latin typeface="+mn-lt"/>
            </a:endParaRPr>
          </a:p>
        </c:rich>
      </c:tx>
      <c:layout>
        <c:manualLayout>
          <c:xMode val="edge"/>
          <c:yMode val="edge"/>
          <c:x val="0.27377471610568083"/>
          <c:y val="6.8380324076518385E-3"/>
        </c:manualLayout>
      </c:layout>
      <c:overlay val="0"/>
    </c:title>
    <c:autoTitleDeleted val="0"/>
    <c:plotArea>
      <c:layout>
        <c:manualLayout>
          <c:layoutTarget val="inner"/>
          <c:xMode val="edge"/>
          <c:yMode val="edge"/>
          <c:x val="1.1226807855914562E-2"/>
          <c:y val="8.6210516788849667E-2"/>
          <c:w val="0.98031878296766306"/>
          <c:h val="0.75629142908860525"/>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1AC3-43E4-865F-54FA7EC1B1BB}"/>
              </c:ext>
            </c:extLst>
          </c:dPt>
          <c:dPt>
            <c:idx val="1"/>
            <c:invertIfNegative val="0"/>
            <c:bubble3D val="0"/>
            <c:extLst>
              <c:ext xmlns:c16="http://schemas.microsoft.com/office/drawing/2014/chart" uri="{C3380CC4-5D6E-409C-BE32-E72D297353CC}">
                <c16:uniqueId val="{00000001-1AC3-43E4-865F-54FA7EC1B1BB}"/>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'Trust-Integrity'!$T$35:$X$35</c:f>
              <c:strCache>
                <c:ptCount val="5"/>
                <c:pt idx="0">
                  <c:v>Telford &amp; Wrekin</c:v>
                </c:pt>
                <c:pt idx="1">
                  <c:v>South Worcestershire</c:v>
                </c:pt>
                <c:pt idx="2">
                  <c:v>North Worcestershire</c:v>
                </c:pt>
                <c:pt idx="3">
                  <c:v>Herefordshire</c:v>
                </c:pt>
                <c:pt idx="4">
                  <c:v>Shropshire</c:v>
                </c:pt>
              </c:strCache>
            </c:strRef>
          </c:cat>
          <c:val>
            <c:numRef>
              <c:f>'Trust-Integrity'!$T$36:$X$36</c:f>
              <c:numCache>
                <c:formatCode>0.0%</c:formatCode>
                <c:ptCount val="5"/>
                <c:pt idx="0">
                  <c:v>0.67097167391084633</c:v>
                </c:pt>
                <c:pt idx="1">
                  <c:v>0.66343952652316551</c:v>
                </c:pt>
                <c:pt idx="2">
                  <c:v>0.64166732466231435</c:v>
                </c:pt>
                <c:pt idx="3">
                  <c:v>0.62324687876784812</c:v>
                </c:pt>
                <c:pt idx="4">
                  <c:v>0.62269974638791681</c:v>
                </c:pt>
              </c:numCache>
            </c:numRef>
          </c:val>
          <c:extLst>
            <c:ext xmlns:c16="http://schemas.microsoft.com/office/drawing/2014/chart" uri="{C3380CC4-5D6E-409C-BE32-E72D297353CC}">
              <c16:uniqueId val="{00000002-1AC3-43E4-865F-54FA7EC1B1BB}"/>
            </c:ext>
          </c:extLst>
        </c:ser>
        <c:dLbls>
          <c:showLegendKey val="0"/>
          <c:showVal val="0"/>
          <c:showCatName val="0"/>
          <c:showSerName val="0"/>
          <c:showPercent val="0"/>
          <c:showBubbleSize val="0"/>
        </c:dLbls>
        <c:gapWidth val="50"/>
        <c:axId val="330133888"/>
        <c:axId val="330123904"/>
      </c:barChart>
      <c:valAx>
        <c:axId val="330123904"/>
        <c:scaling>
          <c:orientation val="minMax"/>
          <c:max val="0.70000000000000007"/>
          <c:min val="0.4"/>
        </c:scaling>
        <c:delete val="1"/>
        <c:axPos val="l"/>
        <c:numFmt formatCode="0.0%" sourceLinked="1"/>
        <c:majorTickMark val="out"/>
        <c:minorTickMark val="none"/>
        <c:tickLblPos val="nextTo"/>
        <c:crossAx val="330133888"/>
        <c:crosses val="autoZero"/>
        <c:crossBetween val="between"/>
      </c:valAx>
      <c:catAx>
        <c:axId val="330133888"/>
        <c:scaling>
          <c:orientation val="minMax"/>
        </c:scaling>
        <c:delete val="0"/>
        <c:axPos val="b"/>
        <c:numFmt formatCode="General" sourceLinked="1"/>
        <c:majorTickMark val="out"/>
        <c:minorTickMark val="none"/>
        <c:tickLblPos val="nextTo"/>
        <c:spPr>
          <a:ln cap="sq" cmpd="dbl">
            <a:noFill/>
            <a:prstDash val="dash"/>
          </a:ln>
        </c:spPr>
        <c:txPr>
          <a:bodyPr/>
          <a:lstStyle/>
          <a:p>
            <a:pPr>
              <a:defRPr sz="1000"/>
            </a:pPr>
            <a:endParaRPr lang="en-US"/>
          </a:p>
        </c:txPr>
        <c:crossAx val="330123904"/>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Agree</a:t>
            </a:r>
          </a:p>
        </c:rich>
      </c:tx>
      <c:layout>
        <c:manualLayout>
          <c:xMode val="edge"/>
          <c:yMode val="edge"/>
          <c:x val="0.37774645503432641"/>
          <c:y val="2.1915415985225215E-2"/>
        </c:manualLayout>
      </c:layout>
      <c:overlay val="0"/>
    </c:title>
    <c:autoTitleDeleted val="0"/>
    <c:plotArea>
      <c:layout>
        <c:manualLayout>
          <c:layoutTarget val="inner"/>
          <c:xMode val="edge"/>
          <c:yMode val="edge"/>
          <c:x val="8.3529265918931839E-2"/>
          <c:y val="0.24492375549125697"/>
          <c:w val="0.90456596938647571"/>
          <c:h val="0.46821250878450127"/>
        </c:manualLayout>
      </c:layout>
      <c:lineChart>
        <c:grouping val="standard"/>
        <c:varyColors val="0"/>
        <c:ser>
          <c:idx val="5"/>
          <c:order val="0"/>
          <c:tx>
            <c:strRef>
              <c:f>'Trust-Integrity'!$A$11</c:f>
              <c:strCache>
                <c:ptCount val="1"/>
                <c:pt idx="0">
                  <c:v>Net agree</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'Trust-Integrity'!$B$4:$W$4</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'Trust-Integrity'!$B$11:$W$11</c:f>
              <c:numCache>
                <c:formatCode>0.0%</c:formatCode>
                <c:ptCount val="22"/>
                <c:pt idx="0">
                  <c:v>0.62754404145735199</c:v>
                </c:pt>
                <c:pt idx="1">
                  <c:v>0.647561231522499</c:v>
                </c:pt>
                <c:pt idx="2">
                  <c:v>0.60292431551672598</c:v>
                </c:pt>
                <c:pt idx="3">
                  <c:v>0.61085459917473595</c:v>
                </c:pt>
                <c:pt idx="4">
                  <c:v>0.57699999999999996</c:v>
                </c:pt>
                <c:pt idx="5">
                  <c:v>0.63431254978127138</c:v>
                </c:pt>
                <c:pt idx="6">
                  <c:v>0.63918838722892546</c:v>
                </c:pt>
                <c:pt idx="7">
                  <c:v>0.68291965774252927</c:v>
                </c:pt>
                <c:pt idx="8">
                  <c:v>0.68110516699889367</c:v>
                </c:pt>
                <c:pt idx="9">
                  <c:v>0.63109920736357616</c:v>
                </c:pt>
                <c:pt idx="10">
                  <c:v>0.61669495339416425</c:v>
                </c:pt>
                <c:pt idx="11">
                  <c:v>0.59080825591372621</c:v>
                </c:pt>
                <c:pt idx="12">
                  <c:v>0.63832323033502625</c:v>
                </c:pt>
                <c:pt idx="13">
                  <c:v>0.57338570745182893</c:v>
                </c:pt>
                <c:pt idx="14">
                  <c:v>0.55579265107099363</c:v>
                </c:pt>
                <c:pt idx="15">
                  <c:v>0.61806482689330711</c:v>
                </c:pt>
                <c:pt idx="16">
                  <c:v>0.60652326292605485</c:v>
                </c:pt>
                <c:pt idx="17">
                  <c:v>0.62128544288265353</c:v>
                </c:pt>
                <c:pt idx="18">
                  <c:v>0.63573198049126844</c:v>
                </c:pt>
                <c:pt idx="19">
                  <c:v>0.64088788858433998</c:v>
                </c:pt>
                <c:pt idx="20">
                  <c:v>0.6480349280603237</c:v>
                </c:pt>
                <c:pt idx="21">
                  <c:v>0.64831947060321893</c:v>
                </c:pt>
              </c:numCache>
            </c:numRef>
          </c:val>
          <c:smooth val="0"/>
          <c:extLst>
            <c:ext xmlns:c16="http://schemas.microsoft.com/office/drawing/2014/chart" uri="{C3380CC4-5D6E-409C-BE32-E72D297353CC}">
              <c16:uniqueId val="{00000000-969B-43E1-9FEE-E4A24613C913}"/>
            </c:ext>
          </c:extLst>
        </c:ser>
        <c:dLbls>
          <c:dLblPos val="t"/>
          <c:showLegendKey val="0"/>
          <c:showVal val="1"/>
          <c:showCatName val="0"/>
          <c:showSerName val="0"/>
          <c:showPercent val="0"/>
          <c:showBubbleSize val="0"/>
        </c:dLbls>
        <c:marker val="1"/>
        <c:smooth val="0"/>
        <c:axId val="330144768"/>
        <c:axId val="330160000"/>
      </c:lineChart>
      <c:catAx>
        <c:axId val="330144768"/>
        <c:scaling>
          <c:orientation val="minMax"/>
        </c:scaling>
        <c:delete val="0"/>
        <c:axPos val="b"/>
        <c:numFmt formatCode="General" sourceLinked="0"/>
        <c:majorTickMark val="out"/>
        <c:minorTickMark val="none"/>
        <c:tickLblPos val="nextTo"/>
        <c:txPr>
          <a:bodyPr rot="-3300000"/>
          <a:lstStyle/>
          <a:p>
            <a:pPr>
              <a:defRPr/>
            </a:pPr>
            <a:endParaRPr lang="en-US"/>
          </a:p>
        </c:txPr>
        <c:crossAx val="330160000"/>
        <c:crosses val="autoZero"/>
        <c:auto val="1"/>
        <c:lblAlgn val="ctr"/>
        <c:lblOffset val="100"/>
        <c:noMultiLvlLbl val="0"/>
      </c:catAx>
      <c:valAx>
        <c:axId val="330160000"/>
        <c:scaling>
          <c:orientation val="minMax"/>
          <c:max val="0.70000000000000007"/>
          <c:min val="0.5"/>
        </c:scaling>
        <c:delete val="0"/>
        <c:axPos val="l"/>
        <c:numFmt formatCode="0%" sourceLinked="0"/>
        <c:majorTickMark val="out"/>
        <c:minorTickMark val="none"/>
        <c:tickLblPos val="nextTo"/>
        <c:crossAx val="330144768"/>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 At least weekly</a:t>
            </a:r>
          </a:p>
        </c:rich>
      </c:tx>
      <c:overlay val="0"/>
    </c:title>
    <c:autoTitleDeleted val="0"/>
    <c:plotArea>
      <c:layout/>
      <c:lineChart>
        <c:grouping val="standard"/>
        <c:varyColors val="0"/>
        <c:ser>
          <c:idx val="7"/>
          <c:order val="0"/>
          <c:tx>
            <c:strRef>
              <c:f>'Visibility-Presence'!$A$12</c:f>
              <c:strCache>
                <c:ptCount val="1"/>
                <c:pt idx="0">
                  <c:v>At least weekly</c:v>
                </c:pt>
              </c:strCache>
            </c:strRef>
          </c:tx>
          <c:spPr>
            <a:ln>
              <a:solidFill>
                <a:srgbClr val="005AA0"/>
              </a:solidFill>
            </a:ln>
          </c:spPr>
          <c:marker>
            <c:symbol val="diamond"/>
            <c:size val="5"/>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'Visibility-Presence'!$B$4:$W$4</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'Visibility-Presence'!$B$12:$W$12</c:f>
              <c:numCache>
                <c:formatCode>0.0%</c:formatCode>
                <c:ptCount val="22"/>
                <c:pt idx="0">
                  <c:v>0.24786163288598001</c:v>
                </c:pt>
                <c:pt idx="1">
                  <c:v>0.25916377982509298</c:v>
                </c:pt>
                <c:pt idx="2">
                  <c:v>0.29859656796938699</c:v>
                </c:pt>
                <c:pt idx="3">
                  <c:v>0.21909471120097457</c:v>
                </c:pt>
                <c:pt idx="4">
                  <c:v>0.27900000000000003</c:v>
                </c:pt>
                <c:pt idx="5">
                  <c:v>0.26056461121362084</c:v>
                </c:pt>
                <c:pt idx="6">
                  <c:v>0.32475766365333708</c:v>
                </c:pt>
                <c:pt idx="7">
                  <c:v>0.30503767759273692</c:v>
                </c:pt>
                <c:pt idx="8">
                  <c:v>0.33447477037073758</c:v>
                </c:pt>
                <c:pt idx="9">
                  <c:v>0.32183130065508264</c:v>
                </c:pt>
                <c:pt idx="10">
                  <c:v>0.26418093723319924</c:v>
                </c:pt>
                <c:pt idx="11">
                  <c:v>0.28243714752720084</c:v>
                </c:pt>
                <c:pt idx="12">
                  <c:v>0.31459625354281179</c:v>
                </c:pt>
                <c:pt idx="13">
                  <c:v>0.18809011963482555</c:v>
                </c:pt>
                <c:pt idx="14">
                  <c:v>0.23417876563698958</c:v>
                </c:pt>
                <c:pt idx="15">
                  <c:v>0.21760611944959643</c:v>
                </c:pt>
                <c:pt idx="16">
                  <c:v>0.20551456592105924</c:v>
                </c:pt>
                <c:pt idx="17">
                  <c:v>0.18792275797134686</c:v>
                </c:pt>
                <c:pt idx="18">
                  <c:v>0.19464706417176578</c:v>
                </c:pt>
                <c:pt idx="19">
                  <c:v>0.15821556852790097</c:v>
                </c:pt>
                <c:pt idx="20">
                  <c:v>0.18367564868950303</c:v>
                </c:pt>
                <c:pt idx="21">
                  <c:v>0.21470387604059402</c:v>
                </c:pt>
              </c:numCache>
            </c:numRef>
          </c:val>
          <c:smooth val="0"/>
          <c:extLst>
            <c:ext xmlns:c16="http://schemas.microsoft.com/office/drawing/2014/chart" uri="{C3380CC4-5D6E-409C-BE32-E72D297353CC}">
              <c16:uniqueId val="{00000000-4053-4276-9985-C326D146A0A7}"/>
            </c:ext>
          </c:extLst>
        </c:ser>
        <c:dLbls>
          <c:showLegendKey val="0"/>
          <c:showVal val="0"/>
          <c:showCatName val="0"/>
          <c:showSerName val="0"/>
          <c:showPercent val="0"/>
          <c:showBubbleSize val="0"/>
        </c:dLbls>
        <c:marker val="1"/>
        <c:smooth val="0"/>
        <c:axId val="328454912"/>
        <c:axId val="328456448"/>
      </c:lineChart>
      <c:catAx>
        <c:axId val="328454912"/>
        <c:scaling>
          <c:orientation val="minMax"/>
        </c:scaling>
        <c:delete val="0"/>
        <c:axPos val="b"/>
        <c:numFmt formatCode="General" sourceLinked="0"/>
        <c:majorTickMark val="out"/>
        <c:minorTickMark val="none"/>
        <c:tickLblPos val="nextTo"/>
        <c:txPr>
          <a:bodyPr rot="-3300000" vert="horz"/>
          <a:lstStyle/>
          <a:p>
            <a:pPr>
              <a:defRPr/>
            </a:pPr>
            <a:endParaRPr lang="en-US"/>
          </a:p>
        </c:txPr>
        <c:crossAx val="328456448"/>
        <c:crosses val="autoZero"/>
        <c:auto val="1"/>
        <c:lblAlgn val="ctr"/>
        <c:lblOffset val="100"/>
        <c:noMultiLvlLbl val="0"/>
      </c:catAx>
      <c:valAx>
        <c:axId val="328456448"/>
        <c:scaling>
          <c:orientation val="minMax"/>
          <c:max val="0.35000000000000003"/>
          <c:min val="0.15000000000000002"/>
        </c:scaling>
        <c:delete val="0"/>
        <c:axPos val="l"/>
        <c:numFmt formatCode="0%" sourceLinked="0"/>
        <c:majorTickMark val="out"/>
        <c:minorTickMark val="none"/>
        <c:tickLblPos val="nextTo"/>
        <c:crossAx val="328454912"/>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 Comparisons</a:t>
            </a:r>
            <a:r>
              <a:rPr lang="en-US" sz="1200" b="0" baseline="0"/>
              <a:t>  - </a:t>
            </a:r>
            <a:r>
              <a:rPr lang="en-US" sz="1200" b="0"/>
              <a:t>% strongly / tend</a:t>
            </a:r>
            <a:r>
              <a:rPr lang="en-US" sz="1200" b="0" baseline="0"/>
              <a:t> to agree</a:t>
            </a:r>
          </a:p>
        </c:rich>
      </c:tx>
      <c:layout>
        <c:manualLayout>
          <c:xMode val="edge"/>
          <c:yMode val="edge"/>
          <c:x val="0.27783502086057987"/>
          <c:y val="0"/>
        </c:manualLayout>
      </c:layout>
      <c:overlay val="0"/>
    </c:title>
    <c:autoTitleDeleted val="0"/>
    <c:plotArea>
      <c:layout>
        <c:manualLayout>
          <c:layoutTarget val="inner"/>
          <c:xMode val="edge"/>
          <c:yMode val="edge"/>
          <c:x val="2.158165011982197E-3"/>
          <c:y val="5.1539415092902302E-2"/>
          <c:w val="0.99779527559055137"/>
          <c:h val="0.80607455730302846"/>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51C8-4D94-BC84-B90C1280E358}"/>
              </c:ext>
            </c:extLst>
          </c:dPt>
          <c:dPt>
            <c:idx val="1"/>
            <c:invertIfNegative val="0"/>
            <c:bubble3D val="0"/>
            <c:spPr>
              <a:solidFill>
                <a:srgbClr val="5AAAE6"/>
              </a:solidFill>
            </c:spPr>
            <c:extLst>
              <c:ext xmlns:c16="http://schemas.microsoft.com/office/drawing/2014/chart" uri="{C3380CC4-5D6E-409C-BE32-E72D297353CC}">
                <c16:uniqueId val="{00000003-51C8-4D94-BC84-B90C1280E358}"/>
              </c:ext>
            </c:extLst>
          </c:dPt>
          <c:dPt>
            <c:idx val="6"/>
            <c:invertIfNegative val="0"/>
            <c:bubble3D val="0"/>
            <c:spPr>
              <a:solidFill>
                <a:srgbClr val="5AAAE6"/>
              </a:solidFill>
            </c:spPr>
            <c:extLst>
              <c:ext xmlns:c16="http://schemas.microsoft.com/office/drawing/2014/chart" uri="{C3380CC4-5D6E-409C-BE32-E72D297353CC}">
                <c16:uniqueId val="{00000005-51C8-4D94-BC84-B90C1280E358}"/>
              </c:ext>
            </c:extLst>
          </c:dPt>
          <c:dPt>
            <c:idx val="7"/>
            <c:invertIfNegative val="0"/>
            <c:bubble3D val="0"/>
            <c:spPr>
              <a:solidFill>
                <a:srgbClr val="5AAAE6"/>
              </a:solidFill>
            </c:spPr>
            <c:extLst>
              <c:ext xmlns:c16="http://schemas.microsoft.com/office/drawing/2014/chart" uri="{C3380CC4-5D6E-409C-BE32-E72D297353CC}">
                <c16:uniqueId val="{00000007-51C8-4D94-BC84-B90C1280E358}"/>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1C8-4D94-BC84-B90C1280E358}"/>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1C8-4D94-BC84-B90C1280E358}"/>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1C8-4D94-BC84-B90C1280E358}"/>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51C8-4D94-BC84-B90C1280E358}"/>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'Trust-Integrity'!$C$34:$L$35</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'Trust-Integrity'!$C$36:$L$36</c:f>
              <c:numCache>
                <c:formatCode>0.0%</c:formatCode>
                <c:ptCount val="10"/>
                <c:pt idx="0">
                  <c:v>0.65764767616547393</c:v>
                </c:pt>
                <c:pt idx="1">
                  <c:v>0.63006809680016296</c:v>
                </c:pt>
                <c:pt idx="2">
                  <c:v>0.78577200238066502</c:v>
                </c:pt>
                <c:pt idx="3">
                  <c:v>0.71148563731793002</c:v>
                </c:pt>
                <c:pt idx="4">
                  <c:v>0.62511341513725527</c:v>
                </c:pt>
                <c:pt idx="5">
                  <c:v>0.52349029075732512</c:v>
                </c:pt>
                <c:pt idx="6">
                  <c:v>0.64447118591861186</c:v>
                </c:pt>
                <c:pt idx="7">
                  <c:v>0.58170198529490591</c:v>
                </c:pt>
                <c:pt idx="8">
                  <c:v>0.60146784458984892</c:v>
                </c:pt>
                <c:pt idx="9">
                  <c:v>0.64909659326275204</c:v>
                </c:pt>
              </c:numCache>
            </c:numRef>
          </c:val>
          <c:extLst>
            <c:ext xmlns:c16="http://schemas.microsoft.com/office/drawing/2014/chart" uri="{C3380CC4-5D6E-409C-BE32-E72D297353CC}">
              <c16:uniqueId val="{00000008-51C8-4D94-BC84-B90C1280E358}"/>
            </c:ext>
          </c:extLst>
        </c:ser>
        <c:dLbls>
          <c:showLegendKey val="0"/>
          <c:showVal val="0"/>
          <c:showCatName val="0"/>
          <c:showSerName val="0"/>
          <c:showPercent val="0"/>
          <c:showBubbleSize val="0"/>
        </c:dLbls>
        <c:gapWidth val="50"/>
        <c:axId val="330738304"/>
        <c:axId val="330736768"/>
      </c:barChart>
      <c:valAx>
        <c:axId val="330736768"/>
        <c:scaling>
          <c:orientation val="minMax"/>
          <c:max val="0.85000000000000009"/>
          <c:min val="0.30000000000000004"/>
        </c:scaling>
        <c:delete val="1"/>
        <c:axPos val="l"/>
        <c:numFmt formatCode="0.0%" sourceLinked="1"/>
        <c:majorTickMark val="out"/>
        <c:minorTickMark val="none"/>
        <c:tickLblPos val="nextTo"/>
        <c:crossAx val="330738304"/>
        <c:crosses val="autoZero"/>
        <c:crossBetween val="between"/>
      </c:valAx>
      <c:catAx>
        <c:axId val="330738304"/>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3073676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479597818450062"/>
          <c:y val="0"/>
          <c:w val="0.47899586402368111"/>
          <c:h val="0.92498489027634978"/>
        </c:manualLayout>
      </c:layout>
      <c:barChart>
        <c:barDir val="bar"/>
        <c:grouping val="stacked"/>
        <c:varyColors val="0"/>
        <c:ser>
          <c:idx val="7"/>
          <c:order val="0"/>
          <c:tx>
            <c:strRef>
              <c:f>'Trust-Integrity'!$B$88</c:f>
              <c:strCache>
                <c:ptCount val="1"/>
                <c:pt idx="0">
                  <c:v>Disagree</c:v>
                </c:pt>
              </c:strCache>
            </c:strRef>
          </c:tx>
          <c:spPr>
            <a:solidFill>
              <a:srgbClr val="FF2121"/>
            </a:solidFill>
          </c:spPr>
          <c:invertIfNegative val="0"/>
          <c:dLbls>
            <c:dLbl>
              <c:idx val="0"/>
              <c:layout>
                <c:manualLayout>
                  <c:x val="-5.4441692818601221E-2"/>
                  <c:y val="9.9044203626166764E-7"/>
                </c:manualLayout>
              </c:layout>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AB-4879-91D8-6E1C54E1CAAA}"/>
                </c:ext>
              </c:extLst>
            </c:dLbl>
            <c:dLbl>
              <c:idx val="1"/>
              <c:layout>
                <c:manualLayout>
                  <c:x val="-3.391124039067997E-2"/>
                  <c:y val="1.9982271719217484E-7"/>
                </c:manualLayout>
              </c:layout>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AB-4879-91D8-6E1C54E1CAAA}"/>
                </c:ext>
              </c:extLst>
            </c:dLbl>
            <c:dLbl>
              <c:idx val="2"/>
              <c:layout>
                <c:manualLayout>
                  <c:x val="-3.5874224557926424E-2"/>
                  <c:y val="5.9946815185567366E-7"/>
                </c:manualLayout>
              </c:layout>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AB-4879-91D8-6E1C54E1CAAA}"/>
                </c:ext>
              </c:extLst>
            </c:dLbl>
            <c:dLbl>
              <c:idx val="3"/>
              <c:layout>
                <c:manualLayout>
                  <c:x val="-5.1530146660383067E-2"/>
                  <c:y val="1.805530663605816E-6"/>
                </c:manualLayout>
              </c:layout>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layout>
                    <c:manualLayout>
                      <c:w val="6.0538411030860141E-2"/>
                      <c:h val="4.4402506927646822E-2"/>
                    </c:manualLayout>
                  </c15:layout>
                  <c15:showDataLabelsRange val="0"/>
                </c:ext>
                <c:ext xmlns:c16="http://schemas.microsoft.com/office/drawing/2014/chart" uri="{C3380CC4-5D6E-409C-BE32-E72D297353CC}">
                  <c16:uniqueId val="{00000003-97AB-4879-91D8-6E1C54E1CAAA}"/>
                </c:ext>
              </c:extLst>
            </c:dLbl>
            <c:dLbl>
              <c:idx val="4"/>
              <c:layout>
                <c:manualLayout>
                  <c:x val="-5.9781359710668391E-2"/>
                  <c:y val="4.4663126939638829E-6"/>
                </c:manualLayout>
              </c:layout>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15:layout>
                    <c:manualLayout>
                      <c:w val="6.3605640890423809E-2"/>
                      <c:h val="4.2710237664490135E-2"/>
                    </c:manualLayout>
                  </c15:layout>
                  <c15:showDataLabelsRange val="0"/>
                </c:ext>
                <c:ext xmlns:c16="http://schemas.microsoft.com/office/drawing/2014/chart" uri="{C3380CC4-5D6E-409C-BE32-E72D297353CC}">
                  <c16:uniqueId val="{00000004-97AB-4879-91D8-6E1C54E1CAAA}"/>
                </c:ext>
              </c:extLst>
            </c:dLbl>
            <c:dLbl>
              <c:idx val="5"/>
              <c:layout>
                <c:manualLayout>
                  <c:x val="-3.7976019641794943E-2"/>
                  <c:y val="3.801117186352241E-6"/>
                </c:manualLayout>
              </c:layout>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7AB-4879-91D8-6E1C54E1CAAA}"/>
                </c:ext>
              </c:extLst>
            </c:dLbl>
            <c:dLbl>
              <c:idx val="6"/>
              <c:layout>
                <c:manualLayout>
                  <c:x val="-2.8734901243057026E-2"/>
                  <c:y val="5.9426522175700056E-7"/>
                </c:manualLayout>
              </c:layout>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7AB-4879-91D8-6E1C54E1CAAA}"/>
                </c:ext>
              </c:extLst>
            </c:dLbl>
            <c:dLbl>
              <c:idx val="7"/>
              <c:layout>
                <c:manualLayout>
                  <c:x val="-2.9877662400471794E-2"/>
                  <c:y val="1.9033150228083757E-7"/>
                </c:manualLayout>
              </c:layout>
              <c:tx>
                <c:rich>
                  <a:bodyPr/>
                  <a:lstStyle/>
                  <a:p>
                    <a:r>
                      <a:rPr lang="en-US"/>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AB-4879-91D8-6E1C54E1CAAA}"/>
                </c:ext>
              </c:extLst>
            </c:dLbl>
            <c:dLbl>
              <c:idx val="8"/>
              <c:layout>
                <c:manualLayout>
                  <c:x val="-3.3461101027190722E-2"/>
                  <c:y val="3.9964543457044912E-7"/>
                </c:manualLayout>
              </c:layout>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7AB-4879-91D8-6E1C54E1CAAA}"/>
                </c:ext>
              </c:extLst>
            </c:dLbl>
            <c:dLbl>
              <c:idx val="9"/>
              <c:layout>
                <c:manualLayout>
                  <c:x val="-3.333444584506827E-2"/>
                  <c:y val="1.9982271728522456E-7"/>
                </c:manualLayout>
              </c:layout>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7AB-4879-91D8-6E1C54E1CAAA}"/>
                </c:ext>
              </c:extLst>
            </c:dLbl>
            <c:dLbl>
              <c:idx val="10"/>
              <c:tx>
                <c:rich>
                  <a:bodyPr/>
                  <a:lstStyle/>
                  <a:p>
                    <a:r>
                      <a:rPr lang="en-US"/>
                      <a:t>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7AB-4879-91D8-6E1C54E1CAAA}"/>
                </c:ext>
              </c:extLst>
            </c:dLbl>
            <c:numFmt formatCode="0%" sourceLinked="0"/>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'Trust-Integrity'!$C$80:$M$80</c:f>
              <c:strCache>
                <c:ptCount val="11"/>
                <c:pt idx="0">
                  <c:v>West Mercia Police admit their mistakes</c:v>
                </c:pt>
                <c:pt idx="1">
                  <c:v>Complaints against West Mercia Police are dealt with fairly</c:v>
                </c:pt>
                <c:pt idx="2">
                  <c:v>West Mercia Police value and are responsive to public feedback</c:v>
                </c:pt>
                <c:pt idx="3">
                  <c:v>West Mercia Police have a good reputation amongst local people</c:v>
                </c:pt>
                <c:pt idx="4">
                  <c:v>West Mercia Police can be relied upon to be there when you need them*</c:v>
                </c:pt>
                <c:pt idx="5">
                  <c:v>West Mercia Police take people's concerns seriously</c:v>
                </c:pt>
                <c:pt idx="6">
                  <c:v>West Mercia Police use their powers appropriately</c:v>
                </c:pt>
                <c:pt idx="7">
                  <c:v>West Mercia Police act with integrity</c:v>
                </c:pt>
                <c:pt idx="8">
                  <c:v>I have trust in West Mercia Police</c:v>
                </c:pt>
                <c:pt idx="9">
                  <c:v>West Mercia Police treat everyone fairly regardless of who they are*</c:v>
                </c:pt>
                <c:pt idx="10">
                  <c:v>West Mercia Police have your support</c:v>
                </c:pt>
              </c:strCache>
            </c:strRef>
          </c:cat>
          <c:val>
            <c:numRef>
              <c:f>'Trust-Integrity'!$C$88:$M$88</c:f>
              <c:numCache>
                <c:formatCode>0.0%</c:formatCode>
                <c:ptCount val="11"/>
                <c:pt idx="0">
                  <c:v>-0.13574614159886098</c:v>
                </c:pt>
                <c:pt idx="1">
                  <c:v>-4.529321104783858E-2</c:v>
                </c:pt>
                <c:pt idx="2">
                  <c:v>-4.2260921855633619E-2</c:v>
                </c:pt>
                <c:pt idx="3">
                  <c:v>-0.12157458180916959</c:v>
                </c:pt>
                <c:pt idx="4">
                  <c:v>-0.14525784503284483</c:v>
                </c:pt>
                <c:pt idx="5">
                  <c:v>-8.4680591286546453E-2</c:v>
                </c:pt>
                <c:pt idx="6">
                  <c:v>-2.9250013805867475E-2</c:v>
                </c:pt>
                <c:pt idx="7">
                  <c:v>-1.9566864325844702E-2</c:v>
                </c:pt>
                <c:pt idx="8">
                  <c:v>-4.2471159826129624E-2</c:v>
                </c:pt>
                <c:pt idx="9">
                  <c:v>-4.4558867979079549E-2</c:v>
                </c:pt>
                <c:pt idx="10">
                  <c:v>-1.739428461418141E-2</c:v>
                </c:pt>
              </c:numCache>
            </c:numRef>
          </c:val>
          <c:extLst>
            <c:ext xmlns:c16="http://schemas.microsoft.com/office/drawing/2014/chart" uri="{C3380CC4-5D6E-409C-BE32-E72D297353CC}">
              <c16:uniqueId val="{0000000B-97AB-4879-91D8-6E1C54E1CAAA}"/>
            </c:ext>
          </c:extLst>
        </c:ser>
        <c:ser>
          <c:idx val="4"/>
          <c:order val="1"/>
          <c:tx>
            <c:strRef>
              <c:f>'Trust-Integrity'!$B$87</c:f>
              <c:strCache>
                <c:ptCount val="1"/>
                <c:pt idx="0">
                  <c:v>Agree</c:v>
                </c:pt>
              </c:strCache>
            </c:strRef>
          </c:tx>
          <c:spPr>
            <a:solidFill>
              <a:srgbClr val="009A46"/>
            </a:solidFill>
          </c:spPr>
          <c:invertIfNegative val="0"/>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'Trust-Integrity'!$C$80:$M$80</c:f>
              <c:strCache>
                <c:ptCount val="11"/>
                <c:pt idx="0">
                  <c:v>West Mercia Police admit their mistakes</c:v>
                </c:pt>
                <c:pt idx="1">
                  <c:v>Complaints against West Mercia Police are dealt with fairly</c:v>
                </c:pt>
                <c:pt idx="2">
                  <c:v>West Mercia Police value and are responsive to public feedback</c:v>
                </c:pt>
                <c:pt idx="3">
                  <c:v>West Mercia Police have a good reputation amongst local people</c:v>
                </c:pt>
                <c:pt idx="4">
                  <c:v>West Mercia Police can be relied upon to be there when you need them*</c:v>
                </c:pt>
                <c:pt idx="5">
                  <c:v>West Mercia Police take people's concerns seriously</c:v>
                </c:pt>
                <c:pt idx="6">
                  <c:v>West Mercia Police use their powers appropriately</c:v>
                </c:pt>
                <c:pt idx="7">
                  <c:v>West Mercia Police act with integrity</c:v>
                </c:pt>
                <c:pt idx="8">
                  <c:v>I have trust in West Mercia Police</c:v>
                </c:pt>
                <c:pt idx="9">
                  <c:v>West Mercia Police treat everyone fairly regardless of who they are*</c:v>
                </c:pt>
                <c:pt idx="10">
                  <c:v>West Mercia Police have your support</c:v>
                </c:pt>
              </c:strCache>
            </c:strRef>
          </c:cat>
          <c:val>
            <c:numRef>
              <c:f>'Trust-Integrity'!$C$87:$M$87</c:f>
              <c:numCache>
                <c:formatCode>0.0%</c:formatCode>
                <c:ptCount val="11"/>
                <c:pt idx="0">
                  <c:v>0.46160014527023824</c:v>
                </c:pt>
                <c:pt idx="1">
                  <c:v>0.47592384061759363</c:v>
                </c:pt>
                <c:pt idx="2">
                  <c:v>0.58260816702225315</c:v>
                </c:pt>
                <c:pt idx="3">
                  <c:v>0.65615290317767783</c:v>
                </c:pt>
                <c:pt idx="4">
                  <c:v>0.71927180473232022</c:v>
                </c:pt>
                <c:pt idx="5">
                  <c:v>0.76562133695906143</c:v>
                </c:pt>
                <c:pt idx="6">
                  <c:v>0.77997954384775436</c:v>
                </c:pt>
                <c:pt idx="7">
                  <c:v>0.82970896879703271</c:v>
                </c:pt>
                <c:pt idx="8">
                  <c:v>0.88414525507504516</c:v>
                </c:pt>
                <c:pt idx="9">
                  <c:v>0.90070039233444332</c:v>
                </c:pt>
                <c:pt idx="10">
                  <c:v>0.93357281558642702</c:v>
                </c:pt>
              </c:numCache>
            </c:numRef>
          </c:val>
          <c:extLst>
            <c:ext xmlns:c16="http://schemas.microsoft.com/office/drawing/2014/chart" uri="{C3380CC4-5D6E-409C-BE32-E72D297353CC}">
              <c16:uniqueId val="{0000000C-97AB-4879-91D8-6E1C54E1CAAA}"/>
            </c:ext>
          </c:extLst>
        </c:ser>
        <c:dLbls>
          <c:dLblPos val="inEnd"/>
          <c:showLegendKey val="0"/>
          <c:showVal val="1"/>
          <c:showCatName val="0"/>
          <c:showSerName val="0"/>
          <c:showPercent val="0"/>
          <c:showBubbleSize val="0"/>
        </c:dLbls>
        <c:gapWidth val="50"/>
        <c:overlap val="100"/>
        <c:axId val="330092928"/>
        <c:axId val="330094464"/>
      </c:barChart>
      <c:catAx>
        <c:axId val="330092928"/>
        <c:scaling>
          <c:orientation val="minMax"/>
        </c:scaling>
        <c:delete val="0"/>
        <c:axPos val="l"/>
        <c:numFmt formatCode="General" sourceLinked="0"/>
        <c:majorTickMark val="out"/>
        <c:minorTickMark val="none"/>
        <c:tickLblPos val="nextTo"/>
        <c:spPr>
          <a:ln>
            <a:noFill/>
          </a:ln>
        </c:spPr>
        <c:txPr>
          <a:bodyPr/>
          <a:lstStyle/>
          <a:p>
            <a:pPr>
              <a:defRPr sz="1100"/>
            </a:pPr>
            <a:endParaRPr lang="en-US"/>
          </a:p>
        </c:txPr>
        <c:crossAx val="330094464"/>
        <c:crossesAt val="-0.4"/>
        <c:auto val="1"/>
        <c:lblAlgn val="ctr"/>
        <c:lblOffset val="100"/>
        <c:noMultiLvlLbl val="0"/>
      </c:catAx>
      <c:valAx>
        <c:axId val="330094464"/>
        <c:scaling>
          <c:orientation val="minMax"/>
          <c:max val="1"/>
          <c:min val="-0.30000000000000004"/>
        </c:scaling>
        <c:delete val="1"/>
        <c:axPos val="b"/>
        <c:majorGridlines>
          <c:spPr>
            <a:ln>
              <a:noFill/>
            </a:ln>
          </c:spPr>
        </c:majorGridlines>
        <c:numFmt formatCode="0.0%" sourceLinked="1"/>
        <c:majorTickMark val="out"/>
        <c:minorTickMark val="none"/>
        <c:tickLblPos val="nextTo"/>
        <c:crossAx val="330092928"/>
        <c:crossesAt val="1"/>
        <c:crossBetween val="between"/>
        <c:majorUnit val="0.2"/>
      </c:valAx>
      <c:spPr>
        <a:ln w="12700" cmpd="sng">
          <a:solidFill>
            <a:schemeClr val="bg1"/>
          </a:solidFill>
        </a:ln>
      </c:spPr>
    </c:plotArea>
    <c:legend>
      <c:legendPos val="r"/>
      <c:layout>
        <c:manualLayout>
          <c:xMode val="edge"/>
          <c:yMode val="edge"/>
          <c:x val="0.29146011739775962"/>
          <c:y val="0.93375122227368634"/>
          <c:w val="0.44113757233935952"/>
          <c:h val="6.6248777726313629E-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86539343054256E-2"/>
          <c:y val="9.4863489634789022E-2"/>
          <c:w val="0.54908072129416341"/>
          <c:h val="0.83333571835466547"/>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E7C1-4A87-AF0E-23B6F6BF583C}"/>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E7C1-4A87-AF0E-23B6F6BF583C}"/>
              </c:ext>
            </c:extLst>
          </c:dPt>
          <c:dPt>
            <c:idx val="2"/>
            <c:bubble3D val="0"/>
            <c:spPr>
              <a:solidFill>
                <a:srgbClr val="FF2121"/>
              </a:solidFill>
              <a:ln w="19050">
                <a:solidFill>
                  <a:schemeClr val="bg1"/>
                </a:solidFill>
              </a:ln>
            </c:spPr>
            <c:extLst>
              <c:ext xmlns:c16="http://schemas.microsoft.com/office/drawing/2014/chart" uri="{C3380CC4-5D6E-409C-BE32-E72D297353CC}">
                <c16:uniqueId val="{00000005-E7C1-4A87-AF0E-23B6F6BF583C}"/>
              </c:ext>
            </c:extLst>
          </c:dPt>
          <c:dPt>
            <c:idx val="3"/>
            <c:bubble3D val="0"/>
            <c:spPr>
              <a:solidFill>
                <a:srgbClr val="C00000"/>
              </a:solidFill>
              <a:ln w="19050">
                <a:solidFill>
                  <a:schemeClr val="bg1"/>
                </a:solidFill>
              </a:ln>
            </c:spPr>
            <c:extLst>
              <c:ext xmlns:c16="http://schemas.microsoft.com/office/drawing/2014/chart" uri="{C3380CC4-5D6E-409C-BE32-E72D297353CC}">
                <c16:uniqueId val="{00000007-E7C1-4A87-AF0E-23B6F6BF583C}"/>
              </c:ext>
            </c:extLst>
          </c:dPt>
          <c:dPt>
            <c:idx val="4"/>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9-E7C1-4A87-AF0E-23B6F6BF583C}"/>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7C1-4A87-AF0E-23B6F6BF583C}"/>
                </c:ext>
              </c:extLst>
            </c:dLbl>
            <c:dLbl>
              <c:idx val="3"/>
              <c:layout>
                <c:manualLayout>
                  <c:x val="-6.9222390302801792E-2"/>
                  <c:y val="-0.15739744611893411"/>
                </c:manualLayout>
              </c:layout>
              <c:numFmt formatCode="0%" sourceLinked="0"/>
              <c:spPr>
                <a:noFill/>
                <a:ln>
                  <a:noFill/>
                </a:ln>
                <a:effectLst/>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C1-4A87-AF0E-23B6F6BF583C}"/>
                </c:ext>
              </c:extLst>
            </c:dLbl>
            <c:dLbl>
              <c:idx val="4"/>
              <c:layout>
                <c:manualLayout>
                  <c:x val="2.2326853457690296E-3"/>
                  <c:y val="-4.0275889511556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C1-4A87-AF0E-23B6F6BF583C}"/>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Confidence!$Y$5:$Y$9</c:f>
              <c:strCache>
                <c:ptCount val="5"/>
                <c:pt idx="0">
                  <c:v>Very confident</c:v>
                </c:pt>
                <c:pt idx="1">
                  <c:v>Fairly confident</c:v>
                </c:pt>
                <c:pt idx="2">
                  <c:v>Not very confident</c:v>
                </c:pt>
                <c:pt idx="3">
                  <c:v>Not at all confident</c:v>
                </c:pt>
                <c:pt idx="4">
                  <c:v>Don’t know</c:v>
                </c:pt>
              </c:strCache>
            </c:strRef>
          </c:cat>
          <c:val>
            <c:numRef>
              <c:f>Confidence!$Z$5:$Z$9</c:f>
              <c:numCache>
                <c:formatCode>0.0%</c:formatCode>
                <c:ptCount val="5"/>
                <c:pt idx="0">
                  <c:v>0.28389419261466409</c:v>
                </c:pt>
                <c:pt idx="1">
                  <c:v>0.52280178488371087</c:v>
                </c:pt>
                <c:pt idx="2">
                  <c:v>0.12790751651345217</c:v>
                </c:pt>
                <c:pt idx="3">
                  <c:v>2.0459549174013599E-2</c:v>
                </c:pt>
                <c:pt idx="4">
                  <c:v>4.4936956814178718E-2</c:v>
                </c:pt>
              </c:numCache>
            </c:numRef>
          </c:val>
          <c:extLst>
            <c:ext xmlns:c16="http://schemas.microsoft.com/office/drawing/2014/chart" uri="{C3380CC4-5D6E-409C-BE32-E72D297353CC}">
              <c16:uniqueId val="{0000000A-E7C1-4A87-AF0E-23B6F6BF583C}"/>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5918663910673647"/>
          <c:y val="0.23019555264610303"/>
          <c:w val="0.27825829532639268"/>
          <c:h val="0.57267905344795234"/>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solidFill>
                <a:latin typeface="+mn-lt"/>
                <a:ea typeface="+mn-ea"/>
                <a:cs typeface="+mn-cs"/>
              </a:defRPr>
            </a:pPr>
            <a:r>
              <a:rPr lang="en-US" sz="1200" b="0"/>
              <a:t>LPA </a:t>
            </a:r>
            <a:r>
              <a:rPr lang="en-US" sz="1200" b="0">
                <a:latin typeface="+mn-lt"/>
              </a:rPr>
              <a:t>Comparisons - </a:t>
            </a:r>
            <a:r>
              <a:rPr lang="en-US" sz="1200" b="0" i="0" u="none" strike="noStrike" baseline="0">
                <a:effectLst/>
              </a:rPr>
              <a:t>% </a:t>
            </a:r>
            <a:r>
              <a:rPr lang="en-US" sz="1200" b="0" i="0" baseline="0">
                <a:effectLst/>
              </a:rPr>
              <a:t>very / fairly confident</a:t>
            </a:r>
            <a:endParaRPr lang="en-GB" sz="900">
              <a:effectLst/>
            </a:endParaRPr>
          </a:p>
        </c:rich>
      </c:tx>
      <c:layout>
        <c:manualLayout>
          <c:xMode val="edge"/>
          <c:yMode val="edge"/>
          <c:x val="0.28087869572685231"/>
          <c:y val="2.3449041963018694E-3"/>
        </c:manualLayout>
      </c:layout>
      <c:overlay val="0"/>
    </c:title>
    <c:autoTitleDeleted val="0"/>
    <c:plotArea>
      <c:layout>
        <c:manualLayout>
          <c:layoutTarget val="inner"/>
          <c:xMode val="edge"/>
          <c:yMode val="edge"/>
          <c:x val="6.1542185867543269E-3"/>
          <c:y val="0"/>
          <c:w val="0.98153785388476933"/>
          <c:h val="0.86900857392825892"/>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B76A-41AD-A5B3-C21CE1A45C67}"/>
              </c:ext>
            </c:extLst>
          </c:dPt>
          <c:dPt>
            <c:idx val="1"/>
            <c:invertIfNegative val="0"/>
            <c:bubble3D val="0"/>
            <c:extLst>
              <c:ext xmlns:c16="http://schemas.microsoft.com/office/drawing/2014/chart" uri="{C3380CC4-5D6E-409C-BE32-E72D297353CC}">
                <c16:uniqueId val="{00000001-B76A-41AD-A5B3-C21CE1A45C67}"/>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Confidence!$T$35:$X$35</c:f>
              <c:strCache>
                <c:ptCount val="5"/>
                <c:pt idx="0">
                  <c:v>Telford &amp; Wrekin</c:v>
                </c:pt>
                <c:pt idx="1">
                  <c:v>Herefordshire</c:v>
                </c:pt>
                <c:pt idx="2">
                  <c:v>North Worcestershire</c:v>
                </c:pt>
                <c:pt idx="3">
                  <c:v>Shropshire</c:v>
                </c:pt>
                <c:pt idx="4">
                  <c:v>South Worcestershire</c:v>
                </c:pt>
              </c:strCache>
            </c:strRef>
          </c:cat>
          <c:val>
            <c:numRef>
              <c:f>Confidence!$T$36:$X$36</c:f>
              <c:numCache>
                <c:formatCode>0.0%</c:formatCode>
                <c:ptCount val="5"/>
                <c:pt idx="0">
                  <c:v>0.82451786872051125</c:v>
                </c:pt>
                <c:pt idx="1">
                  <c:v>0.8232343409639703</c:v>
                </c:pt>
                <c:pt idx="2">
                  <c:v>0.80340679711201513</c:v>
                </c:pt>
                <c:pt idx="3">
                  <c:v>0.79988759376832808</c:v>
                </c:pt>
                <c:pt idx="4">
                  <c:v>0.79620306629800741</c:v>
                </c:pt>
              </c:numCache>
            </c:numRef>
          </c:val>
          <c:extLst>
            <c:ext xmlns:c16="http://schemas.microsoft.com/office/drawing/2014/chart" uri="{C3380CC4-5D6E-409C-BE32-E72D297353CC}">
              <c16:uniqueId val="{00000002-B76A-41AD-A5B3-C21CE1A45C67}"/>
            </c:ext>
          </c:extLst>
        </c:ser>
        <c:dLbls>
          <c:showLegendKey val="0"/>
          <c:showVal val="0"/>
          <c:showCatName val="0"/>
          <c:showSerName val="0"/>
          <c:showPercent val="0"/>
          <c:showBubbleSize val="0"/>
        </c:dLbls>
        <c:gapWidth val="50"/>
        <c:axId val="331342976"/>
        <c:axId val="331337088"/>
      </c:barChart>
      <c:valAx>
        <c:axId val="331337088"/>
        <c:scaling>
          <c:orientation val="minMax"/>
          <c:max val="0.85000000000000009"/>
          <c:min val="0.70000000000000007"/>
        </c:scaling>
        <c:delete val="1"/>
        <c:axPos val="l"/>
        <c:numFmt formatCode="0.0%" sourceLinked="1"/>
        <c:majorTickMark val="out"/>
        <c:minorTickMark val="none"/>
        <c:tickLblPos val="nextTo"/>
        <c:crossAx val="331342976"/>
        <c:crosses val="autoZero"/>
        <c:crossBetween val="between"/>
      </c:valAx>
      <c:catAx>
        <c:axId val="331342976"/>
        <c:scaling>
          <c:orientation val="minMax"/>
        </c:scaling>
        <c:delete val="0"/>
        <c:axPos val="b"/>
        <c:numFmt formatCode="General" sourceLinked="1"/>
        <c:majorTickMark val="none"/>
        <c:minorTickMark val="none"/>
        <c:tickLblPos val="nextTo"/>
        <c:spPr>
          <a:ln cap="sq" cmpd="dbl">
            <a:noFill/>
            <a:prstDash val="dash"/>
          </a:ln>
        </c:spPr>
        <c:txPr>
          <a:bodyPr/>
          <a:lstStyle/>
          <a:p>
            <a:pPr>
              <a:defRPr sz="1000"/>
            </a:pPr>
            <a:endParaRPr lang="en-US"/>
          </a:p>
        </c:txPr>
        <c:crossAx val="33133708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Confident</a:t>
            </a:r>
          </a:p>
        </c:rich>
      </c:tx>
      <c:layout>
        <c:manualLayout>
          <c:xMode val="edge"/>
          <c:yMode val="edge"/>
          <c:x val="0.33566178241937511"/>
          <c:y val="5.5689370828504361E-3"/>
        </c:manualLayout>
      </c:layout>
      <c:overlay val="0"/>
    </c:title>
    <c:autoTitleDeleted val="0"/>
    <c:plotArea>
      <c:layout>
        <c:manualLayout>
          <c:layoutTarget val="inner"/>
          <c:xMode val="edge"/>
          <c:yMode val="edge"/>
          <c:x val="8.3529265918931839E-2"/>
          <c:y val="0.20430456911555195"/>
          <c:w val="0.90456596938647571"/>
          <c:h val="0.49211556903793763"/>
        </c:manualLayout>
      </c:layout>
      <c:lineChart>
        <c:grouping val="standard"/>
        <c:varyColors val="0"/>
        <c:ser>
          <c:idx val="6"/>
          <c:order val="0"/>
          <c:tx>
            <c:strRef>
              <c:f>Confidence!$A$11</c:f>
              <c:strCache>
                <c:ptCount val="1"/>
                <c:pt idx="0">
                  <c:v>Net confident</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Confidence!$B$4:$W$4</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Confidence!$B$11:$W$11</c:f>
              <c:numCache>
                <c:formatCode>0.0%</c:formatCode>
                <c:ptCount val="22"/>
                <c:pt idx="0">
                  <c:v>0.87298113490038698</c:v>
                </c:pt>
                <c:pt idx="1">
                  <c:v>0.84984788538127098</c:v>
                </c:pt>
                <c:pt idx="2">
                  <c:v>0.83148436108527402</c:v>
                </c:pt>
                <c:pt idx="3">
                  <c:v>0.82824699747653407</c:v>
                </c:pt>
                <c:pt idx="4">
                  <c:v>0.81799999999999995</c:v>
                </c:pt>
                <c:pt idx="5">
                  <c:v>0.80375017485894662</c:v>
                </c:pt>
                <c:pt idx="6">
                  <c:v>0.83630641701903552</c:v>
                </c:pt>
                <c:pt idx="7">
                  <c:v>0.84847030245418009</c:v>
                </c:pt>
                <c:pt idx="8">
                  <c:v>0.86</c:v>
                </c:pt>
                <c:pt idx="9">
                  <c:v>0.87066198640965486</c:v>
                </c:pt>
                <c:pt idx="10">
                  <c:v>0.8901784203714922</c:v>
                </c:pt>
                <c:pt idx="11">
                  <c:v>0.89405594473205419</c:v>
                </c:pt>
                <c:pt idx="12">
                  <c:v>0.89534034048016453</c:v>
                </c:pt>
                <c:pt idx="13">
                  <c:v>0.84910285756250259</c:v>
                </c:pt>
                <c:pt idx="14">
                  <c:v>0.80101920958363482</c:v>
                </c:pt>
                <c:pt idx="15">
                  <c:v>0.8368014215965891</c:v>
                </c:pt>
                <c:pt idx="16">
                  <c:v>0.82802081394144189</c:v>
                </c:pt>
                <c:pt idx="17">
                  <c:v>0.78976961788193956</c:v>
                </c:pt>
                <c:pt idx="18">
                  <c:v>0.79124154084295484</c:v>
                </c:pt>
                <c:pt idx="19">
                  <c:v>0.80119655093908071</c:v>
                </c:pt>
                <c:pt idx="20">
                  <c:v>0.79949596787294264</c:v>
                </c:pt>
                <c:pt idx="21">
                  <c:v>0.83491532731985874</c:v>
                </c:pt>
              </c:numCache>
            </c:numRef>
          </c:val>
          <c:smooth val="0"/>
          <c:extLst>
            <c:ext xmlns:c16="http://schemas.microsoft.com/office/drawing/2014/chart" uri="{C3380CC4-5D6E-409C-BE32-E72D297353CC}">
              <c16:uniqueId val="{00000000-FAC4-4B49-9023-D4551B76767F}"/>
            </c:ext>
          </c:extLst>
        </c:ser>
        <c:dLbls>
          <c:dLblPos val="t"/>
          <c:showLegendKey val="0"/>
          <c:showVal val="1"/>
          <c:showCatName val="0"/>
          <c:showSerName val="0"/>
          <c:showPercent val="0"/>
          <c:showBubbleSize val="0"/>
        </c:dLbls>
        <c:marker val="1"/>
        <c:smooth val="0"/>
        <c:axId val="331739904"/>
        <c:axId val="331742592"/>
      </c:lineChart>
      <c:catAx>
        <c:axId val="331739904"/>
        <c:scaling>
          <c:orientation val="minMax"/>
        </c:scaling>
        <c:delete val="0"/>
        <c:axPos val="b"/>
        <c:numFmt formatCode="General" sourceLinked="0"/>
        <c:majorTickMark val="out"/>
        <c:minorTickMark val="none"/>
        <c:tickLblPos val="nextTo"/>
        <c:txPr>
          <a:bodyPr rot="-3300000"/>
          <a:lstStyle/>
          <a:p>
            <a:pPr>
              <a:defRPr/>
            </a:pPr>
            <a:endParaRPr lang="en-US"/>
          </a:p>
        </c:txPr>
        <c:crossAx val="331742592"/>
        <c:crosses val="autoZero"/>
        <c:auto val="1"/>
        <c:lblAlgn val="ctr"/>
        <c:lblOffset val="100"/>
        <c:noMultiLvlLbl val="0"/>
      </c:catAx>
      <c:valAx>
        <c:axId val="331742592"/>
        <c:scaling>
          <c:orientation val="minMax"/>
          <c:max val="0.9"/>
          <c:min val="0.75000000000000011"/>
        </c:scaling>
        <c:delete val="0"/>
        <c:axPos val="l"/>
        <c:numFmt formatCode="0%" sourceLinked="0"/>
        <c:majorTickMark val="out"/>
        <c:minorTickMark val="none"/>
        <c:tickLblPos val="nextTo"/>
        <c:crossAx val="331739904"/>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 Comparisons</a:t>
            </a:r>
            <a:r>
              <a:rPr lang="en-US" sz="1200" b="0" baseline="0"/>
              <a:t>  - </a:t>
            </a:r>
            <a:r>
              <a:rPr lang="en-US" sz="1200" b="0"/>
              <a:t>% very / fairly</a:t>
            </a:r>
            <a:r>
              <a:rPr lang="en-US" sz="1200" b="0" baseline="0"/>
              <a:t> confident</a:t>
            </a:r>
          </a:p>
        </c:rich>
      </c:tx>
      <c:overlay val="0"/>
    </c:title>
    <c:autoTitleDeleted val="0"/>
    <c:plotArea>
      <c:layout>
        <c:manualLayout>
          <c:layoutTarget val="inner"/>
          <c:xMode val="edge"/>
          <c:yMode val="edge"/>
          <c:x val="2.158165011982197E-3"/>
          <c:y val="9.3798426765895393E-2"/>
          <c:w val="0.99779527559055137"/>
          <c:h val="0.76381547298749064"/>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99AE-4813-9513-924AB9D78202}"/>
              </c:ext>
            </c:extLst>
          </c:dPt>
          <c:dPt>
            <c:idx val="1"/>
            <c:invertIfNegative val="0"/>
            <c:bubble3D val="0"/>
            <c:spPr>
              <a:solidFill>
                <a:srgbClr val="5AAAE6"/>
              </a:solidFill>
            </c:spPr>
            <c:extLst>
              <c:ext xmlns:c16="http://schemas.microsoft.com/office/drawing/2014/chart" uri="{C3380CC4-5D6E-409C-BE32-E72D297353CC}">
                <c16:uniqueId val="{00000003-99AE-4813-9513-924AB9D78202}"/>
              </c:ext>
            </c:extLst>
          </c:dPt>
          <c:dPt>
            <c:idx val="6"/>
            <c:invertIfNegative val="0"/>
            <c:bubble3D val="0"/>
            <c:spPr>
              <a:solidFill>
                <a:srgbClr val="5AAAE6"/>
              </a:solidFill>
            </c:spPr>
            <c:extLst>
              <c:ext xmlns:c16="http://schemas.microsoft.com/office/drawing/2014/chart" uri="{C3380CC4-5D6E-409C-BE32-E72D297353CC}">
                <c16:uniqueId val="{00000005-99AE-4813-9513-924AB9D78202}"/>
              </c:ext>
            </c:extLst>
          </c:dPt>
          <c:dPt>
            <c:idx val="7"/>
            <c:invertIfNegative val="0"/>
            <c:bubble3D val="0"/>
            <c:spPr>
              <a:solidFill>
                <a:srgbClr val="5AAAE6"/>
              </a:solidFill>
            </c:spPr>
            <c:extLst>
              <c:ext xmlns:c16="http://schemas.microsoft.com/office/drawing/2014/chart" uri="{C3380CC4-5D6E-409C-BE32-E72D297353CC}">
                <c16:uniqueId val="{00000007-99AE-4813-9513-924AB9D78202}"/>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9AE-4813-9513-924AB9D78202}"/>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99AE-4813-9513-924AB9D78202}"/>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99AE-4813-9513-924AB9D78202}"/>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99AE-4813-9513-924AB9D78202}"/>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Confidence!$C$34:$L$35</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Confidence!$C$36:$L$36</c:f>
              <c:numCache>
                <c:formatCode>0.0%</c:formatCode>
                <c:ptCount val="10"/>
                <c:pt idx="0">
                  <c:v>0.79509419107417501</c:v>
                </c:pt>
                <c:pt idx="1">
                  <c:v>0.81730049051013109</c:v>
                </c:pt>
                <c:pt idx="2">
                  <c:v>0.93278257798653152</c:v>
                </c:pt>
                <c:pt idx="3">
                  <c:v>0.82280883269524352</c:v>
                </c:pt>
                <c:pt idx="4">
                  <c:v>0.80137761641734728</c:v>
                </c:pt>
                <c:pt idx="5">
                  <c:v>0.73534159064333593</c:v>
                </c:pt>
                <c:pt idx="6">
                  <c:v>0.80693071122320892</c:v>
                </c:pt>
                <c:pt idx="7">
                  <c:v>0.7949769980463316</c:v>
                </c:pt>
                <c:pt idx="8">
                  <c:v>0.72668908124497378</c:v>
                </c:pt>
                <c:pt idx="9">
                  <c:v>0.81791627712641146</c:v>
                </c:pt>
              </c:numCache>
            </c:numRef>
          </c:val>
          <c:extLst>
            <c:ext xmlns:c16="http://schemas.microsoft.com/office/drawing/2014/chart" uri="{C3380CC4-5D6E-409C-BE32-E72D297353CC}">
              <c16:uniqueId val="{00000008-99AE-4813-9513-924AB9D78202}"/>
            </c:ext>
          </c:extLst>
        </c:ser>
        <c:dLbls>
          <c:showLegendKey val="0"/>
          <c:showVal val="0"/>
          <c:showCatName val="0"/>
          <c:showSerName val="0"/>
          <c:showPercent val="0"/>
          <c:showBubbleSize val="0"/>
        </c:dLbls>
        <c:gapWidth val="50"/>
        <c:axId val="331292032"/>
        <c:axId val="331290496"/>
      </c:barChart>
      <c:valAx>
        <c:axId val="331290496"/>
        <c:scaling>
          <c:orientation val="minMax"/>
          <c:min val="0.60000000000000009"/>
        </c:scaling>
        <c:delete val="1"/>
        <c:axPos val="l"/>
        <c:numFmt formatCode="0.0%" sourceLinked="1"/>
        <c:majorTickMark val="out"/>
        <c:minorTickMark val="none"/>
        <c:tickLblPos val="nextTo"/>
        <c:crossAx val="331292032"/>
        <c:crosses val="autoZero"/>
        <c:crossBetween val="between"/>
      </c:valAx>
      <c:catAx>
        <c:axId val="331292032"/>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31290496"/>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86539343054256E-2"/>
          <c:y val="9.4863489634789022E-2"/>
          <c:w val="0.54908072129416341"/>
          <c:h val="0.83333571835466547"/>
        </c:manualLayout>
      </c:layout>
      <c:doughnutChart>
        <c:varyColors val="1"/>
        <c:ser>
          <c:idx val="0"/>
          <c:order val="0"/>
          <c:spPr>
            <a:ln w="12700">
              <a:solidFill>
                <a:schemeClr val="bg1"/>
              </a:solidFill>
            </a:ln>
          </c:spPr>
          <c:explosion val="1"/>
          <c:dPt>
            <c:idx val="0"/>
            <c:bubble3D val="0"/>
            <c:spPr>
              <a:solidFill>
                <a:srgbClr val="009A46"/>
              </a:solidFill>
              <a:ln w="12700">
                <a:solidFill>
                  <a:schemeClr val="bg1"/>
                </a:solidFill>
              </a:ln>
            </c:spPr>
            <c:extLst>
              <c:ext xmlns:c16="http://schemas.microsoft.com/office/drawing/2014/chart" uri="{C3380CC4-5D6E-409C-BE32-E72D297353CC}">
                <c16:uniqueId val="{00000001-A348-4D25-BF08-AD537CA24473}"/>
              </c:ext>
            </c:extLst>
          </c:dPt>
          <c:dPt>
            <c:idx val="1"/>
            <c:bubble3D val="0"/>
            <c:explosion val="0"/>
            <c:spPr>
              <a:solidFill>
                <a:srgbClr val="00E266"/>
              </a:solidFill>
              <a:ln w="12700">
                <a:solidFill>
                  <a:schemeClr val="bg1"/>
                </a:solidFill>
              </a:ln>
            </c:spPr>
            <c:extLst>
              <c:ext xmlns:c16="http://schemas.microsoft.com/office/drawing/2014/chart" uri="{C3380CC4-5D6E-409C-BE32-E72D297353CC}">
                <c16:uniqueId val="{00000003-A348-4D25-BF08-AD537CA24473}"/>
              </c:ext>
            </c:extLst>
          </c:dPt>
          <c:dPt>
            <c:idx val="2"/>
            <c:bubble3D val="0"/>
            <c:spPr>
              <a:solidFill>
                <a:srgbClr val="FBE905"/>
              </a:solidFill>
              <a:ln w="12700">
                <a:solidFill>
                  <a:schemeClr val="bg1"/>
                </a:solidFill>
              </a:ln>
            </c:spPr>
            <c:extLst>
              <c:ext xmlns:c16="http://schemas.microsoft.com/office/drawing/2014/chart" uri="{C3380CC4-5D6E-409C-BE32-E72D297353CC}">
                <c16:uniqueId val="{00000005-A348-4D25-BF08-AD537CA24473}"/>
              </c:ext>
            </c:extLst>
          </c:dPt>
          <c:dPt>
            <c:idx val="3"/>
            <c:bubble3D val="0"/>
            <c:spPr>
              <a:solidFill>
                <a:srgbClr val="FF2121"/>
              </a:solidFill>
              <a:ln w="12700">
                <a:solidFill>
                  <a:schemeClr val="bg1"/>
                </a:solidFill>
              </a:ln>
            </c:spPr>
            <c:extLst>
              <c:ext xmlns:c16="http://schemas.microsoft.com/office/drawing/2014/chart" uri="{C3380CC4-5D6E-409C-BE32-E72D297353CC}">
                <c16:uniqueId val="{00000007-A348-4D25-BF08-AD537CA24473}"/>
              </c:ext>
            </c:extLst>
          </c:dPt>
          <c:dPt>
            <c:idx val="4"/>
            <c:bubble3D val="0"/>
            <c:spPr>
              <a:solidFill>
                <a:srgbClr val="C00000"/>
              </a:solidFill>
              <a:ln w="12700">
                <a:solidFill>
                  <a:schemeClr val="bg1"/>
                </a:solidFill>
              </a:ln>
            </c:spPr>
            <c:extLst>
              <c:ext xmlns:c16="http://schemas.microsoft.com/office/drawing/2014/chart" uri="{C3380CC4-5D6E-409C-BE32-E72D297353CC}">
                <c16:uniqueId val="{00000009-A348-4D25-BF08-AD537CA24473}"/>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348-4D25-BF08-AD537CA24473}"/>
                </c:ext>
              </c:extLst>
            </c:dLbl>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348-4D25-BF08-AD537CA24473}"/>
                </c:ext>
              </c:extLst>
            </c:dLbl>
            <c:dLbl>
              <c:idx val="4"/>
              <c:layout>
                <c:manualLayout>
                  <c:x val="9.2112821524517972E-3"/>
                  <c:y val="-1.0484920702627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48-4D25-BF08-AD537CA24473}"/>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Confidence!$Y$82:$Y$86</c:f>
              <c:strCache>
                <c:ptCount val="5"/>
                <c:pt idx="0">
                  <c:v>An excellent job</c:v>
                </c:pt>
                <c:pt idx="1">
                  <c:v>A good job</c:v>
                </c:pt>
                <c:pt idx="2">
                  <c:v>A fair job</c:v>
                </c:pt>
                <c:pt idx="3">
                  <c:v>A poor job</c:v>
                </c:pt>
                <c:pt idx="4">
                  <c:v>A very poor job</c:v>
                </c:pt>
              </c:strCache>
            </c:strRef>
          </c:cat>
          <c:val>
            <c:numRef>
              <c:f>Confidence!$Z$82:$Z$86</c:f>
              <c:numCache>
                <c:formatCode>0.0%</c:formatCode>
                <c:ptCount val="5"/>
                <c:pt idx="0">
                  <c:v>0.14398617339139214</c:v>
                </c:pt>
                <c:pt idx="1">
                  <c:v>0.47129293232645852</c:v>
                </c:pt>
                <c:pt idx="2">
                  <c:v>0.30843911045430095</c:v>
                </c:pt>
                <c:pt idx="3">
                  <c:v>6.4466390121686007E-2</c:v>
                </c:pt>
                <c:pt idx="4">
                  <c:v>1.1815393706168376E-2</c:v>
                </c:pt>
              </c:numCache>
            </c:numRef>
          </c:val>
          <c:extLst>
            <c:ext xmlns:c16="http://schemas.microsoft.com/office/drawing/2014/chart" uri="{C3380CC4-5D6E-409C-BE32-E72D297353CC}">
              <c16:uniqueId val="{0000000A-A348-4D25-BF08-AD537CA24473}"/>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5688204637639291"/>
          <c:y val="0.22045793350191586"/>
          <c:w val="0.27825829532639268"/>
          <c:h val="0.61365656643735023"/>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mn-lt"/>
                <a:ea typeface="+mn-ea"/>
                <a:cs typeface="+mn-cs"/>
              </a:defRPr>
            </a:pPr>
            <a:r>
              <a:rPr lang="en-US" sz="1200" b="0">
                <a:latin typeface="+mn-lt"/>
              </a:rPr>
              <a:t>LPA Comparisons - </a:t>
            </a:r>
            <a:r>
              <a:rPr lang="en-US" sz="1200" b="0" i="0" baseline="0">
                <a:effectLst/>
                <a:latin typeface="+mn-lt"/>
              </a:rPr>
              <a:t>% excellent / good job</a:t>
            </a:r>
            <a:endParaRPr lang="en-GB" sz="1200">
              <a:effectLst/>
              <a:latin typeface="+mn-lt"/>
            </a:endParaRPr>
          </a:p>
        </c:rich>
      </c:tx>
      <c:layout>
        <c:manualLayout>
          <c:xMode val="edge"/>
          <c:yMode val="edge"/>
          <c:x val="0.24029192908597977"/>
          <c:y val="9.7495067670789089E-3"/>
        </c:manualLayout>
      </c:layout>
      <c:overlay val="0"/>
    </c:title>
    <c:autoTitleDeleted val="0"/>
    <c:plotArea>
      <c:layout>
        <c:manualLayout>
          <c:layoutTarget val="inner"/>
          <c:xMode val="edge"/>
          <c:yMode val="edge"/>
          <c:x val="1.2213898020029045E-2"/>
          <c:y val="9.9938068267211105E-2"/>
          <c:w val="0.96941135998776851"/>
          <c:h val="0.71685835493925532"/>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6383-452F-A8A5-949FC014F6EF}"/>
              </c:ext>
            </c:extLst>
          </c:dPt>
          <c:dPt>
            <c:idx val="1"/>
            <c:invertIfNegative val="0"/>
            <c:bubble3D val="0"/>
            <c:extLst>
              <c:ext xmlns:c16="http://schemas.microsoft.com/office/drawing/2014/chart" uri="{C3380CC4-5D6E-409C-BE32-E72D297353CC}">
                <c16:uniqueId val="{00000001-6383-452F-A8A5-949FC014F6EF}"/>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Confidence!$T$109:$X$109</c:f>
              <c:strCache>
                <c:ptCount val="5"/>
                <c:pt idx="0">
                  <c:v>North Worcestershire</c:v>
                </c:pt>
                <c:pt idx="1">
                  <c:v>Shropshire</c:v>
                </c:pt>
                <c:pt idx="2">
                  <c:v>Telford &amp; Wrekin</c:v>
                </c:pt>
                <c:pt idx="3">
                  <c:v>Herefordshire</c:v>
                </c:pt>
                <c:pt idx="4">
                  <c:v>South Worcestershire</c:v>
                </c:pt>
              </c:strCache>
            </c:strRef>
          </c:cat>
          <c:val>
            <c:numRef>
              <c:f>Confidence!$T$110:$X$110</c:f>
              <c:numCache>
                <c:formatCode>0.0%</c:formatCode>
                <c:ptCount val="5"/>
                <c:pt idx="0">
                  <c:v>0.63197514031901914</c:v>
                </c:pt>
                <c:pt idx="1">
                  <c:v>0.62520707459768909</c:v>
                </c:pt>
                <c:pt idx="2">
                  <c:v>0.62358867131187468</c:v>
                </c:pt>
                <c:pt idx="3">
                  <c:v>0.62269883014033967</c:v>
                </c:pt>
                <c:pt idx="4">
                  <c:v>0.57979318615883824</c:v>
                </c:pt>
              </c:numCache>
            </c:numRef>
          </c:val>
          <c:extLst>
            <c:ext xmlns:c16="http://schemas.microsoft.com/office/drawing/2014/chart" uri="{C3380CC4-5D6E-409C-BE32-E72D297353CC}">
              <c16:uniqueId val="{00000002-6383-452F-A8A5-949FC014F6EF}"/>
            </c:ext>
          </c:extLst>
        </c:ser>
        <c:dLbls>
          <c:showLegendKey val="0"/>
          <c:showVal val="0"/>
          <c:showCatName val="0"/>
          <c:showSerName val="0"/>
          <c:showPercent val="0"/>
          <c:showBubbleSize val="0"/>
        </c:dLbls>
        <c:gapWidth val="50"/>
        <c:axId val="331410816"/>
        <c:axId val="331409280"/>
      </c:barChart>
      <c:valAx>
        <c:axId val="331409280"/>
        <c:scaling>
          <c:orientation val="minMax"/>
          <c:min val="0.54"/>
        </c:scaling>
        <c:delete val="1"/>
        <c:axPos val="l"/>
        <c:numFmt formatCode="0.0%" sourceLinked="1"/>
        <c:majorTickMark val="out"/>
        <c:minorTickMark val="none"/>
        <c:tickLblPos val="nextTo"/>
        <c:crossAx val="331410816"/>
        <c:crosses val="autoZero"/>
        <c:crossBetween val="between"/>
      </c:valAx>
      <c:catAx>
        <c:axId val="331410816"/>
        <c:scaling>
          <c:orientation val="minMax"/>
        </c:scaling>
        <c:delete val="0"/>
        <c:axPos val="b"/>
        <c:numFmt formatCode="General" sourceLinked="1"/>
        <c:majorTickMark val="none"/>
        <c:minorTickMark val="none"/>
        <c:tickLblPos val="nextTo"/>
        <c:spPr>
          <a:ln cap="sq" cmpd="dbl">
            <a:noFill/>
            <a:prstDash val="dash"/>
          </a:ln>
        </c:spPr>
        <c:txPr>
          <a:bodyPr/>
          <a:lstStyle/>
          <a:p>
            <a:pPr>
              <a:defRPr sz="1000"/>
            </a:pPr>
            <a:endParaRPr lang="en-US"/>
          </a:p>
        </c:txPr>
        <c:crossAx val="331409280"/>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Excellen</a:t>
            </a:r>
            <a:r>
              <a:rPr lang="en-US" sz="1200" b="0"/>
              <a:t>t / good job</a:t>
            </a:r>
          </a:p>
        </c:rich>
      </c:tx>
      <c:overlay val="0"/>
    </c:title>
    <c:autoTitleDeleted val="0"/>
    <c:plotArea>
      <c:layout>
        <c:manualLayout>
          <c:layoutTarget val="inner"/>
          <c:xMode val="edge"/>
          <c:yMode val="edge"/>
          <c:x val="8.3529265918931839E-2"/>
          <c:y val="0.13465604200732362"/>
          <c:w val="0.90456596938647571"/>
          <c:h val="0.7006824654736955"/>
        </c:manualLayout>
      </c:layout>
      <c:lineChart>
        <c:grouping val="standard"/>
        <c:varyColors val="0"/>
        <c:ser>
          <c:idx val="5"/>
          <c:order val="0"/>
          <c:tx>
            <c:strRef>
              <c:f>Confidence!$A$87</c:f>
              <c:strCache>
                <c:ptCount val="1"/>
                <c:pt idx="0">
                  <c:v>An excellent / good job</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Confidence!$B$81:$W$81</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Confidence!$B$87:$W$87</c:f>
              <c:numCache>
                <c:formatCode>0.0%</c:formatCode>
                <c:ptCount val="22"/>
                <c:pt idx="0">
                  <c:v>0.68200000000000005</c:v>
                </c:pt>
                <c:pt idx="1">
                  <c:v>0.67600000000000005</c:v>
                </c:pt>
                <c:pt idx="2">
                  <c:v>0.70399999999999996</c:v>
                </c:pt>
                <c:pt idx="3">
                  <c:v>0.66100000000000003</c:v>
                </c:pt>
                <c:pt idx="4">
                  <c:v>0.64700000000000002</c:v>
                </c:pt>
                <c:pt idx="5">
                  <c:v>0.61654843880841226</c:v>
                </c:pt>
                <c:pt idx="6">
                  <c:v>0.65932659181208064</c:v>
                </c:pt>
                <c:pt idx="7">
                  <c:v>0.6790145543730467</c:v>
                </c:pt>
                <c:pt idx="8">
                  <c:v>0.70699999999999996</c:v>
                </c:pt>
                <c:pt idx="9">
                  <c:v>0.69089855719120297</c:v>
                </c:pt>
                <c:pt idx="10">
                  <c:v>0.72420982059757588</c:v>
                </c:pt>
                <c:pt idx="11">
                  <c:v>0.77479695198832577</c:v>
                </c:pt>
                <c:pt idx="12">
                  <c:v>0.77144679668686278</c:v>
                </c:pt>
                <c:pt idx="13">
                  <c:v>0.67798801765691807</c:v>
                </c:pt>
                <c:pt idx="14">
                  <c:v>0.6279782578213241</c:v>
                </c:pt>
                <c:pt idx="15">
                  <c:v>0.64118159310607481</c:v>
                </c:pt>
                <c:pt idx="16">
                  <c:v>0.63029359465441726</c:v>
                </c:pt>
                <c:pt idx="17">
                  <c:v>0.62677673388307931</c:v>
                </c:pt>
                <c:pt idx="18">
                  <c:v>0.57659770613323624</c:v>
                </c:pt>
                <c:pt idx="19">
                  <c:v>0.58443117587180615</c:v>
                </c:pt>
                <c:pt idx="20">
                  <c:v>0.62500447816173255</c:v>
                </c:pt>
                <c:pt idx="21">
                  <c:v>0.67412778064781609</c:v>
                </c:pt>
              </c:numCache>
            </c:numRef>
          </c:val>
          <c:smooth val="0"/>
          <c:extLst>
            <c:ext xmlns:c16="http://schemas.microsoft.com/office/drawing/2014/chart" uri="{C3380CC4-5D6E-409C-BE32-E72D297353CC}">
              <c16:uniqueId val="{00000000-D57E-4DF4-B7E2-C7EE0FDED463}"/>
            </c:ext>
          </c:extLst>
        </c:ser>
        <c:dLbls>
          <c:dLblPos val="t"/>
          <c:showLegendKey val="0"/>
          <c:showVal val="1"/>
          <c:showCatName val="0"/>
          <c:showSerName val="0"/>
          <c:showPercent val="0"/>
          <c:showBubbleSize val="0"/>
        </c:dLbls>
        <c:marker val="1"/>
        <c:smooth val="0"/>
        <c:axId val="331843840"/>
        <c:axId val="331850880"/>
      </c:lineChart>
      <c:catAx>
        <c:axId val="331843840"/>
        <c:scaling>
          <c:orientation val="minMax"/>
        </c:scaling>
        <c:delete val="0"/>
        <c:axPos val="b"/>
        <c:numFmt formatCode="General" sourceLinked="0"/>
        <c:majorTickMark val="out"/>
        <c:minorTickMark val="none"/>
        <c:tickLblPos val="nextTo"/>
        <c:txPr>
          <a:bodyPr rot="-3300000"/>
          <a:lstStyle/>
          <a:p>
            <a:pPr>
              <a:defRPr/>
            </a:pPr>
            <a:endParaRPr lang="en-US"/>
          </a:p>
        </c:txPr>
        <c:crossAx val="331850880"/>
        <c:crosses val="autoZero"/>
        <c:auto val="1"/>
        <c:lblAlgn val="ctr"/>
        <c:lblOffset val="100"/>
        <c:noMultiLvlLbl val="0"/>
      </c:catAx>
      <c:valAx>
        <c:axId val="331850880"/>
        <c:scaling>
          <c:orientation val="minMax"/>
          <c:max val="0.8"/>
          <c:min val="0.55000000000000004"/>
        </c:scaling>
        <c:delete val="0"/>
        <c:axPos val="l"/>
        <c:numFmt formatCode="0%" sourceLinked="0"/>
        <c:majorTickMark val="out"/>
        <c:minorTickMark val="none"/>
        <c:tickLblPos val="nextTo"/>
        <c:crossAx val="331843840"/>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 Comparisons</a:t>
            </a:r>
            <a:r>
              <a:rPr lang="en-US" sz="1200" b="0" baseline="0"/>
              <a:t>  - </a:t>
            </a:r>
            <a:r>
              <a:rPr lang="en-US" sz="1200" b="0"/>
              <a:t>% excellent / good</a:t>
            </a:r>
            <a:r>
              <a:rPr lang="en-US" sz="1200" b="0" baseline="0"/>
              <a:t> job</a:t>
            </a:r>
          </a:p>
        </c:rich>
      </c:tx>
      <c:layout>
        <c:manualLayout>
          <c:xMode val="edge"/>
          <c:yMode val="edge"/>
          <c:x val="0.2757893363126917"/>
          <c:y val="0"/>
        </c:manualLayout>
      </c:layout>
      <c:overlay val="0"/>
    </c:title>
    <c:autoTitleDeleted val="0"/>
    <c:plotArea>
      <c:layout>
        <c:manualLayout>
          <c:layoutTarget val="inner"/>
          <c:xMode val="edge"/>
          <c:yMode val="edge"/>
          <c:x val="0"/>
          <c:y val="3.518029903254178E-2"/>
          <c:w val="1"/>
          <c:h val="0.82718273672255349"/>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8C65-4806-89FE-F5CE703842B5}"/>
              </c:ext>
            </c:extLst>
          </c:dPt>
          <c:dPt>
            <c:idx val="1"/>
            <c:invertIfNegative val="0"/>
            <c:bubble3D val="0"/>
            <c:spPr>
              <a:solidFill>
                <a:srgbClr val="5AAAE6"/>
              </a:solidFill>
            </c:spPr>
            <c:extLst>
              <c:ext xmlns:c16="http://schemas.microsoft.com/office/drawing/2014/chart" uri="{C3380CC4-5D6E-409C-BE32-E72D297353CC}">
                <c16:uniqueId val="{00000003-8C65-4806-89FE-F5CE703842B5}"/>
              </c:ext>
            </c:extLst>
          </c:dPt>
          <c:dPt>
            <c:idx val="6"/>
            <c:invertIfNegative val="0"/>
            <c:bubble3D val="0"/>
            <c:spPr>
              <a:solidFill>
                <a:srgbClr val="5AAAE6"/>
              </a:solidFill>
            </c:spPr>
            <c:extLst>
              <c:ext xmlns:c16="http://schemas.microsoft.com/office/drawing/2014/chart" uri="{C3380CC4-5D6E-409C-BE32-E72D297353CC}">
                <c16:uniqueId val="{00000005-8C65-4806-89FE-F5CE703842B5}"/>
              </c:ext>
            </c:extLst>
          </c:dPt>
          <c:dPt>
            <c:idx val="7"/>
            <c:invertIfNegative val="0"/>
            <c:bubble3D val="0"/>
            <c:spPr>
              <a:solidFill>
                <a:srgbClr val="5AAAE6"/>
              </a:solidFill>
            </c:spPr>
            <c:extLst>
              <c:ext xmlns:c16="http://schemas.microsoft.com/office/drawing/2014/chart" uri="{C3380CC4-5D6E-409C-BE32-E72D297353CC}">
                <c16:uniqueId val="{00000007-8C65-4806-89FE-F5CE703842B5}"/>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C65-4806-89FE-F5CE703842B5}"/>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8C65-4806-89FE-F5CE703842B5}"/>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8C65-4806-89FE-F5CE703842B5}"/>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8C65-4806-89FE-F5CE703842B5}"/>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Confidence!$C$108:$L$109</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Confidence!$C$110:$L$110</c:f>
              <c:numCache>
                <c:formatCode>0.0%</c:formatCode>
                <c:ptCount val="10"/>
                <c:pt idx="0">
                  <c:v>0.61228845503281681</c:v>
                </c:pt>
                <c:pt idx="1">
                  <c:v>0.6180452447186654</c:v>
                </c:pt>
                <c:pt idx="2">
                  <c:v>0.86186041968712213</c:v>
                </c:pt>
                <c:pt idx="3">
                  <c:v>0.60803937033588018</c:v>
                </c:pt>
                <c:pt idx="4">
                  <c:v>0.56613406292887081</c:v>
                </c:pt>
                <c:pt idx="5">
                  <c:v>0.56536635579835914</c:v>
                </c:pt>
                <c:pt idx="6">
                  <c:v>0.61653889437546661</c:v>
                </c:pt>
                <c:pt idx="7">
                  <c:v>0.55368563070267718</c:v>
                </c:pt>
                <c:pt idx="8">
                  <c:v>0.53491373545194632</c:v>
                </c:pt>
                <c:pt idx="9">
                  <c:v>0.62709335901339214</c:v>
                </c:pt>
              </c:numCache>
            </c:numRef>
          </c:val>
          <c:extLst>
            <c:ext xmlns:c16="http://schemas.microsoft.com/office/drawing/2014/chart" uri="{C3380CC4-5D6E-409C-BE32-E72D297353CC}">
              <c16:uniqueId val="{00000008-8C65-4806-89FE-F5CE703842B5}"/>
            </c:ext>
          </c:extLst>
        </c:ser>
        <c:dLbls>
          <c:showLegendKey val="0"/>
          <c:showVal val="0"/>
          <c:showCatName val="0"/>
          <c:showSerName val="0"/>
          <c:showPercent val="0"/>
          <c:showBubbleSize val="0"/>
        </c:dLbls>
        <c:gapWidth val="50"/>
        <c:axId val="331392896"/>
        <c:axId val="331391360"/>
      </c:barChart>
      <c:valAx>
        <c:axId val="331391360"/>
        <c:scaling>
          <c:orientation val="minMax"/>
          <c:min val="0.2"/>
        </c:scaling>
        <c:delete val="1"/>
        <c:axPos val="l"/>
        <c:numFmt formatCode="0.0%" sourceLinked="1"/>
        <c:majorTickMark val="out"/>
        <c:minorTickMark val="none"/>
        <c:tickLblPos val="nextTo"/>
        <c:crossAx val="331392896"/>
        <c:crosses val="autoZero"/>
        <c:crossBetween val="between"/>
      </c:valAx>
      <c:catAx>
        <c:axId val="331392896"/>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31391360"/>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seeing a</a:t>
            </a:r>
            <a:r>
              <a:rPr lang="en-US" sz="1200" b="0" baseline="0"/>
              <a:t> police officer or PCSO at least weekly</a:t>
            </a:r>
            <a:endParaRPr lang="en-US" sz="1200" b="0"/>
          </a:p>
        </c:rich>
      </c:tx>
      <c:overlay val="0"/>
    </c:title>
    <c:autoTitleDeleted val="0"/>
    <c:plotArea>
      <c:layout>
        <c:manualLayout>
          <c:layoutTarget val="inner"/>
          <c:xMode val="edge"/>
          <c:yMode val="edge"/>
          <c:x val="2.158165011982197E-3"/>
          <c:y val="6.2093504802664831E-2"/>
          <c:w val="0.99779527559055137"/>
          <c:h val="0.79246445348229178"/>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07EB-466D-BD6F-6636E28FBBD5}"/>
              </c:ext>
            </c:extLst>
          </c:dPt>
          <c:dPt>
            <c:idx val="1"/>
            <c:invertIfNegative val="0"/>
            <c:bubble3D val="0"/>
            <c:spPr>
              <a:solidFill>
                <a:srgbClr val="5AAAE6"/>
              </a:solidFill>
            </c:spPr>
            <c:extLst>
              <c:ext xmlns:c16="http://schemas.microsoft.com/office/drawing/2014/chart" uri="{C3380CC4-5D6E-409C-BE32-E72D297353CC}">
                <c16:uniqueId val="{00000003-07EB-466D-BD6F-6636E28FBBD5}"/>
              </c:ext>
            </c:extLst>
          </c:dPt>
          <c:dPt>
            <c:idx val="6"/>
            <c:invertIfNegative val="0"/>
            <c:bubble3D val="0"/>
            <c:spPr>
              <a:solidFill>
                <a:srgbClr val="5AAAE6"/>
              </a:solidFill>
            </c:spPr>
            <c:extLst>
              <c:ext xmlns:c16="http://schemas.microsoft.com/office/drawing/2014/chart" uri="{C3380CC4-5D6E-409C-BE32-E72D297353CC}">
                <c16:uniqueId val="{00000005-07EB-466D-BD6F-6636E28FBBD5}"/>
              </c:ext>
            </c:extLst>
          </c:dPt>
          <c:dPt>
            <c:idx val="7"/>
            <c:invertIfNegative val="0"/>
            <c:bubble3D val="0"/>
            <c:spPr>
              <a:solidFill>
                <a:srgbClr val="5AAAE6"/>
              </a:solidFill>
            </c:spPr>
            <c:extLst>
              <c:ext xmlns:c16="http://schemas.microsoft.com/office/drawing/2014/chart" uri="{C3380CC4-5D6E-409C-BE32-E72D297353CC}">
                <c16:uniqueId val="{00000007-07EB-466D-BD6F-6636E28FBBD5}"/>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7EB-466D-BD6F-6636E28FBBD5}"/>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07EB-466D-BD6F-6636E28FBBD5}"/>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07EB-466D-BD6F-6636E28FBBD5}"/>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07EB-466D-BD6F-6636E28FBBD5}"/>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'Visibility-Presence'!$B$34:$K$35</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'Visibility-Presence'!$B$36:$K$36</c:f>
              <c:numCache>
                <c:formatCode>0.0%</c:formatCode>
                <c:ptCount val="10"/>
                <c:pt idx="0">
                  <c:v>0.20206473242446674</c:v>
                </c:pt>
                <c:pt idx="1">
                  <c:v>0.17474999107318173</c:v>
                </c:pt>
                <c:pt idx="2">
                  <c:v>0.35681389995816348</c:v>
                </c:pt>
                <c:pt idx="3">
                  <c:v>0.20964255735391493</c:v>
                </c:pt>
                <c:pt idx="4">
                  <c:v>0.15387675325892736</c:v>
                </c:pt>
                <c:pt idx="5">
                  <c:v>0.12654323148525273</c:v>
                </c:pt>
                <c:pt idx="6">
                  <c:v>0.18818422743073968</c:v>
                </c:pt>
                <c:pt idx="7">
                  <c:v>0.16831289484368736</c:v>
                </c:pt>
                <c:pt idx="8">
                  <c:v>0.27419611041872766</c:v>
                </c:pt>
                <c:pt idx="9">
                  <c:v>0.17567684353425306</c:v>
                </c:pt>
              </c:numCache>
            </c:numRef>
          </c:val>
          <c:extLst>
            <c:ext xmlns:c16="http://schemas.microsoft.com/office/drawing/2014/chart" uri="{C3380CC4-5D6E-409C-BE32-E72D297353CC}">
              <c16:uniqueId val="{00000008-07EB-466D-BD6F-6636E28FBBD5}"/>
            </c:ext>
          </c:extLst>
        </c:ser>
        <c:dLbls>
          <c:showLegendKey val="0"/>
          <c:showVal val="0"/>
          <c:showCatName val="0"/>
          <c:showSerName val="0"/>
          <c:showPercent val="0"/>
          <c:showBubbleSize val="0"/>
        </c:dLbls>
        <c:gapWidth val="50"/>
        <c:axId val="328148864"/>
        <c:axId val="328147328"/>
      </c:barChart>
      <c:valAx>
        <c:axId val="328147328"/>
        <c:scaling>
          <c:orientation val="minMax"/>
        </c:scaling>
        <c:delete val="1"/>
        <c:axPos val="l"/>
        <c:numFmt formatCode="0.0%" sourceLinked="1"/>
        <c:majorTickMark val="out"/>
        <c:minorTickMark val="none"/>
        <c:tickLblPos val="nextTo"/>
        <c:crossAx val="328148864"/>
        <c:crosses val="autoZero"/>
        <c:crossBetween val="between"/>
      </c:valAx>
      <c:catAx>
        <c:axId val="328148864"/>
        <c:scaling>
          <c:orientation val="minMax"/>
        </c:scaling>
        <c:delete val="0"/>
        <c:axPos val="b"/>
        <c:numFmt formatCode="General" sourceLinked="1"/>
        <c:majorTickMark val="out"/>
        <c:minorTickMark val="none"/>
        <c:tickLblPos val="nextTo"/>
        <c:spPr>
          <a:ln w="15875" cap="sq" cmpd="dbl">
            <a:solidFill>
              <a:srgbClr val="002060"/>
            </a:solidFill>
            <a:prstDash val="dash"/>
          </a:ln>
        </c:spPr>
        <c:txPr>
          <a:bodyPr/>
          <a:lstStyle/>
          <a:p>
            <a:pPr>
              <a:defRPr sz="1000"/>
            </a:pPr>
            <a:endParaRPr lang="en-US"/>
          </a:p>
        </c:txPr>
        <c:crossAx val="32814732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86539343054256E-2"/>
          <c:y val="9.4863489634789022E-2"/>
          <c:w val="0.54908072129416341"/>
          <c:h val="0.83333571835466547"/>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4245-4947-861B-4EB8843D4BF8}"/>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4245-4947-861B-4EB8843D4BF8}"/>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4245-4947-861B-4EB8843D4BF8}"/>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4245-4947-861B-4EB8843D4BF8}"/>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4245-4947-861B-4EB8843D4BF8}"/>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245-4947-861B-4EB8843D4BF8}"/>
                </c:ext>
              </c:extLst>
            </c:dLbl>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245-4947-861B-4EB8843D4BF8}"/>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Confidence!$Y$159:$Y$163</c:f>
              <c:strCache>
                <c:ptCount val="5"/>
                <c:pt idx="0">
                  <c:v>Strongly agree</c:v>
                </c:pt>
                <c:pt idx="1">
                  <c:v>Tend to agree</c:v>
                </c:pt>
                <c:pt idx="2">
                  <c:v>Neither</c:v>
                </c:pt>
                <c:pt idx="3">
                  <c:v>Tend to disagree</c:v>
                </c:pt>
                <c:pt idx="4">
                  <c:v>Strongly disagree</c:v>
                </c:pt>
              </c:strCache>
            </c:strRef>
          </c:cat>
          <c:val>
            <c:numRef>
              <c:f>Confidence!$Z$159:$Z$163</c:f>
              <c:numCache>
                <c:formatCode>0.0%</c:formatCode>
                <c:ptCount val="5"/>
                <c:pt idx="0">
                  <c:v>0.30018866494843877</c:v>
                </c:pt>
                <c:pt idx="1">
                  <c:v>0.51983856650970572</c:v>
                </c:pt>
                <c:pt idx="2">
                  <c:v>0.10368993201062213</c:v>
                </c:pt>
                <c:pt idx="3">
                  <c:v>6.2747524688181996E-2</c:v>
                </c:pt>
                <c:pt idx="4">
                  <c:v>1.3535311843069144E-2</c:v>
                </c:pt>
              </c:numCache>
            </c:numRef>
          </c:val>
          <c:extLst>
            <c:ext xmlns:c16="http://schemas.microsoft.com/office/drawing/2014/chart" uri="{C3380CC4-5D6E-409C-BE32-E72D297353CC}">
              <c16:uniqueId val="{0000000A-4245-4947-861B-4EB8843D4BF8}"/>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5918654949722355"/>
          <c:y val="0.20617276128243131"/>
          <c:w val="0.27825829532639268"/>
          <c:h val="0.65955101681000994"/>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ysClr val="windowText" lastClr="000000"/>
                </a:solidFill>
                <a:latin typeface="+mn-lt"/>
                <a:ea typeface="+mn-ea"/>
                <a:cs typeface="+mn-cs"/>
              </a:defRPr>
            </a:pPr>
            <a:r>
              <a:rPr lang="en-US" sz="1200" b="0">
                <a:latin typeface="+mn-lt"/>
              </a:rPr>
              <a:t>LPA Comparisons - </a:t>
            </a:r>
            <a:r>
              <a:rPr lang="en-US" sz="1200" b="0" i="0" baseline="0">
                <a:effectLst/>
                <a:latin typeface="+mn-lt"/>
              </a:rPr>
              <a:t>% strongly / tend to agree</a:t>
            </a:r>
            <a:endParaRPr lang="en-GB" sz="1200">
              <a:effectLst/>
              <a:latin typeface="+mn-lt"/>
            </a:endParaRPr>
          </a:p>
        </c:rich>
      </c:tx>
      <c:layout>
        <c:manualLayout>
          <c:xMode val="edge"/>
          <c:yMode val="edge"/>
          <c:x val="0.2481873928390633"/>
          <c:y val="0"/>
        </c:manualLayout>
      </c:layout>
      <c:overlay val="0"/>
    </c:title>
    <c:autoTitleDeleted val="0"/>
    <c:plotArea>
      <c:layout>
        <c:manualLayout>
          <c:layoutTarget val="inner"/>
          <c:xMode val="edge"/>
          <c:yMode val="edge"/>
          <c:x val="6.8251662716917669E-3"/>
          <c:y val="2.2163542688477068E-2"/>
          <c:w val="0.99317483372830828"/>
          <c:h val="0.79030409077653174"/>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2159-41F2-87B1-A15153E84D37}"/>
              </c:ext>
            </c:extLst>
          </c:dPt>
          <c:dPt>
            <c:idx val="1"/>
            <c:invertIfNegative val="0"/>
            <c:bubble3D val="0"/>
            <c:extLst>
              <c:ext xmlns:c16="http://schemas.microsoft.com/office/drawing/2014/chart" uri="{C3380CC4-5D6E-409C-BE32-E72D297353CC}">
                <c16:uniqueId val="{00000001-2159-41F2-87B1-A15153E84D37}"/>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Confidence!$T$187:$X$187</c:f>
              <c:strCache>
                <c:ptCount val="5"/>
                <c:pt idx="0">
                  <c:v>South Worcestershire</c:v>
                </c:pt>
                <c:pt idx="1">
                  <c:v>Telford &amp; Wrekin</c:v>
                </c:pt>
                <c:pt idx="2">
                  <c:v>Herefordshire</c:v>
                </c:pt>
                <c:pt idx="3">
                  <c:v>North Worcestershire</c:v>
                </c:pt>
                <c:pt idx="4">
                  <c:v>Shropshire</c:v>
                </c:pt>
              </c:strCache>
            </c:strRef>
          </c:cat>
          <c:val>
            <c:numRef>
              <c:f>Confidence!$T$188:$X$188</c:f>
              <c:numCache>
                <c:formatCode>0.0%</c:formatCode>
                <c:ptCount val="5"/>
                <c:pt idx="0">
                  <c:v>0.83255934757467109</c:v>
                </c:pt>
                <c:pt idx="1">
                  <c:v>0.82717641249128249</c:v>
                </c:pt>
                <c:pt idx="2">
                  <c:v>0.82655599405796742</c:v>
                </c:pt>
                <c:pt idx="3">
                  <c:v>0.82012522711893765</c:v>
                </c:pt>
                <c:pt idx="4">
                  <c:v>0.8005685790415773</c:v>
                </c:pt>
              </c:numCache>
            </c:numRef>
          </c:val>
          <c:extLst>
            <c:ext xmlns:c16="http://schemas.microsoft.com/office/drawing/2014/chart" uri="{C3380CC4-5D6E-409C-BE32-E72D297353CC}">
              <c16:uniqueId val="{00000002-2159-41F2-87B1-A15153E84D37}"/>
            </c:ext>
          </c:extLst>
        </c:ser>
        <c:dLbls>
          <c:showLegendKey val="0"/>
          <c:showVal val="0"/>
          <c:showCatName val="0"/>
          <c:showSerName val="0"/>
          <c:showPercent val="0"/>
          <c:showBubbleSize val="0"/>
        </c:dLbls>
        <c:gapWidth val="50"/>
        <c:axId val="331954048"/>
        <c:axId val="331952512"/>
      </c:barChart>
      <c:valAx>
        <c:axId val="331952512"/>
        <c:scaling>
          <c:orientation val="minMax"/>
          <c:max val="0.88000000000000012"/>
          <c:min val="0.70000000000000007"/>
        </c:scaling>
        <c:delete val="1"/>
        <c:axPos val="l"/>
        <c:numFmt formatCode="0.0%" sourceLinked="1"/>
        <c:majorTickMark val="out"/>
        <c:minorTickMark val="none"/>
        <c:tickLblPos val="nextTo"/>
        <c:crossAx val="331954048"/>
        <c:crosses val="autoZero"/>
        <c:crossBetween val="between"/>
      </c:valAx>
      <c:catAx>
        <c:axId val="331954048"/>
        <c:scaling>
          <c:orientation val="minMax"/>
        </c:scaling>
        <c:delete val="0"/>
        <c:axPos val="b"/>
        <c:numFmt formatCode="0%" sourceLinked="0"/>
        <c:majorTickMark val="none"/>
        <c:minorTickMark val="none"/>
        <c:tickLblPos val="nextTo"/>
        <c:spPr>
          <a:ln cap="sq" cmpd="dbl">
            <a:noFill/>
            <a:prstDash val="dash"/>
          </a:ln>
        </c:spPr>
        <c:txPr>
          <a:bodyPr/>
          <a:lstStyle/>
          <a:p>
            <a:pPr>
              <a:defRPr sz="1000"/>
            </a:pPr>
            <a:endParaRPr lang="en-US"/>
          </a:p>
        </c:txPr>
        <c:crossAx val="331952512"/>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Agree</a:t>
            </a:r>
            <a:endParaRPr lang="en-US" sz="1200" b="0"/>
          </a:p>
        </c:rich>
      </c:tx>
      <c:layout>
        <c:manualLayout>
          <c:xMode val="edge"/>
          <c:yMode val="edge"/>
          <c:x val="0.36865264426839595"/>
          <c:y val="0"/>
        </c:manualLayout>
      </c:layout>
      <c:overlay val="0"/>
    </c:title>
    <c:autoTitleDeleted val="0"/>
    <c:plotArea>
      <c:layout>
        <c:manualLayout>
          <c:layoutTarget val="inner"/>
          <c:xMode val="edge"/>
          <c:yMode val="edge"/>
          <c:x val="8.3529265918931839E-2"/>
          <c:y val="0.18465262513563896"/>
          <c:w val="0.90456596938647571"/>
          <c:h val="0.50411138173273928"/>
        </c:manualLayout>
      </c:layout>
      <c:lineChart>
        <c:grouping val="standard"/>
        <c:varyColors val="0"/>
        <c:ser>
          <c:idx val="6"/>
          <c:order val="0"/>
          <c:tx>
            <c:strRef>
              <c:f>Confidence!$A$164</c:f>
              <c:strCache>
                <c:ptCount val="1"/>
                <c:pt idx="0">
                  <c:v>Net agree</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Confidence!$B$158:$W$158</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Confidence!$B$164:$W$164</c:f>
              <c:numCache>
                <c:formatCode>0.0%</c:formatCode>
                <c:ptCount val="22"/>
                <c:pt idx="0">
                  <c:v>0.85299999999999998</c:v>
                </c:pt>
                <c:pt idx="1">
                  <c:v>0.85299999999999998</c:v>
                </c:pt>
                <c:pt idx="2">
                  <c:v>0.84899999999999998</c:v>
                </c:pt>
                <c:pt idx="3">
                  <c:v>0.86099999999999999</c:v>
                </c:pt>
                <c:pt idx="4">
                  <c:v>0.84799999999999998</c:v>
                </c:pt>
                <c:pt idx="5">
                  <c:v>0.82202527888962595</c:v>
                </c:pt>
                <c:pt idx="6">
                  <c:v>0.80223423991158493</c:v>
                </c:pt>
                <c:pt idx="7">
                  <c:v>0.85096237119013041</c:v>
                </c:pt>
                <c:pt idx="8">
                  <c:v>0.88500000000000001</c:v>
                </c:pt>
                <c:pt idx="9">
                  <c:v>0.87157770472742135</c:v>
                </c:pt>
                <c:pt idx="10">
                  <c:v>0.84043956517827545</c:v>
                </c:pt>
                <c:pt idx="11">
                  <c:v>0.85098350779906173</c:v>
                </c:pt>
                <c:pt idx="12">
                  <c:v>0.831820901486644</c:v>
                </c:pt>
                <c:pt idx="13">
                  <c:v>0.82265918915834957</c:v>
                </c:pt>
                <c:pt idx="14">
                  <c:v>0.75558498774148741</c:v>
                </c:pt>
                <c:pt idx="15">
                  <c:v>0.83924228070916396</c:v>
                </c:pt>
                <c:pt idx="16">
                  <c:v>0.82313673968466394</c:v>
                </c:pt>
                <c:pt idx="17">
                  <c:v>0.8107035758687906</c:v>
                </c:pt>
                <c:pt idx="18">
                  <c:v>0.83644568944944586</c:v>
                </c:pt>
                <c:pt idx="19">
                  <c:v>0.82271808876192043</c:v>
                </c:pt>
                <c:pt idx="20">
                  <c:v>0.80684367158990911</c:v>
                </c:pt>
                <c:pt idx="21">
                  <c:v>0.81391026154322166</c:v>
                </c:pt>
              </c:numCache>
            </c:numRef>
          </c:val>
          <c:smooth val="0"/>
          <c:extLst>
            <c:ext xmlns:c16="http://schemas.microsoft.com/office/drawing/2014/chart" uri="{C3380CC4-5D6E-409C-BE32-E72D297353CC}">
              <c16:uniqueId val="{00000000-5358-4305-8EEA-B9A0BA4A4FB8}"/>
            </c:ext>
          </c:extLst>
        </c:ser>
        <c:dLbls>
          <c:dLblPos val="t"/>
          <c:showLegendKey val="0"/>
          <c:showVal val="1"/>
          <c:showCatName val="0"/>
          <c:showSerName val="0"/>
          <c:showPercent val="0"/>
          <c:showBubbleSize val="0"/>
        </c:dLbls>
        <c:marker val="1"/>
        <c:smooth val="0"/>
        <c:axId val="331923456"/>
        <c:axId val="331926144"/>
      </c:lineChart>
      <c:catAx>
        <c:axId val="331923456"/>
        <c:scaling>
          <c:orientation val="minMax"/>
        </c:scaling>
        <c:delete val="0"/>
        <c:axPos val="b"/>
        <c:numFmt formatCode="General" sourceLinked="0"/>
        <c:majorTickMark val="out"/>
        <c:minorTickMark val="none"/>
        <c:tickLblPos val="nextTo"/>
        <c:txPr>
          <a:bodyPr rot="-3300000"/>
          <a:lstStyle/>
          <a:p>
            <a:pPr>
              <a:defRPr/>
            </a:pPr>
            <a:endParaRPr lang="en-US"/>
          </a:p>
        </c:txPr>
        <c:crossAx val="331926144"/>
        <c:crosses val="autoZero"/>
        <c:auto val="1"/>
        <c:lblAlgn val="ctr"/>
        <c:lblOffset val="100"/>
        <c:noMultiLvlLbl val="0"/>
      </c:catAx>
      <c:valAx>
        <c:axId val="331926144"/>
        <c:scaling>
          <c:orientation val="minMax"/>
          <c:max val="0.9"/>
          <c:min val="0.70000000000000007"/>
        </c:scaling>
        <c:delete val="0"/>
        <c:axPos val="l"/>
        <c:numFmt formatCode="0%" sourceLinked="0"/>
        <c:majorTickMark val="out"/>
        <c:minorTickMark val="none"/>
        <c:tickLblPos val="nextTo"/>
        <c:crossAx val="331923456"/>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 Comparisons</a:t>
            </a:r>
            <a:r>
              <a:rPr lang="en-US" sz="1200" b="0" baseline="0"/>
              <a:t>  - </a:t>
            </a:r>
            <a:r>
              <a:rPr lang="en-US" sz="1200" b="0"/>
              <a:t>% strongly/ tend</a:t>
            </a:r>
            <a:r>
              <a:rPr lang="en-US" sz="1200" b="0" baseline="0"/>
              <a:t> to agree</a:t>
            </a:r>
          </a:p>
        </c:rich>
      </c:tx>
      <c:layout>
        <c:manualLayout>
          <c:xMode val="edge"/>
          <c:yMode val="edge"/>
          <c:x val="0.27507937469828081"/>
          <c:y val="6.336501667323185E-3"/>
        </c:manualLayout>
      </c:layout>
      <c:overlay val="0"/>
    </c:title>
    <c:autoTitleDeleted val="0"/>
    <c:plotArea>
      <c:layout>
        <c:manualLayout>
          <c:layoutTarget val="inner"/>
          <c:xMode val="edge"/>
          <c:yMode val="edge"/>
          <c:x val="2.1581989026313703E-3"/>
          <c:y val="2.3417458856775639E-2"/>
          <c:w val="0.99779527559055137"/>
          <c:h val="0.84477288623882441"/>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0F81-4EF3-8EFC-8A780FF9E255}"/>
              </c:ext>
            </c:extLst>
          </c:dPt>
          <c:dPt>
            <c:idx val="1"/>
            <c:invertIfNegative val="0"/>
            <c:bubble3D val="0"/>
            <c:spPr>
              <a:solidFill>
                <a:srgbClr val="5AAAE6"/>
              </a:solidFill>
            </c:spPr>
            <c:extLst>
              <c:ext xmlns:c16="http://schemas.microsoft.com/office/drawing/2014/chart" uri="{C3380CC4-5D6E-409C-BE32-E72D297353CC}">
                <c16:uniqueId val="{00000003-0F81-4EF3-8EFC-8A780FF9E255}"/>
              </c:ext>
            </c:extLst>
          </c:dPt>
          <c:dPt>
            <c:idx val="6"/>
            <c:invertIfNegative val="0"/>
            <c:bubble3D val="0"/>
            <c:spPr>
              <a:solidFill>
                <a:srgbClr val="5AAAE6"/>
              </a:solidFill>
            </c:spPr>
            <c:extLst>
              <c:ext xmlns:c16="http://schemas.microsoft.com/office/drawing/2014/chart" uri="{C3380CC4-5D6E-409C-BE32-E72D297353CC}">
                <c16:uniqueId val="{00000005-0F81-4EF3-8EFC-8A780FF9E255}"/>
              </c:ext>
            </c:extLst>
          </c:dPt>
          <c:dPt>
            <c:idx val="7"/>
            <c:invertIfNegative val="0"/>
            <c:bubble3D val="0"/>
            <c:spPr>
              <a:solidFill>
                <a:srgbClr val="5AAAE6"/>
              </a:solidFill>
            </c:spPr>
            <c:extLst>
              <c:ext xmlns:c16="http://schemas.microsoft.com/office/drawing/2014/chart" uri="{C3380CC4-5D6E-409C-BE32-E72D297353CC}">
                <c16:uniqueId val="{00000007-0F81-4EF3-8EFC-8A780FF9E255}"/>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F81-4EF3-8EFC-8A780FF9E255}"/>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0F81-4EF3-8EFC-8A780FF9E255}"/>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0F81-4EF3-8EFC-8A780FF9E255}"/>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0F81-4EF3-8EFC-8A780FF9E255}"/>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Confidence!$C$186:$L$187</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Confidence!$C$188:$L$188</c:f>
              <c:numCache>
                <c:formatCode>0.0%</c:formatCode>
                <c:ptCount val="10"/>
                <c:pt idx="0">
                  <c:v>0.81725241726133779</c:v>
                </c:pt>
                <c:pt idx="1">
                  <c:v>0.82256815836107977</c:v>
                </c:pt>
                <c:pt idx="2">
                  <c:v>0.89894201145856456</c:v>
                </c:pt>
                <c:pt idx="3">
                  <c:v>0.80322479099065713</c:v>
                </c:pt>
                <c:pt idx="4">
                  <c:v>0.81191785451231835</c:v>
                </c:pt>
                <c:pt idx="5">
                  <c:v>0.81079687383848686</c:v>
                </c:pt>
                <c:pt idx="6">
                  <c:v>0.82190098980662285</c:v>
                </c:pt>
                <c:pt idx="7">
                  <c:v>0.72772691027937775</c:v>
                </c:pt>
                <c:pt idx="8">
                  <c:v>0.75363205131084754</c:v>
                </c:pt>
                <c:pt idx="9">
                  <c:v>0.82934484494520133</c:v>
                </c:pt>
              </c:numCache>
            </c:numRef>
          </c:val>
          <c:extLst>
            <c:ext xmlns:c16="http://schemas.microsoft.com/office/drawing/2014/chart" uri="{C3380CC4-5D6E-409C-BE32-E72D297353CC}">
              <c16:uniqueId val="{00000008-0F81-4EF3-8EFC-8A780FF9E255}"/>
            </c:ext>
          </c:extLst>
        </c:ser>
        <c:dLbls>
          <c:showLegendKey val="0"/>
          <c:showVal val="0"/>
          <c:showCatName val="0"/>
          <c:showSerName val="0"/>
          <c:showPercent val="0"/>
          <c:showBubbleSize val="0"/>
        </c:dLbls>
        <c:gapWidth val="50"/>
        <c:axId val="331465088"/>
        <c:axId val="331463296"/>
      </c:barChart>
      <c:valAx>
        <c:axId val="331463296"/>
        <c:scaling>
          <c:orientation val="minMax"/>
          <c:max val="0.95000000000000007"/>
          <c:min val="0.60000000000000009"/>
        </c:scaling>
        <c:delete val="1"/>
        <c:axPos val="l"/>
        <c:numFmt formatCode="0.0%" sourceLinked="1"/>
        <c:majorTickMark val="out"/>
        <c:minorTickMark val="none"/>
        <c:tickLblPos val="nextTo"/>
        <c:crossAx val="331465088"/>
        <c:crosses val="autoZero"/>
        <c:crossBetween val="between"/>
      </c:valAx>
      <c:catAx>
        <c:axId val="331465088"/>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31463296"/>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b="0"/>
              <a:t>Top 10 answers</a:t>
            </a:r>
          </a:p>
        </c:rich>
      </c:tx>
      <c:overlay val="1"/>
    </c:title>
    <c:autoTitleDeleted val="0"/>
    <c:plotArea>
      <c:layout>
        <c:manualLayout>
          <c:layoutTarget val="inner"/>
          <c:xMode val="edge"/>
          <c:yMode val="edge"/>
          <c:x val="0.60918093546210017"/>
          <c:y val="7.5465496652423095E-2"/>
          <c:w val="0.31107799320924029"/>
          <c:h val="0.90047715011876817"/>
        </c:manualLayout>
      </c:layout>
      <c:barChart>
        <c:barDir val="bar"/>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75AE-43F7-9E9B-26CF864D7498}"/>
              </c:ext>
            </c:extLst>
          </c:dPt>
          <c:dPt>
            <c:idx val="1"/>
            <c:invertIfNegative val="0"/>
            <c:bubble3D val="0"/>
            <c:extLst>
              <c:ext xmlns:c16="http://schemas.microsoft.com/office/drawing/2014/chart" uri="{C3380CC4-5D6E-409C-BE32-E72D297353CC}">
                <c16:uniqueId val="{00000001-75AE-43F7-9E9B-26CF864D7498}"/>
              </c:ext>
            </c:extLst>
          </c:dPt>
          <c:dLbls>
            <c:dLbl>
              <c:idx val="0"/>
              <c:layout>
                <c:manualLayout>
                  <c:x val="-7.121608256540407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AE-43F7-9E9B-26CF864D7498}"/>
                </c:ext>
              </c:extLst>
            </c:dLbl>
            <c:dLbl>
              <c:idx val="1"/>
              <c:layout>
                <c:manualLayout>
                  <c:x val="-7.1907116086051978E-2"/>
                  <c:y val="-1.2326856072923751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AE-43F7-9E9B-26CF864D7498}"/>
                </c:ext>
              </c:extLst>
            </c:dLbl>
            <c:dLbl>
              <c:idx val="2"/>
              <c:layout>
                <c:manualLayout>
                  <c:x val="-8.0313045572760602E-2"/>
                  <c:y val="1.9691029378023568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7139350774981852E-2"/>
                      <c:h val="6.7303293929292962E-2"/>
                    </c:manualLayout>
                  </c15:layout>
                </c:ext>
                <c:ext xmlns:c16="http://schemas.microsoft.com/office/drawing/2014/chart" uri="{C3380CC4-5D6E-409C-BE32-E72D297353CC}">
                  <c16:uniqueId val="{00000002-75AE-43F7-9E9B-26CF864D7498}"/>
                </c:ext>
              </c:extLst>
            </c:dLbl>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Confidence!$A$264:$A$273</c:f>
              <c:strCache>
                <c:ptCount val="10"/>
                <c:pt idx="0">
                  <c:v>Slow / lack of response when requested / not reliable to be there when needed / not accessible / hard to contact</c:v>
                </c:pt>
                <c:pt idx="1">
                  <c:v>Good visibility / presence on the streets</c:v>
                </c:pt>
                <c:pt idx="2">
                  <c:v>Heard good things about police from others / other people's experience / media</c:v>
                </c:pt>
                <c:pt idx="3">
                  <c:v>Pro-active approach / try to tackle problems or get involved</c:v>
                </c:pt>
                <c:pt idx="4">
                  <c:v>Generally trust them / no real reason</c:v>
                </c:pt>
                <c:pt idx="5">
                  <c:v>Poor / inefficient service received / police can do nothing / poor attitude or skills of officers</c:v>
                </c:pt>
                <c:pt idx="6">
                  <c:v>Experience of good / efficient service delivery / professional</c:v>
                </c:pt>
                <c:pt idx="7">
                  <c:v>Lack of contact / no crime in the area / feel safe</c:v>
                </c:pt>
                <c:pt idx="8">
                  <c:v>Lack of resources / not enough officers available to deal with problems/ lack of visible patrol / presence</c:v>
                </c:pt>
                <c:pt idx="9">
                  <c:v>Reliability / quickness / being there when needed / responding to incidents / good job</c:v>
                </c:pt>
              </c:strCache>
            </c:strRef>
          </c:cat>
          <c:val>
            <c:numRef>
              <c:f>Confidence!$B$264:$B$273</c:f>
              <c:numCache>
                <c:formatCode>0.0%</c:formatCode>
                <c:ptCount val="10"/>
                <c:pt idx="0">
                  <c:v>5.2062447560199614E-2</c:v>
                </c:pt>
                <c:pt idx="1">
                  <c:v>7.1862162443273148E-2</c:v>
                </c:pt>
                <c:pt idx="2">
                  <c:v>8.1471294436096825E-2</c:v>
                </c:pt>
                <c:pt idx="3">
                  <c:v>8.6081177668418288E-2</c:v>
                </c:pt>
                <c:pt idx="4">
                  <c:v>8.9433496029903747E-2</c:v>
                </c:pt>
                <c:pt idx="5">
                  <c:v>0.1000505970777034</c:v>
                </c:pt>
                <c:pt idx="6">
                  <c:v>0.13445339111164631</c:v>
                </c:pt>
                <c:pt idx="7">
                  <c:v>0.19885453013954388</c:v>
                </c:pt>
                <c:pt idx="8">
                  <c:v>0.21307431350924336</c:v>
                </c:pt>
                <c:pt idx="9">
                  <c:v>0.31359697124316416</c:v>
                </c:pt>
              </c:numCache>
            </c:numRef>
          </c:val>
          <c:extLst>
            <c:ext xmlns:c16="http://schemas.microsoft.com/office/drawing/2014/chart" uri="{C3380CC4-5D6E-409C-BE32-E72D297353CC}">
              <c16:uniqueId val="{00000003-75AE-43F7-9E9B-26CF864D7498}"/>
            </c:ext>
          </c:extLst>
        </c:ser>
        <c:dLbls>
          <c:showLegendKey val="0"/>
          <c:showVal val="0"/>
          <c:showCatName val="0"/>
          <c:showSerName val="0"/>
          <c:showPercent val="0"/>
          <c:showBubbleSize val="0"/>
        </c:dLbls>
        <c:gapWidth val="50"/>
        <c:axId val="331728768"/>
        <c:axId val="331727232"/>
      </c:barChart>
      <c:valAx>
        <c:axId val="331727232"/>
        <c:scaling>
          <c:orientation val="minMax"/>
          <c:max val="0.4"/>
        </c:scaling>
        <c:delete val="1"/>
        <c:axPos val="b"/>
        <c:numFmt formatCode="0.0%" sourceLinked="1"/>
        <c:majorTickMark val="out"/>
        <c:minorTickMark val="none"/>
        <c:tickLblPos val="nextTo"/>
        <c:crossAx val="331728768"/>
        <c:crosses val="autoZero"/>
        <c:crossBetween val="between"/>
      </c:valAx>
      <c:catAx>
        <c:axId val="331728768"/>
        <c:scaling>
          <c:orientation val="minMax"/>
        </c:scaling>
        <c:delete val="0"/>
        <c:axPos val="l"/>
        <c:numFmt formatCode="0%" sourceLinked="0"/>
        <c:majorTickMark val="none"/>
        <c:minorTickMark val="none"/>
        <c:tickLblPos val="nextTo"/>
        <c:spPr>
          <a:ln cap="sq" cmpd="dbl">
            <a:noFill/>
            <a:prstDash val="dash"/>
          </a:ln>
        </c:spPr>
        <c:txPr>
          <a:bodyPr/>
          <a:lstStyle/>
          <a:p>
            <a:pPr>
              <a:defRPr sz="1000"/>
            </a:pPr>
            <a:endParaRPr lang="en-US"/>
          </a:p>
        </c:txPr>
        <c:crossAx val="331727232"/>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86539343054256E-2"/>
          <c:y val="9.4863489634789022E-2"/>
          <c:w val="0.60637241633858263"/>
          <c:h val="0.812729521375273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EBC8-4566-81AF-E66787447DD9}"/>
              </c:ext>
            </c:extLst>
          </c:dPt>
          <c:dPt>
            <c:idx val="1"/>
            <c:bubble3D val="0"/>
            <c:spPr>
              <a:solidFill>
                <a:srgbClr val="FF0000"/>
              </a:solidFill>
              <a:ln w="19050">
                <a:solidFill>
                  <a:schemeClr val="bg1"/>
                </a:solidFill>
              </a:ln>
            </c:spPr>
            <c:extLst>
              <c:ext xmlns:c16="http://schemas.microsoft.com/office/drawing/2014/chart" uri="{C3380CC4-5D6E-409C-BE32-E72D297353CC}">
                <c16:uniqueId val="{00000003-EBC8-4566-81AF-E66787447DD9}"/>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EBC8-4566-81AF-E66787447DD9}"/>
              </c:ext>
            </c:extLst>
          </c:dPt>
          <c:dLbls>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BC8-4566-81AF-E66787447DD9}"/>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Confidence!$Y$281:$Y$283</c:f>
              <c:strCache>
                <c:ptCount val="3"/>
                <c:pt idx="0">
                  <c:v>Yes, in a positive way</c:v>
                </c:pt>
                <c:pt idx="1">
                  <c:v>Yes, in a negative way</c:v>
                </c:pt>
                <c:pt idx="2">
                  <c:v>No</c:v>
                </c:pt>
              </c:strCache>
            </c:strRef>
          </c:cat>
          <c:val>
            <c:numRef>
              <c:f>Confidence!$Z$281:$Z$283</c:f>
              <c:numCache>
                <c:formatCode>0.0%</c:formatCode>
                <c:ptCount val="3"/>
                <c:pt idx="0">
                  <c:v>0.1416757659197867</c:v>
                </c:pt>
                <c:pt idx="1">
                  <c:v>6.0126409137658078E-2</c:v>
                </c:pt>
                <c:pt idx="2">
                  <c:v>0.79819782494256997</c:v>
                </c:pt>
              </c:numCache>
            </c:numRef>
          </c:val>
          <c:extLst>
            <c:ext xmlns:c16="http://schemas.microsoft.com/office/drawing/2014/chart" uri="{C3380CC4-5D6E-409C-BE32-E72D297353CC}">
              <c16:uniqueId val="{00000006-EBC8-4566-81AF-E66787447DD9}"/>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9824905675853033"/>
          <c:y val="0.27594481318107489"/>
          <c:w val="0.27825829532639268"/>
          <c:h val="0.49195000261435029"/>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Negative v % Positive</a:t>
            </a:r>
            <a:endParaRPr lang="en-US" sz="1200" b="0"/>
          </a:p>
        </c:rich>
      </c:tx>
      <c:overlay val="0"/>
    </c:title>
    <c:autoTitleDeleted val="0"/>
    <c:plotArea>
      <c:layout>
        <c:manualLayout>
          <c:layoutTarget val="inner"/>
          <c:xMode val="edge"/>
          <c:yMode val="edge"/>
          <c:x val="8.3529265918931839E-2"/>
          <c:y val="0.18465262513563896"/>
          <c:w val="0.90456596938647571"/>
          <c:h val="0.5406153371548279"/>
        </c:manualLayout>
      </c:layout>
      <c:lineChart>
        <c:grouping val="standard"/>
        <c:varyColors val="0"/>
        <c:ser>
          <c:idx val="6"/>
          <c:order val="0"/>
          <c:tx>
            <c:strRef>
              <c:f>Confidence!$A$281</c:f>
              <c:strCache>
                <c:ptCount val="1"/>
                <c:pt idx="0">
                  <c:v>Yes, in a positive way</c:v>
                </c:pt>
              </c:strCache>
            </c:strRef>
          </c:tx>
          <c:spPr>
            <a:ln>
              <a:solidFill>
                <a:srgbClr val="009A46"/>
              </a:solidFill>
            </a:ln>
          </c:spPr>
          <c:marker>
            <c:symbol val="diamond"/>
            <c:size val="7"/>
            <c:spPr>
              <a:solidFill>
                <a:srgbClr val="009A46"/>
              </a:solidFill>
              <a:ln>
                <a:solidFill>
                  <a:srgbClr val="009A46"/>
                </a:solidFill>
              </a:ln>
            </c:spPr>
          </c:marker>
          <c:dLbls>
            <c:dLbl>
              <c:idx val="11"/>
              <c:layout>
                <c:manualLayout>
                  <c:x val="-3.807907632235636E-2"/>
                  <c:y val="-7.0188215320668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B1-4B74-B564-4E61B8CDA200}"/>
                </c:ext>
              </c:extLst>
            </c:dLbl>
            <c:dLbl>
              <c:idx val="12"/>
              <c:layout>
                <c:manualLayout>
                  <c:x val="-4.0977230162421899E-2"/>
                  <c:y val="-5.0628812243539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1-4B74-B564-4E61B8CDA200}"/>
                </c:ext>
              </c:extLst>
            </c:dLbl>
            <c:dLbl>
              <c:idx val="15"/>
              <c:layout>
                <c:manualLayout>
                  <c:x val="-5.9051437099899275E-2"/>
                  <c:y val="-5.9149384495952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B1-4B74-B564-4E61B8CDA200}"/>
                </c:ext>
              </c:extLst>
            </c:dLbl>
            <c:dLbl>
              <c:idx val="16"/>
              <c:layout>
                <c:manualLayout>
                  <c:x val="-4.9893752656183697E-2"/>
                  <c:y val="-6.5246386455214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B1-4B74-B564-4E61B8CDA200}"/>
                </c:ext>
              </c:extLst>
            </c:dLbl>
            <c:dLbl>
              <c:idx val="17"/>
              <c:layout>
                <c:manualLayout>
                  <c:x val="-5.5037128008807758E-2"/>
                  <c:y val="-4.1772208051458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B1-4B74-B564-4E61B8CDA200}"/>
                </c:ext>
              </c:extLst>
            </c:dLbl>
            <c:dLbl>
              <c:idx val="18"/>
              <c:layout>
                <c:manualLayout>
                  <c:x val="-3.5468430874530076E-2"/>
                  <c:y val="-3.7077372370707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B1-4B74-B564-4E61B8CDA200}"/>
                </c:ext>
              </c:extLst>
            </c:dLbl>
            <c:dLbl>
              <c:idx val="19"/>
              <c:layout>
                <c:manualLayout>
                  <c:x val="-4.1221515393873684E-2"/>
                  <c:y val="-4.6467043732209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B1-4B74-B564-4E61B8CDA200}"/>
                </c:ext>
              </c:extLst>
            </c:dLbl>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Confidence!$B$280:$W$280</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Confidence!$B$281:$W$281</c:f>
              <c:numCache>
                <c:formatCode>0.0%</c:formatCode>
                <c:ptCount val="22"/>
                <c:pt idx="0">
                  <c:v>5.7259347301113601E-2</c:v>
                </c:pt>
                <c:pt idx="1">
                  <c:v>4.85247105711758E-2</c:v>
                </c:pt>
                <c:pt idx="2">
                  <c:v>5.28797452693473E-2</c:v>
                </c:pt>
                <c:pt idx="3">
                  <c:v>4.3814538439111463E-2</c:v>
                </c:pt>
                <c:pt idx="4">
                  <c:v>7.3999999999999996E-2</c:v>
                </c:pt>
                <c:pt idx="5">
                  <c:v>4.6151704291871189E-2</c:v>
                </c:pt>
                <c:pt idx="6">
                  <c:v>4.1451088128410092E-2</c:v>
                </c:pt>
                <c:pt idx="7">
                  <c:v>4.2060342091855878E-2</c:v>
                </c:pt>
                <c:pt idx="8">
                  <c:v>4.2000000000000003E-2</c:v>
                </c:pt>
                <c:pt idx="9">
                  <c:v>4.8877566170491334E-2</c:v>
                </c:pt>
                <c:pt idx="10">
                  <c:v>4.1163200387752702E-2</c:v>
                </c:pt>
                <c:pt idx="11">
                  <c:v>5.3338603779921299E-2</c:v>
                </c:pt>
                <c:pt idx="12">
                  <c:v>3.9934403729917453E-2</c:v>
                </c:pt>
                <c:pt idx="13">
                  <c:v>3.0636193497892397E-2</c:v>
                </c:pt>
                <c:pt idx="14">
                  <c:v>3.7223617393080707E-2</c:v>
                </c:pt>
                <c:pt idx="15">
                  <c:v>0.10780408939897984</c:v>
                </c:pt>
                <c:pt idx="16">
                  <c:v>9.3215619763840699E-2</c:v>
                </c:pt>
                <c:pt idx="17">
                  <c:v>0.12360832090768953</c:v>
                </c:pt>
                <c:pt idx="18">
                  <c:v>0.13551248312800546</c:v>
                </c:pt>
                <c:pt idx="19">
                  <c:v>0.19977047380875496</c:v>
                </c:pt>
                <c:pt idx="20">
                  <c:v>0.14074457935285919</c:v>
                </c:pt>
                <c:pt idx="21">
                  <c:v>9.0538285171351637E-2</c:v>
                </c:pt>
              </c:numCache>
            </c:numRef>
          </c:val>
          <c:smooth val="0"/>
          <c:extLst>
            <c:ext xmlns:c16="http://schemas.microsoft.com/office/drawing/2014/chart" uri="{C3380CC4-5D6E-409C-BE32-E72D297353CC}">
              <c16:uniqueId val="{00000007-71B1-4B74-B564-4E61B8CDA200}"/>
            </c:ext>
          </c:extLst>
        </c:ser>
        <c:ser>
          <c:idx val="0"/>
          <c:order val="1"/>
          <c:tx>
            <c:strRef>
              <c:f>Confidence!$A$282</c:f>
              <c:strCache>
                <c:ptCount val="1"/>
                <c:pt idx="0">
                  <c:v>Yes, in a negative way</c:v>
                </c:pt>
              </c:strCache>
            </c:strRef>
          </c:tx>
          <c:spPr>
            <a:ln>
              <a:solidFill>
                <a:srgbClr val="FF2121"/>
              </a:solidFill>
            </a:ln>
          </c:spPr>
          <c:marker>
            <c:spPr>
              <a:solidFill>
                <a:srgbClr val="FF2121"/>
              </a:solidFill>
              <a:ln>
                <a:solidFill>
                  <a:srgbClr val="FF2121"/>
                </a:solidFill>
              </a:ln>
            </c:spPr>
          </c:marker>
          <c:dLbls>
            <c:dLbl>
              <c:idx val="11"/>
              <c:layout>
                <c:manualLayout>
                  <c:x val="-3.5154010921048764E-2"/>
                  <c:y val="-5.7019972875137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B1-4B74-B564-4E61B8CDA200}"/>
                </c:ext>
              </c:extLst>
            </c:dLbl>
            <c:dLbl>
              <c:idx val="12"/>
              <c:layout>
                <c:manualLayout>
                  <c:x val="-4.0977230162421899E-2"/>
                  <c:y val="4.3578056264093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B1-4B74-B564-4E61B8CDA200}"/>
                </c:ext>
              </c:extLst>
            </c:dLbl>
            <c:dLbl>
              <c:idx val="16"/>
              <c:layout>
                <c:manualLayout>
                  <c:x val="-3.8560702649100644E-2"/>
                  <c:y val="-6.6209012605818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B1-4B74-B564-4E61B8CDA200}"/>
                </c:ext>
              </c:extLst>
            </c:dLbl>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Confidence!$B$280:$W$280</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Confidence!$B$282:$W$282</c:f>
              <c:numCache>
                <c:formatCode>0.0%</c:formatCode>
                <c:ptCount val="22"/>
                <c:pt idx="0">
                  <c:v>0.101584880260082</c:v>
                </c:pt>
                <c:pt idx="1">
                  <c:v>0.10839703187418601</c:v>
                </c:pt>
                <c:pt idx="2">
                  <c:v>8.4631874895964701E-2</c:v>
                </c:pt>
                <c:pt idx="3">
                  <c:v>9.508121016585791E-2</c:v>
                </c:pt>
                <c:pt idx="4">
                  <c:v>0.115</c:v>
                </c:pt>
                <c:pt idx="5">
                  <c:v>9.4592539795675903E-2</c:v>
                </c:pt>
                <c:pt idx="6">
                  <c:v>8.9379843623787342E-2</c:v>
                </c:pt>
                <c:pt idx="7">
                  <c:v>9.0125591713211106E-2</c:v>
                </c:pt>
                <c:pt idx="8">
                  <c:v>7.0999999999999994E-2</c:v>
                </c:pt>
                <c:pt idx="9">
                  <c:v>5.5980225636458013E-2</c:v>
                </c:pt>
                <c:pt idx="10">
                  <c:v>4.8022893680059735E-2</c:v>
                </c:pt>
                <c:pt idx="11">
                  <c:v>1.1220508634908829E-2</c:v>
                </c:pt>
                <c:pt idx="12">
                  <c:v>2.3604577054926353E-2</c:v>
                </c:pt>
                <c:pt idx="13">
                  <c:v>9.2256042705673447E-2</c:v>
                </c:pt>
                <c:pt idx="14">
                  <c:v>6.5914422683162624E-2</c:v>
                </c:pt>
                <c:pt idx="15">
                  <c:v>5.5680819354049026E-2</c:v>
                </c:pt>
                <c:pt idx="16">
                  <c:v>6.2891560941608471E-2</c:v>
                </c:pt>
                <c:pt idx="17">
                  <c:v>4.3890170832467386E-2</c:v>
                </c:pt>
                <c:pt idx="18">
                  <c:v>6.9761485180257599E-2</c:v>
                </c:pt>
                <c:pt idx="19">
                  <c:v>5.2995428048390129E-2</c:v>
                </c:pt>
                <c:pt idx="20">
                  <c:v>6.5713753530702496E-2</c:v>
                </c:pt>
                <c:pt idx="21">
                  <c:v>5.202084241221288E-2</c:v>
                </c:pt>
              </c:numCache>
            </c:numRef>
          </c:val>
          <c:smooth val="0"/>
          <c:extLst>
            <c:ext xmlns:c16="http://schemas.microsoft.com/office/drawing/2014/chart" uri="{C3380CC4-5D6E-409C-BE32-E72D297353CC}">
              <c16:uniqueId val="{0000000B-71B1-4B74-B564-4E61B8CDA200}"/>
            </c:ext>
          </c:extLst>
        </c:ser>
        <c:dLbls>
          <c:dLblPos val="t"/>
          <c:showLegendKey val="0"/>
          <c:showVal val="1"/>
          <c:showCatName val="0"/>
          <c:showSerName val="0"/>
          <c:showPercent val="0"/>
          <c:showBubbleSize val="0"/>
        </c:dLbls>
        <c:marker val="1"/>
        <c:smooth val="0"/>
        <c:axId val="332357632"/>
        <c:axId val="332359168"/>
      </c:lineChart>
      <c:catAx>
        <c:axId val="332357632"/>
        <c:scaling>
          <c:orientation val="minMax"/>
        </c:scaling>
        <c:delete val="0"/>
        <c:axPos val="b"/>
        <c:numFmt formatCode="General" sourceLinked="0"/>
        <c:majorTickMark val="out"/>
        <c:minorTickMark val="none"/>
        <c:tickLblPos val="nextTo"/>
        <c:txPr>
          <a:bodyPr rot="-3300000"/>
          <a:lstStyle/>
          <a:p>
            <a:pPr>
              <a:defRPr/>
            </a:pPr>
            <a:endParaRPr lang="en-US"/>
          </a:p>
        </c:txPr>
        <c:crossAx val="332359168"/>
        <c:crosses val="autoZero"/>
        <c:auto val="1"/>
        <c:lblAlgn val="ctr"/>
        <c:lblOffset val="100"/>
        <c:noMultiLvlLbl val="0"/>
      </c:catAx>
      <c:valAx>
        <c:axId val="332359168"/>
        <c:scaling>
          <c:orientation val="minMax"/>
          <c:max val="0.2"/>
          <c:min val="0"/>
        </c:scaling>
        <c:delete val="0"/>
        <c:axPos val="l"/>
        <c:numFmt formatCode="0%" sourceLinked="0"/>
        <c:majorTickMark val="out"/>
        <c:minorTickMark val="none"/>
        <c:tickLblPos val="nextTo"/>
        <c:crossAx val="332357632"/>
        <c:crosses val="autoZero"/>
        <c:crossBetween val="between"/>
        <c:majorUnit val="5.000000000000001E-2"/>
      </c:valAx>
    </c:plotArea>
    <c:legend>
      <c:legendPos val="t"/>
      <c:layout>
        <c:manualLayout>
          <c:xMode val="edge"/>
          <c:yMode val="edge"/>
          <c:x val="0.11381376870401402"/>
          <c:y val="0.11613663133097762"/>
          <c:w val="0.81403913902304548"/>
          <c:h val="7.5773443513907052E-2"/>
        </c:manualLayout>
      </c:layout>
      <c:overlay val="0"/>
    </c:legend>
    <c:plotVisOnly val="1"/>
    <c:dispBlanksAs val="gap"/>
    <c:showDLblsOverMax val="0"/>
  </c:chart>
  <c:spPr>
    <a:ln>
      <a:noFill/>
    </a:ln>
  </c:sp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positive event % negative  event</a:t>
            </a:r>
            <a:endParaRPr lang="en-US" sz="1200" b="0" baseline="0"/>
          </a:p>
        </c:rich>
      </c:tx>
      <c:layout>
        <c:manualLayout>
          <c:xMode val="edge"/>
          <c:yMode val="edge"/>
          <c:x val="0.22301382006603834"/>
          <c:y val="0"/>
        </c:manualLayout>
      </c:layout>
      <c:overlay val="0"/>
    </c:title>
    <c:autoTitleDeleted val="0"/>
    <c:plotArea>
      <c:layout>
        <c:manualLayout>
          <c:layoutTarget val="inner"/>
          <c:xMode val="edge"/>
          <c:yMode val="edge"/>
          <c:x val="8.8339984899147884E-3"/>
          <c:y val="9.8167888719069826E-2"/>
          <c:w val="0.98233200302017043"/>
          <c:h val="0.78232634925548317"/>
        </c:manualLayout>
      </c:layout>
      <c:barChart>
        <c:barDir val="col"/>
        <c:grouping val="stacked"/>
        <c:varyColors val="0"/>
        <c:ser>
          <c:idx val="1"/>
          <c:order val="0"/>
          <c:tx>
            <c:strRef>
              <c:f>Confidence!$S$308</c:f>
              <c:strCache>
                <c:ptCount val="1"/>
                <c:pt idx="0">
                  <c:v>Negative</c:v>
                </c:pt>
              </c:strCache>
            </c:strRef>
          </c:tx>
          <c:spPr>
            <a:solidFill>
              <a:srgbClr val="FF2121"/>
            </a:solidFill>
          </c:spPr>
          <c:invertIfNegative val="0"/>
          <c:dLbls>
            <c:dLbl>
              <c:idx val="0"/>
              <c:tx>
                <c:rich>
                  <a:bodyPr/>
                  <a:lstStyle/>
                  <a:p>
                    <a:r>
                      <a:rPr lang="en-US"/>
                      <a:t>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F7A-4B8D-8051-D6190BB63210}"/>
                </c:ext>
              </c:extLst>
            </c:dLbl>
            <c:dLbl>
              <c:idx val="1"/>
              <c:tx>
                <c:rich>
                  <a:bodyPr/>
                  <a:lstStyle/>
                  <a:p>
                    <a:r>
                      <a:rPr lang="en-US"/>
                      <a:t>7%</a:t>
                    </a:r>
                  </a:p>
                </c:rich>
              </c:tx>
              <c:dLblPos val="inEnd"/>
              <c:showLegendKey val="0"/>
              <c:showVal val="1"/>
              <c:showCatName val="0"/>
              <c:showSerName val="0"/>
              <c:showPercent val="0"/>
              <c:showBubbleSize val="0"/>
              <c:extLst>
                <c:ext xmlns:c15="http://schemas.microsoft.com/office/drawing/2012/chart" uri="{CE6537A1-D6FC-4f65-9D91-7224C49458BB}">
                  <c15:layout>
                    <c:manualLayout>
                      <c:w val="7.9895429535745063E-2"/>
                      <c:h val="8.0368098159509196E-2"/>
                    </c:manualLayout>
                  </c15:layout>
                  <c15:showDataLabelsRange val="0"/>
                </c:ext>
                <c:ext xmlns:c16="http://schemas.microsoft.com/office/drawing/2014/chart" uri="{C3380CC4-5D6E-409C-BE32-E72D297353CC}">
                  <c16:uniqueId val="{00000001-1F7A-4B8D-8051-D6190BB63210}"/>
                </c:ext>
              </c:extLst>
            </c:dLbl>
            <c:dLbl>
              <c:idx val="2"/>
              <c:layout>
                <c:manualLayout>
                  <c:x val="-2.9087374811601146E-3"/>
                  <c:y val="-4.8996562776090338E-2"/>
                </c:manualLayout>
              </c:layout>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F7A-4B8D-8051-D6190BB63210}"/>
                </c:ext>
              </c:extLst>
            </c:dLbl>
            <c:dLbl>
              <c:idx val="3"/>
              <c:tx>
                <c:rich>
                  <a:bodyPr/>
                  <a:lstStyle/>
                  <a:p>
                    <a:r>
                      <a:rPr lang="en-US"/>
                      <a:t>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7A-4B8D-8051-D6190BB63210}"/>
                </c:ext>
              </c:extLst>
            </c:dLbl>
            <c:dLbl>
              <c:idx val="4"/>
              <c:tx>
                <c:rich>
                  <a:bodyPr/>
                  <a:lstStyle/>
                  <a:p>
                    <a:r>
                      <a:rPr lang="en-US">
                        <a:solidFill>
                          <a:schemeClr val="bg1"/>
                        </a:solidFill>
                      </a:rPr>
                      <a:t>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F7A-4B8D-8051-D6190BB63210}"/>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Confidence!$T$306:$X$306</c:f>
              <c:strCache>
                <c:ptCount val="5"/>
                <c:pt idx="0">
                  <c:v>Shropshire</c:v>
                </c:pt>
                <c:pt idx="1">
                  <c:v>North Worcestershire</c:v>
                </c:pt>
                <c:pt idx="2">
                  <c:v>Herefordshire</c:v>
                </c:pt>
                <c:pt idx="3">
                  <c:v>Telford &amp; Wrekin</c:v>
                </c:pt>
                <c:pt idx="4">
                  <c:v>South Worcestershire</c:v>
                </c:pt>
              </c:strCache>
            </c:strRef>
          </c:cat>
          <c:val>
            <c:numRef>
              <c:f>Confidence!$T$308:$X$308</c:f>
              <c:numCache>
                <c:formatCode>0.0%</c:formatCode>
                <c:ptCount val="5"/>
                <c:pt idx="0">
                  <c:v>-6.6716160096642732E-2</c:v>
                </c:pt>
                <c:pt idx="1">
                  <c:v>-6.8364667449516858E-2</c:v>
                </c:pt>
                <c:pt idx="2">
                  <c:v>-6.3764596092464543E-2</c:v>
                </c:pt>
                <c:pt idx="3">
                  <c:v>-4.0232831314419737E-2</c:v>
                </c:pt>
                <c:pt idx="4">
                  <c:v>-5.4539019559743072E-2</c:v>
                </c:pt>
              </c:numCache>
            </c:numRef>
          </c:val>
          <c:extLst>
            <c:ext xmlns:c16="http://schemas.microsoft.com/office/drawing/2014/chart" uri="{C3380CC4-5D6E-409C-BE32-E72D297353CC}">
              <c16:uniqueId val="{00000005-1F7A-4B8D-8051-D6190BB63210}"/>
            </c:ext>
          </c:extLst>
        </c:ser>
        <c:ser>
          <c:idx val="0"/>
          <c:order val="1"/>
          <c:tx>
            <c:strRef>
              <c:f>Confidence!$S$307</c:f>
              <c:strCache>
                <c:ptCount val="1"/>
                <c:pt idx="0">
                  <c:v>Positive</c:v>
                </c:pt>
              </c:strCache>
            </c:strRef>
          </c:tx>
          <c:spPr>
            <a:solidFill>
              <a:srgbClr val="009A46"/>
            </a:solidFill>
            <a:ln w="19050"/>
            <a:effectLst/>
          </c:spPr>
          <c:invertIfNegative val="0"/>
          <c:dPt>
            <c:idx val="0"/>
            <c:invertIfNegative val="0"/>
            <c:bubble3D val="0"/>
            <c:extLst>
              <c:ext xmlns:c16="http://schemas.microsoft.com/office/drawing/2014/chart" uri="{C3380CC4-5D6E-409C-BE32-E72D297353CC}">
                <c16:uniqueId val="{00000006-1F7A-4B8D-8051-D6190BB63210}"/>
              </c:ext>
            </c:extLst>
          </c:dPt>
          <c:dPt>
            <c:idx val="1"/>
            <c:invertIfNegative val="0"/>
            <c:bubble3D val="0"/>
            <c:extLst>
              <c:ext xmlns:c16="http://schemas.microsoft.com/office/drawing/2014/chart" uri="{C3380CC4-5D6E-409C-BE32-E72D297353CC}">
                <c16:uniqueId val="{00000007-1F7A-4B8D-8051-D6190BB63210}"/>
              </c:ext>
            </c:extLst>
          </c:dPt>
          <c:dLbls>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Confidence!$T$306:$X$306</c:f>
              <c:strCache>
                <c:ptCount val="5"/>
                <c:pt idx="0">
                  <c:v>Shropshire</c:v>
                </c:pt>
                <c:pt idx="1">
                  <c:v>North Worcestershire</c:v>
                </c:pt>
                <c:pt idx="2">
                  <c:v>Herefordshire</c:v>
                </c:pt>
                <c:pt idx="3">
                  <c:v>Telford &amp; Wrekin</c:v>
                </c:pt>
                <c:pt idx="4">
                  <c:v>South Worcestershire</c:v>
                </c:pt>
              </c:strCache>
            </c:strRef>
          </c:cat>
          <c:val>
            <c:numRef>
              <c:f>Confidence!$T$307:$X$307</c:f>
              <c:numCache>
                <c:formatCode>0.0%</c:formatCode>
                <c:ptCount val="5"/>
                <c:pt idx="0">
                  <c:v>0.17629425675118818</c:v>
                </c:pt>
                <c:pt idx="1">
                  <c:v>0.14144443222497763</c:v>
                </c:pt>
                <c:pt idx="2">
                  <c:v>0.13523565699870152</c:v>
                </c:pt>
                <c:pt idx="3">
                  <c:v>0.12649940904972048</c:v>
                </c:pt>
                <c:pt idx="4">
                  <c:v>0.11769323738021989</c:v>
                </c:pt>
              </c:numCache>
            </c:numRef>
          </c:val>
          <c:extLst>
            <c:ext xmlns:c16="http://schemas.microsoft.com/office/drawing/2014/chart" uri="{C3380CC4-5D6E-409C-BE32-E72D297353CC}">
              <c16:uniqueId val="{00000008-1F7A-4B8D-8051-D6190BB63210}"/>
            </c:ext>
          </c:extLst>
        </c:ser>
        <c:dLbls>
          <c:dLblPos val="inEnd"/>
          <c:showLegendKey val="0"/>
          <c:showVal val="1"/>
          <c:showCatName val="0"/>
          <c:showSerName val="0"/>
          <c:showPercent val="0"/>
          <c:showBubbleSize val="0"/>
        </c:dLbls>
        <c:gapWidth val="50"/>
        <c:overlap val="100"/>
        <c:axId val="331685888"/>
        <c:axId val="331667712"/>
      </c:barChart>
      <c:valAx>
        <c:axId val="331667712"/>
        <c:scaling>
          <c:orientation val="minMax"/>
          <c:max val="0.2"/>
          <c:min val="-8.0000000000000016E-2"/>
        </c:scaling>
        <c:delete val="1"/>
        <c:axPos val="l"/>
        <c:numFmt formatCode="0.0%" sourceLinked="1"/>
        <c:majorTickMark val="out"/>
        <c:minorTickMark val="none"/>
        <c:tickLblPos val="nextTo"/>
        <c:crossAx val="331685888"/>
        <c:crosses val="autoZero"/>
        <c:crossBetween val="between"/>
      </c:valAx>
      <c:catAx>
        <c:axId val="331685888"/>
        <c:scaling>
          <c:orientation val="minMax"/>
        </c:scaling>
        <c:delete val="0"/>
        <c:axPos val="b"/>
        <c:numFmt formatCode="General" sourceLinked="1"/>
        <c:majorTickMark val="none"/>
        <c:minorTickMark val="none"/>
        <c:tickLblPos val="low"/>
        <c:spPr>
          <a:ln cap="sq" cmpd="dbl">
            <a:noFill/>
            <a:prstDash val="dash"/>
          </a:ln>
        </c:spPr>
        <c:txPr>
          <a:bodyPr/>
          <a:lstStyle/>
          <a:p>
            <a:pPr>
              <a:defRPr sz="1000"/>
            </a:pPr>
            <a:endParaRPr lang="en-US"/>
          </a:p>
        </c:txPr>
        <c:crossAx val="331667712"/>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27233991227030774"/>
          <c:y val="8.8549874293581521E-2"/>
          <c:w val="0.44837613098004964"/>
          <c:h val="6.6042742814396344E-2"/>
        </c:manualLayout>
      </c:layout>
      <c:overlay val="0"/>
    </c:legend>
    <c:plotVisOnly val="1"/>
    <c:dispBlanksAs val="gap"/>
    <c:showDLblsOverMax val="0"/>
  </c:chart>
  <c:spPr>
    <a:ln>
      <a:noFill/>
    </a:ln>
  </c:sp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positive event v % negative</a:t>
            </a:r>
            <a:r>
              <a:rPr lang="en-US" sz="1200" b="0" baseline="0"/>
              <a:t> event</a:t>
            </a:r>
            <a:endParaRPr lang="en-US" sz="1200" b="0"/>
          </a:p>
        </c:rich>
      </c:tx>
      <c:layout>
        <c:manualLayout>
          <c:xMode val="edge"/>
          <c:yMode val="edge"/>
          <c:x val="0.20820824941317143"/>
          <c:y val="1.0554212362973225E-2"/>
        </c:manualLayout>
      </c:layout>
      <c:overlay val="0"/>
    </c:title>
    <c:autoTitleDeleted val="0"/>
    <c:plotArea>
      <c:layout>
        <c:manualLayout>
          <c:layoutTarget val="inner"/>
          <c:xMode val="edge"/>
          <c:yMode val="edge"/>
          <c:x val="2.1581650119821979E-3"/>
          <c:y val="5.2770448548812667E-2"/>
          <c:w val="0.99779527559055137"/>
          <c:h val="0.82446249627767509"/>
        </c:manualLayout>
      </c:layout>
      <c:barChart>
        <c:barDir val="col"/>
        <c:grouping val="stacked"/>
        <c:varyColors val="0"/>
        <c:ser>
          <c:idx val="0"/>
          <c:order val="0"/>
          <c:tx>
            <c:strRef>
              <c:f>Confidence!$B$308</c:f>
              <c:strCache>
                <c:ptCount val="1"/>
                <c:pt idx="0">
                  <c:v>Negative</c:v>
                </c:pt>
              </c:strCache>
            </c:strRef>
          </c:tx>
          <c:spPr>
            <a:solidFill>
              <a:srgbClr val="FF2121"/>
            </a:solidFill>
          </c:spPr>
          <c:invertIfNegative val="0"/>
          <c:dPt>
            <c:idx val="0"/>
            <c:invertIfNegative val="0"/>
            <c:bubble3D val="0"/>
            <c:extLst>
              <c:ext xmlns:c16="http://schemas.microsoft.com/office/drawing/2014/chart" uri="{C3380CC4-5D6E-409C-BE32-E72D297353CC}">
                <c16:uniqueId val="{00000000-C6CE-4268-96A6-572E9E988912}"/>
              </c:ext>
            </c:extLst>
          </c:dPt>
          <c:dPt>
            <c:idx val="1"/>
            <c:invertIfNegative val="0"/>
            <c:bubble3D val="0"/>
            <c:extLst>
              <c:ext xmlns:c16="http://schemas.microsoft.com/office/drawing/2014/chart" uri="{C3380CC4-5D6E-409C-BE32-E72D297353CC}">
                <c16:uniqueId val="{00000001-C6CE-4268-96A6-572E9E988912}"/>
              </c:ext>
            </c:extLst>
          </c:dPt>
          <c:dPt>
            <c:idx val="6"/>
            <c:invertIfNegative val="0"/>
            <c:bubble3D val="0"/>
            <c:extLst>
              <c:ext xmlns:c16="http://schemas.microsoft.com/office/drawing/2014/chart" uri="{C3380CC4-5D6E-409C-BE32-E72D297353CC}">
                <c16:uniqueId val="{00000002-C6CE-4268-96A6-572E9E988912}"/>
              </c:ext>
            </c:extLst>
          </c:dPt>
          <c:dPt>
            <c:idx val="7"/>
            <c:invertIfNegative val="0"/>
            <c:bubble3D val="0"/>
            <c:extLst>
              <c:ext xmlns:c16="http://schemas.microsoft.com/office/drawing/2014/chart" uri="{C3380CC4-5D6E-409C-BE32-E72D297353CC}">
                <c16:uniqueId val="{00000003-C6CE-4268-96A6-572E9E988912}"/>
              </c:ext>
            </c:extLst>
          </c:dPt>
          <c:dLbls>
            <c:dLbl>
              <c:idx val="0"/>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6CE-4268-96A6-572E9E988912}"/>
                </c:ext>
              </c:extLst>
            </c:dLbl>
            <c:dLbl>
              <c:idx val="1"/>
              <c:layout>
                <c:manualLayout>
                  <c:x val="-1.7713160915506077E-17"/>
                  <c:y val="-1.0516645945572592E-3"/>
                </c:manualLayout>
              </c:layout>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15:layout>
                    <c:manualLayout>
                      <c:w val="3.9922705314009661E-2"/>
                      <c:h val="6.543859649122806E-2"/>
                    </c:manualLayout>
                  </c15:layout>
                  <c15:showDataLabelsRange val="0"/>
                </c:ext>
                <c:ext xmlns:c16="http://schemas.microsoft.com/office/drawing/2014/chart" uri="{C3380CC4-5D6E-409C-BE32-E72D297353CC}">
                  <c16:uniqueId val="{00000001-C6CE-4268-96A6-572E9E988912}"/>
                </c:ext>
              </c:extLst>
            </c:dLbl>
            <c:dLbl>
              <c:idx val="2"/>
              <c:layout>
                <c:manualLayout>
                  <c:x val="0"/>
                  <c:y val="-4.3145185799143525E-2"/>
                </c:manualLayout>
              </c:layout>
              <c:tx>
                <c:rich>
                  <a:bodyPr/>
                  <a:lstStyle/>
                  <a:p>
                    <a:r>
                      <a:rPr lang="en-US">
                        <a:solidFill>
                          <a:sysClr val="windowText" lastClr="000000"/>
                        </a:solidFill>
                      </a:rPr>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6CE-4268-96A6-572E9E988912}"/>
                </c:ext>
              </c:extLst>
            </c:dLbl>
            <c:dLbl>
              <c:idx val="3"/>
              <c:layout>
                <c:manualLayout>
                  <c:x val="-7.0852643662024309E-17"/>
                  <c:y val="7.8463876226126715E-5"/>
                </c:manualLayout>
              </c:layout>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6CE-4268-96A6-572E9E988912}"/>
                </c:ext>
              </c:extLst>
            </c:dLbl>
            <c:dLbl>
              <c:idx val="4"/>
              <c:layout>
                <c:manualLayout>
                  <c:x val="-7.0852643662024309E-17"/>
                  <c:y val="-6.0477966569968226E-3"/>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layout>
                    <c:manualLayout>
                      <c:w val="5.1859408878238047E-2"/>
                      <c:h val="6.5638900400607825E-2"/>
                    </c:manualLayout>
                  </c15:layout>
                  <c15:showDataLabelsRange val="0"/>
                </c:ext>
                <c:ext xmlns:c16="http://schemas.microsoft.com/office/drawing/2014/chart" uri="{C3380CC4-5D6E-409C-BE32-E72D297353CC}">
                  <c16:uniqueId val="{00000006-C6CE-4268-96A6-572E9E988912}"/>
                </c:ext>
              </c:extLst>
            </c:dLbl>
            <c:dLbl>
              <c:idx val="5"/>
              <c:tx>
                <c:rich>
                  <a:bodyPr/>
                  <a:lstStyle/>
                  <a:p>
                    <a:r>
                      <a:rPr lang="en-US"/>
                      <a:t>8%</a:t>
                    </a:r>
                  </a:p>
                </c:rich>
              </c:tx>
              <c:dLblPos val="inEnd"/>
              <c:showLegendKey val="0"/>
              <c:showVal val="1"/>
              <c:showCatName val="0"/>
              <c:showSerName val="0"/>
              <c:showPercent val="0"/>
              <c:showBubbleSize val="0"/>
              <c:extLst>
                <c:ext xmlns:c15="http://schemas.microsoft.com/office/drawing/2012/chart" uri="{CE6537A1-D6FC-4f65-9D91-7224C49458BB}">
                  <c15:layout>
                    <c:manualLayout>
                      <c:w val="3.9922705314009661E-2"/>
                      <c:h val="5.8421052631578936E-2"/>
                    </c:manualLayout>
                  </c15:layout>
                  <c15:showDataLabelsRange val="0"/>
                </c:ext>
                <c:ext xmlns:c16="http://schemas.microsoft.com/office/drawing/2014/chart" uri="{C3380CC4-5D6E-409C-BE32-E72D297353CC}">
                  <c16:uniqueId val="{00000007-C6CE-4268-96A6-572E9E988912}"/>
                </c:ext>
              </c:extLst>
            </c:dLbl>
            <c:dLbl>
              <c:idx val="6"/>
              <c:layout>
                <c:manualLayout>
                  <c:x val="0"/>
                  <c:y val="-3.3471473960491782E-3"/>
                </c:manualLayout>
              </c:layout>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CE-4268-96A6-572E9E988912}"/>
                </c:ext>
              </c:extLst>
            </c:dLbl>
            <c:dLbl>
              <c:idx val="7"/>
              <c:layout>
                <c:manualLayout>
                  <c:x val="0"/>
                  <c:y val="-3.6581019477828431E-3"/>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layout>
                    <c:manualLayout>
                      <c:w val="3.9922705314009661E-2"/>
                      <c:h val="5.8421052631578936E-2"/>
                    </c:manualLayout>
                  </c15:layout>
                  <c15:showDataLabelsRange val="0"/>
                </c:ext>
                <c:ext xmlns:c16="http://schemas.microsoft.com/office/drawing/2014/chart" uri="{C3380CC4-5D6E-409C-BE32-E72D297353CC}">
                  <c16:uniqueId val="{00000003-C6CE-4268-96A6-572E9E988912}"/>
                </c:ext>
              </c:extLst>
            </c:dLbl>
            <c:dLbl>
              <c:idx val="8"/>
              <c:tx>
                <c:rich>
                  <a:bodyPr/>
                  <a:lstStyle/>
                  <a:p>
                    <a:r>
                      <a:rPr lang="en-US"/>
                      <a:t>18%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6CE-4268-96A6-572E9E988912}"/>
                </c:ext>
              </c:extLst>
            </c:dLbl>
            <c:dLbl>
              <c:idx val="9"/>
              <c:layout>
                <c:manualLayout>
                  <c:x val="0"/>
                  <c:y val="8.0013814062715842E-3"/>
                </c:manualLayout>
              </c:layout>
              <c:tx>
                <c:rich>
                  <a:bodyPr/>
                  <a:lstStyle/>
                  <a:p>
                    <a:r>
                      <a:rPr lang="en-US">
                        <a:solidFill>
                          <a:schemeClr val="bg1"/>
                        </a:solidFill>
                      </a:rPr>
                      <a:t>4%</a:t>
                    </a:r>
                  </a:p>
                </c:rich>
              </c:tx>
              <c:dLblPos val="ctr"/>
              <c:showLegendKey val="0"/>
              <c:showVal val="1"/>
              <c:showCatName val="0"/>
              <c:showSerName val="0"/>
              <c:showPercent val="0"/>
              <c:showBubbleSize val="0"/>
              <c:extLst>
                <c:ext xmlns:c15="http://schemas.microsoft.com/office/drawing/2012/chart" uri="{CE6537A1-D6FC-4f65-9D91-7224C49458BB}">
                  <c15:layout>
                    <c:manualLayout>
                      <c:w val="5.4476929514245501E-2"/>
                      <c:h val="6.4217709628401717E-2"/>
                    </c:manualLayout>
                  </c15:layout>
                  <c15:showDataLabelsRange val="0"/>
                </c:ext>
                <c:ext xmlns:c16="http://schemas.microsoft.com/office/drawing/2014/chart" uri="{C3380CC4-5D6E-409C-BE32-E72D297353CC}">
                  <c16:uniqueId val="{00000009-C6CE-4268-96A6-572E9E988912}"/>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Confidence!$C$305:$L$306</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Confidence!$C$308:$L$308</c:f>
              <c:numCache>
                <c:formatCode>0.0%</c:formatCode>
                <c:ptCount val="10"/>
                <c:pt idx="0">
                  <c:v>-6.3765537489135035E-2</c:v>
                </c:pt>
                <c:pt idx="1">
                  <c:v>-5.6800095193936369E-2</c:v>
                </c:pt>
                <c:pt idx="2">
                  <c:v>-1.2633821496716678E-2</c:v>
                </c:pt>
                <c:pt idx="3">
                  <c:v>-4.3526607749706923E-2</c:v>
                </c:pt>
                <c:pt idx="4">
                  <c:v>-7.3925347348988729E-2</c:v>
                </c:pt>
                <c:pt idx="5">
                  <c:v>-8.3262201239933095E-2</c:v>
                </c:pt>
                <c:pt idx="6">
                  <c:v>-5.9912946158315911E-2</c:v>
                </c:pt>
                <c:pt idx="7">
                  <c:v>-7.0783455841781306E-2</c:v>
                </c:pt>
                <c:pt idx="8">
                  <c:v>-0.18032394152748091</c:v>
                </c:pt>
                <c:pt idx="9">
                  <c:v>-4.326970813910757E-2</c:v>
                </c:pt>
              </c:numCache>
            </c:numRef>
          </c:val>
          <c:extLst>
            <c:ext xmlns:c16="http://schemas.microsoft.com/office/drawing/2014/chart" uri="{C3380CC4-5D6E-409C-BE32-E72D297353CC}">
              <c16:uniqueId val="{0000000A-C6CE-4268-96A6-572E9E988912}"/>
            </c:ext>
          </c:extLst>
        </c:ser>
        <c:ser>
          <c:idx val="1"/>
          <c:order val="1"/>
          <c:tx>
            <c:strRef>
              <c:f>Confidence!$B$307</c:f>
              <c:strCache>
                <c:ptCount val="1"/>
                <c:pt idx="0">
                  <c:v>Positive</c:v>
                </c:pt>
              </c:strCache>
            </c:strRef>
          </c:tx>
          <c:spPr>
            <a:solidFill>
              <a:srgbClr val="009A46"/>
            </a:solidFill>
          </c:spPr>
          <c:invertIfNegative val="0"/>
          <c:dLbls>
            <c:dLbl>
              <c:idx val="0"/>
              <c:layout>
                <c:manualLayout>
                  <c:x val="0"/>
                  <c:y val="-1.5446056085094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CE-4268-96A6-572E9E988912}"/>
                </c:ext>
              </c:extLst>
            </c:dLbl>
            <c:dLbl>
              <c:idx val="2"/>
              <c:layout>
                <c:manualLayout>
                  <c:x val="0"/>
                  <c:y val="-1.02768024709313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CE-4268-96A6-572E9E988912}"/>
                </c:ext>
              </c:extLst>
            </c:dLbl>
            <c:dLbl>
              <c:idx val="5"/>
              <c:layout>
                <c:manualLayout>
                  <c:x val="-3.4995625547515175E-6"/>
                  <c:y val="-3.444619422572178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5416790292517781E-2"/>
                      <c:h val="7.2647326978864488E-2"/>
                    </c:manualLayout>
                  </c15:layout>
                </c:ext>
                <c:ext xmlns:c16="http://schemas.microsoft.com/office/drawing/2014/chart" uri="{C3380CC4-5D6E-409C-BE32-E72D297353CC}">
                  <c16:uniqueId val="{0000000D-C6CE-4268-96A6-572E9E988912}"/>
                </c:ext>
              </c:extLst>
            </c:dLbl>
            <c:dLbl>
              <c:idx val="9"/>
              <c:layout>
                <c:manualLayout>
                  <c:x val="0"/>
                  <c:y val="2.97508985519283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6CE-4268-96A6-572E9E988912}"/>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Confidence!$C$305:$L$306</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Confidence!$C$307:$L$307</c:f>
              <c:numCache>
                <c:formatCode>0.0%</c:formatCode>
                <c:ptCount val="10"/>
                <c:pt idx="0">
                  <c:v>0.13275170876526918</c:v>
                </c:pt>
                <c:pt idx="1">
                  <c:v>0.14983272354276855</c:v>
                </c:pt>
                <c:pt idx="2">
                  <c:v>0.14110106679250475</c:v>
                </c:pt>
                <c:pt idx="3">
                  <c:v>0.12674292899866252</c:v>
                </c:pt>
                <c:pt idx="4">
                  <c:v>0.14869808944650859</c:v>
                </c:pt>
                <c:pt idx="5">
                  <c:v>0.14920798182290648</c:v>
                </c:pt>
                <c:pt idx="6">
                  <c:v>0.14139541012209622</c:v>
                </c:pt>
                <c:pt idx="7">
                  <c:v>0.1556724075808581</c:v>
                </c:pt>
                <c:pt idx="8">
                  <c:v>0.42458391066500029</c:v>
                </c:pt>
                <c:pt idx="9">
                  <c:v>0.10200025918344004</c:v>
                </c:pt>
              </c:numCache>
            </c:numRef>
          </c:val>
          <c:extLst>
            <c:ext xmlns:c16="http://schemas.microsoft.com/office/drawing/2014/chart" uri="{C3380CC4-5D6E-409C-BE32-E72D297353CC}">
              <c16:uniqueId val="{0000000F-C6CE-4268-96A6-572E9E988912}"/>
            </c:ext>
          </c:extLst>
        </c:ser>
        <c:dLbls>
          <c:dLblPos val="inEnd"/>
          <c:showLegendKey val="0"/>
          <c:showVal val="1"/>
          <c:showCatName val="0"/>
          <c:showSerName val="0"/>
          <c:showPercent val="0"/>
          <c:showBubbleSize val="0"/>
        </c:dLbls>
        <c:gapWidth val="50"/>
        <c:overlap val="100"/>
        <c:axId val="331617024"/>
        <c:axId val="331615232"/>
      </c:barChart>
      <c:valAx>
        <c:axId val="331615232"/>
        <c:scaling>
          <c:orientation val="minMax"/>
          <c:max val="0.5"/>
          <c:min val="-0.2"/>
        </c:scaling>
        <c:delete val="1"/>
        <c:axPos val="l"/>
        <c:numFmt formatCode="0.0%" sourceLinked="1"/>
        <c:majorTickMark val="out"/>
        <c:minorTickMark val="none"/>
        <c:tickLblPos val="nextTo"/>
        <c:crossAx val="331617024"/>
        <c:crosses val="autoZero"/>
        <c:crossBetween val="between"/>
      </c:valAx>
      <c:catAx>
        <c:axId val="331617024"/>
        <c:scaling>
          <c:orientation val="minMax"/>
        </c:scaling>
        <c:delete val="0"/>
        <c:axPos val="b"/>
        <c:numFmt formatCode="General" sourceLinked="1"/>
        <c:majorTickMark val="out"/>
        <c:minorTickMark val="none"/>
        <c:tickLblPos val="low"/>
        <c:spPr>
          <a:ln w="6350" cap="sq" cmpd="dbl">
            <a:solidFill>
              <a:srgbClr val="002060"/>
            </a:solidFill>
            <a:prstDash val="dash"/>
          </a:ln>
        </c:spPr>
        <c:txPr>
          <a:bodyPr/>
          <a:lstStyle/>
          <a:p>
            <a:pPr>
              <a:defRPr sz="1000"/>
            </a:pPr>
            <a:endParaRPr lang="en-US"/>
          </a:p>
        </c:txPr>
        <c:crossAx val="331615232"/>
        <c:crosses val="autoZero"/>
        <c:auto val="1"/>
        <c:lblAlgn val="ctr"/>
        <c:lblOffset val="100"/>
        <c:tickMarkSkip val="1"/>
        <c:noMultiLvlLbl val="0"/>
      </c:catAx>
      <c:spPr>
        <a:ln w="12700" cmpd="sng">
          <a:solidFill>
            <a:schemeClr val="bg1"/>
          </a:solidFill>
        </a:ln>
      </c:spPr>
    </c:plotArea>
    <c:legend>
      <c:legendPos val="r"/>
      <c:layout>
        <c:manualLayout>
          <c:xMode val="edge"/>
          <c:yMode val="edge"/>
          <c:x val="0.35753691658107956"/>
          <c:y val="8.8855185977742224E-2"/>
          <c:w val="0.26371912206626347"/>
          <c:h val="7.4462011509774995E-2"/>
        </c:manualLayout>
      </c:layout>
      <c:overlay val="0"/>
    </c:legend>
    <c:plotVisOnly val="1"/>
    <c:dispBlanksAs val="gap"/>
    <c:showDLblsOverMax val="0"/>
  </c:chart>
  <c:spPr>
    <a:ln>
      <a:noFill/>
    </a:ln>
  </c:sp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12587900196663E-3"/>
          <c:y val="9.8672192291753003E-2"/>
          <c:w val="0.81689867713904185"/>
          <c:h val="0.85774361099599394"/>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4622-487E-8D44-E5A2BC1A3931}"/>
              </c:ext>
            </c:extLst>
          </c:dPt>
          <c:dPt>
            <c:idx val="1"/>
            <c:bubble3D val="0"/>
            <c:spPr>
              <a:solidFill>
                <a:srgbClr val="FF0000"/>
              </a:solidFill>
              <a:ln w="19050">
                <a:solidFill>
                  <a:schemeClr val="bg1"/>
                </a:solidFill>
              </a:ln>
            </c:spPr>
            <c:extLst>
              <c:ext xmlns:c16="http://schemas.microsoft.com/office/drawing/2014/chart" uri="{C3380CC4-5D6E-409C-BE32-E72D297353CC}">
                <c16:uniqueId val="{00000003-4622-487E-8D44-E5A2BC1A3931}"/>
              </c:ext>
            </c:extLst>
          </c:dPt>
          <c:dLbls>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622-487E-8D44-E5A2BC1A3931}"/>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'PCC Awareness'!$Y$5:$Y$6</c:f>
              <c:strCache>
                <c:ptCount val="2"/>
                <c:pt idx="0">
                  <c:v>Yes</c:v>
                </c:pt>
                <c:pt idx="1">
                  <c:v>No</c:v>
                </c:pt>
              </c:strCache>
            </c:strRef>
          </c:cat>
          <c:val>
            <c:numRef>
              <c:f>'PCC Awareness'!$Z$5:$Z$6</c:f>
              <c:numCache>
                <c:formatCode>0.0%</c:formatCode>
                <c:ptCount val="2"/>
                <c:pt idx="0">
                  <c:v>0.14082210367982495</c:v>
                </c:pt>
                <c:pt idx="1">
                  <c:v>0.85917789632017505</c:v>
                </c:pt>
              </c:numCache>
            </c:numRef>
          </c:val>
          <c:extLst>
            <c:ext xmlns:c16="http://schemas.microsoft.com/office/drawing/2014/chart" uri="{C3380CC4-5D6E-409C-BE32-E72D297353CC}">
              <c16:uniqueId val="{00000005-4622-487E-8D44-E5A2BC1A3931}"/>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84147822342519685"/>
          <c:y val="0.39810886204669443"/>
          <c:w val="0.11159161745406825"/>
          <c:h val="0.22318918250401942"/>
        </c:manualLayout>
      </c:layout>
      <c:overlay val="0"/>
      <c:txPr>
        <a:bodyPr/>
        <a:lstStyle/>
        <a:p>
          <a:pPr>
            <a:defRPr sz="1000"/>
          </a:pPr>
          <a:endParaRPr lang="en-U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86539343054256E-2"/>
          <c:y val="9.4863489634789022E-2"/>
          <c:w val="0.54908072129416341"/>
          <c:h val="0.83333571835466547"/>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2AB6-4C99-9F6C-62AD3E763BD8}"/>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2AB6-4C99-9F6C-62AD3E763BD8}"/>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2AB6-4C99-9F6C-62AD3E763BD8}"/>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2AB6-4C99-9F6C-62AD3E763BD8}"/>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2AB6-4C99-9F6C-62AD3E763BD8}"/>
              </c:ext>
            </c:extLst>
          </c:dPt>
          <c:dPt>
            <c:idx val="5"/>
            <c:bubble3D val="0"/>
            <c:spPr>
              <a:solidFill>
                <a:schemeClr val="tx1">
                  <a:lumMod val="50000"/>
                  <a:lumOff val="50000"/>
                </a:schemeClr>
              </a:solidFill>
              <a:ln w="19050">
                <a:solidFill>
                  <a:schemeClr val="bg1"/>
                </a:solidFill>
              </a:ln>
            </c:spPr>
            <c:extLst>
              <c:ext xmlns:c16="http://schemas.microsoft.com/office/drawing/2014/chart" uri="{C3380CC4-5D6E-409C-BE32-E72D297353CC}">
                <c16:uniqueId val="{0000000B-2AB6-4C99-9F6C-62AD3E763BD8}"/>
              </c:ext>
            </c:extLst>
          </c:dPt>
          <c:dLbls>
            <c:dLbl>
              <c:idx val="1"/>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AB6-4C99-9F6C-62AD3E763BD8}"/>
                </c:ext>
              </c:extLst>
            </c:dLbl>
            <c:dLbl>
              <c:idx val="2"/>
              <c:numFmt formatCode="0%" sourceLinked="0"/>
              <c:spPr/>
              <c:txPr>
                <a:bodyPr/>
                <a:lstStyle/>
                <a:p>
                  <a:pPr>
                    <a:defRPr sz="1600" b="1">
                      <a:solidFill>
                        <a:sysClr val="windowText" lastClr="0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AB6-4C99-9F6C-62AD3E763BD8}"/>
                </c:ext>
              </c:extLst>
            </c:dLbl>
            <c:numFmt formatCode="0%"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'Visibility-Presence'!$A$85:$A$90</c:f>
              <c:strCache>
                <c:ptCount val="6"/>
                <c:pt idx="0">
                  <c:v>Very satisfied</c:v>
                </c:pt>
                <c:pt idx="1">
                  <c:v>Satisfied</c:v>
                </c:pt>
                <c:pt idx="2">
                  <c:v>Neither</c:v>
                </c:pt>
                <c:pt idx="3">
                  <c:v>Dissatisfied</c:v>
                </c:pt>
                <c:pt idx="4">
                  <c:v>Very dissatisfied</c:v>
                </c:pt>
                <c:pt idx="5">
                  <c:v>Don't know</c:v>
                </c:pt>
              </c:strCache>
            </c:strRef>
          </c:cat>
          <c:val>
            <c:numRef>
              <c:f>'Visibility-Presence'!$Z$85:$Z$90</c:f>
              <c:numCache>
                <c:formatCode>0.0%</c:formatCode>
                <c:ptCount val="6"/>
                <c:pt idx="0">
                  <c:v>9.3205578099874495E-2</c:v>
                </c:pt>
                <c:pt idx="1">
                  <c:v>0.51454610799881106</c:v>
                </c:pt>
                <c:pt idx="2">
                  <c:v>0.20225384197739049</c:v>
                </c:pt>
                <c:pt idx="3">
                  <c:v>0.15663263960015938</c:v>
                </c:pt>
                <c:pt idx="4">
                  <c:v>2.4904957128040198E-2</c:v>
                </c:pt>
                <c:pt idx="5">
                  <c:v>8.4568751957433772E-3</c:v>
                </c:pt>
              </c:numCache>
            </c:numRef>
          </c:val>
          <c:extLst>
            <c:ext xmlns:c16="http://schemas.microsoft.com/office/drawing/2014/chart" uri="{C3380CC4-5D6E-409C-BE32-E72D297353CC}">
              <c16:uniqueId val="{0000000C-2AB6-4C99-9F6C-62AD3E763BD8}"/>
            </c:ext>
          </c:extLst>
        </c:ser>
        <c:dLbls>
          <c:showLegendKey val="0"/>
          <c:showVal val="0"/>
          <c:showCatName val="0"/>
          <c:showSerName val="0"/>
          <c:showPercent val="0"/>
          <c:showBubbleSize val="0"/>
          <c:showLeaderLines val="1"/>
        </c:dLbls>
        <c:firstSliceAng val="0"/>
        <c:holeSize val="50"/>
      </c:doughnutChart>
      <c:spPr>
        <a:ln w="12700" cmpd="sng">
          <a:solidFill>
            <a:schemeClr val="bg1"/>
          </a:solidFill>
        </a:ln>
      </c:spPr>
    </c:plotArea>
    <c:legend>
      <c:legendPos val="r"/>
      <c:layout>
        <c:manualLayout>
          <c:xMode val="edge"/>
          <c:yMode val="edge"/>
          <c:x val="0.63615834411609407"/>
          <c:y val="0.26178101339865606"/>
          <c:w val="0.27825829532639268"/>
          <c:h val="0.55169371205110107"/>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n-lt"/>
              </a:defRPr>
            </a:pPr>
            <a:r>
              <a:rPr lang="en-US" sz="1200" b="0">
                <a:latin typeface="+mn-lt"/>
              </a:rPr>
              <a:t>LPA Comparisons - % aware of PCC</a:t>
            </a:r>
          </a:p>
        </c:rich>
      </c:tx>
      <c:layout>
        <c:manualLayout>
          <c:xMode val="edge"/>
          <c:yMode val="edge"/>
          <c:x val="0.32149694475855178"/>
          <c:y val="1.0788565302377389E-2"/>
        </c:manualLayout>
      </c:layout>
      <c:overlay val="0"/>
    </c:title>
    <c:autoTitleDeleted val="0"/>
    <c:plotArea>
      <c:layout>
        <c:manualLayout>
          <c:layoutTarget val="inner"/>
          <c:xMode val="edge"/>
          <c:yMode val="edge"/>
          <c:x val="1.0461483576688836E-2"/>
          <c:y val="8.6863288901508046E-2"/>
          <c:w val="0.9957011441530973"/>
          <c:h val="0.76010397283726527"/>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8C6E-4D1D-AFD1-B025A298C9F8}"/>
              </c:ext>
            </c:extLst>
          </c:dPt>
          <c:dPt>
            <c:idx val="1"/>
            <c:invertIfNegative val="0"/>
            <c:bubble3D val="0"/>
            <c:extLst>
              <c:ext xmlns:c16="http://schemas.microsoft.com/office/drawing/2014/chart" uri="{C3380CC4-5D6E-409C-BE32-E72D297353CC}">
                <c16:uniqueId val="{00000001-8C6E-4D1D-AFD1-B025A298C9F8}"/>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'PCC Awareness'!$J$31:$N$31</c:f>
              <c:strCache>
                <c:ptCount val="5"/>
                <c:pt idx="0">
                  <c:v>South Worcestershire</c:v>
                </c:pt>
                <c:pt idx="1">
                  <c:v>Herefordshire</c:v>
                </c:pt>
                <c:pt idx="2">
                  <c:v>Telford &amp; Wrekin</c:v>
                </c:pt>
                <c:pt idx="3">
                  <c:v>North Worcestershire</c:v>
                </c:pt>
                <c:pt idx="4">
                  <c:v>Shropshire</c:v>
                </c:pt>
              </c:strCache>
            </c:strRef>
          </c:cat>
          <c:val>
            <c:numRef>
              <c:f>'PCC Awareness'!$J$32:$N$32</c:f>
              <c:numCache>
                <c:formatCode>0.0%</c:formatCode>
                <c:ptCount val="5"/>
                <c:pt idx="0">
                  <c:v>0.15428362875046209</c:v>
                </c:pt>
                <c:pt idx="1">
                  <c:v>0.1488094420709144</c:v>
                </c:pt>
                <c:pt idx="2">
                  <c:v>0.13829399240691043</c:v>
                </c:pt>
                <c:pt idx="3">
                  <c:v>0.1350107117677799</c:v>
                </c:pt>
                <c:pt idx="4">
                  <c:v>0.12993608850379745</c:v>
                </c:pt>
              </c:numCache>
            </c:numRef>
          </c:val>
          <c:extLst>
            <c:ext xmlns:c16="http://schemas.microsoft.com/office/drawing/2014/chart" uri="{C3380CC4-5D6E-409C-BE32-E72D297353CC}">
              <c16:uniqueId val="{00000002-8C6E-4D1D-AFD1-B025A298C9F8}"/>
            </c:ext>
          </c:extLst>
        </c:ser>
        <c:dLbls>
          <c:showLegendKey val="0"/>
          <c:showVal val="0"/>
          <c:showCatName val="0"/>
          <c:showSerName val="0"/>
          <c:showPercent val="0"/>
          <c:showBubbleSize val="0"/>
        </c:dLbls>
        <c:gapWidth val="50"/>
        <c:axId val="331134848"/>
        <c:axId val="331133312"/>
      </c:barChart>
      <c:valAx>
        <c:axId val="331133312"/>
        <c:scaling>
          <c:orientation val="minMax"/>
          <c:max val="0.18000000000000002"/>
        </c:scaling>
        <c:delete val="1"/>
        <c:axPos val="l"/>
        <c:numFmt formatCode="0.0%" sourceLinked="1"/>
        <c:majorTickMark val="out"/>
        <c:minorTickMark val="none"/>
        <c:tickLblPos val="nextTo"/>
        <c:crossAx val="331134848"/>
        <c:crosses val="autoZero"/>
        <c:crossBetween val="between"/>
      </c:valAx>
      <c:catAx>
        <c:axId val="331134848"/>
        <c:scaling>
          <c:orientation val="minMax"/>
        </c:scaling>
        <c:delete val="0"/>
        <c:axPos val="b"/>
        <c:numFmt formatCode="General" sourceLinked="1"/>
        <c:majorTickMark val="out"/>
        <c:minorTickMark val="none"/>
        <c:tickLblPos val="nextTo"/>
        <c:spPr>
          <a:ln cap="sq" cmpd="dbl">
            <a:noFill/>
            <a:prstDash val="dash"/>
          </a:ln>
        </c:spPr>
        <c:txPr>
          <a:bodyPr/>
          <a:lstStyle/>
          <a:p>
            <a:pPr>
              <a:defRPr sz="1000"/>
            </a:pPr>
            <a:endParaRPr lang="en-US"/>
          </a:p>
        </c:txPr>
        <c:crossAx val="331133312"/>
        <c:crosses val="autoZero"/>
        <c:auto val="1"/>
        <c:lblAlgn val="ctr"/>
        <c:lblOffset val="100"/>
        <c:tickMarkSkip val="1"/>
        <c:noMultiLvlLbl val="0"/>
      </c:catAx>
      <c:spPr>
        <a:ln w="12700" cmpd="sng">
          <a:noFill/>
        </a:ln>
      </c:spPr>
    </c:plotArea>
    <c:plotVisOnly val="1"/>
    <c:dispBlanksAs val="gap"/>
    <c:showDLblsOverMax val="0"/>
  </c:chart>
  <c:spPr>
    <a:ln>
      <a:noFill/>
    </a:ln>
  </c:sp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Yes</a:t>
            </a:r>
            <a:endParaRPr lang="en-US" sz="1200" b="0"/>
          </a:p>
        </c:rich>
      </c:tx>
      <c:overlay val="0"/>
    </c:title>
    <c:autoTitleDeleted val="0"/>
    <c:plotArea>
      <c:layout>
        <c:manualLayout>
          <c:layoutTarget val="inner"/>
          <c:xMode val="edge"/>
          <c:yMode val="edge"/>
          <c:x val="8.3529265918931839E-2"/>
          <c:y val="0.18465262513563896"/>
          <c:w val="0.90456596938647571"/>
          <c:h val="0.51803619327191974"/>
        </c:manualLayout>
      </c:layout>
      <c:lineChart>
        <c:grouping val="standard"/>
        <c:varyColors val="0"/>
        <c:ser>
          <c:idx val="6"/>
          <c:order val="0"/>
          <c:tx>
            <c:strRef>
              <c:f>'PCC Awareness'!$A$5</c:f>
              <c:strCache>
                <c:ptCount val="1"/>
                <c:pt idx="0">
                  <c:v>Yes</c:v>
                </c:pt>
              </c:strCache>
            </c:strRef>
          </c:tx>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'PCC Awareness'!$C$4:$W$4</c:f>
              <c:strCache>
                <c:ptCount val="21"/>
                <c:pt idx="0">
                  <c:v>Q2 18/19</c:v>
                </c:pt>
                <c:pt idx="1">
                  <c:v>Q3 18/19</c:v>
                </c:pt>
                <c:pt idx="2">
                  <c:v>Q4 18/19</c:v>
                </c:pt>
                <c:pt idx="3">
                  <c:v>Q1 19/20</c:v>
                </c:pt>
                <c:pt idx="4">
                  <c:v>Q2 19/20</c:v>
                </c:pt>
                <c:pt idx="5">
                  <c:v>Q3 19/20</c:v>
                </c:pt>
                <c:pt idx="6">
                  <c:v>Q4 19/20</c:v>
                </c:pt>
                <c:pt idx="7">
                  <c:v>Q1 20/21</c:v>
                </c:pt>
                <c:pt idx="8">
                  <c:v>Q2 20/21</c:v>
                </c:pt>
                <c:pt idx="9">
                  <c:v>Q3 20/21</c:v>
                </c:pt>
                <c:pt idx="10">
                  <c:v>Q4 20/21</c:v>
                </c:pt>
                <c:pt idx="11">
                  <c:v>Q1 21/22</c:v>
                </c:pt>
                <c:pt idx="12">
                  <c:v>Q2 21/22</c:v>
                </c:pt>
                <c:pt idx="13">
                  <c:v>Q3 21/22</c:v>
                </c:pt>
                <c:pt idx="14">
                  <c:v>Q4 21/22</c:v>
                </c:pt>
                <c:pt idx="15">
                  <c:v>Q1 22/23</c:v>
                </c:pt>
                <c:pt idx="16">
                  <c:v>Q2 22/23</c:v>
                </c:pt>
                <c:pt idx="17">
                  <c:v>Q3 22/23</c:v>
                </c:pt>
                <c:pt idx="18">
                  <c:v>Q4 22/23</c:v>
                </c:pt>
                <c:pt idx="19">
                  <c:v>Q1 23/24</c:v>
                </c:pt>
                <c:pt idx="20">
                  <c:v>Q2 23/24</c:v>
                </c:pt>
              </c:strCache>
            </c:strRef>
          </c:cat>
          <c:val>
            <c:numRef>
              <c:f>'PCC Awareness'!$C$5:$W$5</c:f>
              <c:numCache>
                <c:formatCode>0.0%</c:formatCode>
                <c:ptCount val="21"/>
                <c:pt idx="0">
                  <c:v>0.11183384890224501</c:v>
                </c:pt>
                <c:pt idx="1">
                  <c:v>9.8825830067179044E-2</c:v>
                </c:pt>
                <c:pt idx="2">
                  <c:v>0.11313199259959039</c:v>
                </c:pt>
                <c:pt idx="3">
                  <c:v>0.15200000000000002</c:v>
                </c:pt>
                <c:pt idx="4">
                  <c:v>0.10458886974031456</c:v>
                </c:pt>
                <c:pt idx="5">
                  <c:v>0.10667872605147477</c:v>
                </c:pt>
                <c:pt idx="6">
                  <c:v>7.2179942110714657E-2</c:v>
                </c:pt>
                <c:pt idx="7">
                  <c:v>0.105</c:v>
                </c:pt>
                <c:pt idx="8">
                  <c:v>0.12411275301121327</c:v>
                </c:pt>
                <c:pt idx="9">
                  <c:v>0.10523652915866155</c:v>
                </c:pt>
                <c:pt idx="10">
                  <c:v>0.11614096530393503</c:v>
                </c:pt>
                <c:pt idx="11">
                  <c:v>8.3624154907801285E-2</c:v>
                </c:pt>
                <c:pt idx="12">
                  <c:v>0.10552022525502092</c:v>
                </c:pt>
                <c:pt idx="13">
                  <c:v>9.6000000000000002E-2</c:v>
                </c:pt>
                <c:pt idx="14">
                  <c:v>0.16628935980484993</c:v>
                </c:pt>
                <c:pt idx="15">
                  <c:v>0.14818200610519527</c:v>
                </c:pt>
                <c:pt idx="16">
                  <c:v>0.13476415252297846</c:v>
                </c:pt>
                <c:pt idx="17">
                  <c:v>0.13490840101063495</c:v>
                </c:pt>
                <c:pt idx="18">
                  <c:v>0.16219653020315339</c:v>
                </c:pt>
                <c:pt idx="19">
                  <c:v>0.14274667398890606</c:v>
                </c:pt>
                <c:pt idx="20">
                  <c:v>0.12339301482595477</c:v>
                </c:pt>
              </c:numCache>
            </c:numRef>
          </c:val>
          <c:smooth val="0"/>
          <c:extLst>
            <c:ext xmlns:c16="http://schemas.microsoft.com/office/drawing/2014/chart" uri="{C3380CC4-5D6E-409C-BE32-E72D297353CC}">
              <c16:uniqueId val="{00000000-AD89-4C6E-AF77-17D9077AA19C}"/>
            </c:ext>
          </c:extLst>
        </c:ser>
        <c:dLbls>
          <c:dLblPos val="t"/>
          <c:showLegendKey val="0"/>
          <c:showVal val="1"/>
          <c:showCatName val="0"/>
          <c:showSerName val="0"/>
          <c:showPercent val="0"/>
          <c:showBubbleSize val="0"/>
        </c:dLbls>
        <c:marker val="1"/>
        <c:smooth val="0"/>
        <c:axId val="331145984"/>
        <c:axId val="331148672"/>
      </c:lineChart>
      <c:catAx>
        <c:axId val="331145984"/>
        <c:scaling>
          <c:orientation val="minMax"/>
        </c:scaling>
        <c:delete val="0"/>
        <c:axPos val="b"/>
        <c:numFmt formatCode="General" sourceLinked="0"/>
        <c:majorTickMark val="out"/>
        <c:minorTickMark val="none"/>
        <c:tickLblPos val="nextTo"/>
        <c:txPr>
          <a:bodyPr rot="-3300000"/>
          <a:lstStyle/>
          <a:p>
            <a:pPr>
              <a:defRPr/>
            </a:pPr>
            <a:endParaRPr lang="en-US"/>
          </a:p>
        </c:txPr>
        <c:crossAx val="331148672"/>
        <c:crosses val="autoZero"/>
        <c:auto val="1"/>
        <c:lblAlgn val="ctr"/>
        <c:lblOffset val="100"/>
        <c:noMultiLvlLbl val="0"/>
      </c:catAx>
      <c:valAx>
        <c:axId val="331148672"/>
        <c:scaling>
          <c:orientation val="minMax"/>
          <c:max val="0.2"/>
          <c:min val="0"/>
        </c:scaling>
        <c:delete val="0"/>
        <c:axPos val="l"/>
        <c:numFmt formatCode="0%" sourceLinked="0"/>
        <c:majorTickMark val="out"/>
        <c:minorTickMark val="none"/>
        <c:tickLblPos val="nextTo"/>
        <c:crossAx val="331145984"/>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Demographic</a:t>
            </a:r>
            <a:r>
              <a:rPr lang="en-US" sz="1200" b="0" baseline="0"/>
              <a:t> C</a:t>
            </a:r>
            <a:r>
              <a:rPr lang="en-US" sz="1200" b="0"/>
              <a:t>omparisons</a:t>
            </a:r>
            <a:r>
              <a:rPr lang="en-US" sz="1200" b="0" baseline="0"/>
              <a:t>  - </a:t>
            </a:r>
            <a:r>
              <a:rPr lang="en-US" sz="1200" b="0"/>
              <a:t>% aware of PCC</a:t>
            </a:r>
          </a:p>
        </c:rich>
      </c:tx>
      <c:overlay val="0"/>
    </c:title>
    <c:autoTitleDeleted val="0"/>
    <c:plotArea>
      <c:layout>
        <c:manualLayout>
          <c:layoutTarget val="inner"/>
          <c:xMode val="edge"/>
          <c:yMode val="edge"/>
          <c:x val="2.1581650119821979E-3"/>
          <c:y val="6.3324538258575203E-2"/>
          <c:w val="0.99779527559055137"/>
          <c:h val="0.79552046759326589"/>
        </c:manualLayout>
      </c:layout>
      <c:barChart>
        <c:barDir val="col"/>
        <c:grouping val="clustered"/>
        <c:varyColors val="0"/>
        <c:ser>
          <c:idx val="0"/>
          <c:order val="0"/>
          <c:spPr>
            <a:solidFill>
              <a:srgbClr val="005AA0"/>
            </a:solidFill>
          </c:spPr>
          <c:invertIfNegative val="0"/>
          <c:dPt>
            <c:idx val="0"/>
            <c:invertIfNegative val="0"/>
            <c:bubble3D val="0"/>
            <c:spPr>
              <a:solidFill>
                <a:srgbClr val="5AAAE6"/>
              </a:solidFill>
            </c:spPr>
            <c:extLst>
              <c:ext xmlns:c16="http://schemas.microsoft.com/office/drawing/2014/chart" uri="{C3380CC4-5D6E-409C-BE32-E72D297353CC}">
                <c16:uniqueId val="{00000001-79F2-4659-9806-75BF2684E5D4}"/>
              </c:ext>
            </c:extLst>
          </c:dPt>
          <c:dPt>
            <c:idx val="1"/>
            <c:invertIfNegative val="0"/>
            <c:bubble3D val="0"/>
            <c:spPr>
              <a:solidFill>
                <a:srgbClr val="5AAAE6"/>
              </a:solidFill>
            </c:spPr>
            <c:extLst>
              <c:ext xmlns:c16="http://schemas.microsoft.com/office/drawing/2014/chart" uri="{C3380CC4-5D6E-409C-BE32-E72D297353CC}">
                <c16:uniqueId val="{00000003-79F2-4659-9806-75BF2684E5D4}"/>
              </c:ext>
            </c:extLst>
          </c:dPt>
          <c:dPt>
            <c:idx val="6"/>
            <c:invertIfNegative val="0"/>
            <c:bubble3D val="0"/>
            <c:spPr>
              <a:solidFill>
                <a:srgbClr val="5AAAE6"/>
              </a:solidFill>
            </c:spPr>
            <c:extLst>
              <c:ext xmlns:c16="http://schemas.microsoft.com/office/drawing/2014/chart" uri="{C3380CC4-5D6E-409C-BE32-E72D297353CC}">
                <c16:uniqueId val="{00000005-79F2-4659-9806-75BF2684E5D4}"/>
              </c:ext>
            </c:extLst>
          </c:dPt>
          <c:dPt>
            <c:idx val="7"/>
            <c:invertIfNegative val="0"/>
            <c:bubble3D val="0"/>
            <c:spPr>
              <a:solidFill>
                <a:srgbClr val="5AAAE6"/>
              </a:solidFill>
            </c:spPr>
            <c:extLst>
              <c:ext xmlns:c16="http://schemas.microsoft.com/office/drawing/2014/chart" uri="{C3380CC4-5D6E-409C-BE32-E72D297353CC}">
                <c16:uniqueId val="{00000007-79F2-4659-9806-75BF2684E5D4}"/>
              </c:ext>
            </c:extLst>
          </c:dPt>
          <c:dLbls>
            <c:dLbl>
              <c:idx val="0"/>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9F2-4659-9806-75BF2684E5D4}"/>
                </c:ext>
              </c:extLst>
            </c:dLbl>
            <c:dLbl>
              <c:idx val="1"/>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9F2-4659-9806-75BF2684E5D4}"/>
                </c:ext>
              </c:extLst>
            </c:dLbl>
            <c:dLbl>
              <c:idx val="2"/>
              <c:layout>
                <c:manualLayout>
                  <c:x val="0"/>
                  <c:y val="6.5554470598826863E-3"/>
                </c:manualLayout>
              </c:layout>
              <c:numFmt formatCode="0%" sourceLinked="0"/>
              <c:spPr>
                <a:noFill/>
                <a:ln>
                  <a:noFill/>
                </a:ln>
                <a:effectLst/>
              </c:spPr>
              <c:txPr>
                <a:bodyPr/>
                <a:lstStyle/>
                <a:p>
                  <a:pPr>
                    <a:defRPr sz="1200">
                      <a:solidFill>
                        <a:sysClr val="windowText" lastClr="0000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F2-4659-9806-75BF2684E5D4}"/>
                </c:ext>
              </c:extLst>
            </c:dLbl>
            <c:dLbl>
              <c:idx val="6"/>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79F2-4659-9806-75BF2684E5D4}"/>
                </c:ext>
              </c:extLst>
            </c:dLbl>
            <c:dLbl>
              <c:idx val="7"/>
              <c:numFmt formatCode="0%" sourceLinked="0"/>
              <c:spPr/>
              <c:txPr>
                <a:bodyPr/>
                <a:lstStyle/>
                <a:p>
                  <a:pPr>
                    <a:defRPr sz="1200">
                      <a:solidFill>
                        <a:sysClr val="windowText" lastClr="000000"/>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79F2-4659-9806-75BF2684E5D4}"/>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'PCC Awareness'!$C$51:$L$52</c:f>
              <c:multiLvlStrCache>
                <c:ptCount val="10"/>
                <c:lvl>
                  <c:pt idx="0">
                    <c:v>Male</c:v>
                  </c:pt>
                  <c:pt idx="1">
                    <c:v>Female</c:v>
                  </c:pt>
                  <c:pt idx="2">
                    <c:v>14-24</c:v>
                  </c:pt>
                  <c:pt idx="3">
                    <c:v>25-44</c:v>
                  </c:pt>
                  <c:pt idx="4">
                    <c:v>45-64</c:v>
                  </c:pt>
                  <c:pt idx="5">
                    <c:v>65+</c:v>
                  </c:pt>
                  <c:pt idx="6">
                    <c:v>White</c:v>
                  </c:pt>
                  <c:pt idx="7">
                    <c:v>BAME</c:v>
                  </c:pt>
                  <c:pt idx="8">
                    <c:v>Yes</c:v>
                  </c:pt>
                  <c:pt idx="9">
                    <c:v>No</c:v>
                  </c:pt>
                </c:lvl>
                <c:lvl>
                  <c:pt idx="0">
                    <c:v>Gender</c:v>
                  </c:pt>
                  <c:pt idx="2">
                    <c:v>Age</c:v>
                  </c:pt>
                  <c:pt idx="6">
                    <c:v>Ethnicity</c:v>
                  </c:pt>
                  <c:pt idx="8">
                    <c:v>Victim of Crime</c:v>
                  </c:pt>
                </c:lvl>
              </c:multiLvlStrCache>
            </c:multiLvlStrRef>
          </c:cat>
          <c:val>
            <c:numRef>
              <c:f>'PCC Awareness'!$C$53:$L$53</c:f>
              <c:numCache>
                <c:formatCode>0.0%</c:formatCode>
                <c:ptCount val="10"/>
                <c:pt idx="0">
                  <c:v>0.17419076936228761</c:v>
                </c:pt>
                <c:pt idx="1">
                  <c:v>0.11032176205331967</c:v>
                </c:pt>
                <c:pt idx="2">
                  <c:v>0</c:v>
                </c:pt>
                <c:pt idx="3">
                  <c:v>7.2389194500473097E-2</c:v>
                </c:pt>
                <c:pt idx="4">
                  <c:v>0.16478058887168434</c:v>
                </c:pt>
                <c:pt idx="5">
                  <c:v>0.25240101960494132</c:v>
                </c:pt>
                <c:pt idx="6">
                  <c:v>0.14100707961358405</c:v>
                </c:pt>
                <c:pt idx="7">
                  <c:v>0.1315872603769942</c:v>
                </c:pt>
                <c:pt idx="8">
                  <c:v>0.20880852322797472</c:v>
                </c:pt>
                <c:pt idx="9">
                  <c:v>0.13128757561174831</c:v>
                </c:pt>
              </c:numCache>
            </c:numRef>
          </c:val>
          <c:extLst>
            <c:ext xmlns:c16="http://schemas.microsoft.com/office/drawing/2014/chart" uri="{C3380CC4-5D6E-409C-BE32-E72D297353CC}">
              <c16:uniqueId val="{00000009-79F2-4659-9806-75BF2684E5D4}"/>
            </c:ext>
          </c:extLst>
        </c:ser>
        <c:dLbls>
          <c:showLegendKey val="0"/>
          <c:showVal val="0"/>
          <c:showCatName val="0"/>
          <c:showSerName val="0"/>
          <c:showPercent val="0"/>
          <c:showBubbleSize val="0"/>
        </c:dLbls>
        <c:gapWidth val="50"/>
        <c:axId val="332255616"/>
        <c:axId val="332249728"/>
      </c:barChart>
      <c:valAx>
        <c:axId val="332249728"/>
        <c:scaling>
          <c:orientation val="minMax"/>
        </c:scaling>
        <c:delete val="1"/>
        <c:axPos val="l"/>
        <c:numFmt formatCode="0.0%" sourceLinked="1"/>
        <c:majorTickMark val="out"/>
        <c:minorTickMark val="none"/>
        <c:tickLblPos val="nextTo"/>
        <c:crossAx val="332255616"/>
        <c:crosses val="autoZero"/>
        <c:crossBetween val="between"/>
      </c:valAx>
      <c:catAx>
        <c:axId val="332255616"/>
        <c:scaling>
          <c:orientation val="minMax"/>
        </c:scaling>
        <c:delete val="0"/>
        <c:axPos val="b"/>
        <c:numFmt formatCode="General" sourceLinked="1"/>
        <c:majorTickMark val="out"/>
        <c:minorTickMark val="none"/>
        <c:tickLblPos val="nextTo"/>
        <c:spPr>
          <a:ln w="6350" cap="sq" cmpd="dbl">
            <a:solidFill>
              <a:srgbClr val="002060"/>
            </a:solidFill>
            <a:prstDash val="dash"/>
          </a:ln>
        </c:spPr>
        <c:txPr>
          <a:bodyPr/>
          <a:lstStyle/>
          <a:p>
            <a:pPr>
              <a:defRPr sz="1000"/>
            </a:pPr>
            <a:endParaRPr lang="en-US"/>
          </a:p>
        </c:txPr>
        <c:crossAx val="332249728"/>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34951447900692E-3"/>
          <c:y val="2.5338282747874145E-2"/>
          <c:w val="0.9898452421543984"/>
          <c:h val="0.81172484494900499"/>
        </c:manualLayout>
      </c:layout>
      <c:barChart>
        <c:barDir val="col"/>
        <c:grouping val="clustered"/>
        <c:varyColors val="0"/>
        <c:ser>
          <c:idx val="2"/>
          <c:order val="0"/>
          <c:tx>
            <c:strRef>
              <c:f>'LPA Comparisons'!$D$6</c:f>
              <c:strCache>
                <c:ptCount val="1"/>
                <c:pt idx="0">
                  <c:v>Herefordshire</c:v>
                </c:pt>
              </c:strCache>
            </c:strRef>
          </c:tx>
          <c:spPr>
            <a:solidFill>
              <a:schemeClr val="tx2">
                <a:lumMod val="75000"/>
              </a:schemeClr>
            </a:solidFill>
          </c:spPr>
          <c:invertIfNegative val="0"/>
          <c:dLbls>
            <c:numFmt formatCode="0%" sourceLinked="0"/>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Comparisons'!$C$7:$C$11</c:f>
              <c:strCache>
                <c:ptCount val="5"/>
                <c:pt idx="0">
                  <c:v>Thinking about your local area. How often would you say you see a police officer or Police Community Support Officer (PCSO)? (At least weekly)</c:v>
                </c:pt>
                <c:pt idx="1">
                  <c:v>Overall, how well informed do you feel about what West Mercia Police is doing in your local area? (Net informed)</c:v>
                </c:pt>
                <c:pt idx="2">
                  <c:v>How much of a problem, if at all, do you think crime and anti-social behaviour are in your local area? (Not much / no problem at all)</c:v>
                </c:pt>
                <c:pt idx="3">
                  <c:v>In general, how good a job do you think West Mercia Police are doing in your local area? (An excellent / good job)*</c:v>
                </c:pt>
                <c:pt idx="4">
                  <c:v>Taking everything into account I have confidence in West Mercia Police? (Net agree)*</c:v>
                </c:pt>
              </c:strCache>
            </c:strRef>
          </c:cat>
          <c:val>
            <c:numRef>
              <c:f>'LPA Comparisons'!$D$7:$D$11</c:f>
              <c:numCache>
                <c:formatCode>0.0%</c:formatCode>
                <c:ptCount val="5"/>
                <c:pt idx="0">
                  <c:v>0.17290369159730015</c:v>
                </c:pt>
                <c:pt idx="1">
                  <c:v>0.47833386193037358</c:v>
                </c:pt>
                <c:pt idx="2">
                  <c:v>0.83005137168043219</c:v>
                </c:pt>
                <c:pt idx="3">
                  <c:v>0.62269883014033967</c:v>
                </c:pt>
                <c:pt idx="4">
                  <c:v>0.82655599405796742</c:v>
                </c:pt>
              </c:numCache>
            </c:numRef>
          </c:val>
          <c:extLst>
            <c:ext xmlns:c16="http://schemas.microsoft.com/office/drawing/2014/chart" uri="{C3380CC4-5D6E-409C-BE32-E72D297353CC}">
              <c16:uniqueId val="{00000000-3D8E-40E0-8119-7210372D48B3}"/>
            </c:ext>
          </c:extLst>
        </c:ser>
        <c:ser>
          <c:idx val="3"/>
          <c:order val="1"/>
          <c:tx>
            <c:strRef>
              <c:f>'LPA Comparisons'!$E$6</c:f>
              <c:strCache>
                <c:ptCount val="1"/>
                <c:pt idx="0">
                  <c:v>Shropshire</c:v>
                </c:pt>
              </c:strCache>
            </c:strRef>
          </c:tx>
          <c:spPr>
            <a:solidFill>
              <a:srgbClr val="005AA0"/>
            </a:solidFill>
          </c:spPr>
          <c:invertIfNegative val="0"/>
          <c:dLbls>
            <c:numFmt formatCode="0%" sourceLinked="0"/>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Comparisons'!$C$7:$C$11</c:f>
              <c:strCache>
                <c:ptCount val="5"/>
                <c:pt idx="0">
                  <c:v>Thinking about your local area. How often would you say you see a police officer or Police Community Support Officer (PCSO)? (At least weekly)</c:v>
                </c:pt>
                <c:pt idx="1">
                  <c:v>Overall, how well informed do you feel about what West Mercia Police is doing in your local area? (Net informed)</c:v>
                </c:pt>
                <c:pt idx="2">
                  <c:v>How much of a problem, if at all, do you think crime and anti-social behaviour are in your local area? (Not much / no problem at all)</c:v>
                </c:pt>
                <c:pt idx="3">
                  <c:v>In general, how good a job do you think West Mercia Police are doing in your local area? (An excellent / good job)*</c:v>
                </c:pt>
                <c:pt idx="4">
                  <c:v>Taking everything into account I have confidence in West Mercia Police? (Net agree)*</c:v>
                </c:pt>
              </c:strCache>
            </c:strRef>
          </c:cat>
          <c:val>
            <c:numRef>
              <c:f>'LPA Comparisons'!$E$7:$E$11</c:f>
              <c:numCache>
                <c:formatCode>0.0%</c:formatCode>
                <c:ptCount val="5"/>
                <c:pt idx="0">
                  <c:v>0.19744284611648882</c:v>
                </c:pt>
                <c:pt idx="1">
                  <c:v>0.50586007052610493</c:v>
                </c:pt>
                <c:pt idx="2">
                  <c:v>0.74044438123782719</c:v>
                </c:pt>
                <c:pt idx="3">
                  <c:v>0.62520707459768909</c:v>
                </c:pt>
                <c:pt idx="4">
                  <c:v>0.8005685790415773</c:v>
                </c:pt>
              </c:numCache>
            </c:numRef>
          </c:val>
          <c:extLst>
            <c:ext xmlns:c16="http://schemas.microsoft.com/office/drawing/2014/chart" uri="{C3380CC4-5D6E-409C-BE32-E72D297353CC}">
              <c16:uniqueId val="{00000001-3D8E-40E0-8119-7210372D48B3}"/>
            </c:ext>
          </c:extLst>
        </c:ser>
        <c:ser>
          <c:idx val="4"/>
          <c:order val="2"/>
          <c:tx>
            <c:strRef>
              <c:f>'LPA Comparisons'!$F$6</c:f>
              <c:strCache>
                <c:ptCount val="1"/>
                <c:pt idx="0">
                  <c:v>Telford &amp; Wrekin</c:v>
                </c:pt>
              </c:strCache>
            </c:strRef>
          </c:tx>
          <c:spPr>
            <a:solidFill>
              <a:srgbClr val="5AAAE6"/>
            </a:solidFill>
          </c:spPr>
          <c:invertIfNegative val="0"/>
          <c:dLbls>
            <c:numFmt formatCode="0%" sourceLinked="0"/>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Comparisons'!$C$7:$C$11</c:f>
              <c:strCache>
                <c:ptCount val="5"/>
                <c:pt idx="0">
                  <c:v>Thinking about your local area. How often would you say you see a police officer or Police Community Support Officer (PCSO)? (At least weekly)</c:v>
                </c:pt>
                <c:pt idx="1">
                  <c:v>Overall, how well informed do you feel about what West Mercia Police is doing in your local area? (Net informed)</c:v>
                </c:pt>
                <c:pt idx="2">
                  <c:v>How much of a problem, if at all, do you think crime and anti-social behaviour are in your local area? (Not much / no problem at all)</c:v>
                </c:pt>
                <c:pt idx="3">
                  <c:v>In general, how good a job do you think West Mercia Police are doing in your local area? (An excellent / good job)*</c:v>
                </c:pt>
                <c:pt idx="4">
                  <c:v>Taking everything into account I have confidence in West Mercia Police? (Net agree)*</c:v>
                </c:pt>
              </c:strCache>
            </c:strRef>
          </c:cat>
          <c:val>
            <c:numRef>
              <c:f>'LPA Comparisons'!$F$7:$F$11</c:f>
              <c:numCache>
                <c:formatCode>0.0%</c:formatCode>
                <c:ptCount val="5"/>
                <c:pt idx="0">
                  <c:v>0.19770591391369322</c:v>
                </c:pt>
                <c:pt idx="1">
                  <c:v>0.53167303146691014</c:v>
                </c:pt>
                <c:pt idx="2">
                  <c:v>0.72371119191511746</c:v>
                </c:pt>
                <c:pt idx="3">
                  <c:v>0.62358867131187468</c:v>
                </c:pt>
                <c:pt idx="4">
                  <c:v>0.82717641249128249</c:v>
                </c:pt>
              </c:numCache>
            </c:numRef>
          </c:val>
          <c:extLst>
            <c:ext xmlns:c16="http://schemas.microsoft.com/office/drawing/2014/chart" uri="{C3380CC4-5D6E-409C-BE32-E72D297353CC}">
              <c16:uniqueId val="{00000002-3D8E-40E0-8119-7210372D48B3}"/>
            </c:ext>
          </c:extLst>
        </c:ser>
        <c:ser>
          <c:idx val="5"/>
          <c:order val="3"/>
          <c:tx>
            <c:strRef>
              <c:f>'LPA Comparisons'!$G$6</c:f>
              <c:strCache>
                <c:ptCount val="1"/>
                <c:pt idx="0">
                  <c:v>North Worcestershire</c:v>
                </c:pt>
              </c:strCache>
            </c:strRef>
          </c:tx>
          <c:spPr>
            <a:solidFill>
              <a:schemeClr val="accent1">
                <a:lumMod val="40000"/>
                <a:lumOff val="60000"/>
              </a:schemeClr>
            </a:solidFill>
          </c:spPr>
          <c:invertIfNegative val="0"/>
          <c:dLbls>
            <c:numFmt formatCode="0%" sourceLinked="0"/>
            <c:spPr>
              <a:noFill/>
              <a:ln>
                <a:noFill/>
              </a:ln>
              <a:effectLst/>
            </c:spPr>
            <c:txPr>
              <a:bodyPr/>
              <a:lstStyle/>
              <a:p>
                <a:pPr>
                  <a:defRPr sz="9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Comparisons'!$C$7:$C$11</c:f>
              <c:strCache>
                <c:ptCount val="5"/>
                <c:pt idx="0">
                  <c:v>Thinking about your local area. How often would you say you see a police officer or Police Community Support Officer (PCSO)? (At least weekly)</c:v>
                </c:pt>
                <c:pt idx="1">
                  <c:v>Overall, how well informed do you feel about what West Mercia Police is doing in your local area? (Net informed)</c:v>
                </c:pt>
                <c:pt idx="2">
                  <c:v>How much of a problem, if at all, do you think crime and anti-social behaviour are in your local area? (Not much / no problem at all)</c:v>
                </c:pt>
                <c:pt idx="3">
                  <c:v>In general, how good a job do you think West Mercia Police are doing in your local area? (An excellent / good job)*</c:v>
                </c:pt>
                <c:pt idx="4">
                  <c:v>Taking everything into account I have confidence in West Mercia Police? (Net agree)*</c:v>
                </c:pt>
              </c:strCache>
            </c:strRef>
          </c:cat>
          <c:val>
            <c:numRef>
              <c:f>'LPA Comparisons'!$G$7:$G$11</c:f>
              <c:numCache>
                <c:formatCode>0.0%</c:formatCode>
                <c:ptCount val="5"/>
                <c:pt idx="0">
                  <c:v>0.19177054258158571</c:v>
                </c:pt>
                <c:pt idx="1">
                  <c:v>0.52155090737599175</c:v>
                </c:pt>
                <c:pt idx="2">
                  <c:v>0.72662094837080826</c:v>
                </c:pt>
                <c:pt idx="3">
                  <c:v>0.63197514031901914</c:v>
                </c:pt>
                <c:pt idx="4">
                  <c:v>0.82012522711893765</c:v>
                </c:pt>
              </c:numCache>
            </c:numRef>
          </c:val>
          <c:extLst>
            <c:ext xmlns:c16="http://schemas.microsoft.com/office/drawing/2014/chart" uri="{C3380CC4-5D6E-409C-BE32-E72D297353CC}">
              <c16:uniqueId val="{00000003-3D8E-40E0-8119-7210372D48B3}"/>
            </c:ext>
          </c:extLst>
        </c:ser>
        <c:ser>
          <c:idx val="7"/>
          <c:order val="4"/>
          <c:tx>
            <c:strRef>
              <c:f>'LPA Comparisons'!$H$6</c:f>
              <c:strCache>
                <c:ptCount val="1"/>
                <c:pt idx="0">
                  <c:v>South Worcestershire</c:v>
                </c:pt>
              </c:strCache>
            </c:strRef>
          </c:tx>
          <c:spPr>
            <a:solidFill>
              <a:srgbClr val="31859C"/>
            </a:solidFill>
          </c:spPr>
          <c:invertIfNegative val="0"/>
          <c:dLbls>
            <c:numFmt formatCode="0%" sourceLinked="0"/>
            <c:spPr>
              <a:noFill/>
              <a:ln>
                <a:noFill/>
              </a:ln>
              <a:effectLst/>
            </c:spPr>
            <c:txPr>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Comparisons'!$C$7:$C$11</c:f>
              <c:strCache>
                <c:ptCount val="5"/>
                <c:pt idx="0">
                  <c:v>Thinking about your local area. How often would you say you see a police officer or Police Community Support Officer (PCSO)? (At least weekly)</c:v>
                </c:pt>
                <c:pt idx="1">
                  <c:v>Overall, how well informed do you feel about what West Mercia Police is doing in your local area? (Net informed)</c:v>
                </c:pt>
                <c:pt idx="2">
                  <c:v>How much of a problem, if at all, do you think crime and anti-social behaviour are in your local area? (Not much / no problem at all)</c:v>
                </c:pt>
                <c:pt idx="3">
                  <c:v>In general, how good a job do you think West Mercia Police are doing in your local area? (An excellent / good job)*</c:v>
                </c:pt>
                <c:pt idx="4">
                  <c:v>Taking everything into account I have confidence in West Mercia Police? (Net agree)*</c:v>
                </c:pt>
              </c:strCache>
            </c:strRef>
          </c:cat>
          <c:val>
            <c:numRef>
              <c:f>'LPA Comparisons'!$H$7:$H$11</c:f>
              <c:numCache>
                <c:formatCode>0.0%</c:formatCode>
                <c:ptCount val="5"/>
                <c:pt idx="0">
                  <c:v>0.17751242421186589</c:v>
                </c:pt>
                <c:pt idx="1">
                  <c:v>0.52355718279546504</c:v>
                </c:pt>
                <c:pt idx="2">
                  <c:v>0.77742237744820319</c:v>
                </c:pt>
                <c:pt idx="3">
                  <c:v>0.57979318615883824</c:v>
                </c:pt>
                <c:pt idx="4">
                  <c:v>0.83255934757467109</c:v>
                </c:pt>
              </c:numCache>
            </c:numRef>
          </c:val>
          <c:extLst>
            <c:ext xmlns:c16="http://schemas.microsoft.com/office/drawing/2014/chart" uri="{C3380CC4-5D6E-409C-BE32-E72D297353CC}">
              <c16:uniqueId val="{00000004-3D8E-40E0-8119-7210372D48B3}"/>
            </c:ext>
          </c:extLst>
        </c:ser>
        <c:dLbls>
          <c:dLblPos val="inEnd"/>
          <c:showLegendKey val="0"/>
          <c:showVal val="1"/>
          <c:showCatName val="0"/>
          <c:showSerName val="0"/>
          <c:showPercent val="0"/>
          <c:showBubbleSize val="0"/>
        </c:dLbls>
        <c:gapWidth val="100"/>
        <c:axId val="332074368"/>
        <c:axId val="332092544"/>
      </c:barChart>
      <c:catAx>
        <c:axId val="332074368"/>
        <c:scaling>
          <c:orientation val="minMax"/>
        </c:scaling>
        <c:delete val="0"/>
        <c:axPos val="b"/>
        <c:majorGridlines>
          <c:spPr>
            <a:ln>
              <a:noFill/>
            </a:ln>
          </c:spPr>
        </c:majorGridlines>
        <c:numFmt formatCode="General" sourceLinked="0"/>
        <c:majorTickMark val="out"/>
        <c:minorTickMark val="none"/>
        <c:tickLblPos val="nextTo"/>
        <c:spPr>
          <a:noFill/>
          <a:ln w="9525" cap="sq">
            <a:solidFill>
              <a:schemeClr val="tx1"/>
            </a:solidFill>
            <a:round/>
            <a:tailEnd type="none"/>
          </a:ln>
        </c:spPr>
        <c:txPr>
          <a:bodyPr rot="0" vert="horz" anchor="ctr" anchorCtr="0"/>
          <a:lstStyle/>
          <a:p>
            <a:pPr>
              <a:defRPr/>
            </a:pPr>
            <a:endParaRPr lang="en-US"/>
          </a:p>
        </c:txPr>
        <c:crossAx val="332092544"/>
        <c:crosses val="autoZero"/>
        <c:auto val="0"/>
        <c:lblAlgn val="ctr"/>
        <c:lblOffset val="100"/>
        <c:tickMarkSkip val="1"/>
        <c:noMultiLvlLbl val="0"/>
      </c:catAx>
      <c:valAx>
        <c:axId val="332092544"/>
        <c:scaling>
          <c:orientation val="minMax"/>
          <c:max val="1"/>
          <c:min val="0"/>
        </c:scaling>
        <c:delete val="1"/>
        <c:axPos val="l"/>
        <c:numFmt formatCode="0.0%" sourceLinked="1"/>
        <c:majorTickMark val="out"/>
        <c:minorTickMark val="none"/>
        <c:tickLblPos val="nextTo"/>
        <c:crossAx val="332074368"/>
        <c:crosses val="autoZero"/>
        <c:crossBetween val="between"/>
      </c:valAx>
    </c:plotArea>
    <c:legend>
      <c:legendPos val="r"/>
      <c:layout>
        <c:manualLayout>
          <c:xMode val="edge"/>
          <c:yMode val="edge"/>
          <c:x val="6.4971835299507188E-2"/>
          <c:y val="3.0348268246409141E-2"/>
          <c:w val="0.85879158180583848"/>
          <c:h val="5.6304079535132757E-2"/>
        </c:manualLayout>
      </c:layout>
      <c:overlay val="0"/>
    </c:legend>
    <c:plotVisOnly val="1"/>
    <c:dispBlanksAs val="gap"/>
    <c:showDLblsOverMax val="0"/>
  </c:chart>
  <c:spPr>
    <a:ln>
      <a:noFill/>
    </a:ln>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GB" sz="1200" b="0"/>
              <a:t>Taking everything into account I have confidence in West Mercia Police?</a:t>
            </a:r>
          </a:p>
        </c:rich>
      </c:tx>
      <c:overlay val="0"/>
    </c:title>
    <c:autoTitleDeleted val="0"/>
    <c:plotArea>
      <c:layout>
        <c:manualLayout>
          <c:layoutTarget val="inner"/>
          <c:xMode val="edge"/>
          <c:yMode val="edge"/>
          <c:x val="6.4145125277807876E-3"/>
          <c:y val="0.16489004408429528"/>
          <c:w val="0.63628090692985573"/>
          <c:h val="0.7860849068623703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DCA4-4156-B9F3-A49257095557}"/>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DCA4-4156-B9F3-A49257095557}"/>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DCA4-4156-B9F3-A49257095557}"/>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DCA4-4156-B9F3-A49257095557}"/>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DCA4-4156-B9F3-A49257095557}"/>
              </c:ext>
            </c:extLst>
          </c:dPt>
          <c:dLbls>
            <c:dLbl>
              <c:idx val="1"/>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DCA4-4156-B9F3-A49257095557}"/>
                </c:ext>
              </c:extLst>
            </c:dLbl>
            <c:dLbl>
              <c:idx val="2"/>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DCA4-4156-B9F3-A49257095557}"/>
                </c:ext>
              </c:extLst>
            </c:dLbl>
            <c:dLbl>
              <c:idx val="4"/>
              <c:layout>
                <c:manualLayout>
                  <c:x val="2.5641020464159002E-3"/>
                  <c:y val="-4.89296299455939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CA4-4156-B9F3-A49257095557}"/>
                </c:ext>
              </c:extLst>
            </c:dLbl>
            <c:dLbl>
              <c:idx val="5"/>
              <c:delete val="1"/>
              <c:extLst>
                <c:ext xmlns:c15="http://schemas.microsoft.com/office/drawing/2012/chart" uri="{CE6537A1-D6FC-4f65-9D91-7224C49458BB}"/>
                <c:ext xmlns:c16="http://schemas.microsoft.com/office/drawing/2014/chart" uri="{C3380CC4-5D6E-409C-BE32-E72D297353CC}">
                  <c16:uniqueId val="{0000000A-DCA4-4156-B9F3-A49257095557}"/>
                </c:ext>
              </c:extLst>
            </c:dLbl>
            <c:numFmt formatCode="0%" sourceLinked="0"/>
            <c:spPr>
              <a:noFill/>
              <a:ln>
                <a:noFill/>
              </a:ln>
              <a:effectLst/>
            </c:spPr>
            <c:txPr>
              <a:bodyPr/>
              <a:lstStyle/>
              <a:p>
                <a:pPr>
                  <a:defRPr sz="16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'LPA Confidence'!$Y$6:$Y$10</c:f>
              <c:strCache>
                <c:ptCount val="5"/>
                <c:pt idx="0">
                  <c:v>Strongly agree</c:v>
                </c:pt>
                <c:pt idx="1">
                  <c:v>Tend to agree</c:v>
                </c:pt>
                <c:pt idx="2">
                  <c:v>Neither</c:v>
                </c:pt>
                <c:pt idx="3">
                  <c:v>Tend to disagree</c:v>
                </c:pt>
                <c:pt idx="4">
                  <c:v>Strongly disagree</c:v>
                </c:pt>
              </c:strCache>
            </c:strRef>
          </c:cat>
          <c:val>
            <c:numRef>
              <c:f>'LPA Confidence'!$Z$6:$Z$10</c:f>
              <c:numCache>
                <c:formatCode>0.0%</c:formatCode>
                <c:ptCount val="5"/>
                <c:pt idx="0">
                  <c:v>0.30424061823260451</c:v>
                </c:pt>
                <c:pt idx="1">
                  <c:v>0.5223153758253587</c:v>
                </c:pt>
                <c:pt idx="2">
                  <c:v>9.4524204802484746E-2</c:v>
                </c:pt>
                <c:pt idx="3">
                  <c:v>7.0486349076077273E-2</c:v>
                </c:pt>
                <c:pt idx="4">
                  <c:v>8.4334520634758471E-3</c:v>
                </c:pt>
              </c:numCache>
            </c:numRef>
          </c:val>
          <c:extLst>
            <c:ext xmlns:c16="http://schemas.microsoft.com/office/drawing/2014/chart" uri="{C3380CC4-5D6E-409C-BE32-E72D297353CC}">
              <c16:uniqueId val="{0000000B-DCA4-4156-B9F3-A49257095557}"/>
            </c:ext>
          </c:extLst>
        </c:ser>
        <c:dLbls>
          <c:showLegendKey val="0"/>
          <c:showVal val="0"/>
          <c:showCatName val="0"/>
          <c:showSerName val="0"/>
          <c:showPercent val="1"/>
          <c:showBubbleSize val="0"/>
          <c:showLeaderLines val="1"/>
        </c:dLbls>
        <c:firstSliceAng val="0"/>
        <c:holeSize val="50"/>
      </c:doughnutChart>
      <c:spPr>
        <a:ln w="12700" cmpd="sng">
          <a:solidFill>
            <a:schemeClr val="bg1"/>
          </a:solidFill>
        </a:ln>
      </c:spPr>
    </c:plotArea>
    <c:legend>
      <c:legendPos val="r"/>
      <c:layout>
        <c:manualLayout>
          <c:xMode val="edge"/>
          <c:yMode val="edge"/>
          <c:x val="0.66912201309872532"/>
          <c:y val="0.23739511639362756"/>
          <c:w val="0.29213299169533785"/>
          <c:h val="0.64045638300507179"/>
        </c:manualLayout>
      </c:layout>
      <c:overlay val="0"/>
      <c:txPr>
        <a:bodyPr/>
        <a:lstStyle/>
        <a:p>
          <a:pPr rtl="0">
            <a:defRPr sz="1000"/>
          </a:pPr>
          <a:endParaRPr lang="en-US"/>
        </a:p>
      </c:txPr>
    </c:legend>
    <c:plotVisOnly val="1"/>
    <c:dispBlanksAs val="gap"/>
    <c:showDLblsOverMax val="0"/>
  </c:chart>
  <c:spPr>
    <a:ln>
      <a:noFill/>
    </a:ln>
  </c:sp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Strongly</a:t>
            </a:r>
            <a:r>
              <a:rPr lang="en-US" sz="1200" b="0" baseline="0"/>
              <a:t> agree </a:t>
            </a:r>
            <a:r>
              <a:rPr lang="en-US" sz="1200" b="0"/>
              <a:t>/ tend</a:t>
            </a:r>
            <a:r>
              <a:rPr lang="en-US" sz="1200" b="0" baseline="0"/>
              <a:t> to agree</a:t>
            </a:r>
            <a:endParaRPr lang="en-US" sz="1200" b="0"/>
          </a:p>
        </c:rich>
      </c:tx>
      <c:overlay val="0"/>
    </c:title>
    <c:autoTitleDeleted val="0"/>
    <c:plotArea>
      <c:layout>
        <c:manualLayout>
          <c:layoutTarget val="inner"/>
          <c:xMode val="edge"/>
          <c:yMode val="edge"/>
          <c:x val="8.3529265918931839E-2"/>
          <c:y val="0.18465262513563896"/>
          <c:w val="0.90456596938647571"/>
          <c:h val="0.5122902524811255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Confidence'!$B$5:$W$5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Confidence'!$B$11:$W$11</c:f>
              <c:numCache>
                <c:formatCode>0.00%</c:formatCode>
                <c:ptCount val="22"/>
                <c:pt idx="0">
                  <c:v>0.90604026845637597</c:v>
                </c:pt>
                <c:pt idx="1">
                  <c:v>0.91891891891891897</c:v>
                </c:pt>
                <c:pt idx="2">
                  <c:v>0.82236842105263186</c:v>
                </c:pt>
                <c:pt idx="3">
                  <c:v>0.83673469387755106</c:v>
                </c:pt>
                <c:pt idx="4">
                  <c:v>0.89900000000000002</c:v>
                </c:pt>
                <c:pt idx="5">
                  <c:v>0.83599999999999997</c:v>
                </c:pt>
                <c:pt idx="6">
                  <c:v>0.79310344827586232</c:v>
                </c:pt>
                <c:pt idx="7">
                  <c:v>0.92052980132450346</c:v>
                </c:pt>
                <c:pt idx="8">
                  <c:v>0.85599999999999998</c:v>
                </c:pt>
                <c:pt idx="9">
                  <c:v>0.84563758389261823</c:v>
                </c:pt>
                <c:pt idx="10">
                  <c:v>0.86577181208053622</c:v>
                </c:pt>
                <c:pt idx="11">
                  <c:v>0.83673469387755106</c:v>
                </c:pt>
                <c:pt idx="12">
                  <c:v>0.80272108843537393</c:v>
                </c:pt>
                <c:pt idx="13">
                  <c:v>0.81506849315068586</c:v>
                </c:pt>
                <c:pt idx="14" formatCode="0.0%">
                  <c:v>0.81999999999999973</c:v>
                </c:pt>
                <c:pt idx="15" formatCode="0.0%">
                  <c:v>0.83673469387755162</c:v>
                </c:pt>
                <c:pt idx="16" formatCode="0.0%">
                  <c:v>0.81756756756756777</c:v>
                </c:pt>
                <c:pt idx="17" formatCode="0.0%">
                  <c:v>0.75167785234899354</c:v>
                </c:pt>
                <c:pt idx="18" formatCode="0.0%">
                  <c:v>0.84459459459459452</c:v>
                </c:pt>
                <c:pt idx="19" formatCode="0.0%">
                  <c:v>0.81208053691275162</c:v>
                </c:pt>
                <c:pt idx="20" formatCode="0.0%">
                  <c:v>0.80132450331125848</c:v>
                </c:pt>
                <c:pt idx="21" formatCode="0.0%">
                  <c:v>0.85034013605442171</c:v>
                </c:pt>
              </c:numCache>
            </c:numRef>
          </c:val>
          <c:smooth val="0"/>
          <c:extLst>
            <c:ext xmlns:c16="http://schemas.microsoft.com/office/drawing/2014/chart" uri="{C3380CC4-5D6E-409C-BE32-E72D297353CC}">
              <c16:uniqueId val="{00000000-F225-455E-A4BB-2733BDE0914B}"/>
            </c:ext>
          </c:extLst>
        </c:ser>
        <c:dLbls>
          <c:dLblPos val="t"/>
          <c:showLegendKey val="0"/>
          <c:showVal val="1"/>
          <c:showCatName val="0"/>
          <c:showSerName val="0"/>
          <c:showPercent val="0"/>
          <c:showBubbleSize val="0"/>
        </c:dLbls>
        <c:marker val="1"/>
        <c:smooth val="0"/>
        <c:axId val="333362688"/>
        <c:axId val="333369728"/>
      </c:lineChart>
      <c:catAx>
        <c:axId val="333362688"/>
        <c:scaling>
          <c:orientation val="minMax"/>
        </c:scaling>
        <c:delete val="0"/>
        <c:axPos val="b"/>
        <c:numFmt formatCode="General" sourceLinked="0"/>
        <c:majorTickMark val="out"/>
        <c:minorTickMark val="none"/>
        <c:tickLblPos val="nextTo"/>
        <c:txPr>
          <a:bodyPr rot="-2700000" vert="horz"/>
          <a:lstStyle/>
          <a:p>
            <a:pPr>
              <a:defRPr/>
            </a:pPr>
            <a:endParaRPr lang="en-US"/>
          </a:p>
        </c:txPr>
        <c:crossAx val="333369728"/>
        <c:crosses val="autoZero"/>
        <c:auto val="1"/>
        <c:lblAlgn val="ctr"/>
        <c:lblOffset val="100"/>
        <c:noMultiLvlLbl val="0"/>
      </c:catAx>
      <c:valAx>
        <c:axId val="333369728"/>
        <c:scaling>
          <c:orientation val="minMax"/>
          <c:max val="1"/>
          <c:min val="0.70000000000000007"/>
        </c:scaling>
        <c:delete val="0"/>
        <c:axPos val="l"/>
        <c:numFmt formatCode="0%" sourceLinked="0"/>
        <c:majorTickMark val="out"/>
        <c:minorTickMark val="none"/>
        <c:tickLblPos val="nextTo"/>
        <c:crossAx val="33336268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Thinking about your local area. How often would you say you see a police officer or Police Community Support Officer (PCSO)? - %</a:t>
            </a:r>
            <a:r>
              <a:rPr lang="en-US" sz="1200" b="0" baseline="0"/>
              <a:t> </a:t>
            </a:r>
            <a:r>
              <a:rPr lang="en-US" sz="1200" b="0"/>
              <a:t>At least weekly</a:t>
            </a:r>
          </a:p>
        </c:rich>
      </c:tx>
      <c:layout>
        <c:manualLayout>
          <c:xMode val="edge"/>
          <c:yMode val="edge"/>
          <c:x val="0.11745928338762215"/>
          <c:y val="9.9875156054931337E-3"/>
        </c:manualLayout>
      </c:layout>
      <c:overlay val="0"/>
    </c:title>
    <c:autoTitleDeleted val="0"/>
    <c:plotArea>
      <c:layout>
        <c:manualLayout>
          <c:layoutTarget val="inner"/>
          <c:xMode val="edge"/>
          <c:yMode val="edge"/>
          <c:x val="7.5209913114224036E-2"/>
          <c:y val="0.22459057130685853"/>
          <c:w val="0.90683324223468365"/>
          <c:h val="0.54555190041179547"/>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time'!$B$5:$W$5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time'!$B$6:$W$6</c:f>
              <c:numCache>
                <c:formatCode>0.0%</c:formatCode>
                <c:ptCount val="22"/>
                <c:pt idx="0">
                  <c:v>0.193</c:v>
                </c:pt>
                <c:pt idx="1">
                  <c:v>0.189</c:v>
                </c:pt>
                <c:pt idx="2">
                  <c:v>0.23</c:v>
                </c:pt>
                <c:pt idx="3">
                  <c:v>0.23300000000000001</c:v>
                </c:pt>
                <c:pt idx="4">
                  <c:v>0.23300000000000001</c:v>
                </c:pt>
                <c:pt idx="5">
                  <c:v>0.193</c:v>
                </c:pt>
                <c:pt idx="6">
                  <c:v>0.23287671232876786</c:v>
                </c:pt>
                <c:pt idx="7">
                  <c:v>0.28947368421052722</c:v>
                </c:pt>
                <c:pt idx="8">
                  <c:v>0.28399999999999997</c:v>
                </c:pt>
                <c:pt idx="9">
                  <c:v>0.34000000000000136</c:v>
                </c:pt>
                <c:pt idx="10">
                  <c:v>0.30921052631578821</c:v>
                </c:pt>
                <c:pt idx="11">
                  <c:v>0.17449664429530201</c:v>
                </c:pt>
                <c:pt idx="12">
                  <c:v>0.21333333333333282</c:v>
                </c:pt>
                <c:pt idx="13">
                  <c:v>0.1428571428571434</c:v>
                </c:pt>
                <c:pt idx="14">
                  <c:v>0.30666666666666587</c:v>
                </c:pt>
                <c:pt idx="15">
                  <c:v>0.1879194630872485</c:v>
                </c:pt>
                <c:pt idx="16">
                  <c:v>0.20805369127516846</c:v>
                </c:pt>
                <c:pt idx="17">
                  <c:v>0.19867549668874218</c:v>
                </c:pt>
                <c:pt idx="18">
                  <c:v>0.1799999999999998</c:v>
                </c:pt>
                <c:pt idx="19">
                  <c:v>0.14666666666666645</c:v>
                </c:pt>
                <c:pt idx="20">
                  <c:v>0.18543046357615936</c:v>
                </c:pt>
                <c:pt idx="21">
                  <c:v>0.17999999999999972</c:v>
                </c:pt>
              </c:numCache>
            </c:numRef>
          </c:val>
          <c:smooth val="0"/>
          <c:extLst>
            <c:ext xmlns:c16="http://schemas.microsoft.com/office/drawing/2014/chart" uri="{C3380CC4-5D6E-409C-BE32-E72D297353CC}">
              <c16:uniqueId val="{00000000-2CD1-447A-B042-A1585B67B9CA}"/>
            </c:ext>
          </c:extLst>
        </c:ser>
        <c:dLbls>
          <c:dLblPos val="t"/>
          <c:showLegendKey val="0"/>
          <c:showVal val="1"/>
          <c:showCatName val="0"/>
          <c:showSerName val="0"/>
          <c:showPercent val="0"/>
          <c:showBubbleSize val="0"/>
        </c:dLbls>
        <c:marker val="1"/>
        <c:smooth val="0"/>
        <c:axId val="129194240"/>
        <c:axId val="128783488"/>
      </c:lineChart>
      <c:catAx>
        <c:axId val="129194240"/>
        <c:scaling>
          <c:orientation val="minMax"/>
        </c:scaling>
        <c:delete val="0"/>
        <c:axPos val="b"/>
        <c:numFmt formatCode="General" sourceLinked="0"/>
        <c:majorTickMark val="out"/>
        <c:minorTickMark val="none"/>
        <c:tickLblPos val="nextTo"/>
        <c:crossAx val="128783488"/>
        <c:crosses val="autoZero"/>
        <c:auto val="1"/>
        <c:lblAlgn val="ctr"/>
        <c:lblOffset val="100"/>
        <c:noMultiLvlLbl val="0"/>
      </c:catAx>
      <c:valAx>
        <c:axId val="128783488"/>
        <c:scaling>
          <c:orientation val="minMax"/>
          <c:max val="0.35000000000000003"/>
          <c:min val="0"/>
        </c:scaling>
        <c:delete val="0"/>
        <c:axPos val="l"/>
        <c:numFmt formatCode="0%" sourceLinked="0"/>
        <c:majorTickMark val="out"/>
        <c:minorTickMark val="none"/>
        <c:tickLblPos val="nextTo"/>
        <c:crossAx val="129194240"/>
        <c:crosses val="autoZero"/>
        <c:crossBetween val="between"/>
        <c:majorUnit val="5.000000000000001E-2"/>
      </c:valAx>
    </c:plotArea>
    <c:plotVisOnly val="1"/>
    <c:dispBlanksAs val="gap"/>
    <c:showDLblsOverMax val="0"/>
  </c:chart>
  <c:spPr>
    <a:ln>
      <a:noFill/>
    </a:ln>
  </c:sp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Overall, how well informed do you feel about what West Mercia Police is doing in your local area? - %</a:t>
            </a:r>
            <a:r>
              <a:rPr lang="en-US" sz="1200" b="0" baseline="0"/>
              <a:t> </a:t>
            </a:r>
            <a:r>
              <a:rPr lang="en-US" sz="1200" b="0"/>
              <a:t>Informed</a:t>
            </a:r>
          </a:p>
        </c:rich>
      </c:tx>
      <c:layout>
        <c:manualLayout>
          <c:xMode val="edge"/>
          <c:yMode val="edge"/>
          <c:x val="0.11745928338762215"/>
          <c:y val="9.9875156054931337E-3"/>
        </c:manualLayout>
      </c:layout>
      <c:overlay val="0"/>
    </c:title>
    <c:autoTitleDeleted val="0"/>
    <c:plotArea>
      <c:layout>
        <c:manualLayout>
          <c:layoutTarget val="inner"/>
          <c:xMode val="edge"/>
          <c:yMode val="edge"/>
          <c:x val="7.691475694444444E-2"/>
          <c:y val="0.1644940476190476"/>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time'!$AA$5:$AV$5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time'!$AA$6:$AV$6</c:f>
              <c:numCache>
                <c:formatCode>0.0%</c:formatCode>
                <c:ptCount val="22"/>
                <c:pt idx="0">
                  <c:v>0.32</c:v>
                </c:pt>
                <c:pt idx="1">
                  <c:v>0.32400000000000001</c:v>
                </c:pt>
                <c:pt idx="2">
                  <c:v>0.32900000000000001</c:v>
                </c:pt>
                <c:pt idx="3">
                  <c:v>0.36</c:v>
                </c:pt>
                <c:pt idx="4">
                  <c:v>0.36</c:v>
                </c:pt>
                <c:pt idx="5">
                  <c:v>0.44</c:v>
                </c:pt>
                <c:pt idx="6">
                  <c:v>0.43835616438356234</c:v>
                </c:pt>
                <c:pt idx="7">
                  <c:v>0.39473684210526394</c:v>
                </c:pt>
                <c:pt idx="8">
                  <c:v>0.50700000000000001</c:v>
                </c:pt>
                <c:pt idx="9">
                  <c:v>0.49333333333333534</c:v>
                </c:pt>
                <c:pt idx="10">
                  <c:v>0.52631578947368207</c:v>
                </c:pt>
                <c:pt idx="11">
                  <c:v>0.51006711409395977</c:v>
                </c:pt>
                <c:pt idx="12">
                  <c:v>0.5533333333333329</c:v>
                </c:pt>
                <c:pt idx="13">
                  <c:v>0.48299319727891349</c:v>
                </c:pt>
                <c:pt idx="14">
                  <c:v>0.37999999999999928</c:v>
                </c:pt>
                <c:pt idx="15">
                  <c:v>0.48322147651006847</c:v>
                </c:pt>
                <c:pt idx="16">
                  <c:v>0.52348993288590673</c:v>
                </c:pt>
                <c:pt idx="17">
                  <c:v>0.49006622516556342</c:v>
                </c:pt>
                <c:pt idx="18">
                  <c:v>0.49333333333333323</c:v>
                </c:pt>
                <c:pt idx="19">
                  <c:v>0.48666666666666653</c:v>
                </c:pt>
                <c:pt idx="20">
                  <c:v>0.50331125827814616</c:v>
                </c:pt>
                <c:pt idx="21">
                  <c:v>0.42666666666666642</c:v>
                </c:pt>
              </c:numCache>
            </c:numRef>
          </c:val>
          <c:smooth val="0"/>
          <c:extLst>
            <c:ext xmlns:c16="http://schemas.microsoft.com/office/drawing/2014/chart" uri="{C3380CC4-5D6E-409C-BE32-E72D297353CC}">
              <c16:uniqueId val="{00000000-85A1-453C-98D6-78FA3AE26EC0}"/>
            </c:ext>
          </c:extLst>
        </c:ser>
        <c:dLbls>
          <c:dLblPos val="t"/>
          <c:showLegendKey val="0"/>
          <c:showVal val="1"/>
          <c:showCatName val="0"/>
          <c:showSerName val="0"/>
          <c:showPercent val="0"/>
          <c:showBubbleSize val="0"/>
        </c:dLbls>
        <c:marker val="1"/>
        <c:smooth val="0"/>
        <c:axId val="265693056"/>
        <c:axId val="317093376"/>
      </c:lineChart>
      <c:catAx>
        <c:axId val="265693056"/>
        <c:scaling>
          <c:orientation val="minMax"/>
        </c:scaling>
        <c:delete val="0"/>
        <c:axPos val="b"/>
        <c:numFmt formatCode="General" sourceLinked="0"/>
        <c:majorTickMark val="out"/>
        <c:minorTickMark val="none"/>
        <c:tickLblPos val="nextTo"/>
        <c:crossAx val="317093376"/>
        <c:crosses val="autoZero"/>
        <c:auto val="1"/>
        <c:lblAlgn val="ctr"/>
        <c:lblOffset val="100"/>
        <c:noMultiLvlLbl val="0"/>
      </c:catAx>
      <c:valAx>
        <c:axId val="317093376"/>
        <c:scaling>
          <c:orientation val="minMax"/>
          <c:min val="0.2"/>
        </c:scaling>
        <c:delete val="0"/>
        <c:axPos val="l"/>
        <c:numFmt formatCode="0%" sourceLinked="0"/>
        <c:majorTickMark val="out"/>
        <c:minorTickMark val="none"/>
        <c:tickLblPos val="nextTo"/>
        <c:crossAx val="265693056"/>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How much of a problem, if at all, do you think crime and anti-social behaviour are in your local area? - %</a:t>
            </a:r>
            <a:r>
              <a:rPr lang="en-US" sz="1200" b="0" baseline="0"/>
              <a:t> </a:t>
            </a:r>
            <a:r>
              <a:rPr lang="en-US" sz="1200" b="0"/>
              <a:t>Not much / no problem at all</a:t>
            </a:r>
          </a:p>
        </c:rich>
      </c:tx>
      <c:layout>
        <c:manualLayout>
          <c:xMode val="edge"/>
          <c:yMode val="edge"/>
          <c:x val="0.11745920138888889"/>
          <c:y val="4.9480158730158732E-3"/>
        </c:manualLayout>
      </c:layout>
      <c:overlay val="0"/>
    </c:title>
    <c:autoTitleDeleted val="0"/>
    <c:plotArea>
      <c:layout>
        <c:manualLayout>
          <c:layoutTarget val="inner"/>
          <c:xMode val="edge"/>
          <c:yMode val="edge"/>
          <c:x val="7.691475694444444E-2"/>
          <c:y val="0.1644940476190476"/>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time'!$AZ$5:$BU$5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time'!$AZ$6:$BU$6</c:f>
              <c:numCache>
                <c:formatCode>0.0%</c:formatCode>
                <c:ptCount val="22"/>
                <c:pt idx="0">
                  <c:v>0.86</c:v>
                </c:pt>
                <c:pt idx="1">
                  <c:v>0.78400000000000003</c:v>
                </c:pt>
                <c:pt idx="2">
                  <c:v>0.84199999999999997</c:v>
                </c:pt>
                <c:pt idx="3">
                  <c:v>0.76700000000000002</c:v>
                </c:pt>
                <c:pt idx="4">
                  <c:v>0.79300000000000004</c:v>
                </c:pt>
                <c:pt idx="5">
                  <c:v>0.78</c:v>
                </c:pt>
                <c:pt idx="6">
                  <c:v>0.76712328767123317</c:v>
                </c:pt>
                <c:pt idx="7">
                  <c:v>0.89473684210526327</c:v>
                </c:pt>
                <c:pt idx="8">
                  <c:v>0.77</c:v>
                </c:pt>
                <c:pt idx="9">
                  <c:v>0.83333333333333415</c:v>
                </c:pt>
                <c:pt idx="10">
                  <c:v>0.86184210526315719</c:v>
                </c:pt>
                <c:pt idx="11">
                  <c:v>0.74496644295302017</c:v>
                </c:pt>
                <c:pt idx="12">
                  <c:v>0.79333333333333311</c:v>
                </c:pt>
                <c:pt idx="13">
                  <c:v>0.80272108843537515</c:v>
                </c:pt>
                <c:pt idx="14">
                  <c:v>0.73333333333333306</c:v>
                </c:pt>
                <c:pt idx="15">
                  <c:v>0.86577181208053744</c:v>
                </c:pt>
                <c:pt idx="16">
                  <c:v>0.88590604026845654</c:v>
                </c:pt>
                <c:pt idx="17">
                  <c:v>0.84768211920529823</c:v>
                </c:pt>
                <c:pt idx="18">
                  <c:v>0.87333333333333329</c:v>
                </c:pt>
                <c:pt idx="19">
                  <c:v>0.84</c:v>
                </c:pt>
                <c:pt idx="20">
                  <c:v>0.75496688741721885</c:v>
                </c:pt>
                <c:pt idx="21">
                  <c:v>0.85333333333333328</c:v>
                </c:pt>
              </c:numCache>
            </c:numRef>
          </c:val>
          <c:smooth val="0"/>
          <c:extLst>
            <c:ext xmlns:c16="http://schemas.microsoft.com/office/drawing/2014/chart" uri="{C3380CC4-5D6E-409C-BE32-E72D297353CC}">
              <c16:uniqueId val="{00000000-43A1-43E0-97E2-9C121F643B1E}"/>
            </c:ext>
          </c:extLst>
        </c:ser>
        <c:dLbls>
          <c:dLblPos val="t"/>
          <c:showLegendKey val="0"/>
          <c:showVal val="1"/>
          <c:showCatName val="0"/>
          <c:showSerName val="0"/>
          <c:showPercent val="0"/>
          <c:showBubbleSize val="0"/>
        </c:dLbls>
        <c:marker val="1"/>
        <c:smooth val="0"/>
        <c:axId val="130151936"/>
        <c:axId val="134322816"/>
      </c:lineChart>
      <c:catAx>
        <c:axId val="130151936"/>
        <c:scaling>
          <c:orientation val="minMax"/>
        </c:scaling>
        <c:delete val="0"/>
        <c:axPos val="b"/>
        <c:numFmt formatCode="General" sourceLinked="0"/>
        <c:majorTickMark val="out"/>
        <c:minorTickMark val="none"/>
        <c:tickLblPos val="nextTo"/>
        <c:crossAx val="134322816"/>
        <c:crosses val="autoZero"/>
        <c:auto val="1"/>
        <c:lblAlgn val="ctr"/>
        <c:lblOffset val="100"/>
        <c:noMultiLvlLbl val="0"/>
      </c:catAx>
      <c:valAx>
        <c:axId val="134322816"/>
        <c:scaling>
          <c:orientation val="minMax"/>
          <c:max val="1"/>
          <c:min val="0.60000000000000009"/>
        </c:scaling>
        <c:delete val="0"/>
        <c:axPos val="l"/>
        <c:numFmt formatCode="0%" sourceLinked="0"/>
        <c:majorTickMark val="out"/>
        <c:minorTickMark val="none"/>
        <c:tickLblPos val="nextTo"/>
        <c:crossAx val="130151936"/>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In general, how good a job do you think West Mercia Police are doing in your local area? % Excellent / good job</a:t>
            </a:r>
          </a:p>
        </c:rich>
      </c:tx>
      <c:layout>
        <c:manualLayout>
          <c:xMode val="edge"/>
          <c:yMode val="edge"/>
          <c:x val="0.11745920138888889"/>
          <c:y val="4.9480158730158732E-3"/>
        </c:manualLayout>
      </c:layout>
      <c:overlay val="0"/>
    </c:title>
    <c:autoTitleDeleted val="0"/>
    <c:plotArea>
      <c:layout>
        <c:manualLayout>
          <c:layoutTarget val="inner"/>
          <c:xMode val="edge"/>
          <c:yMode val="edge"/>
          <c:x val="7.691475694444444E-2"/>
          <c:y val="0.1644940476190476"/>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time'!$BY$5:$CT$5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time'!$BY$6:$CT$6</c:f>
              <c:numCache>
                <c:formatCode>0.0%</c:formatCode>
                <c:ptCount val="22"/>
                <c:pt idx="0">
                  <c:v>0.72799999999999998</c:v>
                </c:pt>
                <c:pt idx="1">
                  <c:v>0.66400000000000003</c:v>
                </c:pt>
                <c:pt idx="2">
                  <c:v>0.68500000000000005</c:v>
                </c:pt>
                <c:pt idx="3">
                  <c:v>0.67100000000000004</c:v>
                </c:pt>
                <c:pt idx="4">
                  <c:v>0.64500000000000002</c:v>
                </c:pt>
                <c:pt idx="5">
                  <c:v>0.66</c:v>
                </c:pt>
                <c:pt idx="6">
                  <c:v>0.63571428571428623</c:v>
                </c:pt>
                <c:pt idx="7">
                  <c:v>0.72108843537415002</c:v>
                </c:pt>
                <c:pt idx="8">
                  <c:v>0.70699999999999996</c:v>
                </c:pt>
                <c:pt idx="9">
                  <c:v>0.64285714285714479</c:v>
                </c:pt>
                <c:pt idx="10">
                  <c:v>0.70344827586206737</c:v>
                </c:pt>
                <c:pt idx="11">
                  <c:v>0.73943661971830987</c:v>
                </c:pt>
                <c:pt idx="12">
                  <c:v>0.70270270270270241</c:v>
                </c:pt>
                <c:pt idx="13">
                  <c:v>0.66428571428571603</c:v>
                </c:pt>
                <c:pt idx="14">
                  <c:v>0.711409395973154</c:v>
                </c:pt>
                <c:pt idx="15">
                  <c:v>0.58571428571428741</c:v>
                </c:pt>
                <c:pt idx="16">
                  <c:v>0.57246376811594268</c:v>
                </c:pt>
                <c:pt idx="17">
                  <c:v>0.57142857142857195</c:v>
                </c:pt>
                <c:pt idx="18">
                  <c:v>0.59090909090909083</c:v>
                </c:pt>
                <c:pt idx="19">
                  <c:v>0.58208955223880587</c:v>
                </c:pt>
                <c:pt idx="20">
                  <c:v>0.61481481481481526</c:v>
                </c:pt>
                <c:pt idx="21">
                  <c:v>0.70503597122302142</c:v>
                </c:pt>
              </c:numCache>
            </c:numRef>
          </c:val>
          <c:smooth val="0"/>
          <c:extLst>
            <c:ext xmlns:c16="http://schemas.microsoft.com/office/drawing/2014/chart" uri="{C3380CC4-5D6E-409C-BE32-E72D297353CC}">
              <c16:uniqueId val="{00000000-8B83-4C69-8B01-531315593EBC}"/>
            </c:ext>
          </c:extLst>
        </c:ser>
        <c:dLbls>
          <c:dLblPos val="t"/>
          <c:showLegendKey val="0"/>
          <c:showVal val="1"/>
          <c:showCatName val="0"/>
          <c:showSerName val="0"/>
          <c:showPercent val="0"/>
          <c:showBubbleSize val="0"/>
        </c:dLbls>
        <c:marker val="1"/>
        <c:smooth val="0"/>
        <c:axId val="344204800"/>
        <c:axId val="344220416"/>
      </c:lineChart>
      <c:catAx>
        <c:axId val="344204800"/>
        <c:scaling>
          <c:orientation val="minMax"/>
        </c:scaling>
        <c:delete val="0"/>
        <c:axPos val="b"/>
        <c:numFmt formatCode="General" sourceLinked="0"/>
        <c:majorTickMark val="out"/>
        <c:minorTickMark val="none"/>
        <c:tickLblPos val="nextTo"/>
        <c:crossAx val="344220416"/>
        <c:crosses val="autoZero"/>
        <c:auto val="1"/>
        <c:lblAlgn val="ctr"/>
        <c:lblOffset val="100"/>
        <c:noMultiLvlLbl val="0"/>
      </c:catAx>
      <c:valAx>
        <c:axId val="344220416"/>
        <c:scaling>
          <c:orientation val="minMax"/>
          <c:max val="0.8"/>
          <c:min val="0.5"/>
        </c:scaling>
        <c:delete val="0"/>
        <c:axPos val="l"/>
        <c:numFmt formatCode="0%" sourceLinked="0"/>
        <c:majorTickMark val="out"/>
        <c:minorTickMark val="none"/>
        <c:tickLblPos val="nextTo"/>
        <c:crossAx val="344204800"/>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LPA Comparisons - </a:t>
            </a:r>
            <a:r>
              <a:rPr lang="en-US" sz="1200" b="0" i="0" u="none" strike="noStrike" baseline="0">
                <a:effectLst/>
              </a:rPr>
              <a:t>% very satisfied / satisfied</a:t>
            </a:r>
            <a:endParaRPr lang="en-US" sz="1200" b="0" baseline="0"/>
          </a:p>
        </c:rich>
      </c:tx>
      <c:layout>
        <c:manualLayout>
          <c:xMode val="edge"/>
          <c:yMode val="edge"/>
          <c:x val="0.28167740305175842"/>
          <c:y val="4.1666185367947592E-3"/>
        </c:manualLayout>
      </c:layout>
      <c:overlay val="0"/>
    </c:title>
    <c:autoTitleDeleted val="0"/>
    <c:plotArea>
      <c:layout>
        <c:manualLayout>
          <c:layoutTarget val="inner"/>
          <c:xMode val="edge"/>
          <c:yMode val="edge"/>
          <c:x val="1.5362230206661061E-2"/>
          <c:y val="0.10416666666666667"/>
          <c:w val="0.96927553958667789"/>
          <c:h val="0.70404472168251697"/>
        </c:manualLayout>
      </c:layout>
      <c:barChart>
        <c:barDir val="col"/>
        <c:grouping val="clustered"/>
        <c:varyColors val="0"/>
        <c:ser>
          <c:idx val="0"/>
          <c:order val="0"/>
          <c:spPr>
            <a:solidFill>
              <a:srgbClr val="005AA0"/>
            </a:solidFill>
          </c:spPr>
          <c:invertIfNegative val="0"/>
          <c:dPt>
            <c:idx val="0"/>
            <c:invertIfNegative val="0"/>
            <c:bubble3D val="0"/>
            <c:extLst>
              <c:ext xmlns:c16="http://schemas.microsoft.com/office/drawing/2014/chart" uri="{C3380CC4-5D6E-409C-BE32-E72D297353CC}">
                <c16:uniqueId val="{00000000-8652-4464-BB1A-EE3F5164801F}"/>
              </c:ext>
            </c:extLst>
          </c:dPt>
          <c:dPt>
            <c:idx val="1"/>
            <c:invertIfNegative val="0"/>
            <c:bubble3D val="0"/>
            <c:extLst>
              <c:ext xmlns:c16="http://schemas.microsoft.com/office/drawing/2014/chart" uri="{C3380CC4-5D6E-409C-BE32-E72D297353CC}">
                <c16:uniqueId val="{00000001-8652-4464-BB1A-EE3F5164801F}"/>
              </c:ext>
            </c:extLst>
          </c:dPt>
          <c:dLbls>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'Visibility-Presence'!$R$114:$V$114</c:f>
              <c:strCache>
                <c:ptCount val="5"/>
                <c:pt idx="0">
                  <c:v>Telford &amp; Wrekin</c:v>
                </c:pt>
                <c:pt idx="1">
                  <c:v>Herefordshire</c:v>
                </c:pt>
                <c:pt idx="2">
                  <c:v>Shropshire</c:v>
                </c:pt>
                <c:pt idx="3">
                  <c:v>North Worcestershire</c:v>
                </c:pt>
                <c:pt idx="4">
                  <c:v>South Worcestershire</c:v>
                </c:pt>
              </c:strCache>
            </c:strRef>
          </c:cat>
          <c:val>
            <c:numRef>
              <c:f>'Visibility-Presence'!$R$115:$V$115</c:f>
              <c:numCache>
                <c:formatCode>0.0%</c:formatCode>
                <c:ptCount val="5"/>
                <c:pt idx="0">
                  <c:v>0.64472203749112489</c:v>
                </c:pt>
                <c:pt idx="1">
                  <c:v>0.61954055003877018</c:v>
                </c:pt>
                <c:pt idx="2">
                  <c:v>0.6052575412160327</c:v>
                </c:pt>
                <c:pt idx="3">
                  <c:v>0.59839187052756637</c:v>
                </c:pt>
                <c:pt idx="4">
                  <c:v>0.59027722699253216</c:v>
                </c:pt>
              </c:numCache>
            </c:numRef>
          </c:val>
          <c:extLst>
            <c:ext xmlns:c16="http://schemas.microsoft.com/office/drawing/2014/chart" uri="{C3380CC4-5D6E-409C-BE32-E72D297353CC}">
              <c16:uniqueId val="{00000002-8652-4464-BB1A-EE3F5164801F}"/>
            </c:ext>
          </c:extLst>
        </c:ser>
        <c:dLbls>
          <c:showLegendKey val="0"/>
          <c:showVal val="0"/>
          <c:showCatName val="0"/>
          <c:showSerName val="0"/>
          <c:showPercent val="0"/>
          <c:showBubbleSize val="0"/>
        </c:dLbls>
        <c:gapWidth val="50"/>
        <c:axId val="328322048"/>
        <c:axId val="328320512"/>
      </c:barChart>
      <c:valAx>
        <c:axId val="328320512"/>
        <c:scaling>
          <c:orientation val="minMax"/>
          <c:min val="0.4"/>
        </c:scaling>
        <c:delete val="1"/>
        <c:axPos val="l"/>
        <c:numFmt formatCode="0.0%" sourceLinked="1"/>
        <c:majorTickMark val="out"/>
        <c:minorTickMark val="none"/>
        <c:tickLblPos val="nextTo"/>
        <c:crossAx val="328322048"/>
        <c:crosses val="autoZero"/>
        <c:crossBetween val="between"/>
      </c:valAx>
      <c:catAx>
        <c:axId val="328322048"/>
        <c:scaling>
          <c:orientation val="minMax"/>
        </c:scaling>
        <c:delete val="0"/>
        <c:axPos val="b"/>
        <c:numFmt formatCode="General" sourceLinked="1"/>
        <c:majorTickMark val="none"/>
        <c:minorTickMark val="none"/>
        <c:tickLblPos val="nextTo"/>
        <c:spPr>
          <a:ln cap="sq" cmpd="dbl">
            <a:noFill/>
            <a:prstDash val="dash"/>
          </a:ln>
        </c:spPr>
        <c:txPr>
          <a:bodyPr/>
          <a:lstStyle/>
          <a:p>
            <a:pPr>
              <a:defRPr sz="1000"/>
            </a:pPr>
            <a:endParaRPr lang="en-US"/>
          </a:p>
        </c:txPr>
        <c:crossAx val="328320512"/>
        <c:crosses val="autoZero"/>
        <c:auto val="1"/>
        <c:lblAlgn val="ctr"/>
        <c:lblOffset val="100"/>
        <c:tickMarkSkip val="1"/>
        <c:noMultiLvlLbl val="0"/>
      </c:catAx>
      <c:spPr>
        <a:ln w="12700" cmpd="sng">
          <a:solidFill>
            <a:schemeClr val="bg1"/>
          </a:solidFill>
        </a:ln>
      </c:spPr>
    </c:plotArea>
    <c:plotVisOnly val="1"/>
    <c:dispBlanksAs val="gap"/>
    <c:showDLblsOverMax val="0"/>
  </c:chart>
  <c:spPr>
    <a:ln>
      <a:noFill/>
    </a:ln>
  </c:sp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GB" sz="1200" b="0"/>
              <a:t>Taking everything into account I have confidence in West Mercia Police?</a:t>
            </a:r>
          </a:p>
        </c:rich>
      </c:tx>
      <c:layout>
        <c:manualLayout>
          <c:xMode val="edge"/>
          <c:yMode val="edge"/>
          <c:x val="0.10546370695143387"/>
          <c:y val="3.7144473282594566E-3"/>
        </c:manualLayout>
      </c:layout>
      <c:overlay val="0"/>
    </c:title>
    <c:autoTitleDeleted val="0"/>
    <c:plotArea>
      <c:layout>
        <c:manualLayout>
          <c:layoutTarget val="inner"/>
          <c:xMode val="edge"/>
          <c:yMode val="edge"/>
          <c:x val="6.4145125277807876E-3"/>
          <c:y val="0.16489004408429528"/>
          <c:w val="0.63628090692985573"/>
          <c:h val="0.7860849068623703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63CD-42E0-B01E-C52C92825116}"/>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63CD-42E0-B01E-C52C92825116}"/>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63CD-42E0-B01E-C52C92825116}"/>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63CD-42E0-B01E-C52C92825116}"/>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63CD-42E0-B01E-C52C92825116}"/>
              </c:ext>
            </c:extLst>
          </c:dPt>
          <c:dLbls>
            <c:dLbl>
              <c:idx val="1"/>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63CD-42E0-B01E-C52C92825116}"/>
                </c:ext>
              </c:extLst>
            </c:dLbl>
            <c:dLbl>
              <c:idx val="2"/>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63CD-42E0-B01E-C52C92825116}"/>
                </c:ext>
              </c:extLst>
            </c:dLbl>
            <c:dLbl>
              <c:idx val="4"/>
              <c:layout>
                <c:manualLayout>
                  <c:x val="2.5641020464159002E-3"/>
                  <c:y val="-4.89296299455939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3CD-42E0-B01E-C52C928251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CD-42E0-B01E-C52C92825116}"/>
                </c:ext>
              </c:extLst>
            </c:dLbl>
            <c:numFmt formatCode="0%" sourceLinked="0"/>
            <c:spPr>
              <a:noFill/>
              <a:ln>
                <a:noFill/>
              </a:ln>
              <a:effectLst/>
            </c:spPr>
            <c:txPr>
              <a:bodyPr/>
              <a:lstStyle/>
              <a:p>
                <a:pPr>
                  <a:defRPr sz="16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'LPA Confidence'!$Y$39:$Y$43</c:f>
              <c:strCache>
                <c:ptCount val="5"/>
                <c:pt idx="0">
                  <c:v>Strongly agree</c:v>
                </c:pt>
                <c:pt idx="1">
                  <c:v>Tend to agree</c:v>
                </c:pt>
                <c:pt idx="2">
                  <c:v>Neither</c:v>
                </c:pt>
                <c:pt idx="3">
                  <c:v>Tend to disagree</c:v>
                </c:pt>
                <c:pt idx="4">
                  <c:v>Strongly disagree</c:v>
                </c:pt>
              </c:strCache>
            </c:strRef>
          </c:cat>
          <c:val>
            <c:numRef>
              <c:f>'LPA Confidence'!$Z$39:$Z$43</c:f>
              <c:numCache>
                <c:formatCode>0.0%</c:formatCode>
                <c:ptCount val="5"/>
                <c:pt idx="0">
                  <c:v>0.31940839625577183</c:v>
                </c:pt>
                <c:pt idx="1">
                  <c:v>0.48116018278580119</c:v>
                </c:pt>
                <c:pt idx="2">
                  <c:v>0.12213441797670532</c:v>
                </c:pt>
                <c:pt idx="3">
                  <c:v>6.3904917229242839E-2</c:v>
                </c:pt>
                <c:pt idx="4">
                  <c:v>1.3392085752472077E-2</c:v>
                </c:pt>
              </c:numCache>
            </c:numRef>
          </c:val>
          <c:extLst>
            <c:ext xmlns:c16="http://schemas.microsoft.com/office/drawing/2014/chart" uri="{C3380CC4-5D6E-409C-BE32-E72D297353CC}">
              <c16:uniqueId val="{0000000B-63CD-42E0-B01E-C52C92825116}"/>
            </c:ext>
          </c:extLst>
        </c:ser>
        <c:dLbls>
          <c:showLegendKey val="0"/>
          <c:showVal val="0"/>
          <c:showCatName val="0"/>
          <c:showSerName val="0"/>
          <c:showPercent val="1"/>
          <c:showBubbleSize val="0"/>
          <c:showLeaderLines val="1"/>
        </c:dLbls>
        <c:firstSliceAng val="0"/>
        <c:holeSize val="50"/>
      </c:doughnutChart>
      <c:spPr>
        <a:ln w="12700" cmpd="sng">
          <a:solidFill>
            <a:schemeClr val="bg1"/>
          </a:solidFill>
        </a:ln>
      </c:spPr>
    </c:plotArea>
    <c:legend>
      <c:legendPos val="r"/>
      <c:layout>
        <c:manualLayout>
          <c:xMode val="edge"/>
          <c:yMode val="edge"/>
          <c:x val="0.66912201309872532"/>
          <c:y val="0.23739511639362756"/>
          <c:w val="0.29213299169533785"/>
          <c:h val="0.64045638300507179"/>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Strongly</a:t>
            </a:r>
            <a:r>
              <a:rPr lang="en-US" sz="1200" b="0" baseline="0"/>
              <a:t> agree </a:t>
            </a:r>
            <a:r>
              <a:rPr lang="en-US" sz="1200" b="0"/>
              <a:t>/ tend</a:t>
            </a:r>
            <a:r>
              <a:rPr lang="en-US" sz="1200" b="0" baseline="0"/>
              <a:t> to agree</a:t>
            </a:r>
            <a:endParaRPr lang="en-US" sz="1200" b="0"/>
          </a:p>
        </c:rich>
      </c:tx>
      <c:overlay val="0"/>
    </c:title>
    <c:autoTitleDeleted val="0"/>
    <c:plotArea>
      <c:layout>
        <c:manualLayout>
          <c:layoutTarget val="inner"/>
          <c:xMode val="edge"/>
          <c:yMode val="edge"/>
          <c:x val="8.3529265918931839E-2"/>
          <c:y val="0.18465262513563896"/>
          <c:w val="0.90456596938647571"/>
          <c:h val="0.54682314814814814"/>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Confidence'!$B$5:$W$5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Confidence'!$B$44:$W$44</c:f>
              <c:numCache>
                <c:formatCode>0.00%</c:formatCode>
                <c:ptCount val="22"/>
                <c:pt idx="0">
                  <c:v>0.81632653061224492</c:v>
                </c:pt>
                <c:pt idx="1">
                  <c:v>0.81081081081081074</c:v>
                </c:pt>
                <c:pt idx="2">
                  <c:v>0.85350318471337583</c:v>
                </c:pt>
                <c:pt idx="3">
                  <c:v>0.9127516778523489</c:v>
                </c:pt>
                <c:pt idx="4">
                  <c:v>0.85099999999999998</c:v>
                </c:pt>
                <c:pt idx="5">
                  <c:v>0.79099999999999993</c:v>
                </c:pt>
                <c:pt idx="6">
                  <c:v>0.77631578947368429</c:v>
                </c:pt>
                <c:pt idx="7">
                  <c:v>0.8079470198675508</c:v>
                </c:pt>
                <c:pt idx="8">
                  <c:v>0.88400000000000001</c:v>
                </c:pt>
                <c:pt idx="9">
                  <c:v>0.86666666666666659</c:v>
                </c:pt>
                <c:pt idx="10">
                  <c:v>0.84931506849314975</c:v>
                </c:pt>
                <c:pt idx="11">
                  <c:v>0.85135135135135032</c:v>
                </c:pt>
                <c:pt idx="12">
                  <c:v>0.8194444444444432</c:v>
                </c:pt>
                <c:pt idx="13">
                  <c:v>0.79333333333333211</c:v>
                </c:pt>
                <c:pt idx="14" formatCode="0.0%">
                  <c:v>0.70714285714285541</c:v>
                </c:pt>
                <c:pt idx="15" formatCode="0.0%">
                  <c:v>0.84666666666666557</c:v>
                </c:pt>
                <c:pt idx="16" formatCode="0.0%">
                  <c:v>0.80405405405405295</c:v>
                </c:pt>
                <c:pt idx="17" formatCode="0.0%">
                  <c:v>0.80536912751677814</c:v>
                </c:pt>
                <c:pt idx="18" formatCode="0.0%">
                  <c:v>0.83892617449664408</c:v>
                </c:pt>
                <c:pt idx="19" formatCode="0.0%">
                  <c:v>0.7866666666666664</c:v>
                </c:pt>
                <c:pt idx="20" formatCode="0.0%">
                  <c:v>0.77027027027026851</c:v>
                </c:pt>
                <c:pt idx="21" formatCode="0.0%">
                  <c:v>0.8066666666666652</c:v>
                </c:pt>
              </c:numCache>
            </c:numRef>
          </c:val>
          <c:smooth val="0"/>
          <c:extLst>
            <c:ext xmlns:c16="http://schemas.microsoft.com/office/drawing/2014/chart" uri="{C3380CC4-5D6E-409C-BE32-E72D297353CC}">
              <c16:uniqueId val="{00000000-94D3-4552-9B01-0B426A6D850D}"/>
            </c:ext>
          </c:extLst>
        </c:ser>
        <c:dLbls>
          <c:dLblPos val="t"/>
          <c:showLegendKey val="0"/>
          <c:showVal val="1"/>
          <c:showCatName val="0"/>
          <c:showSerName val="0"/>
          <c:showPercent val="0"/>
          <c:showBubbleSize val="0"/>
        </c:dLbls>
        <c:marker val="1"/>
        <c:smooth val="0"/>
        <c:axId val="333067008"/>
        <c:axId val="333068544"/>
      </c:lineChart>
      <c:catAx>
        <c:axId val="333067008"/>
        <c:scaling>
          <c:orientation val="minMax"/>
        </c:scaling>
        <c:delete val="0"/>
        <c:axPos val="b"/>
        <c:numFmt formatCode="General" sourceLinked="0"/>
        <c:majorTickMark val="out"/>
        <c:minorTickMark val="none"/>
        <c:tickLblPos val="nextTo"/>
        <c:txPr>
          <a:bodyPr rot="-2700000"/>
          <a:lstStyle/>
          <a:p>
            <a:pPr>
              <a:defRPr/>
            </a:pPr>
            <a:endParaRPr lang="en-US"/>
          </a:p>
        </c:txPr>
        <c:crossAx val="333068544"/>
        <c:crosses val="autoZero"/>
        <c:auto val="1"/>
        <c:lblAlgn val="ctr"/>
        <c:lblOffset val="100"/>
        <c:noMultiLvlLbl val="0"/>
      </c:catAx>
      <c:valAx>
        <c:axId val="333068544"/>
        <c:scaling>
          <c:orientation val="minMax"/>
          <c:max val="1"/>
          <c:min val="0.70000000000000007"/>
        </c:scaling>
        <c:delete val="0"/>
        <c:axPos val="l"/>
        <c:numFmt formatCode="0%" sourceLinked="0"/>
        <c:majorTickMark val="out"/>
        <c:minorTickMark val="none"/>
        <c:tickLblPos val="nextTo"/>
        <c:crossAx val="33306700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Thinking about your local area. How often would you say you see a police officer or Police Community Support Officer (PCSO)? - %</a:t>
            </a:r>
            <a:r>
              <a:rPr lang="en-US" sz="1200" b="0" baseline="0"/>
              <a:t> </a:t>
            </a:r>
            <a:r>
              <a:rPr lang="en-US" sz="1200" b="0"/>
              <a:t>At least weekly</a:t>
            </a:r>
          </a:p>
        </c:rich>
      </c:tx>
      <c:layout>
        <c:manualLayout>
          <c:xMode val="edge"/>
          <c:yMode val="edge"/>
          <c:x val="0.11745928338762215"/>
          <c:y val="9.9875156054931337E-3"/>
        </c:manualLayout>
      </c:layout>
      <c:overlay val="0"/>
    </c:title>
    <c:autoTitleDeleted val="0"/>
    <c:plotArea>
      <c:layout>
        <c:manualLayout>
          <c:layoutTarget val="inner"/>
          <c:xMode val="edge"/>
          <c:yMode val="edge"/>
          <c:x val="6.2531944444444446E-2"/>
          <c:y val="0.1644940476190476"/>
          <c:w val="0.92"/>
          <c:h val="0.61374189425853176"/>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time'!$B$25:$W$25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time'!$B$26:$W$26</c:f>
              <c:numCache>
                <c:formatCode>0.0%</c:formatCode>
                <c:ptCount val="22"/>
                <c:pt idx="0">
                  <c:v>0.22</c:v>
                </c:pt>
                <c:pt idx="1">
                  <c:v>0.22800000000000001</c:v>
                </c:pt>
                <c:pt idx="2">
                  <c:v>0.23699999999999999</c:v>
                </c:pt>
                <c:pt idx="3">
                  <c:v>0.20399999999999999</c:v>
                </c:pt>
                <c:pt idx="4">
                  <c:v>0.27300000000000002</c:v>
                </c:pt>
                <c:pt idx="5">
                  <c:v>0.253</c:v>
                </c:pt>
                <c:pt idx="6">
                  <c:v>0.33116883116883122</c:v>
                </c:pt>
                <c:pt idx="7">
                  <c:v>0.2781456953642385</c:v>
                </c:pt>
                <c:pt idx="8">
                  <c:v>0.32700000000000001</c:v>
                </c:pt>
                <c:pt idx="9">
                  <c:v>0.25333333333333302</c:v>
                </c:pt>
                <c:pt idx="10">
                  <c:v>0.25999999999999973</c:v>
                </c:pt>
                <c:pt idx="11">
                  <c:v>0.33783783783783689</c:v>
                </c:pt>
                <c:pt idx="12">
                  <c:v>0.17931034482758565</c:v>
                </c:pt>
                <c:pt idx="13">
                  <c:v>0.2466666666666664</c:v>
                </c:pt>
                <c:pt idx="14">
                  <c:v>0.25999999999999973</c:v>
                </c:pt>
                <c:pt idx="15">
                  <c:v>0.1907894736842099</c:v>
                </c:pt>
                <c:pt idx="16">
                  <c:v>0.13999999999999993</c:v>
                </c:pt>
                <c:pt idx="17">
                  <c:v>0.19333333333333264</c:v>
                </c:pt>
                <c:pt idx="18">
                  <c:v>0.23333333333333275</c:v>
                </c:pt>
                <c:pt idx="19">
                  <c:v>0.13333333333333305</c:v>
                </c:pt>
                <c:pt idx="20">
                  <c:v>0.17449664429530137</c:v>
                </c:pt>
                <c:pt idx="21">
                  <c:v>0.24999999999999917</c:v>
                </c:pt>
              </c:numCache>
            </c:numRef>
          </c:val>
          <c:smooth val="0"/>
          <c:extLst>
            <c:ext xmlns:c16="http://schemas.microsoft.com/office/drawing/2014/chart" uri="{C3380CC4-5D6E-409C-BE32-E72D297353CC}">
              <c16:uniqueId val="{00000000-DC06-431E-8601-0C2CA00BAD7D}"/>
            </c:ext>
          </c:extLst>
        </c:ser>
        <c:dLbls>
          <c:dLblPos val="t"/>
          <c:showLegendKey val="0"/>
          <c:showVal val="1"/>
          <c:showCatName val="0"/>
          <c:showSerName val="0"/>
          <c:showPercent val="0"/>
          <c:showBubbleSize val="0"/>
        </c:dLbls>
        <c:marker val="1"/>
        <c:smooth val="0"/>
        <c:axId val="130945408"/>
        <c:axId val="130946944"/>
      </c:lineChart>
      <c:catAx>
        <c:axId val="130945408"/>
        <c:scaling>
          <c:orientation val="minMax"/>
        </c:scaling>
        <c:delete val="0"/>
        <c:axPos val="b"/>
        <c:numFmt formatCode="General" sourceLinked="0"/>
        <c:majorTickMark val="out"/>
        <c:minorTickMark val="none"/>
        <c:tickLblPos val="nextTo"/>
        <c:crossAx val="130946944"/>
        <c:crosses val="autoZero"/>
        <c:auto val="1"/>
        <c:lblAlgn val="ctr"/>
        <c:lblOffset val="100"/>
        <c:noMultiLvlLbl val="0"/>
      </c:catAx>
      <c:valAx>
        <c:axId val="130946944"/>
        <c:scaling>
          <c:orientation val="minMax"/>
          <c:max val="0.4"/>
          <c:min val="0"/>
        </c:scaling>
        <c:delete val="0"/>
        <c:axPos val="l"/>
        <c:numFmt formatCode="0%" sourceLinked="0"/>
        <c:majorTickMark val="out"/>
        <c:minorTickMark val="none"/>
        <c:tickLblPos val="nextTo"/>
        <c:crossAx val="130945408"/>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Overall, how well informed do you feel about what West Mercia Police is doing in your local area? - %</a:t>
            </a:r>
            <a:r>
              <a:rPr lang="en-US" sz="1200" b="0" baseline="0"/>
              <a:t> </a:t>
            </a:r>
            <a:r>
              <a:rPr lang="en-US" sz="1200" b="0"/>
              <a:t>Informed</a:t>
            </a:r>
          </a:p>
        </c:rich>
      </c:tx>
      <c:layout>
        <c:manualLayout>
          <c:xMode val="edge"/>
          <c:yMode val="edge"/>
          <c:x val="0.11745928338762215"/>
          <c:y val="9.9875156054931337E-3"/>
        </c:manualLayout>
      </c:layout>
      <c:overlay val="0"/>
    </c:title>
    <c:autoTitleDeleted val="0"/>
    <c:plotArea>
      <c:layout>
        <c:manualLayout>
          <c:layoutTarget val="inner"/>
          <c:xMode val="edge"/>
          <c:yMode val="edge"/>
          <c:x val="7.691475694444444E-2"/>
          <c:y val="0.12615773766876212"/>
          <c:w val="0.90897569444444448"/>
          <c:h val="0.65359571480412104"/>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time'!$AA$25:$AV$25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time'!$AA$26:$AV$26</c:f>
              <c:numCache>
                <c:formatCode>0.0%</c:formatCode>
                <c:ptCount val="22"/>
                <c:pt idx="0">
                  <c:v>0.36699999999999999</c:v>
                </c:pt>
                <c:pt idx="1">
                  <c:v>0.40300000000000002</c:v>
                </c:pt>
                <c:pt idx="2">
                  <c:v>0.44400000000000001</c:v>
                </c:pt>
                <c:pt idx="3">
                  <c:v>0.28299999999999997</c:v>
                </c:pt>
                <c:pt idx="4">
                  <c:v>0.32700000000000001</c:v>
                </c:pt>
                <c:pt idx="5">
                  <c:v>0.34699999999999998</c:v>
                </c:pt>
                <c:pt idx="6">
                  <c:v>0.43506493506493515</c:v>
                </c:pt>
                <c:pt idx="7">
                  <c:v>0.41059602649006671</c:v>
                </c:pt>
                <c:pt idx="8">
                  <c:v>0.39300000000000002</c:v>
                </c:pt>
                <c:pt idx="9">
                  <c:v>0.49999999999999978</c:v>
                </c:pt>
                <c:pt idx="10">
                  <c:v>0.46666666666666573</c:v>
                </c:pt>
                <c:pt idx="11">
                  <c:v>0.38513513513513398</c:v>
                </c:pt>
                <c:pt idx="12">
                  <c:v>0.5379310344827567</c:v>
                </c:pt>
                <c:pt idx="13">
                  <c:v>0.49999999999999889</c:v>
                </c:pt>
                <c:pt idx="14">
                  <c:v>0.33999999999999969</c:v>
                </c:pt>
                <c:pt idx="15">
                  <c:v>0.45394736842105105</c:v>
                </c:pt>
                <c:pt idx="16">
                  <c:v>0.41999999999999948</c:v>
                </c:pt>
                <c:pt idx="17">
                  <c:v>0.51999999999999913</c:v>
                </c:pt>
                <c:pt idx="18">
                  <c:v>0.55333333333333268</c:v>
                </c:pt>
                <c:pt idx="19">
                  <c:v>0.59333333333333271</c:v>
                </c:pt>
                <c:pt idx="20">
                  <c:v>0.38926174496644156</c:v>
                </c:pt>
                <c:pt idx="21">
                  <c:v>0.48684210526315619</c:v>
                </c:pt>
              </c:numCache>
            </c:numRef>
          </c:val>
          <c:smooth val="0"/>
          <c:extLst>
            <c:ext xmlns:c16="http://schemas.microsoft.com/office/drawing/2014/chart" uri="{C3380CC4-5D6E-409C-BE32-E72D297353CC}">
              <c16:uniqueId val="{00000000-27E7-40DF-871A-901BBEED8A9B}"/>
            </c:ext>
          </c:extLst>
        </c:ser>
        <c:dLbls>
          <c:dLblPos val="t"/>
          <c:showLegendKey val="0"/>
          <c:showVal val="1"/>
          <c:showCatName val="0"/>
          <c:showSerName val="0"/>
          <c:showPercent val="0"/>
          <c:showBubbleSize val="0"/>
        </c:dLbls>
        <c:marker val="1"/>
        <c:smooth val="0"/>
        <c:axId val="303609344"/>
        <c:axId val="157098368"/>
      </c:lineChart>
      <c:catAx>
        <c:axId val="303609344"/>
        <c:scaling>
          <c:orientation val="minMax"/>
        </c:scaling>
        <c:delete val="0"/>
        <c:axPos val="b"/>
        <c:numFmt formatCode="General" sourceLinked="0"/>
        <c:majorTickMark val="out"/>
        <c:minorTickMark val="none"/>
        <c:tickLblPos val="nextTo"/>
        <c:crossAx val="157098368"/>
        <c:crosses val="autoZero"/>
        <c:auto val="1"/>
        <c:lblAlgn val="ctr"/>
        <c:lblOffset val="100"/>
        <c:noMultiLvlLbl val="0"/>
      </c:catAx>
      <c:valAx>
        <c:axId val="157098368"/>
        <c:scaling>
          <c:orientation val="minMax"/>
          <c:max val="0.60000000000000009"/>
          <c:min val="0.2"/>
        </c:scaling>
        <c:delete val="0"/>
        <c:axPos val="l"/>
        <c:numFmt formatCode="0%" sourceLinked="0"/>
        <c:majorTickMark val="out"/>
        <c:minorTickMark val="none"/>
        <c:tickLblPos val="nextTo"/>
        <c:crossAx val="303609344"/>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How much of a problem, if at all, do you think crime and anti-social behaviour are in your local area? - %</a:t>
            </a:r>
            <a:r>
              <a:rPr lang="en-US" sz="1200" b="0" baseline="0"/>
              <a:t> </a:t>
            </a:r>
            <a:r>
              <a:rPr lang="en-US" sz="1200" b="0"/>
              <a:t>Not much / no problem at all</a:t>
            </a:r>
          </a:p>
        </c:rich>
      </c:tx>
      <c:layout>
        <c:manualLayout>
          <c:xMode val="edge"/>
          <c:yMode val="edge"/>
          <c:x val="0.11745920138888889"/>
          <c:y val="4.9480158730158732E-3"/>
        </c:manualLayout>
      </c:layout>
      <c:overlay val="0"/>
    </c:title>
    <c:autoTitleDeleted val="0"/>
    <c:plotArea>
      <c:layout>
        <c:manualLayout>
          <c:layoutTarget val="inner"/>
          <c:xMode val="edge"/>
          <c:yMode val="edge"/>
          <c:x val="7.691475694444444E-2"/>
          <c:y val="0.17451286663195595"/>
          <c:w val="0.90897569444444448"/>
          <c:h val="0.60702970921885102"/>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time'!$AZ$25:$BU$25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time'!$AZ$26:$BU$26</c:f>
              <c:numCache>
                <c:formatCode>0.0%</c:formatCode>
                <c:ptCount val="22"/>
                <c:pt idx="0">
                  <c:v>0.69299999999999995</c:v>
                </c:pt>
                <c:pt idx="1">
                  <c:v>0.71799999999999997</c:v>
                </c:pt>
                <c:pt idx="2">
                  <c:v>0.8</c:v>
                </c:pt>
                <c:pt idx="3">
                  <c:v>0.65800000000000003</c:v>
                </c:pt>
                <c:pt idx="4">
                  <c:v>0.60699999999999998</c:v>
                </c:pt>
                <c:pt idx="5">
                  <c:v>0.627</c:v>
                </c:pt>
                <c:pt idx="6">
                  <c:v>0.59740259740259749</c:v>
                </c:pt>
                <c:pt idx="7">
                  <c:v>0.6092715231788095</c:v>
                </c:pt>
                <c:pt idx="8">
                  <c:v>0.69299999999999995</c:v>
                </c:pt>
                <c:pt idx="9">
                  <c:v>0.78666666666666663</c:v>
                </c:pt>
                <c:pt idx="10">
                  <c:v>0.65999999999999803</c:v>
                </c:pt>
                <c:pt idx="11">
                  <c:v>0.72972972972972794</c:v>
                </c:pt>
                <c:pt idx="12">
                  <c:v>0.76551724137930865</c:v>
                </c:pt>
                <c:pt idx="13">
                  <c:v>0.74666666666666515</c:v>
                </c:pt>
                <c:pt idx="14">
                  <c:v>0.61999999999999822</c:v>
                </c:pt>
                <c:pt idx="15">
                  <c:v>0.83552631578947245</c:v>
                </c:pt>
                <c:pt idx="16">
                  <c:v>0.79333333333333211</c:v>
                </c:pt>
                <c:pt idx="17">
                  <c:v>0.83333333333333304</c:v>
                </c:pt>
                <c:pt idx="18">
                  <c:v>0.73333333333333295</c:v>
                </c:pt>
                <c:pt idx="19">
                  <c:v>0.71333333333333293</c:v>
                </c:pt>
                <c:pt idx="20">
                  <c:v>0.77181208053691108</c:v>
                </c:pt>
                <c:pt idx="21">
                  <c:v>0.74342105263157698</c:v>
                </c:pt>
              </c:numCache>
            </c:numRef>
          </c:val>
          <c:smooth val="0"/>
          <c:extLst>
            <c:ext xmlns:c16="http://schemas.microsoft.com/office/drawing/2014/chart" uri="{C3380CC4-5D6E-409C-BE32-E72D297353CC}">
              <c16:uniqueId val="{00000000-1B97-4B6B-8870-B43F7AFC4136}"/>
            </c:ext>
          </c:extLst>
        </c:ser>
        <c:dLbls>
          <c:dLblPos val="t"/>
          <c:showLegendKey val="0"/>
          <c:showVal val="1"/>
          <c:showCatName val="0"/>
          <c:showSerName val="0"/>
          <c:showPercent val="0"/>
          <c:showBubbleSize val="0"/>
        </c:dLbls>
        <c:marker val="1"/>
        <c:smooth val="0"/>
        <c:axId val="327054464"/>
        <c:axId val="327099904"/>
      </c:lineChart>
      <c:catAx>
        <c:axId val="327054464"/>
        <c:scaling>
          <c:orientation val="minMax"/>
        </c:scaling>
        <c:delete val="0"/>
        <c:axPos val="b"/>
        <c:numFmt formatCode="General" sourceLinked="0"/>
        <c:majorTickMark val="out"/>
        <c:minorTickMark val="none"/>
        <c:tickLblPos val="nextTo"/>
        <c:crossAx val="327099904"/>
        <c:crosses val="autoZero"/>
        <c:auto val="1"/>
        <c:lblAlgn val="ctr"/>
        <c:lblOffset val="100"/>
        <c:noMultiLvlLbl val="0"/>
      </c:catAx>
      <c:valAx>
        <c:axId val="327099904"/>
        <c:scaling>
          <c:orientation val="minMax"/>
          <c:max val="0.9"/>
          <c:min val="0.5"/>
        </c:scaling>
        <c:delete val="0"/>
        <c:axPos val="l"/>
        <c:numFmt formatCode="0%" sourceLinked="0"/>
        <c:majorTickMark val="out"/>
        <c:minorTickMark val="none"/>
        <c:tickLblPos val="nextTo"/>
        <c:crossAx val="327054464"/>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i="0" baseline="0">
                <a:effectLst/>
              </a:rPr>
              <a:t>In general, how good a job do you think West Mercia Police are doing in your local area? % Excellent / good job</a:t>
            </a:r>
            <a:endParaRPr lang="en-GB" sz="1000">
              <a:effectLst/>
            </a:endParaRPr>
          </a:p>
        </c:rich>
      </c:tx>
      <c:layout>
        <c:manualLayout>
          <c:xMode val="edge"/>
          <c:yMode val="edge"/>
          <c:x val="0.11745920138888889"/>
          <c:y val="4.9480158730158732E-3"/>
        </c:manualLayout>
      </c:layout>
      <c:overlay val="0"/>
    </c:title>
    <c:autoTitleDeleted val="0"/>
    <c:plotArea>
      <c:layout>
        <c:manualLayout>
          <c:layoutTarget val="inner"/>
          <c:xMode val="edge"/>
          <c:yMode val="edge"/>
          <c:x val="6.1881250000000013E-2"/>
          <c:y val="0.16449387170539875"/>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time'!$BY$25:$CT$25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time'!$BY$26:$CT$26</c:f>
              <c:numCache>
                <c:formatCode>0.0%</c:formatCode>
                <c:ptCount val="22"/>
                <c:pt idx="0">
                  <c:v>0.628</c:v>
                </c:pt>
                <c:pt idx="1">
                  <c:v>0.67800000000000005</c:v>
                </c:pt>
                <c:pt idx="2">
                  <c:v>0.70499999999999996</c:v>
                </c:pt>
                <c:pt idx="3">
                  <c:v>0.63400000000000001</c:v>
                </c:pt>
                <c:pt idx="4">
                  <c:v>0.61899999999999999</c:v>
                </c:pt>
                <c:pt idx="5">
                  <c:v>0.58899999999999997</c:v>
                </c:pt>
                <c:pt idx="6">
                  <c:v>0.60689655172413803</c:v>
                </c:pt>
                <c:pt idx="7">
                  <c:v>0.62162162162162315</c:v>
                </c:pt>
                <c:pt idx="8">
                  <c:v>0.64900000000000002</c:v>
                </c:pt>
                <c:pt idx="9">
                  <c:v>0.65734265734265696</c:v>
                </c:pt>
                <c:pt idx="10">
                  <c:v>0.74305555555555391</c:v>
                </c:pt>
                <c:pt idx="11">
                  <c:v>0.80272108843537282</c:v>
                </c:pt>
                <c:pt idx="12">
                  <c:v>0.63970588235293924</c:v>
                </c:pt>
                <c:pt idx="13">
                  <c:v>0.67361111111110927</c:v>
                </c:pt>
                <c:pt idx="14">
                  <c:v>0.56338028169013965</c:v>
                </c:pt>
                <c:pt idx="15">
                  <c:v>0.6879432624113454</c:v>
                </c:pt>
                <c:pt idx="16">
                  <c:v>0.6524822695035446</c:v>
                </c:pt>
                <c:pt idx="17">
                  <c:v>0.68217054263565824</c:v>
                </c:pt>
                <c:pt idx="18">
                  <c:v>0.55882352941176394</c:v>
                </c:pt>
                <c:pt idx="19">
                  <c:v>0.59701492537313361</c:v>
                </c:pt>
                <c:pt idx="20">
                  <c:v>0.66666666666666463</c:v>
                </c:pt>
                <c:pt idx="21">
                  <c:v>0.67883211678831934</c:v>
                </c:pt>
              </c:numCache>
            </c:numRef>
          </c:val>
          <c:smooth val="0"/>
          <c:extLst>
            <c:ext xmlns:c16="http://schemas.microsoft.com/office/drawing/2014/chart" uri="{C3380CC4-5D6E-409C-BE32-E72D297353CC}">
              <c16:uniqueId val="{00000000-357D-4517-9E88-0AEEDDC2CF7D}"/>
            </c:ext>
          </c:extLst>
        </c:ser>
        <c:dLbls>
          <c:dLblPos val="t"/>
          <c:showLegendKey val="0"/>
          <c:showVal val="1"/>
          <c:showCatName val="0"/>
          <c:showSerName val="0"/>
          <c:showPercent val="0"/>
          <c:showBubbleSize val="0"/>
        </c:dLbls>
        <c:marker val="1"/>
        <c:smooth val="0"/>
        <c:axId val="340464000"/>
        <c:axId val="344587264"/>
      </c:lineChart>
      <c:catAx>
        <c:axId val="340464000"/>
        <c:scaling>
          <c:orientation val="minMax"/>
        </c:scaling>
        <c:delete val="0"/>
        <c:axPos val="b"/>
        <c:numFmt formatCode="General" sourceLinked="0"/>
        <c:majorTickMark val="out"/>
        <c:minorTickMark val="none"/>
        <c:tickLblPos val="nextTo"/>
        <c:crossAx val="344587264"/>
        <c:crosses val="autoZero"/>
        <c:auto val="1"/>
        <c:lblAlgn val="ctr"/>
        <c:lblOffset val="100"/>
        <c:noMultiLvlLbl val="0"/>
      </c:catAx>
      <c:valAx>
        <c:axId val="344587264"/>
        <c:scaling>
          <c:orientation val="minMax"/>
          <c:max val="0.85000000000000009"/>
          <c:min val="0.55000000000000004"/>
        </c:scaling>
        <c:delete val="0"/>
        <c:axPos val="l"/>
        <c:numFmt formatCode="0%" sourceLinked="0"/>
        <c:majorTickMark val="out"/>
        <c:minorTickMark val="none"/>
        <c:tickLblPos val="nextTo"/>
        <c:crossAx val="340464000"/>
        <c:crosses val="autoZero"/>
        <c:crossBetween val="between"/>
        <c:majorUnit val="5.000000000000001E-2"/>
      </c:valAx>
    </c:plotArea>
    <c:plotVisOnly val="1"/>
    <c:dispBlanksAs val="gap"/>
    <c:showDLblsOverMax val="0"/>
  </c:chart>
  <c:spPr>
    <a:ln>
      <a:noFill/>
    </a:ln>
  </c:spPr>
  <c:externalData r:id="rId1">
    <c:autoUpdate val="0"/>
  </c:externalData>
  <c:userShapes r:id="rId2"/>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GB" sz="1200" b="0"/>
              <a:t>Taking everything into account I have confidence in West Mercia Police?</a:t>
            </a:r>
          </a:p>
        </c:rich>
      </c:tx>
      <c:overlay val="0"/>
    </c:title>
    <c:autoTitleDeleted val="0"/>
    <c:plotArea>
      <c:layout>
        <c:manualLayout>
          <c:layoutTarget val="inner"/>
          <c:xMode val="edge"/>
          <c:yMode val="edge"/>
          <c:x val="6.4145125277807876E-3"/>
          <c:y val="0.16489004408429528"/>
          <c:w val="0.63628090692985573"/>
          <c:h val="0.7860849068623703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A0AC-4D11-9C4C-5FC3FAFC5D9A}"/>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A0AC-4D11-9C4C-5FC3FAFC5D9A}"/>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A0AC-4D11-9C4C-5FC3FAFC5D9A}"/>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A0AC-4D11-9C4C-5FC3FAFC5D9A}"/>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A0AC-4D11-9C4C-5FC3FAFC5D9A}"/>
              </c:ext>
            </c:extLst>
          </c:dPt>
          <c:dLbls>
            <c:dLbl>
              <c:idx val="1"/>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0AC-4D11-9C4C-5FC3FAFC5D9A}"/>
                </c:ext>
              </c:extLst>
            </c:dLbl>
            <c:dLbl>
              <c:idx val="2"/>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A0AC-4D11-9C4C-5FC3FAFC5D9A}"/>
                </c:ext>
              </c:extLst>
            </c:dLbl>
            <c:dLbl>
              <c:idx val="4"/>
              <c:layout>
                <c:manualLayout>
                  <c:x val="2.5641020464159002E-3"/>
                  <c:y val="-4.89296299455939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0AC-4D11-9C4C-5FC3FAFC5D9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AC-4D11-9C4C-5FC3FAFC5D9A}"/>
                </c:ext>
              </c:extLst>
            </c:dLbl>
            <c:numFmt formatCode="0%" sourceLinked="0"/>
            <c:spPr>
              <a:noFill/>
              <a:ln>
                <a:noFill/>
              </a:ln>
              <a:effectLst/>
            </c:spPr>
            <c:txPr>
              <a:bodyPr/>
              <a:lstStyle/>
              <a:p>
                <a:pPr>
                  <a:defRPr sz="16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'LPA Confidence'!$Y$73:$Y$77</c:f>
              <c:strCache>
                <c:ptCount val="5"/>
                <c:pt idx="0">
                  <c:v>Strongly agree</c:v>
                </c:pt>
                <c:pt idx="1">
                  <c:v>Tend to agree</c:v>
                </c:pt>
                <c:pt idx="2">
                  <c:v>Neither</c:v>
                </c:pt>
                <c:pt idx="3">
                  <c:v>Tend to disagree</c:v>
                </c:pt>
                <c:pt idx="4">
                  <c:v>Strongly disagree</c:v>
                </c:pt>
              </c:strCache>
            </c:strRef>
          </c:cat>
          <c:val>
            <c:numRef>
              <c:f>'LPA Confidence'!$Z$73:$Z$77</c:f>
              <c:numCache>
                <c:formatCode>0.0%</c:formatCode>
                <c:ptCount val="5"/>
                <c:pt idx="0">
                  <c:v>0.30469488037504217</c:v>
                </c:pt>
                <c:pt idx="1">
                  <c:v>0.52248153211623016</c:v>
                </c:pt>
                <c:pt idx="2">
                  <c:v>0.10843017761919743</c:v>
                </c:pt>
                <c:pt idx="3">
                  <c:v>5.041421567760989E-2</c:v>
                </c:pt>
                <c:pt idx="4">
                  <c:v>1.3979194211910812E-2</c:v>
                </c:pt>
              </c:numCache>
            </c:numRef>
          </c:val>
          <c:extLst>
            <c:ext xmlns:c16="http://schemas.microsoft.com/office/drawing/2014/chart" uri="{C3380CC4-5D6E-409C-BE32-E72D297353CC}">
              <c16:uniqueId val="{0000000B-A0AC-4D11-9C4C-5FC3FAFC5D9A}"/>
            </c:ext>
          </c:extLst>
        </c:ser>
        <c:dLbls>
          <c:showLegendKey val="0"/>
          <c:showVal val="0"/>
          <c:showCatName val="0"/>
          <c:showSerName val="0"/>
          <c:showPercent val="1"/>
          <c:showBubbleSize val="0"/>
          <c:showLeaderLines val="1"/>
        </c:dLbls>
        <c:firstSliceAng val="0"/>
        <c:holeSize val="50"/>
      </c:doughnutChart>
      <c:spPr>
        <a:ln w="12700" cmpd="sng">
          <a:solidFill>
            <a:schemeClr val="bg1"/>
          </a:solidFill>
        </a:ln>
      </c:spPr>
    </c:plotArea>
    <c:legend>
      <c:legendPos val="r"/>
      <c:layout>
        <c:manualLayout>
          <c:xMode val="edge"/>
          <c:yMode val="edge"/>
          <c:x val="0.66912201309872532"/>
          <c:y val="0.23739511639362756"/>
          <c:w val="0.29213299169533785"/>
          <c:h val="0.64045638300507179"/>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Strongly</a:t>
            </a:r>
            <a:r>
              <a:rPr lang="en-US" sz="1200" b="0" baseline="0"/>
              <a:t> agree </a:t>
            </a:r>
            <a:r>
              <a:rPr lang="en-US" sz="1200" b="0"/>
              <a:t>/ tend</a:t>
            </a:r>
            <a:r>
              <a:rPr lang="en-US" sz="1200" b="0" baseline="0"/>
              <a:t> to agree</a:t>
            </a:r>
            <a:endParaRPr lang="en-US" sz="1200" b="0"/>
          </a:p>
        </c:rich>
      </c:tx>
      <c:overlay val="0"/>
    </c:title>
    <c:autoTitleDeleted val="0"/>
    <c:plotArea>
      <c:layout>
        <c:manualLayout>
          <c:layoutTarget val="inner"/>
          <c:xMode val="edge"/>
          <c:yMode val="edge"/>
          <c:x val="8.3529265918931839E-2"/>
          <c:y val="0.18465262513563896"/>
          <c:w val="0.90456596938647571"/>
          <c:h val="0.47626759259259255"/>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Confidence'!$B$5:$W$5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Confidence'!$B$78:$W$78</c:f>
              <c:numCache>
                <c:formatCode>0.00%</c:formatCode>
                <c:ptCount val="22"/>
                <c:pt idx="0">
                  <c:v>0.87248322147651014</c:v>
                </c:pt>
                <c:pt idx="1">
                  <c:v>0.83333333333333304</c:v>
                </c:pt>
                <c:pt idx="2">
                  <c:v>0.86861313868613155</c:v>
                </c:pt>
                <c:pt idx="3">
                  <c:v>0.89864864864864868</c:v>
                </c:pt>
                <c:pt idx="4">
                  <c:v>0.77800000000000002</c:v>
                </c:pt>
                <c:pt idx="5">
                  <c:v>0.84499999999999997</c:v>
                </c:pt>
                <c:pt idx="6">
                  <c:v>0.79452054794520677</c:v>
                </c:pt>
                <c:pt idx="7">
                  <c:v>0.83443708609271505</c:v>
                </c:pt>
                <c:pt idx="8">
                  <c:v>0.88600000000000001</c:v>
                </c:pt>
                <c:pt idx="9">
                  <c:v>0.80794701986755069</c:v>
                </c:pt>
                <c:pt idx="10">
                  <c:v>0.82432432432432468</c:v>
                </c:pt>
                <c:pt idx="11">
                  <c:v>0.90000000000000058</c:v>
                </c:pt>
                <c:pt idx="12">
                  <c:v>0.81632653061224514</c:v>
                </c:pt>
                <c:pt idx="13">
                  <c:v>0.77999999999999958</c:v>
                </c:pt>
                <c:pt idx="14" formatCode="0.0%">
                  <c:v>0.74242424242424421</c:v>
                </c:pt>
                <c:pt idx="15" formatCode="0.0%">
                  <c:v>0.77027027027027062</c:v>
                </c:pt>
                <c:pt idx="16" formatCode="0.0%">
                  <c:v>0.8013245033112586</c:v>
                </c:pt>
                <c:pt idx="17" formatCode="0.0%">
                  <c:v>0.85034013605442182</c:v>
                </c:pt>
                <c:pt idx="18" formatCode="0.0%">
                  <c:v>0.86577181208053755</c:v>
                </c:pt>
                <c:pt idx="19" formatCode="0.0%">
                  <c:v>0.81333333333333424</c:v>
                </c:pt>
                <c:pt idx="20" formatCode="0.0%">
                  <c:v>0.85034013605442182</c:v>
                </c:pt>
                <c:pt idx="21" formatCode="0.0%">
                  <c:v>0.78231292517006679</c:v>
                </c:pt>
              </c:numCache>
            </c:numRef>
          </c:val>
          <c:smooth val="0"/>
          <c:extLst>
            <c:ext xmlns:c16="http://schemas.microsoft.com/office/drawing/2014/chart" uri="{C3380CC4-5D6E-409C-BE32-E72D297353CC}">
              <c16:uniqueId val="{00000000-42E0-4B00-9CD1-5AFCB4AEE142}"/>
            </c:ext>
          </c:extLst>
        </c:ser>
        <c:dLbls>
          <c:dLblPos val="t"/>
          <c:showLegendKey val="0"/>
          <c:showVal val="1"/>
          <c:showCatName val="0"/>
          <c:showSerName val="0"/>
          <c:showPercent val="0"/>
          <c:showBubbleSize val="0"/>
        </c:dLbls>
        <c:marker val="1"/>
        <c:smooth val="0"/>
        <c:axId val="333107968"/>
        <c:axId val="333110656"/>
      </c:lineChart>
      <c:catAx>
        <c:axId val="333107968"/>
        <c:scaling>
          <c:orientation val="minMax"/>
        </c:scaling>
        <c:delete val="0"/>
        <c:axPos val="b"/>
        <c:numFmt formatCode="General" sourceLinked="0"/>
        <c:majorTickMark val="out"/>
        <c:minorTickMark val="none"/>
        <c:tickLblPos val="nextTo"/>
        <c:txPr>
          <a:bodyPr rot="-2700000"/>
          <a:lstStyle/>
          <a:p>
            <a:pPr>
              <a:defRPr/>
            </a:pPr>
            <a:endParaRPr lang="en-US"/>
          </a:p>
        </c:txPr>
        <c:crossAx val="333110656"/>
        <c:crosses val="autoZero"/>
        <c:auto val="1"/>
        <c:lblAlgn val="ctr"/>
        <c:lblOffset val="100"/>
        <c:noMultiLvlLbl val="0"/>
      </c:catAx>
      <c:valAx>
        <c:axId val="333110656"/>
        <c:scaling>
          <c:orientation val="minMax"/>
          <c:max val="1"/>
          <c:min val="0.70000000000000007"/>
        </c:scaling>
        <c:delete val="0"/>
        <c:axPos val="l"/>
        <c:numFmt formatCode="0%" sourceLinked="0"/>
        <c:majorTickMark val="out"/>
        <c:minorTickMark val="none"/>
        <c:tickLblPos val="nextTo"/>
        <c:crossAx val="33310796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Thinking about your local area. How often would you say you see a police officer or Police Community Support Officer (PCSO)? - %</a:t>
            </a:r>
            <a:r>
              <a:rPr lang="en-US" sz="1200" b="0" baseline="0"/>
              <a:t> </a:t>
            </a:r>
            <a:r>
              <a:rPr lang="en-US" sz="1200" b="0"/>
              <a:t>At least weekly</a:t>
            </a:r>
          </a:p>
        </c:rich>
      </c:tx>
      <c:layout>
        <c:manualLayout>
          <c:xMode val="edge"/>
          <c:yMode val="edge"/>
          <c:x val="0.11745928338762215"/>
          <c:y val="9.9875156054931337E-3"/>
        </c:manualLayout>
      </c:layout>
      <c:overlay val="0"/>
    </c:title>
    <c:autoTitleDeleted val="0"/>
    <c:plotArea>
      <c:layout>
        <c:manualLayout>
          <c:layoutTarget val="inner"/>
          <c:xMode val="edge"/>
          <c:yMode val="edge"/>
          <c:x val="6.1881250000000013E-2"/>
          <c:y val="0.19436792347370604"/>
          <c:w val="0.93322916666666667"/>
          <c:h val="0.5778621504655137"/>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time'!$B$45:$W$45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time'!$B$46:$W$46</c:f>
              <c:numCache>
                <c:formatCode>0.0%</c:formatCode>
                <c:ptCount val="22"/>
                <c:pt idx="0">
                  <c:v>0.32700000000000001</c:v>
                </c:pt>
                <c:pt idx="1">
                  <c:v>0.38400000000000001</c:v>
                </c:pt>
                <c:pt idx="2">
                  <c:v>0.28599999999999998</c:v>
                </c:pt>
                <c:pt idx="3">
                  <c:v>0.28699999999999998</c:v>
                </c:pt>
                <c:pt idx="4">
                  <c:v>0.373</c:v>
                </c:pt>
                <c:pt idx="5">
                  <c:v>0.313</c:v>
                </c:pt>
                <c:pt idx="6">
                  <c:v>0.30000000000000088</c:v>
                </c:pt>
                <c:pt idx="7">
                  <c:v>0.26973684210526244</c:v>
                </c:pt>
                <c:pt idx="8">
                  <c:v>0.44700000000000001</c:v>
                </c:pt>
                <c:pt idx="9">
                  <c:v>0.39072847682119277</c:v>
                </c:pt>
                <c:pt idx="10">
                  <c:v>0.41059602649006716</c:v>
                </c:pt>
                <c:pt idx="11">
                  <c:v>0.31125827814569573</c:v>
                </c:pt>
                <c:pt idx="12">
                  <c:v>0.35570469798657817</c:v>
                </c:pt>
                <c:pt idx="13">
                  <c:v>0.14379084967320208</c:v>
                </c:pt>
                <c:pt idx="14">
                  <c:v>0.17333333333333367</c:v>
                </c:pt>
                <c:pt idx="15">
                  <c:v>0.29530201342281975</c:v>
                </c:pt>
                <c:pt idx="16">
                  <c:v>0.27814569536423933</c:v>
                </c:pt>
                <c:pt idx="17">
                  <c:v>0.293333333333333</c:v>
                </c:pt>
                <c:pt idx="18">
                  <c:v>0.17880794701986763</c:v>
                </c:pt>
                <c:pt idx="19">
                  <c:v>0.1192052980132451</c:v>
                </c:pt>
                <c:pt idx="20">
                  <c:v>0.24</c:v>
                </c:pt>
                <c:pt idx="21">
                  <c:v>0.24999999999999903</c:v>
                </c:pt>
              </c:numCache>
            </c:numRef>
          </c:val>
          <c:smooth val="0"/>
          <c:extLst>
            <c:ext xmlns:c16="http://schemas.microsoft.com/office/drawing/2014/chart" uri="{C3380CC4-5D6E-409C-BE32-E72D297353CC}">
              <c16:uniqueId val="{00000000-2D74-4865-935D-901F2E18E1F9}"/>
            </c:ext>
          </c:extLst>
        </c:ser>
        <c:dLbls>
          <c:dLblPos val="t"/>
          <c:showLegendKey val="0"/>
          <c:showVal val="1"/>
          <c:showCatName val="0"/>
          <c:showSerName val="0"/>
          <c:showPercent val="0"/>
          <c:showBubbleSize val="0"/>
        </c:dLbls>
        <c:marker val="1"/>
        <c:smooth val="0"/>
        <c:axId val="129732608"/>
        <c:axId val="129957888"/>
      </c:lineChart>
      <c:catAx>
        <c:axId val="129732608"/>
        <c:scaling>
          <c:orientation val="minMax"/>
        </c:scaling>
        <c:delete val="0"/>
        <c:axPos val="b"/>
        <c:numFmt formatCode="General" sourceLinked="0"/>
        <c:majorTickMark val="out"/>
        <c:minorTickMark val="none"/>
        <c:tickLblPos val="nextTo"/>
        <c:crossAx val="129957888"/>
        <c:crosses val="autoZero"/>
        <c:auto val="1"/>
        <c:lblAlgn val="ctr"/>
        <c:lblOffset val="100"/>
        <c:noMultiLvlLbl val="0"/>
      </c:catAx>
      <c:valAx>
        <c:axId val="129957888"/>
        <c:scaling>
          <c:orientation val="minMax"/>
          <c:max val="0.5"/>
          <c:min val="0"/>
        </c:scaling>
        <c:delete val="0"/>
        <c:axPos val="l"/>
        <c:numFmt formatCode="0%" sourceLinked="0"/>
        <c:majorTickMark val="out"/>
        <c:minorTickMark val="none"/>
        <c:tickLblPos val="nextTo"/>
        <c:crossAx val="129732608"/>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Overall, how well informed do you feel about what West Mercia Police is doing in your local area? - %</a:t>
            </a:r>
            <a:r>
              <a:rPr lang="en-US" sz="1200" b="0" baseline="0"/>
              <a:t> </a:t>
            </a:r>
            <a:r>
              <a:rPr lang="en-US" sz="1200" b="0"/>
              <a:t>Informed</a:t>
            </a:r>
          </a:p>
        </c:rich>
      </c:tx>
      <c:layout>
        <c:manualLayout>
          <c:xMode val="edge"/>
          <c:yMode val="edge"/>
          <c:x val="0.11745928338762215"/>
          <c:y val="9.9875156054931337E-3"/>
        </c:manualLayout>
      </c:layout>
      <c:overlay val="0"/>
    </c:title>
    <c:autoTitleDeleted val="0"/>
    <c:plotArea>
      <c:layout>
        <c:manualLayout>
          <c:layoutTarget val="inner"/>
          <c:xMode val="edge"/>
          <c:yMode val="edge"/>
          <c:x val="7.691475694444444E-2"/>
          <c:y val="0.19577247986601973"/>
          <c:w val="0.90897569444444448"/>
          <c:h val="0.58096748236853324"/>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time'!$AA$45:$AV$45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time'!$AA$46:$AV$46</c:f>
              <c:numCache>
                <c:formatCode>0.0%</c:formatCode>
                <c:ptCount val="22"/>
                <c:pt idx="0">
                  <c:v>0.47299999999999998</c:v>
                </c:pt>
                <c:pt idx="1">
                  <c:v>0.39700000000000002</c:v>
                </c:pt>
                <c:pt idx="2">
                  <c:v>0.52900000000000003</c:v>
                </c:pt>
                <c:pt idx="3">
                  <c:v>0.47299999999999998</c:v>
                </c:pt>
                <c:pt idx="4">
                  <c:v>0.51300000000000001</c:v>
                </c:pt>
                <c:pt idx="5">
                  <c:v>0.36</c:v>
                </c:pt>
                <c:pt idx="6">
                  <c:v>0.38666666666666794</c:v>
                </c:pt>
                <c:pt idx="7">
                  <c:v>0.49342105263157832</c:v>
                </c:pt>
                <c:pt idx="8">
                  <c:v>0.5</c:v>
                </c:pt>
                <c:pt idx="9">
                  <c:v>0.56953642384106129</c:v>
                </c:pt>
                <c:pt idx="10">
                  <c:v>0.64238410596026552</c:v>
                </c:pt>
                <c:pt idx="11">
                  <c:v>0.4635761589403985</c:v>
                </c:pt>
                <c:pt idx="12">
                  <c:v>0.47651006711409477</c:v>
                </c:pt>
                <c:pt idx="13">
                  <c:v>0.36601307189542376</c:v>
                </c:pt>
                <c:pt idx="14">
                  <c:v>0.44666666666666821</c:v>
                </c:pt>
                <c:pt idx="15">
                  <c:v>0.51006711409396044</c:v>
                </c:pt>
                <c:pt idx="16">
                  <c:v>0.54966887417218613</c:v>
                </c:pt>
                <c:pt idx="17">
                  <c:v>0.55333333333333334</c:v>
                </c:pt>
                <c:pt idx="18">
                  <c:v>0.53642384105960406</c:v>
                </c:pt>
                <c:pt idx="19">
                  <c:v>0.54966887417218691</c:v>
                </c:pt>
                <c:pt idx="20">
                  <c:v>0.50666666666666671</c:v>
                </c:pt>
                <c:pt idx="21">
                  <c:v>0.53378378378378177</c:v>
                </c:pt>
              </c:numCache>
            </c:numRef>
          </c:val>
          <c:smooth val="0"/>
          <c:extLst>
            <c:ext xmlns:c16="http://schemas.microsoft.com/office/drawing/2014/chart" uri="{C3380CC4-5D6E-409C-BE32-E72D297353CC}">
              <c16:uniqueId val="{00000000-25F2-445E-AC75-92D3B6C6BAF9}"/>
            </c:ext>
          </c:extLst>
        </c:ser>
        <c:dLbls>
          <c:dLblPos val="t"/>
          <c:showLegendKey val="0"/>
          <c:showVal val="1"/>
          <c:showCatName val="0"/>
          <c:showSerName val="0"/>
          <c:showPercent val="0"/>
          <c:showBubbleSize val="0"/>
        </c:dLbls>
        <c:marker val="1"/>
        <c:smooth val="0"/>
        <c:axId val="131012864"/>
        <c:axId val="135545984"/>
      </c:lineChart>
      <c:catAx>
        <c:axId val="131012864"/>
        <c:scaling>
          <c:orientation val="minMax"/>
        </c:scaling>
        <c:delete val="0"/>
        <c:axPos val="b"/>
        <c:numFmt formatCode="General" sourceLinked="0"/>
        <c:majorTickMark val="out"/>
        <c:minorTickMark val="none"/>
        <c:tickLblPos val="nextTo"/>
        <c:crossAx val="135545984"/>
        <c:crosses val="autoZero"/>
        <c:auto val="1"/>
        <c:lblAlgn val="ctr"/>
        <c:lblOffset val="100"/>
        <c:noMultiLvlLbl val="0"/>
      </c:catAx>
      <c:valAx>
        <c:axId val="135545984"/>
        <c:scaling>
          <c:orientation val="minMax"/>
          <c:max val="0.70000000000000007"/>
          <c:min val="0.2"/>
        </c:scaling>
        <c:delete val="0"/>
        <c:axPos val="l"/>
        <c:numFmt formatCode="0%" sourceLinked="0"/>
        <c:majorTickMark val="out"/>
        <c:minorTickMark val="none"/>
        <c:tickLblPos val="nextTo"/>
        <c:crossAx val="131012864"/>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 S</a:t>
            </a:r>
            <a:r>
              <a:rPr lang="en-US" sz="1200" b="0" baseline="0"/>
              <a:t>atisfied</a:t>
            </a:r>
            <a:endParaRPr lang="en-US" sz="1200" b="0"/>
          </a:p>
        </c:rich>
      </c:tx>
      <c:overlay val="0"/>
    </c:title>
    <c:autoTitleDeleted val="0"/>
    <c:plotArea>
      <c:layout>
        <c:manualLayout>
          <c:layoutTarget val="inner"/>
          <c:xMode val="edge"/>
          <c:yMode val="edge"/>
          <c:x val="0.10436260413446852"/>
          <c:y val="0.1637338972204446"/>
          <c:w val="0.86885167530269858"/>
          <c:h val="0.60516290587351496"/>
        </c:manualLayout>
      </c:layout>
      <c:lineChart>
        <c:grouping val="standard"/>
        <c:varyColors val="0"/>
        <c:ser>
          <c:idx val="7"/>
          <c:order val="0"/>
          <c:tx>
            <c:strRef>
              <c:f>'Visibility-Presence'!$A$91</c:f>
              <c:strCache>
                <c:ptCount val="1"/>
                <c:pt idx="0">
                  <c:v>Net satisfied</c:v>
                </c:pt>
              </c:strCache>
            </c:strRef>
          </c:tx>
          <c:spPr>
            <a:ln>
              <a:solidFill>
                <a:srgbClr val="005AA0"/>
              </a:solidFill>
            </a:ln>
          </c:spPr>
          <c:marker>
            <c:symbol val="diamond"/>
            <c:size val="5"/>
            <c:spPr>
              <a:solidFill>
                <a:srgbClr val="005AA0"/>
              </a:solidFill>
              <a:ln>
                <a:solidFill>
                  <a:srgbClr val="005AA0"/>
                </a:solidFill>
              </a:ln>
            </c:spPr>
          </c:marker>
          <c:dLbls>
            <c:numFmt formatCode="0%" sourceLinked="0"/>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'Visibility-Presence'!$B$4:$W$4</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'Visibility-Presence'!$B$91:$W$91</c:f>
              <c:numCache>
                <c:formatCode>0.0%</c:formatCode>
                <c:ptCount val="22"/>
                <c:pt idx="0">
                  <c:v>0.57589957434336303</c:v>
                </c:pt>
                <c:pt idx="1">
                  <c:v>0.49114209378220702</c:v>
                </c:pt>
                <c:pt idx="2">
                  <c:v>0.49920756455557502</c:v>
                </c:pt>
                <c:pt idx="3">
                  <c:v>0.48642830424989414</c:v>
                </c:pt>
                <c:pt idx="4">
                  <c:v>0.47899999999999998</c:v>
                </c:pt>
                <c:pt idx="5">
                  <c:v>0.48747339368464943</c:v>
                </c:pt>
                <c:pt idx="6">
                  <c:v>0.56105559606929833</c:v>
                </c:pt>
                <c:pt idx="7">
                  <c:v>0.61600238819762176</c:v>
                </c:pt>
                <c:pt idx="8">
                  <c:v>0.66697579512399052</c:v>
                </c:pt>
                <c:pt idx="9">
                  <c:v>0.63013240562115291</c:v>
                </c:pt>
                <c:pt idx="10">
                  <c:v>0.54339551100681815</c:v>
                </c:pt>
                <c:pt idx="11">
                  <c:v>0.59686874095655407</c:v>
                </c:pt>
                <c:pt idx="12">
                  <c:v>0.64771322030285283</c:v>
                </c:pt>
                <c:pt idx="13">
                  <c:v>0.53675746252644674</c:v>
                </c:pt>
                <c:pt idx="14">
                  <c:v>0.42729628575806033</c:v>
                </c:pt>
                <c:pt idx="15">
                  <c:v>0.61719272729199981</c:v>
                </c:pt>
                <c:pt idx="16">
                  <c:v>0.59614892955974941</c:v>
                </c:pt>
                <c:pt idx="17">
                  <c:v>0.59588062602064651</c:v>
                </c:pt>
                <c:pt idx="18">
                  <c:v>0.60208917112129057</c:v>
                </c:pt>
                <c:pt idx="19">
                  <c:v>0.61325459978840058</c:v>
                </c:pt>
                <c:pt idx="20">
                  <c:v>0.60445045815073029</c:v>
                </c:pt>
                <c:pt idx="21">
                  <c:v>0.61121734257495475</c:v>
                </c:pt>
              </c:numCache>
            </c:numRef>
          </c:val>
          <c:smooth val="0"/>
          <c:extLst>
            <c:ext xmlns:c16="http://schemas.microsoft.com/office/drawing/2014/chart" uri="{C3380CC4-5D6E-409C-BE32-E72D297353CC}">
              <c16:uniqueId val="{00000000-D705-4CB3-A98C-BB2D7CD9FA5D}"/>
            </c:ext>
          </c:extLst>
        </c:ser>
        <c:dLbls>
          <c:showLegendKey val="0"/>
          <c:showVal val="0"/>
          <c:showCatName val="0"/>
          <c:showSerName val="0"/>
          <c:showPercent val="0"/>
          <c:showBubbleSize val="0"/>
        </c:dLbls>
        <c:marker val="1"/>
        <c:smooth val="0"/>
        <c:axId val="328472832"/>
        <c:axId val="328503296"/>
      </c:lineChart>
      <c:catAx>
        <c:axId val="328472832"/>
        <c:scaling>
          <c:orientation val="minMax"/>
        </c:scaling>
        <c:delete val="0"/>
        <c:axPos val="b"/>
        <c:numFmt formatCode="General" sourceLinked="0"/>
        <c:majorTickMark val="out"/>
        <c:minorTickMark val="none"/>
        <c:tickLblPos val="nextTo"/>
        <c:txPr>
          <a:bodyPr rot="-3300000"/>
          <a:lstStyle/>
          <a:p>
            <a:pPr>
              <a:defRPr/>
            </a:pPr>
            <a:endParaRPr lang="en-US"/>
          </a:p>
        </c:txPr>
        <c:crossAx val="328503296"/>
        <c:crosses val="autoZero"/>
        <c:auto val="1"/>
        <c:lblAlgn val="ctr"/>
        <c:lblOffset val="100"/>
        <c:noMultiLvlLbl val="0"/>
      </c:catAx>
      <c:valAx>
        <c:axId val="328503296"/>
        <c:scaling>
          <c:orientation val="minMax"/>
          <c:max val="0.70000000000000007"/>
          <c:min val="0.4"/>
        </c:scaling>
        <c:delete val="0"/>
        <c:axPos val="l"/>
        <c:numFmt formatCode="0%" sourceLinked="0"/>
        <c:majorTickMark val="out"/>
        <c:minorTickMark val="none"/>
        <c:tickLblPos val="nextTo"/>
        <c:crossAx val="328472832"/>
        <c:crosses val="autoZero"/>
        <c:crossBetween val="between"/>
      </c:valAx>
    </c:plotArea>
    <c:plotVisOnly val="1"/>
    <c:dispBlanksAs val="gap"/>
    <c:showDLblsOverMax val="0"/>
  </c:chart>
  <c:spPr>
    <a:ln>
      <a:noFill/>
    </a:ln>
  </c:sp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How much of a problem, if at all, do you think crime and anti-social behaviour are in your local area? - %</a:t>
            </a:r>
            <a:r>
              <a:rPr lang="en-US" sz="1200" b="0" baseline="0"/>
              <a:t> </a:t>
            </a:r>
            <a:r>
              <a:rPr lang="en-US" sz="1200" b="0"/>
              <a:t>Not much / no problem at all</a:t>
            </a:r>
          </a:p>
        </c:rich>
      </c:tx>
      <c:layout>
        <c:manualLayout>
          <c:xMode val="edge"/>
          <c:yMode val="edge"/>
          <c:x val="0.11745920138888889"/>
          <c:y val="4.9480158730158732E-3"/>
        </c:manualLayout>
      </c:layout>
      <c:overlay val="0"/>
    </c:title>
    <c:autoTitleDeleted val="0"/>
    <c:plotArea>
      <c:layout>
        <c:manualLayout>
          <c:layoutTarget val="inner"/>
          <c:xMode val="edge"/>
          <c:yMode val="edge"/>
          <c:x val="7.691475694444444E-2"/>
          <c:y val="0.18954102964610844"/>
          <c:w val="0.90897569444444448"/>
          <c:h val="0.59200154620469858"/>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time'!$AZ$45:$BU$45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time'!$AZ$46:$BU$46</c:f>
              <c:numCache>
                <c:formatCode>0.0%</c:formatCode>
                <c:ptCount val="22"/>
                <c:pt idx="0">
                  <c:v>0.6</c:v>
                </c:pt>
                <c:pt idx="1">
                  <c:v>0.59599999999999997</c:v>
                </c:pt>
                <c:pt idx="2">
                  <c:v>0.67900000000000005</c:v>
                </c:pt>
                <c:pt idx="3">
                  <c:v>0.59299999999999997</c:v>
                </c:pt>
                <c:pt idx="4">
                  <c:v>0.57999999999999996</c:v>
                </c:pt>
                <c:pt idx="5">
                  <c:v>0.64700000000000002</c:v>
                </c:pt>
                <c:pt idx="6">
                  <c:v>0.64666666666666905</c:v>
                </c:pt>
                <c:pt idx="7">
                  <c:v>0.69736842105263097</c:v>
                </c:pt>
                <c:pt idx="8">
                  <c:v>0.71699999999999997</c:v>
                </c:pt>
                <c:pt idx="9">
                  <c:v>0.62251655629139269</c:v>
                </c:pt>
                <c:pt idx="10">
                  <c:v>0.66887417218543099</c:v>
                </c:pt>
                <c:pt idx="11">
                  <c:v>0.67549668874172353</c:v>
                </c:pt>
                <c:pt idx="12">
                  <c:v>0.77181208053691308</c:v>
                </c:pt>
                <c:pt idx="13">
                  <c:v>0.62745098039215619</c:v>
                </c:pt>
                <c:pt idx="14">
                  <c:v>0.61333333333333562</c:v>
                </c:pt>
                <c:pt idx="15">
                  <c:v>0.73825503355704736</c:v>
                </c:pt>
                <c:pt idx="16">
                  <c:v>0.74172185430463611</c:v>
                </c:pt>
                <c:pt idx="17">
                  <c:v>0.70666666666666667</c:v>
                </c:pt>
                <c:pt idx="18">
                  <c:v>0.75496688741721973</c:v>
                </c:pt>
                <c:pt idx="19">
                  <c:v>0.76821192052980247</c:v>
                </c:pt>
                <c:pt idx="20">
                  <c:v>0.72000000000000008</c:v>
                </c:pt>
                <c:pt idx="21">
                  <c:v>0.65540540540540337</c:v>
                </c:pt>
              </c:numCache>
            </c:numRef>
          </c:val>
          <c:smooth val="0"/>
          <c:extLst>
            <c:ext xmlns:c16="http://schemas.microsoft.com/office/drawing/2014/chart" uri="{C3380CC4-5D6E-409C-BE32-E72D297353CC}">
              <c16:uniqueId val="{00000000-60B0-44A8-B6A6-7A1EBF0A1877}"/>
            </c:ext>
          </c:extLst>
        </c:ser>
        <c:dLbls>
          <c:dLblPos val="t"/>
          <c:showLegendKey val="0"/>
          <c:showVal val="1"/>
          <c:showCatName val="0"/>
          <c:showSerName val="0"/>
          <c:showPercent val="0"/>
          <c:showBubbleSize val="0"/>
        </c:dLbls>
        <c:marker val="1"/>
        <c:smooth val="0"/>
        <c:axId val="158409472"/>
        <c:axId val="250091392"/>
      </c:lineChart>
      <c:catAx>
        <c:axId val="158409472"/>
        <c:scaling>
          <c:orientation val="minMax"/>
        </c:scaling>
        <c:delete val="0"/>
        <c:axPos val="b"/>
        <c:numFmt formatCode="General" sourceLinked="0"/>
        <c:majorTickMark val="out"/>
        <c:minorTickMark val="none"/>
        <c:tickLblPos val="nextTo"/>
        <c:crossAx val="250091392"/>
        <c:crosses val="autoZero"/>
        <c:auto val="1"/>
        <c:lblAlgn val="ctr"/>
        <c:lblOffset val="100"/>
        <c:noMultiLvlLbl val="0"/>
      </c:catAx>
      <c:valAx>
        <c:axId val="250091392"/>
        <c:scaling>
          <c:orientation val="minMax"/>
          <c:min val="0.4"/>
        </c:scaling>
        <c:delete val="0"/>
        <c:axPos val="l"/>
        <c:numFmt formatCode="0%" sourceLinked="0"/>
        <c:majorTickMark val="out"/>
        <c:minorTickMark val="none"/>
        <c:tickLblPos val="nextTo"/>
        <c:crossAx val="158409472"/>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i="0" baseline="0">
                <a:effectLst/>
              </a:rPr>
              <a:t>In general, how good a job do you think West Mercia Police are doing in your local area? % Excellent / good job</a:t>
            </a:r>
            <a:endParaRPr lang="en-GB" sz="1000">
              <a:effectLst/>
            </a:endParaRPr>
          </a:p>
        </c:rich>
      </c:tx>
      <c:layout>
        <c:manualLayout>
          <c:xMode val="edge"/>
          <c:yMode val="edge"/>
          <c:x val="0.11745920138888889"/>
          <c:y val="4.9480158730158732E-3"/>
        </c:manualLayout>
      </c:layout>
      <c:overlay val="0"/>
    </c:title>
    <c:autoTitleDeleted val="0"/>
    <c:plotArea>
      <c:layout>
        <c:manualLayout>
          <c:layoutTarget val="inner"/>
          <c:xMode val="edge"/>
          <c:yMode val="edge"/>
          <c:x val="7.4709895833333317E-2"/>
          <c:y val="0.14667881541786973"/>
          <c:w val="0.90897569444444448"/>
          <c:h val="0.62557509348227391"/>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time'!$BY$45:$CT$45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time'!$BY$46:$CT$46</c:f>
              <c:numCache>
                <c:formatCode>0.0%</c:formatCode>
                <c:ptCount val="22"/>
                <c:pt idx="0">
                  <c:v>0.66400000000000003</c:v>
                </c:pt>
                <c:pt idx="1">
                  <c:v>0.71599999999999997</c:v>
                </c:pt>
                <c:pt idx="2">
                  <c:v>0.67200000000000004</c:v>
                </c:pt>
                <c:pt idx="3">
                  <c:v>0.72599999999999998</c:v>
                </c:pt>
                <c:pt idx="4">
                  <c:v>0.69899999999999995</c:v>
                </c:pt>
                <c:pt idx="5">
                  <c:v>0.60299999999999998</c:v>
                </c:pt>
                <c:pt idx="6">
                  <c:v>0.64788732394366411</c:v>
                </c:pt>
                <c:pt idx="7">
                  <c:v>0.72108843537414924</c:v>
                </c:pt>
                <c:pt idx="8">
                  <c:v>0.74299999999999999</c:v>
                </c:pt>
                <c:pt idx="9">
                  <c:v>0.64383561643835807</c:v>
                </c:pt>
                <c:pt idx="10">
                  <c:v>0.69387755102040871</c:v>
                </c:pt>
                <c:pt idx="11">
                  <c:v>0.83333333333333426</c:v>
                </c:pt>
                <c:pt idx="12">
                  <c:v>0.84563758389261767</c:v>
                </c:pt>
                <c:pt idx="13">
                  <c:v>0.6137931034482752</c:v>
                </c:pt>
                <c:pt idx="14">
                  <c:v>0.60283687943262609</c:v>
                </c:pt>
                <c:pt idx="15">
                  <c:v>0.58741258741258806</c:v>
                </c:pt>
                <c:pt idx="16">
                  <c:v>0.63194444444444509</c:v>
                </c:pt>
                <c:pt idx="17">
                  <c:v>0.60447761194029848</c:v>
                </c:pt>
                <c:pt idx="18">
                  <c:v>0.56204379562043905</c:v>
                </c:pt>
                <c:pt idx="19">
                  <c:v>0.60563380281690282</c:v>
                </c:pt>
                <c:pt idx="20">
                  <c:v>0.63043478260869568</c:v>
                </c:pt>
                <c:pt idx="21">
                  <c:v>0.69064748201438653</c:v>
                </c:pt>
              </c:numCache>
            </c:numRef>
          </c:val>
          <c:smooth val="0"/>
          <c:extLst>
            <c:ext xmlns:c16="http://schemas.microsoft.com/office/drawing/2014/chart" uri="{C3380CC4-5D6E-409C-BE32-E72D297353CC}">
              <c16:uniqueId val="{00000000-B286-45CE-9877-27BC599A4DD3}"/>
            </c:ext>
          </c:extLst>
        </c:ser>
        <c:dLbls>
          <c:dLblPos val="t"/>
          <c:showLegendKey val="0"/>
          <c:showVal val="1"/>
          <c:showCatName val="0"/>
          <c:showSerName val="0"/>
          <c:showPercent val="0"/>
          <c:showBubbleSize val="0"/>
        </c:dLbls>
        <c:marker val="1"/>
        <c:smooth val="0"/>
        <c:axId val="336102144"/>
        <c:axId val="338315520"/>
      </c:lineChart>
      <c:catAx>
        <c:axId val="336102144"/>
        <c:scaling>
          <c:orientation val="minMax"/>
        </c:scaling>
        <c:delete val="0"/>
        <c:axPos val="b"/>
        <c:numFmt formatCode="General" sourceLinked="0"/>
        <c:majorTickMark val="out"/>
        <c:minorTickMark val="none"/>
        <c:tickLblPos val="nextTo"/>
        <c:crossAx val="338315520"/>
        <c:crosses val="autoZero"/>
        <c:auto val="1"/>
        <c:lblAlgn val="ctr"/>
        <c:lblOffset val="100"/>
        <c:noMultiLvlLbl val="0"/>
      </c:catAx>
      <c:valAx>
        <c:axId val="338315520"/>
        <c:scaling>
          <c:orientation val="minMax"/>
          <c:max val="0.9"/>
          <c:min val="0.55000000000000004"/>
        </c:scaling>
        <c:delete val="0"/>
        <c:axPos val="l"/>
        <c:numFmt formatCode="0%" sourceLinked="0"/>
        <c:majorTickMark val="out"/>
        <c:minorTickMark val="none"/>
        <c:tickLblPos val="nextTo"/>
        <c:crossAx val="336102144"/>
        <c:crosses val="autoZero"/>
        <c:crossBetween val="between"/>
        <c:majorUnit val="5.000000000000001E-2"/>
      </c:valAx>
    </c:plotArea>
    <c:plotVisOnly val="1"/>
    <c:dispBlanksAs val="gap"/>
    <c:showDLblsOverMax val="0"/>
  </c:chart>
  <c:spPr>
    <a:ln>
      <a:noFill/>
    </a:ln>
  </c:spPr>
  <c:externalData r:id="rId1">
    <c:autoUpdate val="0"/>
  </c:externalData>
  <c:userShapes r:id="rId2"/>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GB" sz="1200" b="0"/>
              <a:t>Taking everything into account I have confidence in West Mercia Police?</a:t>
            </a:r>
          </a:p>
        </c:rich>
      </c:tx>
      <c:overlay val="0"/>
    </c:title>
    <c:autoTitleDeleted val="0"/>
    <c:plotArea>
      <c:layout>
        <c:manualLayout>
          <c:layoutTarget val="inner"/>
          <c:xMode val="edge"/>
          <c:yMode val="edge"/>
          <c:x val="6.4145125277807876E-3"/>
          <c:y val="0.16489004408429528"/>
          <c:w val="0.63628090692985573"/>
          <c:h val="0.7860849068623703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E8A2-4EB4-A846-960F8B51BF80}"/>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E8A2-4EB4-A846-960F8B51BF80}"/>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E8A2-4EB4-A846-960F8B51BF80}"/>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E8A2-4EB4-A846-960F8B51BF80}"/>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E8A2-4EB4-A846-960F8B51BF80}"/>
              </c:ext>
            </c:extLst>
          </c:dPt>
          <c:dLbls>
            <c:dLbl>
              <c:idx val="1"/>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E8A2-4EB4-A846-960F8B51BF80}"/>
                </c:ext>
              </c:extLst>
            </c:dLbl>
            <c:dLbl>
              <c:idx val="2"/>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E8A2-4EB4-A846-960F8B51BF80}"/>
                </c:ext>
              </c:extLst>
            </c:dLbl>
            <c:dLbl>
              <c:idx val="4"/>
              <c:layout>
                <c:manualLayout>
                  <c:x val="2.5641020464159002E-3"/>
                  <c:y val="-4.89296299455939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8A2-4EB4-A846-960F8B51BF8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A2-4EB4-A846-960F8B51BF80}"/>
                </c:ext>
              </c:extLst>
            </c:dLbl>
            <c:numFmt formatCode="0%" sourceLinked="0"/>
            <c:spPr>
              <a:noFill/>
              <a:ln>
                <a:noFill/>
              </a:ln>
              <a:effectLst/>
            </c:spPr>
            <c:txPr>
              <a:bodyPr/>
              <a:lstStyle/>
              <a:p>
                <a:pPr>
                  <a:defRPr sz="16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'LPA Confidence'!$Y$108:$Y$112</c:f>
              <c:strCache>
                <c:ptCount val="5"/>
                <c:pt idx="0">
                  <c:v>Strongly agree</c:v>
                </c:pt>
                <c:pt idx="1">
                  <c:v>Tend to agree</c:v>
                </c:pt>
                <c:pt idx="2">
                  <c:v>Neither</c:v>
                </c:pt>
                <c:pt idx="3">
                  <c:v>Tend to disagree</c:v>
                </c:pt>
                <c:pt idx="4">
                  <c:v>Strongly disagree</c:v>
                </c:pt>
              </c:strCache>
            </c:strRef>
          </c:cat>
          <c:val>
            <c:numRef>
              <c:f>'LPA Confidence'!$Z$108:$Z$112</c:f>
              <c:numCache>
                <c:formatCode>0.0%</c:formatCode>
                <c:ptCount val="5"/>
                <c:pt idx="0">
                  <c:v>0.29968478428603623</c:v>
                </c:pt>
                <c:pt idx="1">
                  <c:v>0.52044044283290436</c:v>
                </c:pt>
                <c:pt idx="2">
                  <c:v>9.254770322783358E-2</c:v>
                </c:pt>
                <c:pt idx="3">
                  <c:v>7.0206519616427251E-2</c:v>
                </c:pt>
                <c:pt idx="4">
                  <c:v>1.7120550036804526E-2</c:v>
                </c:pt>
              </c:numCache>
            </c:numRef>
          </c:val>
          <c:extLst>
            <c:ext xmlns:c16="http://schemas.microsoft.com/office/drawing/2014/chart" uri="{C3380CC4-5D6E-409C-BE32-E72D297353CC}">
              <c16:uniqueId val="{0000000B-E8A2-4EB4-A846-960F8B51BF80}"/>
            </c:ext>
          </c:extLst>
        </c:ser>
        <c:dLbls>
          <c:showLegendKey val="0"/>
          <c:showVal val="0"/>
          <c:showCatName val="0"/>
          <c:showSerName val="0"/>
          <c:showPercent val="1"/>
          <c:showBubbleSize val="0"/>
          <c:showLeaderLines val="1"/>
        </c:dLbls>
        <c:firstSliceAng val="0"/>
        <c:holeSize val="50"/>
      </c:doughnutChart>
      <c:spPr>
        <a:ln w="12700" cmpd="sng">
          <a:solidFill>
            <a:schemeClr val="bg1"/>
          </a:solidFill>
        </a:ln>
      </c:spPr>
    </c:plotArea>
    <c:legend>
      <c:legendPos val="r"/>
      <c:layout>
        <c:manualLayout>
          <c:xMode val="edge"/>
          <c:yMode val="edge"/>
          <c:x val="0.66912201309872532"/>
          <c:y val="0.23739511639362756"/>
          <c:w val="0.29213299169533785"/>
          <c:h val="0.64045638300507179"/>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Strongly</a:t>
            </a:r>
            <a:r>
              <a:rPr lang="en-US" sz="1200" b="0" baseline="0"/>
              <a:t> agree </a:t>
            </a:r>
            <a:r>
              <a:rPr lang="en-US" sz="1200" b="0"/>
              <a:t>/ tend</a:t>
            </a:r>
            <a:r>
              <a:rPr lang="en-US" sz="1200" b="0" baseline="0"/>
              <a:t> to agree</a:t>
            </a:r>
            <a:endParaRPr lang="en-US" sz="1200" b="0"/>
          </a:p>
        </c:rich>
      </c:tx>
      <c:overlay val="0"/>
    </c:title>
    <c:autoTitleDeleted val="0"/>
    <c:plotArea>
      <c:layout>
        <c:manualLayout>
          <c:layoutTarget val="inner"/>
          <c:xMode val="edge"/>
          <c:yMode val="edge"/>
          <c:x val="8.3529265918931839E-2"/>
          <c:y val="0.18465262513563896"/>
          <c:w val="0.90456596938647571"/>
          <c:h val="0.52330462962962965"/>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Confidence'!$B$5:$W$5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Confidence'!$B$113:$W$113</c:f>
              <c:numCache>
                <c:formatCode>0.00%</c:formatCode>
                <c:ptCount val="22"/>
                <c:pt idx="0">
                  <c:v>0.8466666666666669</c:v>
                </c:pt>
                <c:pt idx="1">
                  <c:v>0.81879194630872487</c:v>
                </c:pt>
                <c:pt idx="2">
                  <c:v>0.83006535947712401</c:v>
                </c:pt>
                <c:pt idx="3">
                  <c:v>0.81208053691275184</c:v>
                </c:pt>
                <c:pt idx="4">
                  <c:v>0.83099999999999996</c:v>
                </c:pt>
                <c:pt idx="5">
                  <c:v>0.81499999999999995</c:v>
                </c:pt>
                <c:pt idx="6">
                  <c:v>0.80536912751677836</c:v>
                </c:pt>
                <c:pt idx="7">
                  <c:v>0.83443708609271516</c:v>
                </c:pt>
                <c:pt idx="8">
                  <c:v>0.88600000000000001</c:v>
                </c:pt>
                <c:pt idx="9">
                  <c:v>0.89261744966443057</c:v>
                </c:pt>
                <c:pt idx="10">
                  <c:v>0.82638888888888895</c:v>
                </c:pt>
                <c:pt idx="11">
                  <c:v>0.86754966887417351</c:v>
                </c:pt>
                <c:pt idx="12">
                  <c:v>0.86092715231788075</c:v>
                </c:pt>
                <c:pt idx="13">
                  <c:v>0.87671232876712335</c:v>
                </c:pt>
                <c:pt idx="14" formatCode="0.0%">
                  <c:v>0.81999999999999984</c:v>
                </c:pt>
                <c:pt idx="15" formatCode="0.0%">
                  <c:v>0.85234899328859048</c:v>
                </c:pt>
                <c:pt idx="16" formatCode="0.0%">
                  <c:v>0.85034013605442293</c:v>
                </c:pt>
                <c:pt idx="17" formatCode="0.0%">
                  <c:v>0.83221476510067116</c:v>
                </c:pt>
                <c:pt idx="18" formatCode="0.0%">
                  <c:v>0.80666666666666709</c:v>
                </c:pt>
                <c:pt idx="19" formatCode="0.0%">
                  <c:v>0.85333333333333328</c:v>
                </c:pt>
                <c:pt idx="20" formatCode="0.0%">
                  <c:v>0.82550335570469802</c:v>
                </c:pt>
                <c:pt idx="21" formatCode="0.0%">
                  <c:v>0.79259259259259118</c:v>
                </c:pt>
              </c:numCache>
            </c:numRef>
          </c:val>
          <c:smooth val="0"/>
          <c:extLst>
            <c:ext xmlns:c16="http://schemas.microsoft.com/office/drawing/2014/chart" uri="{C3380CC4-5D6E-409C-BE32-E72D297353CC}">
              <c16:uniqueId val="{00000000-6CFB-4D12-A007-19E5665A1BFB}"/>
            </c:ext>
          </c:extLst>
        </c:ser>
        <c:dLbls>
          <c:dLblPos val="t"/>
          <c:showLegendKey val="0"/>
          <c:showVal val="1"/>
          <c:showCatName val="0"/>
          <c:showSerName val="0"/>
          <c:showPercent val="0"/>
          <c:showBubbleSize val="0"/>
        </c:dLbls>
        <c:marker val="1"/>
        <c:smooth val="0"/>
        <c:axId val="333146368"/>
        <c:axId val="333149312"/>
      </c:lineChart>
      <c:catAx>
        <c:axId val="333146368"/>
        <c:scaling>
          <c:orientation val="minMax"/>
        </c:scaling>
        <c:delete val="0"/>
        <c:axPos val="b"/>
        <c:numFmt formatCode="General" sourceLinked="0"/>
        <c:majorTickMark val="out"/>
        <c:minorTickMark val="none"/>
        <c:tickLblPos val="nextTo"/>
        <c:txPr>
          <a:bodyPr rot="-2700000"/>
          <a:lstStyle/>
          <a:p>
            <a:pPr>
              <a:defRPr/>
            </a:pPr>
            <a:endParaRPr lang="en-US"/>
          </a:p>
        </c:txPr>
        <c:crossAx val="333149312"/>
        <c:crosses val="autoZero"/>
        <c:auto val="1"/>
        <c:lblAlgn val="ctr"/>
        <c:lblOffset val="100"/>
        <c:noMultiLvlLbl val="0"/>
      </c:catAx>
      <c:valAx>
        <c:axId val="333149312"/>
        <c:scaling>
          <c:orientation val="minMax"/>
          <c:max val="1"/>
          <c:min val="0.70000000000000007"/>
        </c:scaling>
        <c:delete val="0"/>
        <c:axPos val="l"/>
        <c:numFmt formatCode="0%" sourceLinked="0"/>
        <c:majorTickMark val="out"/>
        <c:minorTickMark val="none"/>
        <c:tickLblPos val="nextTo"/>
        <c:crossAx val="33314636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Thinking about your local area. How often would you say you see a police officer or Police Community Support Officer (PCSO)? - %</a:t>
            </a:r>
            <a:r>
              <a:rPr lang="en-US" sz="1200" b="0" baseline="0"/>
              <a:t> </a:t>
            </a:r>
            <a:r>
              <a:rPr lang="en-US" sz="1200" b="0"/>
              <a:t>At least weekly</a:t>
            </a:r>
          </a:p>
        </c:rich>
      </c:tx>
      <c:layout>
        <c:manualLayout>
          <c:xMode val="edge"/>
          <c:yMode val="edge"/>
          <c:x val="0.11745928338762215"/>
          <c:y val="9.9875156054931337E-3"/>
        </c:manualLayout>
      </c:layout>
      <c:overlay val="0"/>
    </c:title>
    <c:autoTitleDeleted val="0"/>
    <c:plotArea>
      <c:layout>
        <c:manualLayout>
          <c:layoutTarget val="inner"/>
          <c:xMode val="edge"/>
          <c:yMode val="edge"/>
          <c:x val="6.0015456965484493E-2"/>
          <c:y val="0.22804493594875902"/>
          <c:w val="0.93035946705460637"/>
          <c:h val="0.54703803957265362"/>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time'!$B$65:$W$65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time'!$B$66:$W$66</c:f>
              <c:numCache>
                <c:formatCode>0.0%</c:formatCode>
                <c:ptCount val="22"/>
                <c:pt idx="0">
                  <c:v>0.193</c:v>
                </c:pt>
                <c:pt idx="1">
                  <c:v>0.2</c:v>
                </c:pt>
                <c:pt idx="2">
                  <c:v>0.192</c:v>
                </c:pt>
                <c:pt idx="3">
                  <c:v>0.19900000000000001</c:v>
                </c:pt>
                <c:pt idx="4">
                  <c:v>0.307</c:v>
                </c:pt>
                <c:pt idx="5">
                  <c:v>0.21299999999999999</c:v>
                </c:pt>
                <c:pt idx="6">
                  <c:v>0.37999999999999973</c:v>
                </c:pt>
                <c:pt idx="7">
                  <c:v>0.33112582781456923</c:v>
                </c:pt>
                <c:pt idx="8">
                  <c:v>0.309</c:v>
                </c:pt>
                <c:pt idx="9">
                  <c:v>0.35294117647058931</c:v>
                </c:pt>
                <c:pt idx="10">
                  <c:v>0.23648648648648657</c:v>
                </c:pt>
                <c:pt idx="11">
                  <c:v>0.36184210526315896</c:v>
                </c:pt>
                <c:pt idx="12">
                  <c:v>0.38410596026490035</c:v>
                </c:pt>
                <c:pt idx="13">
                  <c:v>0.16216216216216225</c:v>
                </c:pt>
                <c:pt idx="14">
                  <c:v>0.21333333333333293</c:v>
                </c:pt>
                <c:pt idx="15">
                  <c:v>0.23333333333333295</c:v>
                </c:pt>
                <c:pt idx="16">
                  <c:v>0.22818791946308717</c:v>
                </c:pt>
                <c:pt idx="17">
                  <c:v>0.14666666666666681</c:v>
                </c:pt>
                <c:pt idx="18">
                  <c:v>0.18666666666666729</c:v>
                </c:pt>
                <c:pt idx="19">
                  <c:v>0.13907284768211889</c:v>
                </c:pt>
                <c:pt idx="20">
                  <c:v>0.22000000000000014</c:v>
                </c:pt>
                <c:pt idx="21">
                  <c:v>0.22147651006711391</c:v>
                </c:pt>
              </c:numCache>
            </c:numRef>
          </c:val>
          <c:smooth val="0"/>
          <c:extLst>
            <c:ext xmlns:c16="http://schemas.microsoft.com/office/drawing/2014/chart" uri="{C3380CC4-5D6E-409C-BE32-E72D297353CC}">
              <c16:uniqueId val="{00000000-A55F-4409-99FD-73E5E3E40322}"/>
            </c:ext>
          </c:extLst>
        </c:ser>
        <c:dLbls>
          <c:dLblPos val="t"/>
          <c:showLegendKey val="0"/>
          <c:showVal val="1"/>
          <c:showCatName val="0"/>
          <c:showSerName val="0"/>
          <c:showPercent val="0"/>
          <c:showBubbleSize val="0"/>
        </c:dLbls>
        <c:marker val="1"/>
        <c:smooth val="0"/>
        <c:axId val="253589760"/>
        <c:axId val="253621760"/>
      </c:lineChart>
      <c:catAx>
        <c:axId val="253589760"/>
        <c:scaling>
          <c:orientation val="minMax"/>
        </c:scaling>
        <c:delete val="0"/>
        <c:axPos val="b"/>
        <c:numFmt formatCode="General" sourceLinked="0"/>
        <c:majorTickMark val="out"/>
        <c:minorTickMark val="none"/>
        <c:tickLblPos val="nextTo"/>
        <c:crossAx val="253621760"/>
        <c:crosses val="autoZero"/>
        <c:auto val="1"/>
        <c:lblAlgn val="ctr"/>
        <c:lblOffset val="100"/>
        <c:noMultiLvlLbl val="0"/>
      </c:catAx>
      <c:valAx>
        <c:axId val="253621760"/>
        <c:scaling>
          <c:orientation val="minMax"/>
          <c:max val="0.4"/>
          <c:min val="0"/>
        </c:scaling>
        <c:delete val="0"/>
        <c:axPos val="l"/>
        <c:numFmt formatCode="0%" sourceLinked="0"/>
        <c:majorTickMark val="out"/>
        <c:minorTickMark val="none"/>
        <c:tickLblPos val="nextTo"/>
        <c:crossAx val="253589760"/>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Overall, how well informed do you feel about what West Mercia Police is doing in your local area? - %</a:t>
            </a:r>
            <a:r>
              <a:rPr lang="en-US" sz="1200" b="0" baseline="0"/>
              <a:t> </a:t>
            </a:r>
            <a:r>
              <a:rPr lang="en-US" sz="1200" b="0"/>
              <a:t>Informed</a:t>
            </a:r>
          </a:p>
        </c:rich>
      </c:tx>
      <c:layout>
        <c:manualLayout>
          <c:xMode val="edge"/>
          <c:yMode val="edge"/>
          <c:x val="0.11745928338762215"/>
          <c:y val="9.9875156054931337E-3"/>
        </c:manualLayout>
      </c:layout>
      <c:overlay val="0"/>
    </c:title>
    <c:autoTitleDeleted val="0"/>
    <c:plotArea>
      <c:layout>
        <c:manualLayout>
          <c:layoutTarget val="inner"/>
          <c:xMode val="edge"/>
          <c:yMode val="edge"/>
          <c:x val="7.9119618055555549E-2"/>
          <c:y val="0.1644940476190476"/>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time'!$AA$65:$AV$65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time'!$AA$66:$AV$66</c:f>
              <c:numCache>
                <c:formatCode>0.0%</c:formatCode>
                <c:ptCount val="22"/>
                <c:pt idx="0">
                  <c:v>0.34</c:v>
                </c:pt>
                <c:pt idx="1">
                  <c:v>0.22700000000000001</c:v>
                </c:pt>
                <c:pt idx="2">
                  <c:v>0.41399999999999998</c:v>
                </c:pt>
                <c:pt idx="3">
                  <c:v>0.35799999999999998</c:v>
                </c:pt>
                <c:pt idx="4">
                  <c:v>0.42</c:v>
                </c:pt>
                <c:pt idx="5">
                  <c:v>0.36</c:v>
                </c:pt>
                <c:pt idx="6">
                  <c:v>0.45999999999999974</c:v>
                </c:pt>
                <c:pt idx="7">
                  <c:v>0.39735099337748314</c:v>
                </c:pt>
                <c:pt idx="8">
                  <c:v>0.40300000000000002</c:v>
                </c:pt>
                <c:pt idx="9">
                  <c:v>0.50326797385621069</c:v>
                </c:pt>
                <c:pt idx="10">
                  <c:v>0.49324324324324331</c:v>
                </c:pt>
                <c:pt idx="11">
                  <c:v>0.48026315789473822</c:v>
                </c:pt>
                <c:pt idx="12">
                  <c:v>0.45033112582781426</c:v>
                </c:pt>
                <c:pt idx="13">
                  <c:v>0.3243243243243244</c:v>
                </c:pt>
                <c:pt idx="14">
                  <c:v>0.33999999999999969</c:v>
                </c:pt>
                <c:pt idx="15">
                  <c:v>0.4799999999999997</c:v>
                </c:pt>
                <c:pt idx="16">
                  <c:v>0.52348993288590651</c:v>
                </c:pt>
                <c:pt idx="17">
                  <c:v>0.62000000000000011</c:v>
                </c:pt>
                <c:pt idx="18">
                  <c:v>0.55333333333333434</c:v>
                </c:pt>
                <c:pt idx="19">
                  <c:v>0.57615894039735083</c:v>
                </c:pt>
                <c:pt idx="20">
                  <c:v>0.48</c:v>
                </c:pt>
                <c:pt idx="21">
                  <c:v>0.47651006711409288</c:v>
                </c:pt>
              </c:numCache>
            </c:numRef>
          </c:val>
          <c:smooth val="0"/>
          <c:extLst>
            <c:ext xmlns:c16="http://schemas.microsoft.com/office/drawing/2014/chart" uri="{C3380CC4-5D6E-409C-BE32-E72D297353CC}">
              <c16:uniqueId val="{00000000-0A94-4D95-A640-14216B81E67A}"/>
            </c:ext>
          </c:extLst>
        </c:ser>
        <c:dLbls>
          <c:dLblPos val="t"/>
          <c:showLegendKey val="0"/>
          <c:showVal val="1"/>
          <c:showCatName val="0"/>
          <c:showSerName val="0"/>
          <c:showPercent val="0"/>
          <c:showBubbleSize val="0"/>
        </c:dLbls>
        <c:marker val="1"/>
        <c:smooth val="0"/>
        <c:axId val="303361408"/>
        <c:axId val="317075840"/>
      </c:lineChart>
      <c:catAx>
        <c:axId val="303361408"/>
        <c:scaling>
          <c:orientation val="minMax"/>
        </c:scaling>
        <c:delete val="0"/>
        <c:axPos val="b"/>
        <c:numFmt formatCode="General" sourceLinked="0"/>
        <c:majorTickMark val="out"/>
        <c:minorTickMark val="none"/>
        <c:tickLblPos val="nextTo"/>
        <c:crossAx val="317075840"/>
        <c:crosses val="autoZero"/>
        <c:auto val="1"/>
        <c:lblAlgn val="ctr"/>
        <c:lblOffset val="100"/>
        <c:noMultiLvlLbl val="0"/>
      </c:catAx>
      <c:valAx>
        <c:axId val="317075840"/>
        <c:scaling>
          <c:orientation val="minMax"/>
          <c:max val="0.70000000000000007"/>
          <c:min val="0.1"/>
        </c:scaling>
        <c:delete val="0"/>
        <c:axPos val="l"/>
        <c:numFmt formatCode="0%" sourceLinked="0"/>
        <c:majorTickMark val="out"/>
        <c:minorTickMark val="none"/>
        <c:tickLblPos val="nextTo"/>
        <c:crossAx val="303361408"/>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How much of a problem, if at all, do you think crime and anti-social behaviour are in your local area? - %</a:t>
            </a:r>
            <a:r>
              <a:rPr lang="en-US" sz="1200" b="0" baseline="0"/>
              <a:t> </a:t>
            </a:r>
            <a:r>
              <a:rPr lang="en-US" sz="1200" b="0"/>
              <a:t>Not much / no problem at all</a:t>
            </a:r>
          </a:p>
        </c:rich>
      </c:tx>
      <c:layout>
        <c:manualLayout>
          <c:xMode val="edge"/>
          <c:yMode val="edge"/>
          <c:x val="0.11745920138888889"/>
          <c:y val="4.9480158730158732E-3"/>
        </c:manualLayout>
      </c:layout>
      <c:overlay val="0"/>
    </c:title>
    <c:autoTitleDeleted val="0"/>
    <c:plotArea>
      <c:layout>
        <c:manualLayout>
          <c:layoutTarget val="inner"/>
          <c:xMode val="edge"/>
          <c:yMode val="edge"/>
          <c:x val="6.1779089266447422E-2"/>
          <c:y val="0.18969249459617235"/>
          <c:w val="0.93322916666666667"/>
          <c:h val="0.57927770151938274"/>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time'!$AZ$65:$BU$65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time'!$AZ$66:$BU$66</c:f>
              <c:numCache>
                <c:formatCode>0.0%</c:formatCode>
                <c:ptCount val="22"/>
                <c:pt idx="0">
                  <c:v>0.69299999999999995</c:v>
                </c:pt>
                <c:pt idx="1">
                  <c:v>0.63300000000000001</c:v>
                </c:pt>
                <c:pt idx="2">
                  <c:v>0.75700000000000001</c:v>
                </c:pt>
                <c:pt idx="3">
                  <c:v>0.76800000000000002</c:v>
                </c:pt>
                <c:pt idx="4">
                  <c:v>0.7</c:v>
                </c:pt>
                <c:pt idx="5">
                  <c:v>0.627</c:v>
                </c:pt>
                <c:pt idx="6">
                  <c:v>0.61999999999999977</c:v>
                </c:pt>
                <c:pt idx="7">
                  <c:v>0.71523178807947008</c:v>
                </c:pt>
                <c:pt idx="8">
                  <c:v>0.73199999999999998</c:v>
                </c:pt>
                <c:pt idx="9">
                  <c:v>0.77777777777778001</c:v>
                </c:pt>
                <c:pt idx="10">
                  <c:v>0.6351351351351352</c:v>
                </c:pt>
                <c:pt idx="11">
                  <c:v>0.73026315789473906</c:v>
                </c:pt>
                <c:pt idx="12">
                  <c:v>0.629139072847682</c:v>
                </c:pt>
                <c:pt idx="13">
                  <c:v>0.68918918918918926</c:v>
                </c:pt>
                <c:pt idx="14">
                  <c:v>0.82666666666666655</c:v>
                </c:pt>
                <c:pt idx="15">
                  <c:v>0.76666666666666661</c:v>
                </c:pt>
                <c:pt idx="16">
                  <c:v>0.74496644295302172</c:v>
                </c:pt>
                <c:pt idx="17">
                  <c:v>0.75333333333333341</c:v>
                </c:pt>
                <c:pt idx="18">
                  <c:v>0.77333333333333387</c:v>
                </c:pt>
                <c:pt idx="19">
                  <c:v>0.73509933774834424</c:v>
                </c:pt>
                <c:pt idx="20">
                  <c:v>0.71333333333333337</c:v>
                </c:pt>
                <c:pt idx="21">
                  <c:v>0.68456375838925998</c:v>
                </c:pt>
              </c:numCache>
            </c:numRef>
          </c:val>
          <c:smooth val="0"/>
          <c:extLst>
            <c:ext xmlns:c16="http://schemas.microsoft.com/office/drawing/2014/chart" uri="{C3380CC4-5D6E-409C-BE32-E72D297353CC}">
              <c16:uniqueId val="{00000000-5F53-4F7E-A2E2-B917B641B467}"/>
            </c:ext>
          </c:extLst>
        </c:ser>
        <c:dLbls>
          <c:dLblPos val="t"/>
          <c:showLegendKey val="0"/>
          <c:showVal val="1"/>
          <c:showCatName val="0"/>
          <c:showSerName val="0"/>
          <c:showPercent val="0"/>
          <c:showBubbleSize val="0"/>
        </c:dLbls>
        <c:marker val="1"/>
        <c:smooth val="0"/>
        <c:axId val="321378944"/>
        <c:axId val="321526400"/>
      </c:lineChart>
      <c:catAx>
        <c:axId val="321378944"/>
        <c:scaling>
          <c:orientation val="minMax"/>
        </c:scaling>
        <c:delete val="0"/>
        <c:axPos val="b"/>
        <c:numFmt formatCode="General" sourceLinked="0"/>
        <c:majorTickMark val="out"/>
        <c:minorTickMark val="none"/>
        <c:tickLblPos val="nextTo"/>
        <c:crossAx val="321526400"/>
        <c:crosses val="autoZero"/>
        <c:auto val="1"/>
        <c:lblAlgn val="ctr"/>
        <c:lblOffset val="100"/>
        <c:noMultiLvlLbl val="0"/>
      </c:catAx>
      <c:valAx>
        <c:axId val="321526400"/>
        <c:scaling>
          <c:orientation val="minMax"/>
          <c:max val="0.9"/>
          <c:min val="0.5"/>
        </c:scaling>
        <c:delete val="0"/>
        <c:axPos val="l"/>
        <c:numFmt formatCode="0%" sourceLinked="0"/>
        <c:majorTickMark val="out"/>
        <c:minorTickMark val="none"/>
        <c:tickLblPos val="nextTo"/>
        <c:crossAx val="321378944"/>
        <c:crosses val="autoZero"/>
        <c:crossBetween val="between"/>
        <c:majorUnit val="0.1"/>
      </c:valAx>
    </c:plotArea>
    <c:plotVisOnly val="1"/>
    <c:dispBlanksAs val="gap"/>
    <c:showDLblsOverMax val="0"/>
  </c:chart>
  <c:spPr>
    <a:ln>
      <a:noFill/>
    </a:ln>
  </c:sp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i="0" baseline="0">
                <a:effectLst/>
              </a:rPr>
              <a:t>In general, how good a job do you think West Mercia Police are doing in your local area? % Excellent / good job</a:t>
            </a:r>
            <a:endParaRPr lang="en-GB" sz="1000">
              <a:effectLst/>
            </a:endParaRPr>
          </a:p>
        </c:rich>
      </c:tx>
      <c:layout>
        <c:manualLayout>
          <c:xMode val="edge"/>
          <c:yMode val="edge"/>
          <c:x val="0.11745920138888889"/>
          <c:y val="4.9480158730158732E-3"/>
        </c:manualLayout>
      </c:layout>
      <c:overlay val="0"/>
    </c:title>
    <c:autoTitleDeleted val="0"/>
    <c:plotArea>
      <c:layout>
        <c:manualLayout>
          <c:layoutTarget val="inner"/>
          <c:xMode val="edge"/>
          <c:yMode val="edge"/>
          <c:x val="7.691475694444444E-2"/>
          <c:y val="0.1644940476190476"/>
          <c:w val="0.90897569444444448"/>
          <c:h val="0.73445198412698409"/>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KPIs over time'!$BY$65:$CT$65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KPIs over time'!$BY$66:$CT$66</c:f>
              <c:numCache>
                <c:formatCode>0.0%</c:formatCode>
                <c:ptCount val="22"/>
                <c:pt idx="0">
                  <c:v>0.66900000000000004</c:v>
                </c:pt>
                <c:pt idx="1">
                  <c:v>0.61</c:v>
                </c:pt>
                <c:pt idx="2">
                  <c:v>0.66700000000000004</c:v>
                </c:pt>
                <c:pt idx="3">
                  <c:v>0.66700000000000004</c:v>
                </c:pt>
                <c:pt idx="4">
                  <c:v>0.63600000000000001</c:v>
                </c:pt>
                <c:pt idx="5">
                  <c:v>0.65200000000000002</c:v>
                </c:pt>
                <c:pt idx="6">
                  <c:v>0.68965517241379293</c:v>
                </c:pt>
                <c:pt idx="7">
                  <c:v>0.65999999999999981</c:v>
                </c:pt>
                <c:pt idx="8">
                  <c:v>0.67800000000000005</c:v>
                </c:pt>
                <c:pt idx="9">
                  <c:v>0.713286713286715</c:v>
                </c:pt>
                <c:pt idx="10">
                  <c:v>0.71942446043165476</c:v>
                </c:pt>
                <c:pt idx="11">
                  <c:v>0.78378378378378599</c:v>
                </c:pt>
                <c:pt idx="12">
                  <c:v>0.85430463576158933</c:v>
                </c:pt>
                <c:pt idx="13">
                  <c:v>0.69503546099290781</c:v>
                </c:pt>
                <c:pt idx="14">
                  <c:v>0.73793103448275854</c:v>
                </c:pt>
                <c:pt idx="15">
                  <c:v>0.63829787234042534</c:v>
                </c:pt>
                <c:pt idx="16">
                  <c:v>0.6737588652482277</c:v>
                </c:pt>
                <c:pt idx="17">
                  <c:v>0.61718750000000011</c:v>
                </c:pt>
                <c:pt idx="18">
                  <c:v>0.55970149253731449</c:v>
                </c:pt>
                <c:pt idx="19">
                  <c:v>0.5704225352112674</c:v>
                </c:pt>
                <c:pt idx="20">
                  <c:v>0.64233576642335777</c:v>
                </c:pt>
                <c:pt idx="21">
                  <c:v>0.75177304964538849</c:v>
                </c:pt>
              </c:numCache>
            </c:numRef>
          </c:val>
          <c:smooth val="0"/>
          <c:extLst>
            <c:ext xmlns:c16="http://schemas.microsoft.com/office/drawing/2014/chart" uri="{C3380CC4-5D6E-409C-BE32-E72D297353CC}">
              <c16:uniqueId val="{00000000-53E6-4858-A156-CCF7AA19FA5A}"/>
            </c:ext>
          </c:extLst>
        </c:ser>
        <c:dLbls>
          <c:dLblPos val="t"/>
          <c:showLegendKey val="0"/>
          <c:showVal val="1"/>
          <c:showCatName val="0"/>
          <c:showSerName val="0"/>
          <c:showPercent val="0"/>
          <c:showBubbleSize val="0"/>
        </c:dLbls>
        <c:marker val="1"/>
        <c:smooth val="0"/>
        <c:axId val="333459840"/>
        <c:axId val="338519168"/>
      </c:lineChart>
      <c:catAx>
        <c:axId val="333459840"/>
        <c:scaling>
          <c:orientation val="minMax"/>
        </c:scaling>
        <c:delete val="0"/>
        <c:axPos val="b"/>
        <c:numFmt formatCode="General" sourceLinked="0"/>
        <c:majorTickMark val="out"/>
        <c:minorTickMark val="none"/>
        <c:tickLblPos val="nextTo"/>
        <c:crossAx val="338519168"/>
        <c:crosses val="autoZero"/>
        <c:auto val="1"/>
        <c:lblAlgn val="ctr"/>
        <c:lblOffset val="100"/>
        <c:noMultiLvlLbl val="0"/>
      </c:catAx>
      <c:valAx>
        <c:axId val="338519168"/>
        <c:scaling>
          <c:orientation val="minMax"/>
          <c:max val="0.9"/>
          <c:min val="0.5"/>
        </c:scaling>
        <c:delete val="0"/>
        <c:axPos val="l"/>
        <c:numFmt formatCode="0%" sourceLinked="0"/>
        <c:majorTickMark val="out"/>
        <c:minorTickMark val="none"/>
        <c:tickLblPos val="nextTo"/>
        <c:crossAx val="333459840"/>
        <c:crosses val="autoZero"/>
        <c:crossBetween val="between"/>
        <c:majorUnit val="5.000000000000001E-2"/>
      </c:valAx>
    </c:plotArea>
    <c:plotVisOnly val="1"/>
    <c:dispBlanksAs val="gap"/>
    <c:showDLblsOverMax val="0"/>
  </c:chart>
  <c:spPr>
    <a:ln>
      <a:noFill/>
    </a:ln>
  </c:spPr>
  <c:externalData r:id="rId1">
    <c:autoUpdate val="0"/>
  </c:externalData>
  <c:userShapes r:id="rId2"/>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GB" sz="1200" b="0"/>
              <a:t>Taking everything into account I have confidence in West Mercia Police?</a:t>
            </a:r>
          </a:p>
        </c:rich>
      </c:tx>
      <c:overlay val="0"/>
    </c:title>
    <c:autoTitleDeleted val="0"/>
    <c:plotArea>
      <c:layout>
        <c:manualLayout>
          <c:layoutTarget val="inner"/>
          <c:xMode val="edge"/>
          <c:yMode val="edge"/>
          <c:x val="6.4145125277807876E-3"/>
          <c:y val="0.16489004408429528"/>
          <c:w val="0.63628090692985573"/>
          <c:h val="0.78608490686237031"/>
        </c:manualLayout>
      </c:layout>
      <c:doughnutChart>
        <c:varyColors val="1"/>
        <c:ser>
          <c:idx val="0"/>
          <c:order val="0"/>
          <c:spPr>
            <a:ln w="19050">
              <a:solidFill>
                <a:schemeClr val="bg1"/>
              </a:solidFill>
            </a:ln>
          </c:spPr>
          <c:dPt>
            <c:idx val="0"/>
            <c:bubble3D val="0"/>
            <c:spPr>
              <a:solidFill>
                <a:srgbClr val="009A46"/>
              </a:solidFill>
              <a:ln w="19050">
                <a:solidFill>
                  <a:schemeClr val="bg1"/>
                </a:solidFill>
              </a:ln>
            </c:spPr>
            <c:extLst>
              <c:ext xmlns:c16="http://schemas.microsoft.com/office/drawing/2014/chart" uri="{C3380CC4-5D6E-409C-BE32-E72D297353CC}">
                <c16:uniqueId val="{00000001-7C62-45C0-B519-197085EA85E0}"/>
              </c:ext>
            </c:extLst>
          </c:dPt>
          <c:dPt>
            <c:idx val="1"/>
            <c:bubble3D val="0"/>
            <c:spPr>
              <a:solidFill>
                <a:srgbClr val="00E266"/>
              </a:solidFill>
              <a:ln w="19050">
                <a:solidFill>
                  <a:schemeClr val="bg1"/>
                </a:solidFill>
              </a:ln>
            </c:spPr>
            <c:extLst>
              <c:ext xmlns:c16="http://schemas.microsoft.com/office/drawing/2014/chart" uri="{C3380CC4-5D6E-409C-BE32-E72D297353CC}">
                <c16:uniqueId val="{00000003-7C62-45C0-B519-197085EA85E0}"/>
              </c:ext>
            </c:extLst>
          </c:dPt>
          <c:dPt>
            <c:idx val="2"/>
            <c:bubble3D val="0"/>
            <c:spPr>
              <a:solidFill>
                <a:srgbClr val="FBE905"/>
              </a:solidFill>
              <a:ln w="19050">
                <a:solidFill>
                  <a:schemeClr val="bg1"/>
                </a:solidFill>
              </a:ln>
            </c:spPr>
            <c:extLst>
              <c:ext xmlns:c16="http://schemas.microsoft.com/office/drawing/2014/chart" uri="{C3380CC4-5D6E-409C-BE32-E72D297353CC}">
                <c16:uniqueId val="{00000005-7C62-45C0-B519-197085EA85E0}"/>
              </c:ext>
            </c:extLst>
          </c:dPt>
          <c:dPt>
            <c:idx val="3"/>
            <c:bubble3D val="0"/>
            <c:spPr>
              <a:solidFill>
                <a:srgbClr val="FF2121"/>
              </a:solidFill>
              <a:ln w="19050">
                <a:solidFill>
                  <a:schemeClr val="bg1"/>
                </a:solidFill>
              </a:ln>
            </c:spPr>
            <c:extLst>
              <c:ext xmlns:c16="http://schemas.microsoft.com/office/drawing/2014/chart" uri="{C3380CC4-5D6E-409C-BE32-E72D297353CC}">
                <c16:uniqueId val="{00000007-7C62-45C0-B519-197085EA85E0}"/>
              </c:ext>
            </c:extLst>
          </c:dPt>
          <c:dPt>
            <c:idx val="4"/>
            <c:bubble3D val="0"/>
            <c:spPr>
              <a:solidFill>
                <a:srgbClr val="C00000"/>
              </a:solidFill>
              <a:ln w="19050">
                <a:solidFill>
                  <a:schemeClr val="bg1"/>
                </a:solidFill>
              </a:ln>
            </c:spPr>
            <c:extLst>
              <c:ext xmlns:c16="http://schemas.microsoft.com/office/drawing/2014/chart" uri="{C3380CC4-5D6E-409C-BE32-E72D297353CC}">
                <c16:uniqueId val="{00000009-7C62-45C0-B519-197085EA85E0}"/>
              </c:ext>
            </c:extLst>
          </c:dPt>
          <c:dLbls>
            <c:dLbl>
              <c:idx val="1"/>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7C62-45C0-B519-197085EA85E0}"/>
                </c:ext>
              </c:extLst>
            </c:dLbl>
            <c:dLbl>
              <c:idx val="2"/>
              <c:numFmt formatCode="0%" sourceLinked="0"/>
              <c:spPr/>
              <c:txPr>
                <a:bodyPr/>
                <a:lstStyle/>
                <a:p>
                  <a:pPr>
                    <a:defRPr sz="1600" b="1">
                      <a:solidFill>
                        <a:sysClr val="windowText" lastClr="000000"/>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7C62-45C0-B519-197085EA85E0}"/>
                </c:ext>
              </c:extLst>
            </c:dLbl>
            <c:dLbl>
              <c:idx val="4"/>
              <c:layout>
                <c:manualLayout>
                  <c:x val="2.5641020464159002E-3"/>
                  <c:y val="-4.89296299455939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C62-45C0-B519-197085EA85E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62-45C0-B519-197085EA85E0}"/>
                </c:ext>
              </c:extLst>
            </c:dLbl>
            <c:numFmt formatCode="0%" sourceLinked="0"/>
            <c:spPr>
              <a:noFill/>
              <a:ln>
                <a:noFill/>
              </a:ln>
              <a:effectLst/>
            </c:spPr>
            <c:txPr>
              <a:bodyPr/>
              <a:lstStyle/>
              <a:p>
                <a:pPr>
                  <a:defRPr sz="16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'LPA Confidence'!$Y$143:$Y$147</c:f>
              <c:strCache>
                <c:ptCount val="5"/>
                <c:pt idx="0">
                  <c:v>Strongly agree</c:v>
                </c:pt>
                <c:pt idx="1">
                  <c:v>Tend to agree</c:v>
                </c:pt>
                <c:pt idx="2">
                  <c:v>Neither</c:v>
                </c:pt>
                <c:pt idx="3">
                  <c:v>Tend to disagree</c:v>
                </c:pt>
                <c:pt idx="4">
                  <c:v>Strongly disagree</c:v>
                </c:pt>
              </c:strCache>
            </c:strRef>
          </c:cat>
          <c:val>
            <c:numRef>
              <c:f>'LPA Confidence'!$Z$143:$Z$147</c:f>
              <c:numCache>
                <c:formatCode>0.0%</c:formatCode>
                <c:ptCount val="5"/>
                <c:pt idx="0">
                  <c:v>0.27480059017532099</c:v>
                </c:pt>
                <c:pt idx="1">
                  <c:v>0.55775875739935576</c:v>
                </c:pt>
                <c:pt idx="2">
                  <c:v>9.7227076959828462E-2</c:v>
                </c:pt>
                <c:pt idx="3">
                  <c:v>5.6820378114933172E-2</c:v>
                </c:pt>
                <c:pt idx="4">
                  <c:v>1.339319735057381E-2</c:v>
                </c:pt>
              </c:numCache>
            </c:numRef>
          </c:val>
          <c:extLst>
            <c:ext xmlns:c16="http://schemas.microsoft.com/office/drawing/2014/chart" uri="{C3380CC4-5D6E-409C-BE32-E72D297353CC}">
              <c16:uniqueId val="{0000000B-7C62-45C0-B519-197085EA85E0}"/>
            </c:ext>
          </c:extLst>
        </c:ser>
        <c:dLbls>
          <c:showLegendKey val="0"/>
          <c:showVal val="0"/>
          <c:showCatName val="0"/>
          <c:showSerName val="0"/>
          <c:showPercent val="1"/>
          <c:showBubbleSize val="0"/>
          <c:showLeaderLines val="1"/>
        </c:dLbls>
        <c:firstSliceAng val="0"/>
        <c:holeSize val="50"/>
      </c:doughnutChart>
      <c:spPr>
        <a:ln w="12700" cmpd="sng">
          <a:solidFill>
            <a:schemeClr val="bg1"/>
          </a:solidFill>
        </a:ln>
      </c:spPr>
    </c:plotArea>
    <c:legend>
      <c:legendPos val="r"/>
      <c:layout>
        <c:manualLayout>
          <c:xMode val="edge"/>
          <c:yMode val="edge"/>
          <c:x val="0.66912201309872532"/>
          <c:y val="0.23739511639362756"/>
          <c:w val="0.29213299169533785"/>
          <c:h val="0.64045638300507179"/>
        </c:manualLayout>
      </c:layout>
      <c:overlay val="0"/>
      <c:txPr>
        <a:bodyPr/>
        <a:lstStyle/>
        <a:p>
          <a:pPr>
            <a:defRPr sz="1000"/>
          </a:pPr>
          <a:endParaRPr lang="en-US"/>
        </a:p>
      </c:txPr>
    </c:legend>
    <c:plotVisOnly val="1"/>
    <c:dispBlanksAs val="gap"/>
    <c:showDLblsOverMax val="0"/>
  </c:chart>
  <c:spPr>
    <a:ln>
      <a:noFill/>
    </a:ln>
  </c:spPr>
  <c:externalData r:id="rId1">
    <c:autoUpdate val="0"/>
  </c:externalData>
  <c:userShapes r:id="rId2"/>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Trend over time - %</a:t>
            </a:r>
            <a:r>
              <a:rPr lang="en-US" sz="1200" b="0" baseline="0"/>
              <a:t> </a:t>
            </a:r>
            <a:r>
              <a:rPr lang="en-US" sz="1200" b="0"/>
              <a:t>Strongly</a:t>
            </a:r>
            <a:r>
              <a:rPr lang="en-US" sz="1200" b="0" baseline="0"/>
              <a:t> agree </a:t>
            </a:r>
            <a:r>
              <a:rPr lang="en-US" sz="1200" b="0"/>
              <a:t>/ tend</a:t>
            </a:r>
            <a:r>
              <a:rPr lang="en-US" sz="1200" b="0" baseline="0"/>
              <a:t> to agree</a:t>
            </a:r>
            <a:endParaRPr lang="en-US" sz="1200" b="0"/>
          </a:p>
        </c:rich>
      </c:tx>
      <c:overlay val="0"/>
    </c:title>
    <c:autoTitleDeleted val="0"/>
    <c:plotArea>
      <c:layout>
        <c:manualLayout>
          <c:layoutTarget val="inner"/>
          <c:xMode val="edge"/>
          <c:yMode val="edge"/>
          <c:x val="8.3529265918931839E-2"/>
          <c:y val="0.18465262513563896"/>
          <c:w val="0.90456596938647571"/>
          <c:h val="0.47626759259259255"/>
        </c:manualLayout>
      </c:layout>
      <c:lineChart>
        <c:grouping val="standard"/>
        <c:varyColors val="0"/>
        <c:ser>
          <c:idx val="5"/>
          <c:order val="0"/>
          <c:spPr>
            <a:ln>
              <a:solidFill>
                <a:srgbClr val="005AA0"/>
              </a:solidFill>
            </a:ln>
          </c:spPr>
          <c:marker>
            <c:symbol val="diamond"/>
            <c:size val="7"/>
            <c:spPr>
              <a:solidFill>
                <a:srgbClr val="005AA0"/>
              </a:solidFill>
              <a:ln>
                <a:solidFill>
                  <a:srgbClr val="005AA0"/>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'LPA Confidence'!$B$5:$W$5</c:f>
              <c:strCache>
                <c:ptCount val="22"/>
                <c:pt idx="0">
                  <c:v>Q1 18/19</c:v>
                </c:pt>
                <c:pt idx="1">
                  <c:v>Q2 18/19</c:v>
                </c:pt>
                <c:pt idx="2">
                  <c:v>Q3 18/19</c:v>
                </c:pt>
                <c:pt idx="3">
                  <c:v>Q4 18/19</c:v>
                </c:pt>
                <c:pt idx="4">
                  <c:v>Q1 19/20</c:v>
                </c:pt>
                <c:pt idx="5">
                  <c:v>Q2 19/20</c:v>
                </c:pt>
                <c:pt idx="6">
                  <c:v>Q3 19/20</c:v>
                </c:pt>
                <c:pt idx="7">
                  <c:v>Q4 19/20</c:v>
                </c:pt>
                <c:pt idx="8">
                  <c:v>Q1 20/21</c:v>
                </c:pt>
                <c:pt idx="9">
                  <c:v>Q2 20/21</c:v>
                </c:pt>
                <c:pt idx="10">
                  <c:v>Q3 20/21</c:v>
                </c:pt>
                <c:pt idx="11">
                  <c:v>Q4 20/21</c:v>
                </c:pt>
                <c:pt idx="12">
                  <c:v>Q1 21/22</c:v>
                </c:pt>
                <c:pt idx="13">
                  <c:v>Q2 21/22</c:v>
                </c:pt>
                <c:pt idx="14">
                  <c:v>Q3 21/22</c:v>
                </c:pt>
                <c:pt idx="15">
                  <c:v>Q4 21/22</c:v>
                </c:pt>
                <c:pt idx="16">
                  <c:v>Q1 22/23</c:v>
                </c:pt>
                <c:pt idx="17">
                  <c:v>Q2 22/23</c:v>
                </c:pt>
                <c:pt idx="18">
                  <c:v>Q3 22/23</c:v>
                </c:pt>
                <c:pt idx="19">
                  <c:v>Q4 22/23</c:v>
                </c:pt>
                <c:pt idx="20">
                  <c:v>Q1 23/24</c:v>
                </c:pt>
                <c:pt idx="21">
                  <c:v>Q2 23/24</c:v>
                </c:pt>
              </c:strCache>
            </c:strRef>
          </c:cat>
          <c:val>
            <c:numRef>
              <c:f>'LPA Confidence'!$B$148:$W$148</c:f>
              <c:numCache>
                <c:formatCode>0.00%</c:formatCode>
                <c:ptCount val="22"/>
                <c:pt idx="0">
                  <c:v>0.85234899328859037</c:v>
                </c:pt>
                <c:pt idx="1">
                  <c:v>0.90066225165562908</c:v>
                </c:pt>
                <c:pt idx="2">
                  <c:v>0.87012987012986998</c:v>
                </c:pt>
                <c:pt idx="3">
                  <c:v>0.84353741496598655</c:v>
                </c:pt>
                <c:pt idx="4">
                  <c:v>0.86499999999999999</c:v>
                </c:pt>
                <c:pt idx="5">
                  <c:v>0.84099999999999997</c:v>
                </c:pt>
                <c:pt idx="6">
                  <c:v>0.83783783783783905</c:v>
                </c:pt>
                <c:pt idx="7">
                  <c:v>0.87755102040816224</c:v>
                </c:pt>
                <c:pt idx="8">
                  <c:v>0.90500000000000003</c:v>
                </c:pt>
                <c:pt idx="9">
                  <c:v>0.91156462585034004</c:v>
                </c:pt>
                <c:pt idx="10">
                  <c:v>0.83673469387755239</c:v>
                </c:pt>
                <c:pt idx="11">
                  <c:v>0.81578947368421206</c:v>
                </c:pt>
                <c:pt idx="12">
                  <c:v>0.84516129032257947</c:v>
                </c:pt>
                <c:pt idx="13">
                  <c:v>0.83333333333333293</c:v>
                </c:pt>
                <c:pt idx="14" formatCode="0.0%">
                  <c:v>0.70748299319728059</c:v>
                </c:pt>
                <c:pt idx="15" formatCode="0.0%">
                  <c:v>0.86000000000000099</c:v>
                </c:pt>
                <c:pt idx="16" formatCode="0.0%">
                  <c:v>0.83443708609271672</c:v>
                </c:pt>
                <c:pt idx="17" formatCode="0.0%">
                  <c:v>0.81208053691275206</c:v>
                </c:pt>
                <c:pt idx="18" formatCode="0.0%">
                  <c:v>0.8400000000000013</c:v>
                </c:pt>
                <c:pt idx="19" formatCode="0.0%">
                  <c:v>0.84563758389261756</c:v>
                </c:pt>
                <c:pt idx="20" formatCode="0.0%">
                  <c:v>0.80794701986755124</c:v>
                </c:pt>
                <c:pt idx="21" formatCode="0.0%">
                  <c:v>0.83673469387754995</c:v>
                </c:pt>
              </c:numCache>
            </c:numRef>
          </c:val>
          <c:smooth val="0"/>
          <c:extLst>
            <c:ext xmlns:c16="http://schemas.microsoft.com/office/drawing/2014/chart" uri="{C3380CC4-5D6E-409C-BE32-E72D297353CC}">
              <c16:uniqueId val="{00000000-1B53-48D9-B38C-BE99C50BC392}"/>
            </c:ext>
          </c:extLst>
        </c:ser>
        <c:dLbls>
          <c:dLblPos val="t"/>
          <c:showLegendKey val="0"/>
          <c:showVal val="1"/>
          <c:showCatName val="0"/>
          <c:showSerName val="0"/>
          <c:showPercent val="0"/>
          <c:showBubbleSize val="0"/>
        </c:dLbls>
        <c:marker val="1"/>
        <c:smooth val="0"/>
        <c:axId val="333180928"/>
        <c:axId val="333183616"/>
      </c:lineChart>
      <c:catAx>
        <c:axId val="333180928"/>
        <c:scaling>
          <c:orientation val="minMax"/>
        </c:scaling>
        <c:delete val="0"/>
        <c:axPos val="b"/>
        <c:numFmt formatCode="General" sourceLinked="0"/>
        <c:majorTickMark val="out"/>
        <c:minorTickMark val="none"/>
        <c:tickLblPos val="nextTo"/>
        <c:txPr>
          <a:bodyPr rot="-2700000"/>
          <a:lstStyle/>
          <a:p>
            <a:pPr>
              <a:defRPr/>
            </a:pPr>
            <a:endParaRPr lang="en-US"/>
          </a:p>
        </c:txPr>
        <c:crossAx val="333183616"/>
        <c:crosses val="autoZero"/>
        <c:auto val="1"/>
        <c:lblAlgn val="ctr"/>
        <c:lblOffset val="100"/>
        <c:noMultiLvlLbl val="0"/>
      </c:catAx>
      <c:valAx>
        <c:axId val="333183616"/>
        <c:scaling>
          <c:orientation val="minMax"/>
          <c:max val="1"/>
          <c:min val="0.70000000000000007"/>
        </c:scaling>
        <c:delete val="0"/>
        <c:axPos val="l"/>
        <c:numFmt formatCode="0%" sourceLinked="0"/>
        <c:majorTickMark val="out"/>
        <c:minorTickMark val="none"/>
        <c:tickLblPos val="nextTo"/>
        <c:crossAx val="333180928"/>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0.16553</cdr:x>
      <cdr:y>0.30762</cdr:y>
    </cdr:from>
    <cdr:to>
      <cdr:x>0.48952</cdr:x>
      <cdr:y>0.67648</cdr:y>
    </cdr:to>
    <cdr:sp macro="" textlink="">
      <cdr:nvSpPr>
        <cdr:cNvPr id="2" name="TextBox 1"/>
        <cdr:cNvSpPr txBox="1"/>
      </cdr:nvSpPr>
      <cdr:spPr>
        <a:xfrm xmlns:a="http://schemas.openxmlformats.org/drawingml/2006/main">
          <a:off x="747362" y="1147121"/>
          <a:ext cx="1462742" cy="1375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4000" dirty="0"/>
            <a:t>19%</a:t>
          </a:r>
        </a:p>
        <a:p xmlns:a="http://schemas.openxmlformats.org/drawingml/2006/main">
          <a:pPr algn="ctr"/>
          <a:r>
            <a:rPr lang="en-GB" sz="1200" dirty="0"/>
            <a:t>see an officer at least weekly</a:t>
          </a:r>
        </a:p>
      </cdr:txBody>
    </cdr:sp>
  </cdr:relSizeAnchor>
</c:userShapes>
</file>

<file path=ppt/drawings/drawing10.xml><?xml version="1.0" encoding="utf-8"?>
<c:userShapes xmlns:c="http://schemas.openxmlformats.org/drawingml/2006/chart">
  <cdr:relSizeAnchor xmlns:cdr="http://schemas.openxmlformats.org/drawingml/2006/chartDrawing">
    <cdr:from>
      <cdr:x>0.22826</cdr:x>
      <cdr:y>0.32648</cdr:y>
    </cdr:from>
    <cdr:to>
      <cdr:x>0.43379</cdr:x>
      <cdr:y>0.67967</cdr:y>
    </cdr:to>
    <cdr:sp macro="" textlink="">
      <cdr:nvSpPr>
        <cdr:cNvPr id="2" name="TextBox 16"/>
        <cdr:cNvSpPr txBox="1"/>
      </cdr:nvSpPr>
      <cdr:spPr>
        <a:xfrm xmlns:a="http://schemas.openxmlformats.org/drawingml/2006/main">
          <a:off x="1208934" y="1185107"/>
          <a:ext cx="1088550" cy="12820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4000" dirty="0"/>
            <a:t>82%</a:t>
          </a:r>
        </a:p>
        <a:p xmlns:a="http://schemas.openxmlformats.org/drawingml/2006/main">
          <a:pPr algn="ctr"/>
          <a:r>
            <a:rPr lang="en-GB" sz="1200" dirty="0"/>
            <a:t>agreed they had confidence in WMP</a:t>
          </a:r>
        </a:p>
      </cdr:txBody>
    </cdr:sp>
  </cdr:relSizeAnchor>
</c:userShapes>
</file>

<file path=ppt/drawings/drawing11.xml><?xml version="1.0" encoding="utf-8"?>
<c:userShapes xmlns:c="http://schemas.openxmlformats.org/drawingml/2006/chart">
  <cdr:relSizeAnchor xmlns:cdr="http://schemas.openxmlformats.org/drawingml/2006/chartDrawing">
    <cdr:from>
      <cdr:x>0.20661</cdr:x>
      <cdr:y>0.38755</cdr:y>
    </cdr:from>
    <cdr:to>
      <cdr:x>0.4404</cdr:x>
      <cdr:y>0.67462</cdr:y>
    </cdr:to>
    <cdr:sp macro="" textlink="">
      <cdr:nvSpPr>
        <cdr:cNvPr id="2" name="TextBox 2"/>
        <cdr:cNvSpPr txBox="1"/>
      </cdr:nvSpPr>
      <cdr:spPr>
        <a:xfrm xmlns:a="http://schemas.openxmlformats.org/drawingml/2006/main">
          <a:off x="1001692" y="1519386"/>
          <a:ext cx="1133466" cy="11254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3600" dirty="0"/>
            <a:t>83%</a:t>
          </a:r>
        </a:p>
        <a:p xmlns:a="http://schemas.openxmlformats.org/drawingml/2006/main">
          <a:pPr algn="ctr"/>
          <a:r>
            <a:rPr lang="en-GB" sz="1000" dirty="0"/>
            <a:t>agreed they had confidence in WMP</a:t>
          </a:r>
        </a:p>
      </cdr:txBody>
    </cdr:sp>
  </cdr:relSizeAnchor>
</c:userShapes>
</file>

<file path=ppt/drawings/drawing12.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0.27831</cdr:x>
      <cdr:y>0.50442</cdr:y>
    </cdr:from>
    <cdr:to>
      <cdr:x>0.41556</cdr:x>
      <cdr:y>0.76144</cdr:y>
    </cdr:to>
    <cdr:sp macro="" textlink="">
      <cdr:nvSpPr>
        <cdr:cNvPr id="3" name="TextBox 2"/>
        <cdr:cNvSpPr txBox="1"/>
      </cdr:nvSpPr>
      <cdr:spPr>
        <a:xfrm xmlns:a="http://schemas.openxmlformats.org/drawingml/2006/main">
          <a:off x="1600955" y="1278815"/>
          <a:ext cx="789514" cy="651608"/>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0.39104</cdr:x>
      <cdr:y>0.51765</cdr:y>
    </cdr:from>
    <cdr:to>
      <cdr:x>0.52995</cdr:x>
      <cdr:y>0.74065</cdr:y>
    </cdr:to>
    <cdr:sp macro="" textlink="">
      <cdr:nvSpPr>
        <cdr:cNvPr id="4" name="TextBox 3"/>
        <cdr:cNvSpPr txBox="1"/>
      </cdr:nvSpPr>
      <cdr:spPr>
        <a:xfrm xmlns:a="http://schemas.openxmlformats.org/drawingml/2006/main">
          <a:off x="2249421" y="1312357"/>
          <a:ext cx="799063" cy="565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17%</a:t>
          </a:r>
        </a:p>
      </cdr:txBody>
    </cdr:sp>
  </cdr:relSizeAnchor>
  <cdr:relSizeAnchor xmlns:cdr="http://schemas.openxmlformats.org/drawingml/2006/chartDrawing">
    <cdr:from>
      <cdr:x>0.27376</cdr:x>
      <cdr:y>0.48591</cdr:y>
    </cdr:from>
    <cdr:to>
      <cdr:x>0.53339</cdr:x>
      <cdr:y>0.75806</cdr:y>
    </cdr:to>
    <cdr:sp macro="" textlink="">
      <cdr:nvSpPr>
        <cdr:cNvPr id="5" name="Rectangle 4">
          <a:extLst xmlns:a="http://schemas.openxmlformats.org/drawingml/2006/main">
            <a:ext uri="{FF2B5EF4-FFF2-40B4-BE49-F238E27FC236}">
              <a16:creationId xmlns:a16="http://schemas.microsoft.com/office/drawing/2014/main" id="{193E8765-7559-235C-71DE-F0A8BFC5ED33}"/>
            </a:ext>
          </a:extLst>
        </cdr:cNvPr>
        <cdr:cNvSpPr/>
      </cdr:nvSpPr>
      <cdr:spPr>
        <a:xfrm xmlns:a="http://schemas.openxmlformats.org/drawingml/2006/main">
          <a:off x="1574782" y="1231888"/>
          <a:ext cx="1493490"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13.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0.70064</cdr:x>
      <cdr:y>0.48561</cdr:y>
    </cdr:from>
    <cdr:to>
      <cdr:x>0.83789</cdr:x>
      <cdr:y>0.74265</cdr:y>
    </cdr:to>
    <cdr:sp macro="" textlink="">
      <cdr:nvSpPr>
        <cdr:cNvPr id="3" name="TextBox 2"/>
        <cdr:cNvSpPr txBox="1"/>
      </cdr:nvSpPr>
      <cdr:spPr>
        <a:xfrm xmlns:a="http://schemas.openxmlformats.org/drawingml/2006/main">
          <a:off x="4030355" y="1216332"/>
          <a:ext cx="789515" cy="6438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0.80978</cdr:x>
      <cdr:y>0.48931</cdr:y>
    </cdr:from>
    <cdr:to>
      <cdr:x>0.94869</cdr:x>
      <cdr:y>0.71231</cdr:y>
    </cdr:to>
    <cdr:sp macro="" textlink="">
      <cdr:nvSpPr>
        <cdr:cNvPr id="4" name="TextBox 3"/>
        <cdr:cNvSpPr txBox="1"/>
      </cdr:nvSpPr>
      <cdr:spPr>
        <a:xfrm xmlns:a="http://schemas.openxmlformats.org/drawingml/2006/main">
          <a:off x="4658170" y="1225600"/>
          <a:ext cx="799063" cy="558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48%</a:t>
          </a:r>
        </a:p>
      </cdr:txBody>
    </cdr:sp>
  </cdr:relSizeAnchor>
  <cdr:relSizeAnchor xmlns:cdr="http://schemas.openxmlformats.org/drawingml/2006/chartDrawing">
    <cdr:from>
      <cdr:x>0.70119</cdr:x>
      <cdr:y>0.46789</cdr:y>
    </cdr:from>
    <cdr:to>
      <cdr:x>0.96082</cdr:x>
      <cdr:y>0.74003</cdr:y>
    </cdr:to>
    <cdr:sp macro="" textlink="">
      <cdr:nvSpPr>
        <cdr:cNvPr id="5" name="Rectangle 4"/>
        <cdr:cNvSpPr/>
      </cdr:nvSpPr>
      <cdr:spPr>
        <a:xfrm xmlns:a="http://schemas.openxmlformats.org/drawingml/2006/main">
          <a:off x="4033519" y="1171948"/>
          <a:ext cx="1493491" cy="68164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14.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0.34001</cdr:x>
      <cdr:y>0.52194</cdr:y>
    </cdr:from>
    <cdr:to>
      <cdr:x>0.47726</cdr:x>
      <cdr:y>0.77897</cdr:y>
    </cdr:to>
    <cdr:sp macro="" textlink="">
      <cdr:nvSpPr>
        <cdr:cNvPr id="3" name="TextBox 2"/>
        <cdr:cNvSpPr txBox="1"/>
      </cdr:nvSpPr>
      <cdr:spPr>
        <a:xfrm xmlns:a="http://schemas.openxmlformats.org/drawingml/2006/main">
          <a:off x="1958450" y="1323251"/>
          <a:ext cx="790560" cy="651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0.45742</cdr:x>
      <cdr:y>0.52955</cdr:y>
    </cdr:from>
    <cdr:to>
      <cdr:x>0.59633</cdr:x>
      <cdr:y>0.75256</cdr:y>
    </cdr:to>
    <cdr:sp macro="" textlink="">
      <cdr:nvSpPr>
        <cdr:cNvPr id="4" name="TextBox 3"/>
        <cdr:cNvSpPr txBox="1"/>
      </cdr:nvSpPr>
      <cdr:spPr>
        <a:xfrm xmlns:a="http://schemas.openxmlformats.org/drawingml/2006/main">
          <a:off x="2634732" y="1342544"/>
          <a:ext cx="800122"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83%</a:t>
          </a:r>
        </a:p>
      </cdr:txBody>
    </cdr:sp>
  </cdr:relSizeAnchor>
  <cdr:relSizeAnchor xmlns:cdr="http://schemas.openxmlformats.org/drawingml/2006/chartDrawing">
    <cdr:from>
      <cdr:x>0.34056</cdr:x>
      <cdr:y>0.50432</cdr:y>
    </cdr:from>
    <cdr:to>
      <cdr:x>0.60019</cdr:x>
      <cdr:y>0.77647</cdr:y>
    </cdr:to>
    <cdr:sp macro="" textlink="">
      <cdr:nvSpPr>
        <cdr:cNvPr id="5" name="Rectangle 4"/>
        <cdr:cNvSpPr/>
      </cdr:nvSpPr>
      <cdr:spPr>
        <a:xfrm xmlns:a="http://schemas.openxmlformats.org/drawingml/2006/main">
          <a:off x="1961618" y="1278580"/>
          <a:ext cx="1495469" cy="68996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15.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0.39543</cdr:x>
      <cdr:y>0.51184</cdr:y>
    </cdr:from>
    <cdr:to>
      <cdr:x>0.53268</cdr:x>
      <cdr:y>0.76887</cdr:y>
    </cdr:to>
    <cdr:sp macro="" textlink="">
      <cdr:nvSpPr>
        <cdr:cNvPr id="3" name="TextBox 2"/>
        <cdr:cNvSpPr txBox="1"/>
      </cdr:nvSpPr>
      <cdr:spPr>
        <a:xfrm xmlns:a="http://schemas.openxmlformats.org/drawingml/2006/main">
          <a:off x="2281425" y="1297648"/>
          <a:ext cx="791867" cy="651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0.50952</cdr:x>
      <cdr:y>0.52697</cdr:y>
    </cdr:from>
    <cdr:to>
      <cdr:x>0.64843</cdr:x>
      <cdr:y>0.74998</cdr:y>
    </cdr:to>
    <cdr:sp macro="" textlink="">
      <cdr:nvSpPr>
        <cdr:cNvPr id="4" name="TextBox 3"/>
        <cdr:cNvSpPr txBox="1"/>
      </cdr:nvSpPr>
      <cdr:spPr>
        <a:xfrm xmlns:a="http://schemas.openxmlformats.org/drawingml/2006/main">
          <a:off x="2939670" y="1336006"/>
          <a:ext cx="801444"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62%</a:t>
          </a:r>
        </a:p>
      </cdr:txBody>
    </cdr:sp>
  </cdr:relSizeAnchor>
  <cdr:relSizeAnchor xmlns:cdr="http://schemas.openxmlformats.org/drawingml/2006/chartDrawing">
    <cdr:from>
      <cdr:x>0.39101</cdr:x>
      <cdr:y>0.498</cdr:y>
    </cdr:from>
    <cdr:to>
      <cdr:x>0.65064</cdr:x>
      <cdr:y>0.77015</cdr:y>
    </cdr:to>
    <cdr:sp macro="" textlink="">
      <cdr:nvSpPr>
        <cdr:cNvPr id="5" name="Rectangle 4"/>
        <cdr:cNvSpPr/>
      </cdr:nvSpPr>
      <cdr:spPr>
        <a:xfrm xmlns:a="http://schemas.openxmlformats.org/drawingml/2006/main">
          <a:off x="2255923" y="1262560"/>
          <a:ext cx="1497942" cy="68996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16.xml><?xml version="1.0" encoding="utf-8"?>
<c:userShapes xmlns:c="http://schemas.openxmlformats.org/drawingml/2006/chart">
  <cdr:relSizeAnchor xmlns:cdr="http://schemas.openxmlformats.org/drawingml/2006/chartDrawing">
    <cdr:from>
      <cdr:x>0.20661</cdr:x>
      <cdr:y>0.38512</cdr:y>
    </cdr:from>
    <cdr:to>
      <cdr:x>0.4404</cdr:x>
      <cdr:y>0.67246</cdr:y>
    </cdr:to>
    <cdr:sp macro="" textlink="">
      <cdr:nvSpPr>
        <cdr:cNvPr id="2" name="TextBox 2"/>
        <cdr:cNvSpPr txBox="1"/>
      </cdr:nvSpPr>
      <cdr:spPr>
        <a:xfrm xmlns:a="http://schemas.openxmlformats.org/drawingml/2006/main">
          <a:off x="1000117" y="1508392"/>
          <a:ext cx="1131685" cy="11254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3600" dirty="0"/>
            <a:t>80%</a:t>
          </a:r>
        </a:p>
        <a:p xmlns:a="http://schemas.openxmlformats.org/drawingml/2006/main">
          <a:pPr algn="ctr"/>
          <a:r>
            <a:rPr lang="en-GB" sz="1000" dirty="0"/>
            <a:t>agreed they had confidence in WMP</a:t>
          </a:r>
        </a:p>
      </cdr:txBody>
    </cdr:sp>
  </cdr:relSizeAnchor>
</c:userShapes>
</file>

<file path=ppt/drawings/drawing17.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0.2871</cdr:x>
      <cdr:y>0.48026</cdr:y>
    </cdr:from>
    <cdr:to>
      <cdr:x>0.42435</cdr:x>
      <cdr:y>0.73729</cdr:y>
    </cdr:to>
    <cdr:sp macro="" textlink="">
      <cdr:nvSpPr>
        <cdr:cNvPr id="3" name="TextBox 2"/>
        <cdr:cNvSpPr txBox="1"/>
      </cdr:nvSpPr>
      <cdr:spPr>
        <a:xfrm xmlns:a="http://schemas.openxmlformats.org/drawingml/2006/main">
          <a:off x="1651503" y="1217577"/>
          <a:ext cx="789514"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0.39789</cdr:x>
      <cdr:y>0.49161</cdr:y>
    </cdr:from>
    <cdr:to>
      <cdr:x>0.5368</cdr:x>
      <cdr:y>0.71462</cdr:y>
    </cdr:to>
    <cdr:sp macro="" textlink="">
      <cdr:nvSpPr>
        <cdr:cNvPr id="4" name="TextBox 3"/>
        <cdr:cNvSpPr txBox="1"/>
      </cdr:nvSpPr>
      <cdr:spPr>
        <a:xfrm xmlns:a="http://schemas.openxmlformats.org/drawingml/2006/main">
          <a:off x="2288809" y="1246352"/>
          <a:ext cx="799063"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20%</a:t>
          </a:r>
        </a:p>
      </cdr:txBody>
    </cdr:sp>
  </cdr:relSizeAnchor>
  <cdr:relSizeAnchor xmlns:cdr="http://schemas.openxmlformats.org/drawingml/2006/chartDrawing">
    <cdr:from>
      <cdr:x>0.28268</cdr:x>
      <cdr:y>0.47018</cdr:y>
    </cdr:from>
    <cdr:to>
      <cdr:x>0.54231</cdr:x>
      <cdr:y>0.74233</cdr:y>
    </cdr:to>
    <cdr:sp macro="" textlink="">
      <cdr:nvSpPr>
        <cdr:cNvPr id="5" name="Rectangle 4"/>
        <cdr:cNvSpPr/>
      </cdr:nvSpPr>
      <cdr:spPr>
        <a:xfrm xmlns:a="http://schemas.openxmlformats.org/drawingml/2006/main">
          <a:off x="1626077" y="1192022"/>
          <a:ext cx="1493491"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18.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0.35904</cdr:x>
      <cdr:y>0.50663</cdr:y>
    </cdr:from>
    <cdr:to>
      <cdr:x>0.49629</cdr:x>
      <cdr:y>0.76366</cdr:y>
    </cdr:to>
    <cdr:sp macro="" textlink="">
      <cdr:nvSpPr>
        <cdr:cNvPr id="3" name="TextBox 2"/>
        <cdr:cNvSpPr txBox="1"/>
      </cdr:nvSpPr>
      <cdr:spPr>
        <a:xfrm xmlns:a="http://schemas.openxmlformats.org/drawingml/2006/main">
          <a:off x="2071478" y="1284436"/>
          <a:ext cx="791868"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0.47645</cdr:x>
      <cdr:y>0.52173</cdr:y>
    </cdr:from>
    <cdr:to>
      <cdr:x>0.61536</cdr:x>
      <cdr:y>0.74474</cdr:y>
    </cdr:to>
    <cdr:sp macro="" textlink="">
      <cdr:nvSpPr>
        <cdr:cNvPr id="4" name="TextBox 3"/>
        <cdr:cNvSpPr txBox="1"/>
      </cdr:nvSpPr>
      <cdr:spPr>
        <a:xfrm xmlns:a="http://schemas.openxmlformats.org/drawingml/2006/main">
          <a:off x="2748878" y="1322718"/>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51%</a:t>
          </a:r>
        </a:p>
      </cdr:txBody>
    </cdr:sp>
  </cdr:relSizeAnchor>
  <cdr:relSizeAnchor xmlns:cdr="http://schemas.openxmlformats.org/drawingml/2006/chartDrawing">
    <cdr:from>
      <cdr:x>0.36456</cdr:x>
      <cdr:y>0.49279</cdr:y>
    </cdr:from>
    <cdr:to>
      <cdr:x>0.62419</cdr:x>
      <cdr:y>0.76494</cdr:y>
    </cdr:to>
    <cdr:sp macro="" textlink="">
      <cdr:nvSpPr>
        <cdr:cNvPr id="5" name="Rectangle 4"/>
        <cdr:cNvSpPr/>
      </cdr:nvSpPr>
      <cdr:spPr>
        <a:xfrm xmlns:a="http://schemas.openxmlformats.org/drawingml/2006/main">
          <a:off x="2103326" y="1249348"/>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19.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0.72709</cdr:x>
      <cdr:y>0.50617</cdr:y>
    </cdr:from>
    <cdr:to>
      <cdr:x>0.86434</cdr:x>
      <cdr:y>0.7632</cdr:y>
    </cdr:to>
    <cdr:sp macro="" textlink="">
      <cdr:nvSpPr>
        <cdr:cNvPr id="3" name="TextBox 2"/>
        <cdr:cNvSpPr txBox="1"/>
      </cdr:nvSpPr>
      <cdr:spPr>
        <a:xfrm xmlns:a="http://schemas.openxmlformats.org/drawingml/2006/main">
          <a:off x="4194976" y="1283254"/>
          <a:ext cx="791868"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0.84119</cdr:x>
      <cdr:y>0.52127</cdr:y>
    </cdr:from>
    <cdr:to>
      <cdr:x>0.9801</cdr:x>
      <cdr:y>0.74428</cdr:y>
    </cdr:to>
    <cdr:sp macro="" textlink="">
      <cdr:nvSpPr>
        <cdr:cNvPr id="4" name="TextBox 3"/>
        <cdr:cNvSpPr txBox="1"/>
      </cdr:nvSpPr>
      <cdr:spPr>
        <a:xfrm xmlns:a="http://schemas.openxmlformats.org/drawingml/2006/main">
          <a:off x="4853279" y="1321536"/>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74%</a:t>
          </a:r>
        </a:p>
      </cdr:txBody>
    </cdr:sp>
  </cdr:relSizeAnchor>
  <cdr:relSizeAnchor xmlns:cdr="http://schemas.openxmlformats.org/drawingml/2006/chartDrawing">
    <cdr:from>
      <cdr:x>0.72762</cdr:x>
      <cdr:y>0.49233</cdr:y>
    </cdr:from>
    <cdr:to>
      <cdr:x>0.98725</cdr:x>
      <cdr:y>0.76448</cdr:y>
    </cdr:to>
    <cdr:sp macro="" textlink="">
      <cdr:nvSpPr>
        <cdr:cNvPr id="5" name="Rectangle 4"/>
        <cdr:cNvSpPr/>
      </cdr:nvSpPr>
      <cdr:spPr>
        <a:xfrm xmlns:a="http://schemas.openxmlformats.org/drawingml/2006/main">
          <a:off x="4198034" y="1248166"/>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0.19574</cdr:x>
      <cdr:y>0.32853</cdr:y>
    </cdr:from>
    <cdr:to>
      <cdr:x>0.46097</cdr:x>
      <cdr:y>0.70706</cdr:y>
    </cdr:to>
    <cdr:sp macro="" textlink="">
      <cdr:nvSpPr>
        <cdr:cNvPr id="2" name="TextBox 1"/>
        <cdr:cNvSpPr txBox="1"/>
      </cdr:nvSpPr>
      <cdr:spPr>
        <a:xfrm xmlns:a="http://schemas.openxmlformats.org/drawingml/2006/main">
          <a:off x="1079500" y="1193800"/>
          <a:ext cx="1462742" cy="1375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4000" dirty="0"/>
            <a:t>61%</a:t>
          </a:r>
        </a:p>
        <a:p xmlns:a="http://schemas.openxmlformats.org/drawingml/2006/main">
          <a:pPr algn="ctr"/>
          <a:r>
            <a:rPr lang="en-GB" sz="1200" dirty="0"/>
            <a:t>satisfied with policing levels in their locality</a:t>
          </a:r>
        </a:p>
      </cdr:txBody>
    </cdr:sp>
  </cdr:relSizeAnchor>
</c:userShapes>
</file>

<file path=ppt/drawings/drawing20.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0.20507</cdr:x>
      <cdr:y>0.18907</cdr:y>
    </cdr:from>
    <cdr:to>
      <cdr:x>0.34232</cdr:x>
      <cdr:y>0.4461</cdr:y>
    </cdr:to>
    <cdr:sp macro="" textlink="">
      <cdr:nvSpPr>
        <cdr:cNvPr id="3" name="TextBox 2"/>
        <cdr:cNvSpPr txBox="1"/>
      </cdr:nvSpPr>
      <cdr:spPr>
        <a:xfrm xmlns:a="http://schemas.openxmlformats.org/drawingml/2006/main">
          <a:off x="1181203" y="477888"/>
          <a:ext cx="790560" cy="649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0.31751</cdr:x>
      <cdr:y>0.2042</cdr:y>
    </cdr:from>
    <cdr:to>
      <cdr:x>0.45642</cdr:x>
      <cdr:y>0.42721</cdr:y>
    </cdr:to>
    <cdr:sp macro="" textlink="">
      <cdr:nvSpPr>
        <cdr:cNvPr id="4" name="TextBox 3"/>
        <cdr:cNvSpPr txBox="1"/>
      </cdr:nvSpPr>
      <cdr:spPr>
        <a:xfrm xmlns:a="http://schemas.openxmlformats.org/drawingml/2006/main">
          <a:off x="1828857" y="516131"/>
          <a:ext cx="800122" cy="563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63%</a:t>
          </a:r>
        </a:p>
      </cdr:txBody>
    </cdr:sp>
  </cdr:relSizeAnchor>
  <cdr:relSizeAnchor xmlns:cdr="http://schemas.openxmlformats.org/drawingml/2006/chartDrawing">
    <cdr:from>
      <cdr:x>0.20066</cdr:x>
      <cdr:y>0.18277</cdr:y>
    </cdr:from>
    <cdr:to>
      <cdr:x>0.46029</cdr:x>
      <cdr:y>0.45492</cdr:y>
    </cdr:to>
    <cdr:sp macro="" textlink="">
      <cdr:nvSpPr>
        <cdr:cNvPr id="5" name="Rectangle 4"/>
        <cdr:cNvSpPr/>
      </cdr:nvSpPr>
      <cdr:spPr>
        <a:xfrm xmlns:a="http://schemas.openxmlformats.org/drawingml/2006/main">
          <a:off x="1155801" y="461964"/>
          <a:ext cx="1495469" cy="687892"/>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1.xml><?xml version="1.0" encoding="utf-8"?>
<c:userShapes xmlns:c="http://schemas.openxmlformats.org/drawingml/2006/chart">
  <cdr:relSizeAnchor xmlns:cdr="http://schemas.openxmlformats.org/drawingml/2006/chartDrawing">
    <cdr:from>
      <cdr:x>0.20465</cdr:x>
      <cdr:y>0.38755</cdr:y>
    </cdr:from>
    <cdr:to>
      <cdr:x>0.43844</cdr:x>
      <cdr:y>0.67364</cdr:y>
    </cdr:to>
    <cdr:sp macro="" textlink="">
      <cdr:nvSpPr>
        <cdr:cNvPr id="2" name="TextBox 2"/>
        <cdr:cNvSpPr txBox="1"/>
      </cdr:nvSpPr>
      <cdr:spPr>
        <a:xfrm xmlns:a="http://schemas.openxmlformats.org/drawingml/2006/main">
          <a:off x="990630" y="1524554"/>
          <a:ext cx="1131685" cy="11254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3600" dirty="0"/>
            <a:t>83%</a:t>
          </a:r>
        </a:p>
        <a:p xmlns:a="http://schemas.openxmlformats.org/drawingml/2006/main">
          <a:pPr algn="ctr"/>
          <a:r>
            <a:rPr lang="en-GB" sz="1000" dirty="0"/>
            <a:t>agreed they had confidence in WMP</a:t>
          </a:r>
        </a:p>
      </cdr:txBody>
    </cdr:sp>
  </cdr:relSizeAnchor>
</c:userShapes>
</file>

<file path=ppt/drawings/drawing22.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0.0819</cdr:x>
      <cdr:y>0.50015</cdr:y>
    </cdr:from>
    <cdr:to>
      <cdr:x>0.21915</cdr:x>
      <cdr:y>0.75718</cdr:y>
    </cdr:to>
    <cdr:sp macro="" textlink="">
      <cdr:nvSpPr>
        <cdr:cNvPr id="3" name="TextBox 2"/>
        <cdr:cNvSpPr txBox="1"/>
      </cdr:nvSpPr>
      <cdr:spPr>
        <a:xfrm xmlns:a="http://schemas.openxmlformats.org/drawingml/2006/main">
          <a:off x="471734" y="1252760"/>
          <a:ext cx="790560" cy="643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0.19436</cdr:x>
      <cdr:y>0.50766</cdr:y>
    </cdr:from>
    <cdr:to>
      <cdr:x>0.33327</cdr:x>
      <cdr:y>0.73067</cdr:y>
    </cdr:to>
    <cdr:sp macro="" textlink="">
      <cdr:nvSpPr>
        <cdr:cNvPr id="4" name="TextBox 3"/>
        <cdr:cNvSpPr txBox="1"/>
      </cdr:nvSpPr>
      <cdr:spPr>
        <a:xfrm xmlns:a="http://schemas.openxmlformats.org/drawingml/2006/main">
          <a:off x="1119503" y="1271571"/>
          <a:ext cx="800122" cy="5585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20%</a:t>
          </a:r>
        </a:p>
      </cdr:txBody>
    </cdr:sp>
  </cdr:relSizeAnchor>
  <cdr:relSizeAnchor xmlns:cdr="http://schemas.openxmlformats.org/drawingml/2006/chartDrawing">
    <cdr:from>
      <cdr:x>0.08246</cdr:x>
      <cdr:y>0.47484</cdr:y>
    </cdr:from>
    <cdr:to>
      <cdr:x>0.34209</cdr:x>
      <cdr:y>0.74699</cdr:y>
    </cdr:to>
    <cdr:sp macro="" textlink="">
      <cdr:nvSpPr>
        <cdr:cNvPr id="5" name="Rectangle 4"/>
        <cdr:cNvSpPr/>
      </cdr:nvSpPr>
      <cdr:spPr>
        <a:xfrm xmlns:a="http://schemas.openxmlformats.org/drawingml/2006/main">
          <a:off x="474959" y="1189365"/>
          <a:ext cx="1495469" cy="681670"/>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3.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0.72673</cdr:x>
      <cdr:y>0.49399</cdr:y>
    </cdr:from>
    <cdr:to>
      <cdr:x>0.86398</cdr:x>
      <cdr:y>0.75102</cdr:y>
    </cdr:to>
    <cdr:sp macro="" textlink="">
      <cdr:nvSpPr>
        <cdr:cNvPr id="3" name="TextBox 2"/>
        <cdr:cNvSpPr txBox="1"/>
      </cdr:nvSpPr>
      <cdr:spPr>
        <a:xfrm xmlns:a="http://schemas.openxmlformats.org/drawingml/2006/main">
          <a:off x="4192905" y="1252385"/>
          <a:ext cx="791867"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0.83587</cdr:x>
      <cdr:y>0.50533</cdr:y>
    </cdr:from>
    <cdr:to>
      <cdr:x>0.97478</cdr:x>
      <cdr:y>0.72834</cdr:y>
    </cdr:to>
    <cdr:sp macro="" textlink="">
      <cdr:nvSpPr>
        <cdr:cNvPr id="4" name="TextBox 3"/>
        <cdr:cNvSpPr txBox="1"/>
      </cdr:nvSpPr>
      <cdr:spPr>
        <a:xfrm xmlns:a="http://schemas.openxmlformats.org/drawingml/2006/main">
          <a:off x="4822591" y="1281135"/>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53%</a:t>
          </a:r>
        </a:p>
      </cdr:txBody>
    </cdr:sp>
  </cdr:relSizeAnchor>
  <cdr:relSizeAnchor xmlns:cdr="http://schemas.openxmlformats.org/drawingml/2006/chartDrawing">
    <cdr:from>
      <cdr:x>0.72892</cdr:x>
      <cdr:y>0.47637</cdr:y>
    </cdr:from>
    <cdr:to>
      <cdr:x>0.98855</cdr:x>
      <cdr:y>0.74852</cdr:y>
    </cdr:to>
    <cdr:sp macro="" textlink="">
      <cdr:nvSpPr>
        <cdr:cNvPr id="5" name="Rectangle 4"/>
        <cdr:cNvSpPr/>
      </cdr:nvSpPr>
      <cdr:spPr>
        <a:xfrm xmlns:a="http://schemas.openxmlformats.org/drawingml/2006/main">
          <a:off x="4205540" y="1207714"/>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4.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0.35163</cdr:x>
      <cdr:y>0.49627</cdr:y>
    </cdr:from>
    <cdr:to>
      <cdr:x>0.48888</cdr:x>
      <cdr:y>0.7533</cdr:y>
    </cdr:to>
    <cdr:sp macro="" textlink="">
      <cdr:nvSpPr>
        <cdr:cNvPr id="3" name="TextBox 2"/>
        <cdr:cNvSpPr txBox="1"/>
      </cdr:nvSpPr>
      <cdr:spPr>
        <a:xfrm xmlns:a="http://schemas.openxmlformats.org/drawingml/2006/main">
          <a:off x="2028717" y="1258158"/>
          <a:ext cx="791867"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0.46574</cdr:x>
      <cdr:y>0.50766</cdr:y>
    </cdr:from>
    <cdr:to>
      <cdr:x>0.60465</cdr:x>
      <cdr:y>0.73068</cdr:y>
    </cdr:to>
    <cdr:sp macro="" textlink="">
      <cdr:nvSpPr>
        <cdr:cNvPr id="4" name="TextBox 3"/>
        <cdr:cNvSpPr txBox="1"/>
      </cdr:nvSpPr>
      <cdr:spPr>
        <a:xfrm xmlns:a="http://schemas.openxmlformats.org/drawingml/2006/main">
          <a:off x="2687077" y="1287034"/>
          <a:ext cx="801445" cy="565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72%</a:t>
          </a:r>
        </a:p>
      </cdr:txBody>
    </cdr:sp>
  </cdr:relSizeAnchor>
  <cdr:relSizeAnchor xmlns:cdr="http://schemas.openxmlformats.org/drawingml/2006/chartDrawing">
    <cdr:from>
      <cdr:x>0.35053</cdr:x>
      <cdr:y>0.48246</cdr:y>
    </cdr:from>
    <cdr:to>
      <cdr:x>0.61016</cdr:x>
      <cdr:y>0.75461</cdr:y>
    </cdr:to>
    <cdr:sp macro="" textlink="">
      <cdr:nvSpPr>
        <cdr:cNvPr id="5" name="Rectangle 4"/>
        <cdr:cNvSpPr/>
      </cdr:nvSpPr>
      <cdr:spPr>
        <a:xfrm xmlns:a="http://schemas.openxmlformats.org/drawingml/2006/main">
          <a:off x="2022370" y="1223146"/>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5.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0.65655</cdr:x>
      <cdr:y>0.20672</cdr:y>
    </cdr:from>
    <cdr:to>
      <cdr:x>0.7938</cdr:x>
      <cdr:y>0.46375</cdr:y>
    </cdr:to>
    <cdr:sp macro="" textlink="">
      <cdr:nvSpPr>
        <cdr:cNvPr id="3" name="TextBox 2"/>
        <cdr:cNvSpPr txBox="1"/>
      </cdr:nvSpPr>
      <cdr:spPr>
        <a:xfrm xmlns:a="http://schemas.openxmlformats.org/drawingml/2006/main">
          <a:off x="3787954" y="524085"/>
          <a:ext cx="791868"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0.7723</cdr:x>
      <cdr:y>0.21429</cdr:y>
    </cdr:from>
    <cdr:to>
      <cdr:x>0.91121</cdr:x>
      <cdr:y>0.4373</cdr:y>
    </cdr:to>
    <cdr:sp macro="" textlink="">
      <cdr:nvSpPr>
        <cdr:cNvPr id="4" name="TextBox 3"/>
        <cdr:cNvSpPr txBox="1"/>
      </cdr:nvSpPr>
      <cdr:spPr>
        <a:xfrm xmlns:a="http://schemas.openxmlformats.org/drawingml/2006/main">
          <a:off x="4455777" y="543277"/>
          <a:ext cx="801445" cy="5653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62%</a:t>
          </a:r>
        </a:p>
      </cdr:txBody>
    </cdr:sp>
  </cdr:relSizeAnchor>
  <cdr:relSizeAnchor xmlns:cdr="http://schemas.openxmlformats.org/drawingml/2006/chartDrawing">
    <cdr:from>
      <cdr:x>0.65379</cdr:x>
      <cdr:y>0.19664</cdr:y>
    </cdr:from>
    <cdr:to>
      <cdr:x>0.91342</cdr:x>
      <cdr:y>0.46879</cdr:y>
    </cdr:to>
    <cdr:sp macro="" textlink="">
      <cdr:nvSpPr>
        <cdr:cNvPr id="5" name="Rectangle 4"/>
        <cdr:cNvSpPr/>
      </cdr:nvSpPr>
      <cdr:spPr>
        <a:xfrm xmlns:a="http://schemas.openxmlformats.org/drawingml/2006/main">
          <a:off x="3772030" y="498530"/>
          <a:ext cx="1497942" cy="68996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6.xml><?xml version="1.0" encoding="utf-8"?>
<c:userShapes xmlns:c="http://schemas.openxmlformats.org/drawingml/2006/chart">
  <cdr:relSizeAnchor xmlns:cdr="http://schemas.openxmlformats.org/drawingml/2006/chartDrawing">
    <cdr:from>
      <cdr:x>0.20661</cdr:x>
      <cdr:y>0.38755</cdr:y>
    </cdr:from>
    <cdr:to>
      <cdr:x>0.4404</cdr:x>
      <cdr:y>0.67364</cdr:y>
    </cdr:to>
    <cdr:sp macro="" textlink="">
      <cdr:nvSpPr>
        <cdr:cNvPr id="2" name="TextBox 2"/>
        <cdr:cNvSpPr txBox="1"/>
      </cdr:nvSpPr>
      <cdr:spPr>
        <a:xfrm xmlns:a="http://schemas.openxmlformats.org/drawingml/2006/main">
          <a:off x="1003660" y="1524554"/>
          <a:ext cx="1135693" cy="11254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3600" dirty="0"/>
            <a:t>82%</a:t>
          </a:r>
        </a:p>
        <a:p xmlns:a="http://schemas.openxmlformats.org/drawingml/2006/main">
          <a:pPr algn="ctr"/>
          <a:r>
            <a:rPr lang="en-GB" sz="1000" dirty="0"/>
            <a:t>agreed they had confidence in WMP</a:t>
          </a:r>
        </a:p>
      </cdr:txBody>
    </cdr:sp>
  </cdr:relSizeAnchor>
</c:userShapes>
</file>

<file path=ppt/drawings/drawing27.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0.32082</cdr:x>
      <cdr:y>0.49306</cdr:y>
    </cdr:from>
    <cdr:to>
      <cdr:x>0.45807</cdr:x>
      <cdr:y>0.75009</cdr:y>
    </cdr:to>
    <cdr:sp macro="" textlink="">
      <cdr:nvSpPr>
        <cdr:cNvPr id="3" name="TextBox 2"/>
        <cdr:cNvSpPr txBox="1"/>
      </cdr:nvSpPr>
      <cdr:spPr>
        <a:xfrm xmlns:a="http://schemas.openxmlformats.org/drawingml/2006/main">
          <a:off x="1845469" y="1234990"/>
          <a:ext cx="789514" cy="643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0.43546</cdr:x>
      <cdr:y>0.50563</cdr:y>
    </cdr:from>
    <cdr:to>
      <cdr:x>0.57602</cdr:x>
      <cdr:y>0.72864</cdr:y>
    </cdr:to>
    <cdr:sp macro="" textlink="">
      <cdr:nvSpPr>
        <cdr:cNvPr id="4" name="TextBox 3"/>
        <cdr:cNvSpPr txBox="1"/>
      </cdr:nvSpPr>
      <cdr:spPr>
        <a:xfrm xmlns:a="http://schemas.openxmlformats.org/drawingml/2006/main">
          <a:off x="2504922" y="1266475"/>
          <a:ext cx="808554" cy="5585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19%</a:t>
          </a:r>
        </a:p>
      </cdr:txBody>
    </cdr:sp>
  </cdr:relSizeAnchor>
  <cdr:relSizeAnchor xmlns:cdr="http://schemas.openxmlformats.org/drawingml/2006/chartDrawing">
    <cdr:from>
      <cdr:x>0.32099</cdr:x>
      <cdr:y>0.47855</cdr:y>
    </cdr:from>
    <cdr:to>
      <cdr:x>0.58062</cdr:x>
      <cdr:y>0.75069</cdr:y>
    </cdr:to>
    <cdr:sp macro="" textlink="">
      <cdr:nvSpPr>
        <cdr:cNvPr id="5" name="Rectangle 4"/>
        <cdr:cNvSpPr/>
      </cdr:nvSpPr>
      <cdr:spPr>
        <a:xfrm xmlns:a="http://schemas.openxmlformats.org/drawingml/2006/main">
          <a:off x="1846447" y="1198646"/>
          <a:ext cx="1493490" cy="68164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8.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0.33264</cdr:x>
      <cdr:y>0.50601</cdr:y>
    </cdr:from>
    <cdr:to>
      <cdr:x>0.46989</cdr:x>
      <cdr:y>0.76304</cdr:y>
    </cdr:to>
    <cdr:sp macro="" textlink="">
      <cdr:nvSpPr>
        <cdr:cNvPr id="3" name="TextBox 2"/>
        <cdr:cNvSpPr txBox="1"/>
      </cdr:nvSpPr>
      <cdr:spPr>
        <a:xfrm xmlns:a="http://schemas.openxmlformats.org/drawingml/2006/main">
          <a:off x="1919173" y="1282857"/>
          <a:ext cx="791867"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0.44343</cdr:x>
      <cdr:y>0.51735</cdr:y>
    </cdr:from>
    <cdr:to>
      <cdr:x>0.58234</cdr:x>
      <cdr:y>0.74036</cdr:y>
    </cdr:to>
    <cdr:sp macro="" textlink="">
      <cdr:nvSpPr>
        <cdr:cNvPr id="4" name="TextBox 3"/>
        <cdr:cNvSpPr txBox="1"/>
      </cdr:nvSpPr>
      <cdr:spPr>
        <a:xfrm xmlns:a="http://schemas.openxmlformats.org/drawingml/2006/main">
          <a:off x="2558378" y="1311606"/>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52%</a:t>
          </a:r>
        </a:p>
      </cdr:txBody>
    </cdr:sp>
  </cdr:relSizeAnchor>
  <cdr:relSizeAnchor xmlns:cdr="http://schemas.openxmlformats.org/drawingml/2006/chartDrawing">
    <cdr:from>
      <cdr:x>0.33485</cdr:x>
      <cdr:y>0.49215</cdr:y>
    </cdr:from>
    <cdr:to>
      <cdr:x>0.59448</cdr:x>
      <cdr:y>0.7643</cdr:y>
    </cdr:to>
    <cdr:sp macro="" textlink="">
      <cdr:nvSpPr>
        <cdr:cNvPr id="5" name="Rectangle 4"/>
        <cdr:cNvSpPr/>
      </cdr:nvSpPr>
      <cdr:spPr>
        <a:xfrm xmlns:a="http://schemas.openxmlformats.org/drawingml/2006/main">
          <a:off x="1931923" y="1247718"/>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29.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0.6531</cdr:x>
      <cdr:y>0.48415</cdr:y>
    </cdr:from>
    <cdr:to>
      <cdr:x>0.79035</cdr:x>
      <cdr:y>0.74118</cdr:y>
    </cdr:to>
    <cdr:sp macro="" textlink="">
      <cdr:nvSpPr>
        <cdr:cNvPr id="3" name="TextBox 2"/>
        <cdr:cNvSpPr txBox="1"/>
      </cdr:nvSpPr>
      <cdr:spPr>
        <a:xfrm xmlns:a="http://schemas.openxmlformats.org/drawingml/2006/main">
          <a:off x="3768097" y="1227436"/>
          <a:ext cx="791867"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0.7672</cdr:x>
      <cdr:y>0.49552</cdr:y>
    </cdr:from>
    <cdr:to>
      <cdr:x>0.90611</cdr:x>
      <cdr:y>0.71853</cdr:y>
    </cdr:to>
    <cdr:sp macro="" textlink="">
      <cdr:nvSpPr>
        <cdr:cNvPr id="4" name="TextBox 3"/>
        <cdr:cNvSpPr txBox="1"/>
      </cdr:nvSpPr>
      <cdr:spPr>
        <a:xfrm xmlns:a="http://schemas.openxmlformats.org/drawingml/2006/main">
          <a:off x="4426400" y="1256262"/>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73%</a:t>
          </a:r>
        </a:p>
      </cdr:txBody>
    </cdr:sp>
  </cdr:relSizeAnchor>
  <cdr:relSizeAnchor xmlns:cdr="http://schemas.openxmlformats.org/drawingml/2006/chartDrawing">
    <cdr:from>
      <cdr:x>0.65364</cdr:x>
      <cdr:y>0.46655</cdr:y>
    </cdr:from>
    <cdr:to>
      <cdr:x>0.91327</cdr:x>
      <cdr:y>0.7387</cdr:y>
    </cdr:to>
    <cdr:sp macro="" textlink="">
      <cdr:nvSpPr>
        <cdr:cNvPr id="5" name="Rectangle 4"/>
        <cdr:cNvSpPr/>
      </cdr:nvSpPr>
      <cdr:spPr>
        <a:xfrm xmlns:a="http://schemas.openxmlformats.org/drawingml/2006/main">
          <a:off x="3771213" y="1182816"/>
          <a:ext cx="1497941"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3.xml><?xml version="1.0" encoding="utf-8"?>
<c:userShapes xmlns:c="http://schemas.openxmlformats.org/drawingml/2006/chart">
  <cdr:relSizeAnchor xmlns:cdr="http://schemas.openxmlformats.org/drawingml/2006/chartDrawing">
    <cdr:from>
      <cdr:x>0.19872</cdr:x>
      <cdr:y>0.31757</cdr:y>
    </cdr:from>
    <cdr:to>
      <cdr:x>0.46974</cdr:x>
      <cdr:y>0.66293</cdr:y>
    </cdr:to>
    <cdr:sp macro="" textlink="">
      <cdr:nvSpPr>
        <cdr:cNvPr id="2" name="TextBox 1"/>
        <cdr:cNvSpPr txBox="1"/>
      </cdr:nvSpPr>
      <cdr:spPr>
        <a:xfrm xmlns:a="http://schemas.openxmlformats.org/drawingml/2006/main">
          <a:off x="1039743" y="1145825"/>
          <a:ext cx="1418014" cy="1246083"/>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dirty="0"/>
            <a:t>Nearly</a:t>
          </a:r>
          <a:r>
            <a:rPr lang="en-GB" sz="1200" baseline="0" dirty="0"/>
            <a:t> t</a:t>
          </a:r>
          <a:r>
            <a:rPr lang="en-GB" sz="1200" dirty="0"/>
            <a:t>wice</a:t>
          </a:r>
          <a:r>
            <a:rPr lang="en-GB" sz="1200" baseline="0" dirty="0"/>
            <a:t> as many </a:t>
          </a:r>
          <a:r>
            <a:rPr lang="en-GB" sz="1200" dirty="0"/>
            <a:t>thought there had been a decrease in policing than thought there had been an increase </a:t>
          </a:r>
          <a:endParaRPr lang="en-GB" sz="3600" dirty="0"/>
        </a:p>
      </cdr:txBody>
    </cdr:sp>
  </cdr:relSizeAnchor>
</c:userShapes>
</file>

<file path=ppt/drawings/drawing30.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0.4312</cdr:x>
      <cdr:y>0.51585</cdr:y>
    </cdr:from>
    <cdr:to>
      <cdr:x>0.56845</cdr:x>
      <cdr:y>0.77288</cdr:y>
    </cdr:to>
    <cdr:sp macro="" textlink="">
      <cdr:nvSpPr>
        <cdr:cNvPr id="3" name="TextBox 2"/>
        <cdr:cNvSpPr txBox="1"/>
      </cdr:nvSpPr>
      <cdr:spPr>
        <a:xfrm xmlns:a="http://schemas.openxmlformats.org/drawingml/2006/main">
          <a:off x="2487813" y="1307814"/>
          <a:ext cx="791868"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0.55026</cdr:x>
      <cdr:y>0.52342</cdr:y>
    </cdr:from>
    <cdr:to>
      <cdr:x>0.68917</cdr:x>
      <cdr:y>0.74643</cdr:y>
    </cdr:to>
    <cdr:sp macro="" textlink="">
      <cdr:nvSpPr>
        <cdr:cNvPr id="4" name="TextBox 3"/>
        <cdr:cNvSpPr txBox="1"/>
      </cdr:nvSpPr>
      <cdr:spPr>
        <a:xfrm xmlns:a="http://schemas.openxmlformats.org/drawingml/2006/main">
          <a:off x="3174733" y="1327006"/>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63%</a:t>
          </a:r>
        </a:p>
      </cdr:txBody>
    </cdr:sp>
  </cdr:relSizeAnchor>
  <cdr:relSizeAnchor xmlns:cdr="http://schemas.openxmlformats.org/drawingml/2006/chartDrawing">
    <cdr:from>
      <cdr:x>0.42844</cdr:x>
      <cdr:y>0.50199</cdr:y>
    </cdr:from>
    <cdr:to>
      <cdr:x>0.68807</cdr:x>
      <cdr:y>0.77414</cdr:y>
    </cdr:to>
    <cdr:sp macro="" textlink="">
      <cdr:nvSpPr>
        <cdr:cNvPr id="5" name="Rectangle 4"/>
        <cdr:cNvSpPr/>
      </cdr:nvSpPr>
      <cdr:spPr>
        <a:xfrm xmlns:a="http://schemas.openxmlformats.org/drawingml/2006/main">
          <a:off x="2471890" y="1272675"/>
          <a:ext cx="1497941"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31.xml><?xml version="1.0" encoding="utf-8"?>
<c:userShapes xmlns:c="http://schemas.openxmlformats.org/drawingml/2006/chart">
  <cdr:relSizeAnchor xmlns:cdr="http://schemas.openxmlformats.org/drawingml/2006/chartDrawing">
    <cdr:from>
      <cdr:x>0.20858</cdr:x>
      <cdr:y>0.38997</cdr:y>
    </cdr:from>
    <cdr:to>
      <cdr:x>0.44236</cdr:x>
      <cdr:y>0.67676</cdr:y>
    </cdr:to>
    <cdr:sp macro="" textlink="">
      <cdr:nvSpPr>
        <cdr:cNvPr id="2" name="TextBox 2"/>
        <cdr:cNvSpPr txBox="1"/>
      </cdr:nvSpPr>
      <cdr:spPr>
        <a:xfrm xmlns:a="http://schemas.openxmlformats.org/drawingml/2006/main">
          <a:off x="1013229" y="1530359"/>
          <a:ext cx="1135645" cy="11254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3600" dirty="0"/>
            <a:t>83%</a:t>
          </a:r>
        </a:p>
        <a:p xmlns:a="http://schemas.openxmlformats.org/drawingml/2006/main">
          <a:pPr algn="ctr"/>
          <a:r>
            <a:rPr lang="en-GB" sz="1000" dirty="0"/>
            <a:t>agreed they had confidence in WMP</a:t>
          </a:r>
        </a:p>
      </cdr:txBody>
    </cdr:sp>
  </cdr:relSizeAnchor>
</c:userShapes>
</file>

<file path=ppt/drawings/drawing32.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0.69261</cdr:x>
      <cdr:y>0.18065</cdr:y>
    </cdr:from>
    <cdr:to>
      <cdr:x>0.82986</cdr:x>
      <cdr:y>0.43768</cdr:y>
    </cdr:to>
    <cdr:sp macro="" textlink="">
      <cdr:nvSpPr>
        <cdr:cNvPr id="3" name="TextBox 2"/>
        <cdr:cNvSpPr txBox="1"/>
      </cdr:nvSpPr>
      <cdr:spPr>
        <a:xfrm xmlns:a="http://schemas.openxmlformats.org/drawingml/2006/main">
          <a:off x="4006599" y="457985"/>
          <a:ext cx="793959" cy="651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0.80837</cdr:x>
      <cdr:y>0.19202</cdr:y>
    </cdr:from>
    <cdr:to>
      <cdr:x>0.94728</cdr:x>
      <cdr:y>0.41503</cdr:y>
    </cdr:to>
    <cdr:sp macro="" textlink="">
      <cdr:nvSpPr>
        <cdr:cNvPr id="4" name="TextBox 3"/>
        <cdr:cNvSpPr txBox="1"/>
      </cdr:nvSpPr>
      <cdr:spPr>
        <a:xfrm xmlns:a="http://schemas.openxmlformats.org/drawingml/2006/main">
          <a:off x="4676243" y="486810"/>
          <a:ext cx="803562"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18%</a:t>
          </a:r>
        </a:p>
      </cdr:txBody>
    </cdr:sp>
  </cdr:relSizeAnchor>
  <cdr:relSizeAnchor xmlns:cdr="http://schemas.openxmlformats.org/drawingml/2006/chartDrawing">
    <cdr:from>
      <cdr:x>0.69314</cdr:x>
      <cdr:y>0.17433</cdr:y>
    </cdr:from>
    <cdr:to>
      <cdr:x>0.95277</cdr:x>
      <cdr:y>0.44648</cdr:y>
    </cdr:to>
    <cdr:sp macro="" textlink="">
      <cdr:nvSpPr>
        <cdr:cNvPr id="5" name="Rectangle 4"/>
        <cdr:cNvSpPr/>
      </cdr:nvSpPr>
      <cdr:spPr>
        <a:xfrm xmlns:a="http://schemas.openxmlformats.org/drawingml/2006/main">
          <a:off x="4009665" y="441962"/>
          <a:ext cx="1501898"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33.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0.30956</cdr:x>
      <cdr:y>0.51191</cdr:y>
    </cdr:from>
    <cdr:to>
      <cdr:x>0.44681</cdr:x>
      <cdr:y>0.76893</cdr:y>
    </cdr:to>
    <cdr:sp macro="" textlink="">
      <cdr:nvSpPr>
        <cdr:cNvPr id="3" name="TextBox 2"/>
        <cdr:cNvSpPr txBox="1"/>
      </cdr:nvSpPr>
      <cdr:spPr>
        <a:xfrm xmlns:a="http://schemas.openxmlformats.org/drawingml/2006/main">
          <a:off x="1786003" y="1297815"/>
          <a:ext cx="791867" cy="651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0.42202</cdr:x>
      <cdr:y>0.52701</cdr:y>
    </cdr:from>
    <cdr:to>
      <cdr:x>0.56093</cdr:x>
      <cdr:y>0.75001</cdr:y>
    </cdr:to>
    <cdr:sp macro="" textlink="">
      <cdr:nvSpPr>
        <cdr:cNvPr id="4" name="TextBox 3"/>
        <cdr:cNvSpPr txBox="1"/>
      </cdr:nvSpPr>
      <cdr:spPr>
        <a:xfrm xmlns:a="http://schemas.openxmlformats.org/drawingml/2006/main">
          <a:off x="2434844" y="1336097"/>
          <a:ext cx="801445" cy="565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52%</a:t>
          </a:r>
        </a:p>
      </cdr:txBody>
    </cdr:sp>
  </cdr:relSizeAnchor>
  <cdr:relSizeAnchor xmlns:cdr="http://schemas.openxmlformats.org/drawingml/2006/chartDrawing">
    <cdr:from>
      <cdr:x>0.30681</cdr:x>
      <cdr:y>0.49807</cdr:y>
    </cdr:from>
    <cdr:to>
      <cdr:x>0.56644</cdr:x>
      <cdr:y>0.77022</cdr:y>
    </cdr:to>
    <cdr:sp macro="" textlink="">
      <cdr:nvSpPr>
        <cdr:cNvPr id="5" name="Rectangle 4"/>
        <cdr:cNvSpPr/>
      </cdr:nvSpPr>
      <cdr:spPr>
        <a:xfrm xmlns:a="http://schemas.openxmlformats.org/drawingml/2006/main">
          <a:off x="1770137" y="1262727"/>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34.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0.71892</cdr:x>
      <cdr:y>0.49114</cdr:y>
    </cdr:from>
    <cdr:to>
      <cdr:x>0.85617</cdr:x>
      <cdr:y>0.74817</cdr:y>
    </cdr:to>
    <cdr:sp macro="" textlink="">
      <cdr:nvSpPr>
        <cdr:cNvPr id="3" name="TextBox 2"/>
        <cdr:cNvSpPr txBox="1"/>
      </cdr:nvSpPr>
      <cdr:spPr>
        <a:xfrm xmlns:a="http://schemas.openxmlformats.org/drawingml/2006/main">
          <a:off x="4147806" y="1245160"/>
          <a:ext cx="791867" cy="651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0.83137</cdr:x>
      <cdr:y>0.50627</cdr:y>
    </cdr:from>
    <cdr:to>
      <cdr:x>0.97028</cdr:x>
      <cdr:y>0.72928</cdr:y>
    </cdr:to>
    <cdr:sp macro="" textlink="">
      <cdr:nvSpPr>
        <cdr:cNvPr id="4" name="TextBox 3"/>
        <cdr:cNvSpPr txBox="1"/>
      </cdr:nvSpPr>
      <cdr:spPr>
        <a:xfrm xmlns:a="http://schemas.openxmlformats.org/drawingml/2006/main">
          <a:off x="4796589" y="1283518"/>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78%</a:t>
          </a:r>
        </a:p>
      </cdr:txBody>
    </cdr:sp>
  </cdr:relSizeAnchor>
  <cdr:relSizeAnchor xmlns:cdr="http://schemas.openxmlformats.org/drawingml/2006/chartDrawing">
    <cdr:from>
      <cdr:x>0.71452</cdr:x>
      <cdr:y>0.47728</cdr:y>
    </cdr:from>
    <cdr:to>
      <cdr:x>0.97415</cdr:x>
      <cdr:y>0.74943</cdr:y>
    </cdr:to>
    <cdr:sp macro="" textlink="">
      <cdr:nvSpPr>
        <cdr:cNvPr id="5" name="Rectangle 4"/>
        <cdr:cNvSpPr/>
      </cdr:nvSpPr>
      <cdr:spPr>
        <a:xfrm xmlns:a="http://schemas.openxmlformats.org/drawingml/2006/main">
          <a:off x="4122420" y="1210021"/>
          <a:ext cx="1497942" cy="689966"/>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35.xml><?xml version="1.0" encoding="utf-8"?>
<c:userShapes xmlns:c="http://schemas.openxmlformats.org/drawingml/2006/chart">
  <cdr:relSizeAnchor xmlns:cdr="http://schemas.openxmlformats.org/drawingml/2006/chartDrawing">
    <cdr:from>
      <cdr:x>0.63004</cdr:x>
      <cdr:y>0.58586</cdr:y>
    </cdr:from>
    <cdr:to>
      <cdr:x>0.95911</cdr:x>
      <cdr:y>0.86935</cdr:y>
    </cdr:to>
    <cdr:sp macro="" textlink="">
      <cdr:nvSpPr>
        <cdr:cNvPr id="2" name="TextBox 1"/>
        <cdr:cNvSpPr txBox="1"/>
      </cdr:nvSpPr>
      <cdr:spPr>
        <a:xfrm xmlns:a="http://schemas.openxmlformats.org/drawingml/2006/main">
          <a:off x="3629025" y="1476375"/>
          <a:ext cx="189547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0.36169</cdr:x>
      <cdr:y>0.4872</cdr:y>
    </cdr:from>
    <cdr:to>
      <cdr:x>0.49894</cdr:x>
      <cdr:y>0.74423</cdr:y>
    </cdr:to>
    <cdr:sp macro="" textlink="">
      <cdr:nvSpPr>
        <cdr:cNvPr id="3" name="TextBox 2"/>
        <cdr:cNvSpPr txBox="1"/>
      </cdr:nvSpPr>
      <cdr:spPr>
        <a:xfrm xmlns:a="http://schemas.openxmlformats.org/drawingml/2006/main">
          <a:off x="2086779" y="1235169"/>
          <a:ext cx="791867" cy="651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solidFill>
                <a:srgbClr val="005AA0"/>
              </a:solidFill>
            </a:rPr>
            <a:t>Rolling 12 month average:</a:t>
          </a:r>
        </a:p>
        <a:p xmlns:a="http://schemas.openxmlformats.org/drawingml/2006/main">
          <a:endParaRPr lang="en-GB" sz="1100"/>
        </a:p>
      </cdr:txBody>
    </cdr:sp>
  </cdr:relSizeAnchor>
  <cdr:relSizeAnchor xmlns:cdr="http://schemas.openxmlformats.org/drawingml/2006/chartDrawing">
    <cdr:from>
      <cdr:x>0.47745</cdr:x>
      <cdr:y>0.50233</cdr:y>
    </cdr:from>
    <cdr:to>
      <cdr:x>0.61636</cdr:x>
      <cdr:y>0.72534</cdr:y>
    </cdr:to>
    <cdr:sp macro="" textlink="">
      <cdr:nvSpPr>
        <cdr:cNvPr id="4" name="TextBox 3"/>
        <cdr:cNvSpPr txBox="1"/>
      </cdr:nvSpPr>
      <cdr:spPr>
        <a:xfrm xmlns:a="http://schemas.openxmlformats.org/drawingml/2006/main">
          <a:off x="2754659" y="1273527"/>
          <a:ext cx="801445" cy="565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a:solidFill>
                <a:srgbClr val="005AA0"/>
              </a:solidFill>
            </a:rPr>
            <a:t>58%</a:t>
          </a:r>
        </a:p>
      </cdr:txBody>
    </cdr:sp>
  </cdr:relSizeAnchor>
  <cdr:relSizeAnchor xmlns:cdr="http://schemas.openxmlformats.org/drawingml/2006/chartDrawing">
    <cdr:from>
      <cdr:x>0.35893</cdr:x>
      <cdr:y>0.4809</cdr:y>
    </cdr:from>
    <cdr:to>
      <cdr:x>0.61856</cdr:x>
      <cdr:y>0.75305</cdr:y>
    </cdr:to>
    <cdr:sp macro="" textlink="">
      <cdr:nvSpPr>
        <cdr:cNvPr id="5" name="Rectangle 4"/>
        <cdr:cNvSpPr/>
      </cdr:nvSpPr>
      <cdr:spPr>
        <a:xfrm xmlns:a="http://schemas.openxmlformats.org/drawingml/2006/main">
          <a:off x="2070855" y="1219197"/>
          <a:ext cx="1497942" cy="68996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userShapes>
</file>

<file path=ppt/drawings/drawing36.xml><?xml version="1.0" encoding="utf-8"?>
<c:userShapes xmlns:c="http://schemas.openxmlformats.org/drawingml/2006/chart">
  <cdr:relSizeAnchor xmlns:cdr="http://schemas.openxmlformats.org/drawingml/2006/chartDrawing">
    <cdr:from>
      <cdr:x>0.07286</cdr:x>
      <cdr:y>0.49949</cdr:y>
    </cdr:from>
    <cdr:to>
      <cdr:x>0.13334</cdr:x>
      <cdr:y>0.56467</cdr:y>
    </cdr:to>
    <cdr:sp macro="" textlink="">
      <cdr:nvSpPr>
        <cdr:cNvPr id="8" name="TextBox 2"/>
        <cdr:cNvSpPr txBox="1"/>
      </cdr:nvSpPr>
      <cdr:spPr>
        <a:xfrm xmlns:a="http://schemas.openxmlformats.org/drawingml/2006/main">
          <a:off x="761864" y="2692847"/>
          <a:ext cx="632412" cy="35139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400" b="1">
              <a:solidFill>
                <a:srgbClr val="FF0000"/>
              </a:solidFill>
            </a:rPr>
            <a:t>-15%</a:t>
          </a:r>
        </a:p>
      </cdr:txBody>
    </cdr:sp>
  </cdr:relSizeAnchor>
  <cdr:relSizeAnchor xmlns:cdr="http://schemas.openxmlformats.org/drawingml/2006/chartDrawing">
    <cdr:from>
      <cdr:x>0.27368</cdr:x>
      <cdr:y>0.08949</cdr:y>
    </cdr:from>
    <cdr:to>
      <cdr:x>0.33653</cdr:x>
      <cdr:y>0.14448</cdr:y>
    </cdr:to>
    <cdr:sp macro="" textlink="">
      <cdr:nvSpPr>
        <cdr:cNvPr id="12" name="TextBox 2"/>
        <cdr:cNvSpPr txBox="1"/>
      </cdr:nvSpPr>
      <cdr:spPr>
        <a:xfrm xmlns:a="http://schemas.openxmlformats.org/drawingml/2006/main">
          <a:off x="2861719" y="482466"/>
          <a:ext cx="657194" cy="2964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009A46"/>
              </a:solidFill>
            </a:rPr>
            <a:t>+9%</a:t>
          </a:r>
        </a:p>
      </cdr:txBody>
    </cdr:sp>
  </cdr:relSizeAnchor>
  <cdr:relSizeAnchor xmlns:cdr="http://schemas.openxmlformats.org/drawingml/2006/chartDrawing">
    <cdr:from>
      <cdr:x>0.488</cdr:x>
      <cdr:y>0.16007</cdr:y>
    </cdr:from>
    <cdr:to>
      <cdr:x>0.54746</cdr:x>
      <cdr:y>0.21506</cdr:y>
    </cdr:to>
    <cdr:sp macro="" textlink="">
      <cdr:nvSpPr>
        <cdr:cNvPr id="7" name="TextBox 2">
          <a:extLst xmlns:a="http://schemas.openxmlformats.org/drawingml/2006/main">
            <a:ext uri="{FF2B5EF4-FFF2-40B4-BE49-F238E27FC236}">
              <a16:creationId xmlns:a16="http://schemas.microsoft.com/office/drawing/2014/main" id="{6EFCD905-73FE-4405-B989-CE3848937E4A}"/>
            </a:ext>
          </a:extLst>
        </cdr:cNvPr>
        <cdr:cNvSpPr txBox="1"/>
      </cdr:nvSpPr>
      <cdr:spPr>
        <a:xfrm xmlns:a="http://schemas.openxmlformats.org/drawingml/2006/main">
          <a:off x="5102794" y="862937"/>
          <a:ext cx="621747" cy="2964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009A46"/>
              </a:solidFill>
            </a:rPr>
            <a:t>+22%</a:t>
          </a:r>
        </a:p>
      </cdr:txBody>
    </cdr:sp>
  </cdr:relSizeAnchor>
  <cdr:relSizeAnchor xmlns:cdr="http://schemas.openxmlformats.org/drawingml/2006/chartDrawing">
    <cdr:from>
      <cdr:x>0.59818</cdr:x>
      <cdr:y>0.32509</cdr:y>
    </cdr:from>
    <cdr:to>
      <cdr:x>0.66103</cdr:x>
      <cdr:y>0.38008</cdr:y>
    </cdr:to>
    <cdr:sp macro="" textlink="">
      <cdr:nvSpPr>
        <cdr:cNvPr id="11" name="TextBox 2">
          <a:extLst xmlns:a="http://schemas.openxmlformats.org/drawingml/2006/main">
            <a:ext uri="{FF2B5EF4-FFF2-40B4-BE49-F238E27FC236}">
              <a16:creationId xmlns:a16="http://schemas.microsoft.com/office/drawing/2014/main" id="{6EFCD905-73FE-4405-B989-CE3848937E4A}"/>
            </a:ext>
          </a:extLst>
        </cdr:cNvPr>
        <cdr:cNvSpPr txBox="1"/>
      </cdr:nvSpPr>
      <cdr:spPr>
        <a:xfrm xmlns:a="http://schemas.openxmlformats.org/drawingml/2006/main">
          <a:off x="6254887" y="1752588"/>
          <a:ext cx="657194" cy="2964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FF2121"/>
              </a:solidFill>
            </a:rPr>
            <a:t>-9%</a:t>
          </a:r>
        </a:p>
      </cdr:txBody>
    </cdr:sp>
  </cdr:relSizeAnchor>
  <cdr:relSizeAnchor xmlns:cdr="http://schemas.openxmlformats.org/drawingml/2006/chartDrawing">
    <cdr:from>
      <cdr:x>0.1707</cdr:x>
      <cdr:y>0.12366</cdr:y>
    </cdr:from>
    <cdr:to>
      <cdr:x>0.23355</cdr:x>
      <cdr:y>0.17864</cdr:y>
    </cdr:to>
    <cdr:sp macro="" textlink="">
      <cdr:nvSpPr>
        <cdr:cNvPr id="13" name="TextBox 2">
          <a:extLst xmlns:a="http://schemas.openxmlformats.org/drawingml/2006/main">
            <a:ext uri="{FF2B5EF4-FFF2-40B4-BE49-F238E27FC236}">
              <a16:creationId xmlns:a16="http://schemas.microsoft.com/office/drawing/2014/main" id="{6EFCD905-73FE-4405-B989-CE3848937E4A}"/>
            </a:ext>
          </a:extLst>
        </cdr:cNvPr>
        <cdr:cNvSpPr txBox="1"/>
      </cdr:nvSpPr>
      <cdr:spPr>
        <a:xfrm xmlns:a="http://schemas.openxmlformats.org/drawingml/2006/main">
          <a:off x="1784951" y="666643"/>
          <a:ext cx="657194" cy="29645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009A46"/>
              </a:solidFill>
            </a:rPr>
            <a:t>+28%</a:t>
          </a:r>
        </a:p>
      </cdr:txBody>
    </cdr:sp>
  </cdr:relSizeAnchor>
  <cdr:relSizeAnchor xmlns:cdr="http://schemas.openxmlformats.org/drawingml/2006/chartDrawing">
    <cdr:from>
      <cdr:x>0.70374</cdr:x>
      <cdr:y>0.09923</cdr:y>
    </cdr:from>
    <cdr:to>
      <cdr:x>0.75991</cdr:x>
      <cdr:y>0.15354</cdr:y>
    </cdr:to>
    <cdr:sp macro="" textlink="">
      <cdr:nvSpPr>
        <cdr:cNvPr id="10" name="TextBox 2">
          <a:extLst xmlns:a="http://schemas.openxmlformats.org/drawingml/2006/main">
            <a:ext uri="{FF2B5EF4-FFF2-40B4-BE49-F238E27FC236}">
              <a16:creationId xmlns:a16="http://schemas.microsoft.com/office/drawing/2014/main" id="{C97CC23A-2700-4CD0-B786-DBF9FA4ADB73}"/>
            </a:ext>
          </a:extLst>
        </cdr:cNvPr>
        <cdr:cNvSpPr txBox="1"/>
      </cdr:nvSpPr>
      <cdr:spPr>
        <a:xfrm xmlns:a="http://schemas.openxmlformats.org/drawingml/2006/main">
          <a:off x="7358671" y="534985"/>
          <a:ext cx="587344" cy="2927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009A46"/>
              </a:solidFill>
            </a:rPr>
            <a:t>+22%</a:t>
          </a:r>
        </a:p>
      </cdr:txBody>
    </cdr:sp>
  </cdr:relSizeAnchor>
  <cdr:relSizeAnchor xmlns:cdr="http://schemas.openxmlformats.org/drawingml/2006/chartDrawing">
    <cdr:from>
      <cdr:x>0.91759</cdr:x>
      <cdr:y>0.38574</cdr:y>
    </cdr:from>
    <cdr:to>
      <cdr:x>0.97376</cdr:x>
      <cdr:y>0.44005</cdr:y>
    </cdr:to>
    <cdr:sp macro="" textlink="">
      <cdr:nvSpPr>
        <cdr:cNvPr id="2" name="TextBox 2">
          <a:extLst xmlns:a="http://schemas.openxmlformats.org/drawingml/2006/main">
            <a:ext uri="{FF2B5EF4-FFF2-40B4-BE49-F238E27FC236}">
              <a16:creationId xmlns:a16="http://schemas.microsoft.com/office/drawing/2014/main" id="{C70E4A8B-4335-0609-AEFA-B19BC6EEC784}"/>
            </a:ext>
          </a:extLst>
        </cdr:cNvPr>
        <cdr:cNvSpPr txBox="1"/>
      </cdr:nvSpPr>
      <cdr:spPr>
        <a:xfrm xmlns:a="http://schemas.openxmlformats.org/drawingml/2006/main">
          <a:off x="9594870" y="2079605"/>
          <a:ext cx="587344" cy="2927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dirty="0">
              <a:solidFill>
                <a:srgbClr val="FF0000"/>
              </a:solidFill>
            </a:rPr>
            <a:t>-1%</a:t>
          </a:r>
        </a:p>
      </cdr:txBody>
    </cdr:sp>
  </cdr:relSizeAnchor>
  <cdr:relSizeAnchor xmlns:cdr="http://schemas.openxmlformats.org/drawingml/2006/chartDrawing">
    <cdr:from>
      <cdr:x>0.81011</cdr:x>
      <cdr:y>0.25148</cdr:y>
    </cdr:from>
    <cdr:to>
      <cdr:x>0.86628</cdr:x>
      <cdr:y>0.30578</cdr:y>
    </cdr:to>
    <cdr:sp macro="" textlink="">
      <cdr:nvSpPr>
        <cdr:cNvPr id="3" name="TextBox 2">
          <a:extLst xmlns:a="http://schemas.openxmlformats.org/drawingml/2006/main">
            <a:ext uri="{FF2B5EF4-FFF2-40B4-BE49-F238E27FC236}">
              <a16:creationId xmlns:a16="http://schemas.microsoft.com/office/drawing/2014/main" id="{C70E4A8B-4335-0609-AEFA-B19BC6EEC784}"/>
            </a:ext>
          </a:extLst>
        </cdr:cNvPr>
        <cdr:cNvSpPr txBox="1"/>
      </cdr:nvSpPr>
      <cdr:spPr>
        <a:xfrm xmlns:a="http://schemas.openxmlformats.org/drawingml/2006/main">
          <a:off x="8470943" y="1355740"/>
          <a:ext cx="587344" cy="29279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009A46"/>
              </a:solidFill>
            </a:rPr>
            <a:t>+20%</a:t>
          </a:r>
        </a:p>
      </cdr:txBody>
    </cdr:sp>
  </cdr:relSizeAnchor>
  <cdr:relSizeAnchor xmlns:cdr="http://schemas.openxmlformats.org/drawingml/2006/chartDrawing">
    <cdr:from>
      <cdr:x>0.37924</cdr:x>
      <cdr:y>0.1013</cdr:y>
    </cdr:from>
    <cdr:to>
      <cdr:x>0.44209</cdr:x>
      <cdr:y>0.15629</cdr:y>
    </cdr:to>
    <cdr:sp macro="" textlink="">
      <cdr:nvSpPr>
        <cdr:cNvPr id="4" name="TextBox 2">
          <a:extLst xmlns:a="http://schemas.openxmlformats.org/drawingml/2006/main">
            <a:ext uri="{FF2B5EF4-FFF2-40B4-BE49-F238E27FC236}">
              <a16:creationId xmlns:a16="http://schemas.microsoft.com/office/drawing/2014/main" id="{94E2482B-EC72-F9C0-7A20-0C69E0C20204}"/>
            </a:ext>
          </a:extLst>
        </cdr:cNvPr>
        <cdr:cNvSpPr txBox="1"/>
      </cdr:nvSpPr>
      <cdr:spPr>
        <a:xfrm xmlns:a="http://schemas.openxmlformats.org/drawingml/2006/main">
          <a:off x="3965575" y="546100"/>
          <a:ext cx="657193" cy="2964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400" b="1">
              <a:solidFill>
                <a:srgbClr val="009A46"/>
              </a:solidFill>
            </a:rPr>
            <a:t>+21%</a:t>
          </a:r>
        </a:p>
      </cdr:txBody>
    </cdr:sp>
  </cdr:relSizeAnchor>
</c:userShapes>
</file>

<file path=ppt/drawings/drawing4.xml><?xml version="1.0" encoding="utf-8"?>
<c:userShapes xmlns:c="http://schemas.openxmlformats.org/drawingml/2006/chart">
  <cdr:relSizeAnchor xmlns:cdr="http://schemas.openxmlformats.org/drawingml/2006/chartDrawing">
    <cdr:from>
      <cdr:x>0.23051</cdr:x>
      <cdr:y>0.28434</cdr:y>
    </cdr:from>
    <cdr:to>
      <cdr:x>0.52682</cdr:x>
      <cdr:y>0.72798</cdr:y>
    </cdr:to>
    <cdr:sp macro="" textlink="">
      <cdr:nvSpPr>
        <cdr:cNvPr id="2" name="TextBox 1"/>
        <cdr:cNvSpPr txBox="1"/>
      </cdr:nvSpPr>
      <cdr:spPr>
        <a:xfrm xmlns:a="http://schemas.openxmlformats.org/drawingml/2006/main">
          <a:off x="1089023" y="1045411"/>
          <a:ext cx="1399883" cy="163111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Aft>
              <a:spcPts val="0"/>
            </a:spcAft>
          </a:pPr>
          <a:r>
            <a:rPr lang="en-GB" sz="4000" dirty="0">
              <a:latin typeface="Calibri"/>
              <a:ea typeface="Times New Roman"/>
              <a:cs typeface="Times New Roman"/>
            </a:rPr>
            <a:t>51</a:t>
          </a:r>
          <a:r>
            <a:rPr lang="en-GB" sz="4000" dirty="0">
              <a:effectLst/>
              <a:latin typeface="Calibri"/>
              <a:ea typeface="Times New Roman"/>
              <a:cs typeface="Times New Roman"/>
            </a:rPr>
            <a:t>%</a:t>
          </a:r>
          <a:endParaRPr lang="en-GB" sz="1200" dirty="0">
            <a:effectLst/>
            <a:latin typeface="Times New Roman"/>
            <a:ea typeface="Times New Roman"/>
          </a:endParaRPr>
        </a:p>
        <a:p xmlns:a="http://schemas.openxmlformats.org/drawingml/2006/main">
          <a:pPr algn="ctr">
            <a:spcAft>
              <a:spcPts val="0"/>
            </a:spcAft>
          </a:pPr>
          <a:r>
            <a:rPr lang="en-GB" sz="1200" dirty="0">
              <a:latin typeface="Calibri"/>
              <a:ea typeface="Times New Roman"/>
              <a:cs typeface="Times New Roman"/>
            </a:rPr>
            <a:t>f</a:t>
          </a:r>
          <a:r>
            <a:rPr lang="en-GB" sz="1200" dirty="0">
              <a:effectLst/>
              <a:latin typeface="Calibri"/>
              <a:ea typeface="Times New Roman"/>
              <a:cs typeface="Times New Roman"/>
            </a:rPr>
            <a:t>elt informed about what WMP is doing in their local area</a:t>
          </a:r>
          <a:endParaRPr lang="en-GB" sz="1200" dirty="0">
            <a:effectLst/>
            <a:latin typeface="Times New Roman"/>
            <a:ea typeface="Times New Roman"/>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0.20248</cdr:x>
      <cdr:y>0.2711</cdr:y>
    </cdr:from>
    <cdr:to>
      <cdr:x>0.5229</cdr:x>
      <cdr:y>0.62924</cdr:y>
    </cdr:to>
    <cdr:sp macro="" textlink="">
      <cdr:nvSpPr>
        <cdr:cNvPr id="2" name="TextBox 1"/>
        <cdr:cNvSpPr txBox="1"/>
      </cdr:nvSpPr>
      <cdr:spPr>
        <a:xfrm xmlns:a="http://schemas.openxmlformats.org/drawingml/2006/main">
          <a:off x="973959" y="989004"/>
          <a:ext cx="1541250" cy="130652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4000" dirty="0"/>
            <a:t>10%</a:t>
          </a:r>
        </a:p>
        <a:p xmlns:a="http://schemas.openxmlformats.org/drawingml/2006/main">
          <a:pPr algn="ctr"/>
          <a:r>
            <a:rPr lang="en-GB" sz="1200" dirty="0"/>
            <a:t> did not feel WMP understands community issues</a:t>
          </a:r>
        </a:p>
      </cdr:txBody>
    </cdr:sp>
  </cdr:relSizeAnchor>
</c:userShapes>
</file>

<file path=ppt/drawings/drawing6.xml><?xml version="1.0" encoding="utf-8"?>
<c:userShapes xmlns:c="http://schemas.openxmlformats.org/drawingml/2006/chart">
  <cdr:relSizeAnchor xmlns:cdr="http://schemas.openxmlformats.org/drawingml/2006/chartDrawing">
    <cdr:from>
      <cdr:x>0.21038</cdr:x>
      <cdr:y>0.33713</cdr:y>
    </cdr:from>
    <cdr:to>
      <cdr:x>0.49158</cdr:x>
      <cdr:y>0.66754</cdr:y>
    </cdr:to>
    <cdr:sp macro="" textlink="">
      <cdr:nvSpPr>
        <cdr:cNvPr id="2" name="TextBox 1"/>
        <cdr:cNvSpPr txBox="1"/>
      </cdr:nvSpPr>
      <cdr:spPr>
        <a:xfrm xmlns:a="http://schemas.openxmlformats.org/drawingml/2006/main">
          <a:off x="1046006" y="1217047"/>
          <a:ext cx="1398140" cy="119277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4000" dirty="0"/>
            <a:t>23%</a:t>
          </a:r>
        </a:p>
        <a:p xmlns:a="http://schemas.openxmlformats.org/drawingml/2006/main">
          <a:pPr algn="ctr"/>
          <a:r>
            <a:rPr lang="en-GB" sz="1200" dirty="0"/>
            <a:t> felt that crime and ASB was a problem</a:t>
          </a:r>
        </a:p>
      </cdr:txBody>
    </cdr:sp>
  </cdr:relSizeAnchor>
</c:userShapes>
</file>

<file path=ppt/drawings/drawing7.xml><?xml version="1.0" encoding="utf-8"?>
<c:userShapes xmlns:c="http://schemas.openxmlformats.org/drawingml/2006/chart">
  <cdr:relSizeAnchor xmlns:cdr="http://schemas.openxmlformats.org/drawingml/2006/chartDrawing">
    <cdr:from>
      <cdr:x>0.23139</cdr:x>
      <cdr:y>0.25685</cdr:y>
    </cdr:from>
    <cdr:to>
      <cdr:x>0.4935</cdr:x>
      <cdr:y>0.68939</cdr:y>
    </cdr:to>
    <cdr:sp macro="" textlink="">
      <cdr:nvSpPr>
        <cdr:cNvPr id="2" name="TextBox 1"/>
        <cdr:cNvSpPr txBox="1"/>
      </cdr:nvSpPr>
      <cdr:spPr>
        <a:xfrm xmlns:a="http://schemas.openxmlformats.org/drawingml/2006/main">
          <a:off x="1139467" y="939926"/>
          <a:ext cx="1290741" cy="158288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4000" dirty="0"/>
            <a:t>64%</a:t>
          </a:r>
        </a:p>
        <a:p xmlns:a="http://schemas.openxmlformats.org/drawingml/2006/main">
          <a:pPr algn="ctr"/>
          <a:r>
            <a:rPr lang="en-GB" sz="1200" dirty="0"/>
            <a:t> felt stop and search powers used fairly and respectfully</a:t>
          </a:r>
        </a:p>
      </cdr:txBody>
    </cdr:sp>
  </cdr:relSizeAnchor>
</c:userShapes>
</file>

<file path=ppt/drawings/drawing8.xml><?xml version="1.0" encoding="utf-8"?>
<c:userShapes xmlns:c="http://schemas.openxmlformats.org/drawingml/2006/chart">
  <cdr:relSizeAnchor xmlns:cdr="http://schemas.openxmlformats.org/drawingml/2006/chartDrawing">
    <cdr:from>
      <cdr:x>0.21725</cdr:x>
      <cdr:y>0.34125</cdr:y>
    </cdr:from>
    <cdr:to>
      <cdr:x>0.43536</cdr:x>
      <cdr:y>0.67497</cdr:y>
    </cdr:to>
    <cdr:sp macro="" textlink="">
      <cdr:nvSpPr>
        <cdr:cNvPr id="2" name="TextBox 1"/>
        <cdr:cNvSpPr txBox="1"/>
      </cdr:nvSpPr>
      <cdr:spPr>
        <a:xfrm xmlns:a="http://schemas.openxmlformats.org/drawingml/2006/main">
          <a:off x="1198144" y="1240016"/>
          <a:ext cx="1202843" cy="121267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4000" dirty="0"/>
            <a:t>81%</a:t>
          </a:r>
        </a:p>
        <a:p xmlns:a="http://schemas.openxmlformats.org/drawingml/2006/main">
          <a:pPr algn="ctr"/>
          <a:r>
            <a:rPr lang="en-GB" sz="1200" dirty="0"/>
            <a:t>confident they’d get a good service</a:t>
          </a:r>
        </a:p>
      </cdr:txBody>
    </cdr:sp>
  </cdr:relSizeAnchor>
</c:userShapes>
</file>

<file path=ppt/drawings/drawing9.xml><?xml version="1.0" encoding="utf-8"?>
<c:userShapes xmlns:c="http://schemas.openxmlformats.org/drawingml/2006/chart">
  <cdr:relSizeAnchor xmlns:cdr="http://schemas.openxmlformats.org/drawingml/2006/chartDrawing">
    <cdr:from>
      <cdr:x>0.20324</cdr:x>
      <cdr:y>0.3146</cdr:y>
    </cdr:from>
    <cdr:to>
      <cdr:x>0.45423</cdr:x>
      <cdr:y>0.66854</cdr:y>
    </cdr:to>
    <cdr:sp macro="" textlink="">
      <cdr:nvSpPr>
        <cdr:cNvPr id="2" name="TextBox 4"/>
        <cdr:cNvSpPr txBox="1"/>
      </cdr:nvSpPr>
      <cdr:spPr>
        <a:xfrm xmlns:a="http://schemas.openxmlformats.org/drawingml/2006/main">
          <a:off x="1120089" y="1139594"/>
          <a:ext cx="1383248" cy="1282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dirty="0"/>
            <a:t>Only</a:t>
          </a:r>
        </a:p>
        <a:p xmlns:a="http://schemas.openxmlformats.org/drawingml/2006/main">
          <a:pPr algn="ctr"/>
          <a:r>
            <a:rPr lang="en-GB" sz="4000" dirty="0"/>
            <a:t>8%</a:t>
          </a:r>
        </a:p>
        <a:p xmlns:a="http://schemas.openxmlformats.org/drawingml/2006/main">
          <a:pPr algn="ctr"/>
          <a:r>
            <a:rPr lang="en-GB" sz="1200" dirty="0"/>
            <a:t>felt the police were doing a poor job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32854-89B5-4037-B66C-D9B8C8C9AAB8}"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8094-4BBF-49F0-BB98-51F343BC1815}" type="slidenum">
              <a:rPr lang="en-US" smtClean="0"/>
              <a:t>‹#›</a:t>
            </a:fld>
            <a:endParaRPr lang="en-US"/>
          </a:p>
        </p:txBody>
      </p:sp>
    </p:spTree>
    <p:extLst>
      <p:ext uri="{BB962C8B-B14F-4D97-AF65-F5344CB8AC3E}">
        <p14:creationId xmlns:p14="http://schemas.microsoft.com/office/powerpoint/2010/main" val="17325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1</a:t>
            </a:fld>
            <a:endParaRPr lang="en-US"/>
          </a:p>
        </p:txBody>
      </p:sp>
    </p:spTree>
    <p:extLst>
      <p:ext uri="{BB962C8B-B14F-4D97-AF65-F5344CB8AC3E}">
        <p14:creationId xmlns:p14="http://schemas.microsoft.com/office/powerpoint/2010/main" val="151724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11</a:t>
            </a:fld>
            <a:endParaRPr lang="en-US"/>
          </a:p>
        </p:txBody>
      </p:sp>
    </p:spTree>
    <p:extLst>
      <p:ext uri="{BB962C8B-B14F-4D97-AF65-F5344CB8AC3E}">
        <p14:creationId xmlns:p14="http://schemas.microsoft.com/office/powerpoint/2010/main" val="398217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13</a:t>
            </a:fld>
            <a:endParaRPr lang="en-US"/>
          </a:p>
        </p:txBody>
      </p:sp>
    </p:spTree>
    <p:extLst>
      <p:ext uri="{BB962C8B-B14F-4D97-AF65-F5344CB8AC3E}">
        <p14:creationId xmlns:p14="http://schemas.microsoft.com/office/powerpoint/2010/main" val="411937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15</a:t>
            </a:fld>
            <a:endParaRPr lang="en-US"/>
          </a:p>
        </p:txBody>
      </p:sp>
    </p:spTree>
    <p:extLst>
      <p:ext uri="{BB962C8B-B14F-4D97-AF65-F5344CB8AC3E}">
        <p14:creationId xmlns:p14="http://schemas.microsoft.com/office/powerpoint/2010/main" val="288509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17</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19</a:t>
            </a:fld>
            <a:endParaRPr lang="en-US"/>
          </a:p>
        </p:txBody>
      </p:sp>
    </p:spTree>
    <p:extLst>
      <p:ext uri="{BB962C8B-B14F-4D97-AF65-F5344CB8AC3E}">
        <p14:creationId xmlns:p14="http://schemas.microsoft.com/office/powerpoint/2010/main" val="158845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20</a:t>
            </a:fld>
            <a:endParaRPr lang="en-US"/>
          </a:p>
        </p:txBody>
      </p:sp>
    </p:spTree>
    <p:extLst>
      <p:ext uri="{BB962C8B-B14F-4D97-AF65-F5344CB8AC3E}">
        <p14:creationId xmlns:p14="http://schemas.microsoft.com/office/powerpoint/2010/main" val="21602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23</a:t>
            </a:fld>
            <a:endParaRPr lang="en-US"/>
          </a:p>
        </p:txBody>
      </p:sp>
    </p:spTree>
    <p:extLst>
      <p:ext uri="{BB962C8B-B14F-4D97-AF65-F5344CB8AC3E}">
        <p14:creationId xmlns:p14="http://schemas.microsoft.com/office/powerpoint/2010/main" val="89926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24</a:t>
            </a:fld>
            <a:endParaRPr lang="en-US"/>
          </a:p>
        </p:txBody>
      </p:sp>
    </p:spTree>
    <p:extLst>
      <p:ext uri="{BB962C8B-B14F-4D97-AF65-F5344CB8AC3E}">
        <p14:creationId xmlns:p14="http://schemas.microsoft.com/office/powerpoint/2010/main" val="3516557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27</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29</a:t>
            </a:fld>
            <a:endParaRPr lang="en-US"/>
          </a:p>
        </p:txBody>
      </p:sp>
    </p:spTree>
    <p:extLst>
      <p:ext uri="{BB962C8B-B14F-4D97-AF65-F5344CB8AC3E}">
        <p14:creationId xmlns:p14="http://schemas.microsoft.com/office/powerpoint/2010/main" val="271922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2</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30</a:t>
            </a:fld>
            <a:endParaRPr lang="en-US"/>
          </a:p>
        </p:txBody>
      </p:sp>
    </p:spTree>
    <p:extLst>
      <p:ext uri="{BB962C8B-B14F-4D97-AF65-F5344CB8AC3E}">
        <p14:creationId xmlns:p14="http://schemas.microsoft.com/office/powerpoint/2010/main" val="207855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31</a:t>
            </a:fld>
            <a:endParaRPr lang="en-US"/>
          </a:p>
        </p:txBody>
      </p:sp>
    </p:spTree>
    <p:extLst>
      <p:ext uri="{BB962C8B-B14F-4D97-AF65-F5344CB8AC3E}">
        <p14:creationId xmlns:p14="http://schemas.microsoft.com/office/powerpoint/2010/main" val="2089891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32</a:t>
            </a:fld>
            <a:endParaRPr lang="en-US"/>
          </a:p>
        </p:txBody>
      </p:sp>
    </p:spTree>
    <p:extLst>
      <p:ext uri="{BB962C8B-B14F-4D97-AF65-F5344CB8AC3E}">
        <p14:creationId xmlns:p14="http://schemas.microsoft.com/office/powerpoint/2010/main" val="3351284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34</a:t>
            </a:fld>
            <a:endParaRPr lang="en-US"/>
          </a:p>
        </p:txBody>
      </p:sp>
    </p:spTree>
    <p:extLst>
      <p:ext uri="{BB962C8B-B14F-4D97-AF65-F5344CB8AC3E}">
        <p14:creationId xmlns:p14="http://schemas.microsoft.com/office/powerpoint/2010/main" val="175571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35</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37</a:t>
            </a:fld>
            <a:endParaRPr lang="en-US"/>
          </a:p>
        </p:txBody>
      </p:sp>
    </p:spTree>
    <p:extLst>
      <p:ext uri="{BB962C8B-B14F-4D97-AF65-F5344CB8AC3E}">
        <p14:creationId xmlns:p14="http://schemas.microsoft.com/office/powerpoint/2010/main" val="621893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38</a:t>
            </a:fld>
            <a:endParaRPr lang="en-US"/>
          </a:p>
        </p:txBody>
      </p:sp>
    </p:spTree>
    <p:extLst>
      <p:ext uri="{BB962C8B-B14F-4D97-AF65-F5344CB8AC3E}">
        <p14:creationId xmlns:p14="http://schemas.microsoft.com/office/powerpoint/2010/main" val="3082707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39</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41</a:t>
            </a:fld>
            <a:endParaRPr lang="en-US"/>
          </a:p>
        </p:txBody>
      </p:sp>
    </p:spTree>
    <p:extLst>
      <p:ext uri="{BB962C8B-B14F-4D97-AF65-F5344CB8AC3E}">
        <p14:creationId xmlns:p14="http://schemas.microsoft.com/office/powerpoint/2010/main" val="333936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45</a:t>
            </a:fld>
            <a:endParaRPr lang="en-US"/>
          </a:p>
        </p:txBody>
      </p:sp>
    </p:spTree>
    <p:extLst>
      <p:ext uri="{BB962C8B-B14F-4D97-AF65-F5344CB8AC3E}">
        <p14:creationId xmlns:p14="http://schemas.microsoft.com/office/powerpoint/2010/main" val="251117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3</a:t>
            </a:fld>
            <a:endParaRPr lang="en-US"/>
          </a:p>
        </p:txBody>
      </p:sp>
    </p:spTree>
    <p:extLst>
      <p:ext uri="{BB962C8B-B14F-4D97-AF65-F5344CB8AC3E}">
        <p14:creationId xmlns:p14="http://schemas.microsoft.com/office/powerpoint/2010/main" val="2183049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46</a:t>
            </a:fld>
            <a:endParaRPr lang="en-US"/>
          </a:p>
        </p:txBody>
      </p:sp>
    </p:spTree>
    <p:extLst>
      <p:ext uri="{BB962C8B-B14F-4D97-AF65-F5344CB8AC3E}">
        <p14:creationId xmlns:p14="http://schemas.microsoft.com/office/powerpoint/2010/main" val="1830228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50</a:t>
            </a:fld>
            <a:endParaRPr lang="en-US"/>
          </a:p>
        </p:txBody>
      </p:sp>
    </p:spTree>
    <p:extLst>
      <p:ext uri="{BB962C8B-B14F-4D97-AF65-F5344CB8AC3E}">
        <p14:creationId xmlns:p14="http://schemas.microsoft.com/office/powerpoint/2010/main" val="2926103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51</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52</a:t>
            </a:fld>
            <a:endParaRPr lang="en-US"/>
          </a:p>
        </p:txBody>
      </p:sp>
    </p:spTree>
    <p:extLst>
      <p:ext uri="{BB962C8B-B14F-4D97-AF65-F5344CB8AC3E}">
        <p14:creationId xmlns:p14="http://schemas.microsoft.com/office/powerpoint/2010/main" val="2156171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53</a:t>
            </a:fld>
            <a:endParaRPr lang="en-US"/>
          </a:p>
        </p:txBody>
      </p:sp>
    </p:spTree>
    <p:extLst>
      <p:ext uri="{BB962C8B-B14F-4D97-AF65-F5344CB8AC3E}">
        <p14:creationId xmlns:p14="http://schemas.microsoft.com/office/powerpoint/2010/main" val="893292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54</a:t>
            </a:fld>
            <a:endParaRPr lang="en-US"/>
          </a:p>
        </p:txBody>
      </p:sp>
    </p:spTree>
    <p:extLst>
      <p:ext uri="{BB962C8B-B14F-4D97-AF65-F5344CB8AC3E}">
        <p14:creationId xmlns:p14="http://schemas.microsoft.com/office/powerpoint/2010/main" val="2048602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55</a:t>
            </a:fld>
            <a:endParaRPr lang="en-US"/>
          </a:p>
        </p:txBody>
      </p:sp>
    </p:spTree>
    <p:extLst>
      <p:ext uri="{BB962C8B-B14F-4D97-AF65-F5344CB8AC3E}">
        <p14:creationId xmlns:p14="http://schemas.microsoft.com/office/powerpoint/2010/main" val="514548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56</a:t>
            </a:fld>
            <a:endParaRPr lang="en-US"/>
          </a:p>
        </p:txBody>
      </p:sp>
    </p:spTree>
    <p:extLst>
      <p:ext uri="{BB962C8B-B14F-4D97-AF65-F5344CB8AC3E}">
        <p14:creationId xmlns:p14="http://schemas.microsoft.com/office/powerpoint/2010/main" val="1467504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57</a:t>
            </a:fld>
            <a:endParaRPr lang="en-US"/>
          </a:p>
        </p:txBody>
      </p:sp>
    </p:spTree>
    <p:extLst>
      <p:ext uri="{BB962C8B-B14F-4D97-AF65-F5344CB8AC3E}">
        <p14:creationId xmlns:p14="http://schemas.microsoft.com/office/powerpoint/2010/main" val="3112721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59</a:t>
            </a:fld>
            <a:endParaRPr lang="en-US"/>
          </a:p>
        </p:txBody>
      </p:sp>
    </p:spTree>
    <p:extLst>
      <p:ext uri="{BB962C8B-B14F-4D97-AF65-F5344CB8AC3E}">
        <p14:creationId xmlns:p14="http://schemas.microsoft.com/office/powerpoint/2010/main" val="295635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a:t>
            </a:fld>
            <a:endParaRPr lang="en-US"/>
          </a:p>
        </p:txBody>
      </p:sp>
    </p:spTree>
    <p:extLst>
      <p:ext uri="{BB962C8B-B14F-4D97-AF65-F5344CB8AC3E}">
        <p14:creationId xmlns:p14="http://schemas.microsoft.com/office/powerpoint/2010/main" val="2183049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60</a:t>
            </a:fld>
            <a:endParaRPr lang="en-US"/>
          </a:p>
        </p:txBody>
      </p:sp>
    </p:spTree>
    <p:extLst>
      <p:ext uri="{BB962C8B-B14F-4D97-AF65-F5344CB8AC3E}">
        <p14:creationId xmlns:p14="http://schemas.microsoft.com/office/powerpoint/2010/main" val="53076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61</a:t>
            </a:fld>
            <a:endParaRPr lang="en-US"/>
          </a:p>
        </p:txBody>
      </p:sp>
    </p:spTree>
    <p:extLst>
      <p:ext uri="{BB962C8B-B14F-4D97-AF65-F5344CB8AC3E}">
        <p14:creationId xmlns:p14="http://schemas.microsoft.com/office/powerpoint/2010/main" val="326306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5</a:t>
            </a:fld>
            <a:endParaRPr lang="en-US"/>
          </a:p>
        </p:txBody>
      </p:sp>
    </p:spTree>
    <p:extLst>
      <p:ext uri="{BB962C8B-B14F-4D97-AF65-F5344CB8AC3E}">
        <p14:creationId xmlns:p14="http://schemas.microsoft.com/office/powerpoint/2010/main" val="218304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6</a:t>
            </a:fld>
            <a:endParaRPr lang="en-US"/>
          </a:p>
        </p:txBody>
      </p:sp>
    </p:spTree>
    <p:extLst>
      <p:ext uri="{BB962C8B-B14F-4D97-AF65-F5344CB8AC3E}">
        <p14:creationId xmlns:p14="http://schemas.microsoft.com/office/powerpoint/2010/main" val="218304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7</a:t>
            </a:fld>
            <a:endParaRPr lang="en-US"/>
          </a:p>
        </p:txBody>
      </p:sp>
    </p:spTree>
    <p:extLst>
      <p:ext uri="{BB962C8B-B14F-4D97-AF65-F5344CB8AC3E}">
        <p14:creationId xmlns:p14="http://schemas.microsoft.com/office/powerpoint/2010/main" val="265805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E8094-4BBF-49F0-BB98-51F343BC1815}" type="slidenum">
              <a:rPr lang="en-US" smtClean="0"/>
              <a:t>8</a:t>
            </a:fld>
            <a:endParaRPr lang="en-US"/>
          </a:p>
        </p:txBody>
      </p:sp>
    </p:spTree>
    <p:extLst>
      <p:ext uri="{BB962C8B-B14F-4D97-AF65-F5344CB8AC3E}">
        <p14:creationId xmlns:p14="http://schemas.microsoft.com/office/powerpoint/2010/main" val="153939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10</a:t>
            </a:fld>
            <a:endParaRPr lang="en-US"/>
          </a:p>
        </p:txBody>
      </p:sp>
    </p:spTree>
    <p:extLst>
      <p:ext uri="{BB962C8B-B14F-4D97-AF65-F5344CB8AC3E}">
        <p14:creationId xmlns:p14="http://schemas.microsoft.com/office/powerpoint/2010/main" val="338132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DBB921-F704-45A5-92AD-BFBF7BA60665}"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1586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A9985-7784-453D-95E4-5848D5F7822A}"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25884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933CB-DE13-4306-B43A-1EA1F3E1584A}"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77229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278880"/>
            <a:ext cx="12192000" cy="579120"/>
          </a:xfrm>
          <a:prstGeom prst="rect">
            <a:avLst/>
          </a:prstGeom>
          <a:solidFill>
            <a:srgbClr val="DFEB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44299" y="6413498"/>
            <a:ext cx="519793" cy="365125"/>
          </a:xfrm>
        </p:spPr>
        <p:txBody>
          <a:bodyPr/>
          <a:lstStyle>
            <a:lvl1pPr>
              <a:defRPr b="1">
                <a:solidFill>
                  <a:schemeClr val="tx1"/>
                </a:solidFill>
              </a:defRPr>
            </a:lvl1pPr>
          </a:lstStyle>
          <a:p>
            <a:fld id="{C6948BEF-FAAD-44AB-8E82-E2247398DED3}" type="slidenum">
              <a:rPr lang="en-US" smtClean="0"/>
              <a:pPr/>
              <a:t>‹#›</a:t>
            </a:fld>
            <a:endParaRPr lang="en-US"/>
          </a:p>
        </p:txBody>
      </p:sp>
      <p:sp>
        <p:nvSpPr>
          <p:cNvPr id="13" name="AutoShape 3"/>
          <p:cNvSpPr>
            <a:spLocks noChangeArrowheads="1"/>
          </p:cNvSpPr>
          <p:nvPr userDrawn="1"/>
        </p:nvSpPr>
        <p:spPr bwMode="auto">
          <a:xfrm rot="9784130">
            <a:off x="9830624" y="6082081"/>
            <a:ext cx="703616" cy="631308"/>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76747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38ABF-3E9C-4CDE-B5C8-E03103AE3B69}" type="datetime1">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95453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DA9B9-FCB2-434D-A318-0342EBCE5FA6}"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118041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61F50-8756-46E1-AA6A-0EC9FDFD9995}" type="datetime1">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271342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3EC6D0-898A-4F01-81A2-A2BD981737EF}" type="datetime1">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296037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32C94-02DB-4FDA-BB79-02282B63D55A}" type="datetime1">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20280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79B2-D630-4ACA-B996-F1A86CC6AB7E}"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49181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96629-3E0B-4A60-A44E-4A4B9956AD14}" type="datetime1">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87167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825D0-337C-40DE-A996-C70AEFBE286B}" type="datetime1">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48BEF-FAAD-44AB-8E82-E2247398DED3}" type="slidenum">
              <a:rPr lang="en-US" smtClean="0"/>
              <a:t>‹#›</a:t>
            </a:fld>
            <a:endParaRPr lang="en-US"/>
          </a:p>
        </p:txBody>
      </p:sp>
    </p:spTree>
    <p:extLst>
      <p:ext uri="{BB962C8B-B14F-4D97-AF65-F5344CB8AC3E}">
        <p14:creationId xmlns:p14="http://schemas.microsoft.com/office/powerpoint/2010/main" val="80877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44.xml"/><Relationship Id="rId4" Type="http://schemas.openxmlformats.org/officeDocument/2006/relationships/chart" Target="../charts/chart43.xml"/></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3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4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xml"/><Relationship Id="rId4" Type="http://schemas.openxmlformats.org/officeDocument/2006/relationships/chart" Target="../charts/chart67.xml"/></Relationships>
</file>

<file path=ppt/slides/_rels/slide4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72.xml"/></Relationships>
</file>

<file path=ppt/slides/_rels/slide5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75.xml"/><Relationship Id="rId4" Type="http://schemas.openxmlformats.org/officeDocument/2006/relationships/chart" Target="../charts/chart74.xml"/></Relationships>
</file>

<file path=ppt/slides/_rels/slide5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chart" Target="../charts/chart7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81.xml"/><Relationship Id="rId4" Type="http://schemas.openxmlformats.org/officeDocument/2006/relationships/chart" Target="../charts/chart80.xml"/></Relationships>
</file>

<file path=ppt/slides/_rels/slide5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87.xml"/><Relationship Id="rId4" Type="http://schemas.openxmlformats.org/officeDocument/2006/relationships/chart" Target="../charts/chart86.xml"/></Relationships>
</file>

<file path=ppt/slides/_rels/slide58.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2.xml"/><Relationship Id="rId5" Type="http://schemas.openxmlformats.org/officeDocument/2006/relationships/chart" Target="../charts/chart91.xml"/><Relationship Id="rId4" Type="http://schemas.openxmlformats.org/officeDocument/2006/relationships/chart" Target="../charts/chart90.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93.xml"/><Relationship Id="rId4" Type="http://schemas.openxmlformats.org/officeDocument/2006/relationships/chart" Target="../charts/chart9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chart" Target="../charts/chart95.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99.xml"/><Relationship Id="rId4" Type="http://schemas.openxmlformats.org/officeDocument/2006/relationships/chart" Target="../charts/chart98.xml"/></Relationships>
</file>

<file path=ppt/slides/_rels/slide62.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2.xml"/><Relationship Id="rId5" Type="http://schemas.openxmlformats.org/officeDocument/2006/relationships/chart" Target="../charts/chart103.xml"/><Relationship Id="rId4" Type="http://schemas.openxmlformats.org/officeDocument/2006/relationships/chart" Target="../charts/chart102.xml"/></Relationships>
</file>

<file path=ppt/slides/_rels/slide63.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5"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6"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7"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2246769"/>
          </a:xfrm>
          <a:prstGeom prst="rect">
            <a:avLst/>
          </a:prstGeom>
          <a:noFill/>
        </p:spPr>
        <p:txBody>
          <a:bodyPr wrap="square" rtlCol="0">
            <a:spAutoFit/>
          </a:bodyPr>
          <a:lstStyle/>
          <a:p>
            <a:r>
              <a:rPr lang="en-GB" sz="5000" dirty="0">
                <a:solidFill>
                  <a:schemeClr val="tx1">
                    <a:lumMod val="65000"/>
                    <a:lumOff val="35000"/>
                  </a:schemeClr>
                </a:solidFill>
              </a:rPr>
              <a:t>Public Views and Perceptions of Policing in West Mercia</a:t>
            </a:r>
          </a:p>
          <a:p>
            <a:r>
              <a:rPr lang="en-GB" sz="4000" dirty="0">
                <a:solidFill>
                  <a:schemeClr val="tx1">
                    <a:lumMod val="65000"/>
                    <a:lumOff val="35000"/>
                  </a:schemeClr>
                </a:solidFill>
              </a:rPr>
              <a:t>2023/24</a:t>
            </a:r>
            <a:r>
              <a:rPr lang="en-US" sz="4000" dirty="0">
                <a:solidFill>
                  <a:schemeClr val="tx1">
                    <a:lumMod val="65000"/>
                    <a:lumOff val="35000"/>
                  </a:schemeClr>
                </a:solidFill>
              </a:rPr>
              <a:t> </a:t>
            </a:r>
            <a:r>
              <a:rPr lang="en-GB" sz="4000" dirty="0">
                <a:solidFill>
                  <a:schemeClr val="tx1">
                    <a:lumMod val="65000"/>
                    <a:lumOff val="35000"/>
                  </a:schemeClr>
                </a:solidFill>
              </a:rPr>
              <a:t>Survey Quarter 2 Results Presentation</a:t>
            </a:r>
            <a:endParaRPr lang="en-US" sz="4000" dirty="0">
              <a:solidFill>
                <a:schemeClr val="tx1">
                  <a:lumMod val="65000"/>
                  <a:lumOff val="35000"/>
                </a:schemeClr>
              </a:solidFill>
            </a:endParaRPr>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96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77937" y="168704"/>
            <a:ext cx="11730460" cy="89516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Younger people more likely to see officers weekly</a:t>
            </a:r>
          </a:p>
        </p:txBody>
      </p:sp>
      <p:sp>
        <p:nvSpPr>
          <p:cNvPr id="4" name="Slide Number Placeholder 3"/>
          <p:cNvSpPr>
            <a:spLocks noGrp="1"/>
          </p:cNvSpPr>
          <p:nvPr>
            <p:ph type="sldNum" sz="quarter" idx="12"/>
          </p:nvPr>
        </p:nvSpPr>
        <p:spPr/>
        <p:txBody>
          <a:bodyPr/>
          <a:lstStyle/>
          <a:p>
            <a:fld id="{C6948BEF-FAAD-44AB-8E82-E2247398DED3}" type="slidenum">
              <a:rPr lang="en-US" smtClean="0"/>
              <a:pPr/>
              <a:t>10</a:t>
            </a:fld>
            <a:endParaRPr lang="en-US"/>
          </a:p>
        </p:txBody>
      </p:sp>
      <p:sp>
        <p:nvSpPr>
          <p:cNvPr id="8" name="Rectangle 7"/>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a:t>
            </a:r>
            <a:r>
              <a:rPr lang="en-GB" sz="1200" dirty="0">
                <a:solidFill>
                  <a:schemeClr val="bg2">
                    <a:lumMod val="25000"/>
                  </a:schemeClr>
                </a:solidFill>
              </a:rPr>
              <a:t> Thinking about your local area. How often would you say you see a police officer or Police Community Support Officer (PCSO)?</a:t>
            </a:r>
            <a:endParaRPr lang="en-US" sz="1200" dirty="0">
              <a:solidFill>
                <a:schemeClr val="bg2">
                  <a:lumMod val="25000"/>
                </a:schemeClr>
              </a:solidFill>
            </a:endParaRPr>
          </a:p>
        </p:txBody>
      </p:sp>
      <p:sp>
        <p:nvSpPr>
          <p:cNvPr id="10" name="Rounded Rectangle 9"/>
          <p:cNvSpPr/>
          <p:nvPr/>
        </p:nvSpPr>
        <p:spPr>
          <a:xfrm>
            <a:off x="8480283" y="1898518"/>
            <a:ext cx="3146801" cy="3554673"/>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buClr>
                <a:srgbClr val="4C6D97"/>
              </a:buClr>
            </a:pPr>
            <a:r>
              <a:rPr lang="en-GB" sz="16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Those residing in Telford &amp; Wrekin and Shropshire more likely to see an officer or PCSO at least weekly</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Older residents are less likely to see officers or PCSOs on a weekly basis, more than a third of young people see officers at least weekly (36%)</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Males more likely than females to see an officer or PCSO at least weekly</a:t>
            </a:r>
          </a:p>
        </p:txBody>
      </p:sp>
      <p:pic>
        <p:nvPicPr>
          <p:cNvPr id="11"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572732" y="1985239"/>
            <a:ext cx="564329" cy="4786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840481048"/>
              </p:ext>
            </p:extLst>
          </p:nvPr>
        </p:nvGraphicFramePr>
        <p:xfrm>
          <a:off x="564916" y="1494267"/>
          <a:ext cx="7480046" cy="415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060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11</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Q2</a:t>
            </a:r>
            <a:r>
              <a:rPr lang="en-GB" sz="1200" dirty="0">
                <a:solidFill>
                  <a:schemeClr val="bg2">
                    <a:lumMod val="25000"/>
                  </a:schemeClr>
                </a:solidFill>
              </a:rPr>
              <a:t> How satisfied are you with the level of policing in your local area?</a:t>
            </a:r>
            <a:endParaRPr lang="en-US" sz="1200" dirty="0">
              <a:solidFill>
                <a:schemeClr val="bg2">
                  <a:lumMod val="25000"/>
                </a:schemeClr>
              </a:solidFill>
            </a:endParaRPr>
          </a:p>
        </p:txBody>
      </p:sp>
      <p:sp>
        <p:nvSpPr>
          <p:cNvPr id="14" name="Title 1"/>
          <p:cNvSpPr txBox="1">
            <a:spLocks/>
          </p:cNvSpPr>
          <p:nvPr/>
        </p:nvSpPr>
        <p:spPr>
          <a:xfrm>
            <a:off x="333632" y="159179"/>
            <a:ext cx="1173046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Three-fifths satisfied with the levels of policing in their local area</a:t>
            </a:r>
            <a:endParaRPr lang="en-US" b="1" dirty="0">
              <a:solidFill>
                <a:schemeClr val="tx1">
                  <a:lumMod val="65000"/>
                  <a:lumOff val="35000"/>
                </a:schemeClr>
              </a:solidFill>
            </a:endParaRPr>
          </a:p>
        </p:txBody>
      </p:sp>
      <p:sp>
        <p:nvSpPr>
          <p:cNvPr id="9" name="Rond diagonale hoek rechthoek 344"/>
          <p:cNvSpPr>
            <a:spLocks noChangeAspect="1"/>
          </p:cNvSpPr>
          <p:nvPr/>
        </p:nvSpPr>
        <p:spPr>
          <a:xfrm>
            <a:off x="3484223" y="1492841"/>
            <a:ext cx="1724203" cy="963183"/>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61%</a:t>
            </a:r>
            <a:endParaRPr lang="en-US" sz="1400" b="1" dirty="0">
              <a:solidFill>
                <a:schemeClr val="bg1"/>
              </a:solidFill>
            </a:endParaRPr>
          </a:p>
          <a:p>
            <a:pPr algn="ctr"/>
            <a:r>
              <a:rPr lang="en-US" sz="1400" dirty="0">
                <a:solidFill>
                  <a:schemeClr val="bg1"/>
                </a:solidFill>
              </a:rPr>
              <a:t>PPPEW –  Net Satisfied</a:t>
            </a:r>
          </a:p>
        </p:txBody>
      </p:sp>
      <p:sp>
        <p:nvSpPr>
          <p:cNvPr id="2" name="TextBox 1"/>
          <p:cNvSpPr txBox="1"/>
          <p:nvPr/>
        </p:nvSpPr>
        <p:spPr>
          <a:xfrm>
            <a:off x="7115176" y="6301031"/>
            <a:ext cx="2694626" cy="369332"/>
          </a:xfrm>
          <a:prstGeom prst="rect">
            <a:avLst/>
          </a:prstGeom>
          <a:noFill/>
        </p:spPr>
        <p:txBody>
          <a:bodyPr wrap="square" rtlCol="0">
            <a:spAutoFit/>
          </a:bodyPr>
          <a:lstStyle/>
          <a:p>
            <a:r>
              <a:rPr lang="en-GB" sz="900" dirty="0">
                <a:solidFill>
                  <a:schemeClr val="bg2">
                    <a:lumMod val="25000"/>
                  </a:schemeClr>
                </a:solidFill>
              </a:rPr>
              <a:t>PPPEW Question: How satisfied or dissatisfied are you with your local police force?</a:t>
            </a:r>
          </a:p>
        </p:txBody>
      </p:sp>
      <p:graphicFrame>
        <p:nvGraphicFramePr>
          <p:cNvPr id="8" name="Chart 7">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40841897"/>
              </p:ext>
            </p:extLst>
          </p:nvPr>
        </p:nvGraphicFramePr>
        <p:xfrm>
          <a:off x="114894" y="1940229"/>
          <a:ext cx="5213726" cy="3641410"/>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Up-Down 9">
            <a:extLst>
              <a:ext uri="{FF2B5EF4-FFF2-40B4-BE49-F238E27FC236}">
                <a16:creationId xmlns:a16="http://schemas.microsoft.com/office/drawing/2014/main" id="{8D174433-D41B-A71E-52E2-BF6ADF97AF9D}"/>
              </a:ext>
            </a:extLst>
          </p:cNvPr>
          <p:cNvSpPr/>
          <p:nvPr/>
        </p:nvSpPr>
        <p:spPr>
          <a:xfrm>
            <a:off x="4921782" y="1958331"/>
            <a:ext cx="503072" cy="811246"/>
          </a:xfrm>
          <a:prstGeom prst="up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aphicFrame>
        <p:nvGraphicFramePr>
          <p:cNvPr id="11" name="Chart 10">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579660359"/>
              </p:ext>
            </p:extLst>
          </p:nvPr>
        </p:nvGraphicFramePr>
        <p:xfrm>
          <a:off x="5602164" y="1149735"/>
          <a:ext cx="6117981" cy="2683711"/>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27D27D08-8A9B-4692-8A00-5098E8657C15}"/>
              </a:ext>
            </a:extLst>
          </p:cNvPr>
          <p:cNvSpPr/>
          <p:nvPr/>
        </p:nvSpPr>
        <p:spPr>
          <a:xfrm>
            <a:off x="5789238" y="3379265"/>
            <a:ext cx="1007217" cy="199203"/>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graphicFrame>
        <p:nvGraphicFramePr>
          <p:cNvPr id="12" name="Chart 11">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2310479400"/>
              </p:ext>
            </p:extLst>
          </p:nvPr>
        </p:nvGraphicFramePr>
        <p:xfrm>
          <a:off x="5512778" y="3692769"/>
          <a:ext cx="6392008" cy="2515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650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12</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Q2</a:t>
            </a:r>
            <a:r>
              <a:rPr lang="en-GB" sz="1200" dirty="0">
                <a:solidFill>
                  <a:schemeClr val="bg2">
                    <a:lumMod val="25000"/>
                  </a:schemeClr>
                </a:solidFill>
              </a:rPr>
              <a:t> How satisfied are you with the level of policing in your local area?</a:t>
            </a:r>
            <a:endParaRPr lang="en-US" sz="1200" dirty="0">
              <a:solidFill>
                <a:schemeClr val="bg2">
                  <a:lumMod val="25000"/>
                </a:schemeClr>
              </a:solidFill>
            </a:endParaRPr>
          </a:p>
        </p:txBody>
      </p:sp>
      <p:sp>
        <p:nvSpPr>
          <p:cNvPr id="12" name="Rounded Rectangle 11"/>
          <p:cNvSpPr/>
          <p:nvPr/>
        </p:nvSpPr>
        <p:spPr>
          <a:xfrm>
            <a:off x="8321875" y="1539797"/>
            <a:ext cx="3574679" cy="4150474"/>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tx1"/>
              </a:solidFill>
            </a:endParaRPr>
          </a:p>
          <a:p>
            <a:pPr algn="ctr">
              <a:buClr>
                <a:srgbClr val="4C6D97"/>
              </a:buClr>
            </a:pPr>
            <a:r>
              <a:rPr lang="en-GB" sz="16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Young people, aged 14-24 most likely to be satisfied with policing levels in their local area. Those aged 45 or over are less likely to be satisfied.</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Females less likely to be satisfied with levels of policing compared to males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in Telford and Wrekin most likely to be satisfied</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Victims of crime significantly less likely to be satisfied with policing levels compared to non-victims</a:t>
            </a:r>
            <a:endParaRPr lang="en-US" sz="1200" dirty="0">
              <a:solidFill>
                <a:schemeClr val="tx1"/>
              </a:solidFill>
            </a:endParaRP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548017" y="1721671"/>
            <a:ext cx="564329" cy="478645"/>
          </a:xfrm>
          <a:prstGeom prst="rect">
            <a:avLst/>
          </a:prstGeom>
          <a:noFill/>
        </p:spPr>
      </p:pic>
      <p:sp>
        <p:nvSpPr>
          <p:cNvPr id="14" name="Title 1"/>
          <p:cNvSpPr txBox="1">
            <a:spLocks/>
          </p:cNvSpPr>
          <p:nvPr/>
        </p:nvSpPr>
        <p:spPr>
          <a:xfrm>
            <a:off x="333632" y="159179"/>
            <a:ext cx="1173046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Younger people more likely to be satisfied with levels of policing</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2518129427"/>
              </p:ext>
            </p:extLst>
          </p:nvPr>
        </p:nvGraphicFramePr>
        <p:xfrm>
          <a:off x="399872" y="1653540"/>
          <a:ext cx="7442866" cy="3894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71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13</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Q3</a:t>
            </a:r>
            <a:r>
              <a:rPr lang="en-GB" sz="1200" dirty="0">
                <a:solidFill>
                  <a:schemeClr val="bg2">
                    <a:lumMod val="25000"/>
                  </a:schemeClr>
                </a:solidFill>
              </a:rPr>
              <a:t> In the past 12 months, have you spoken to one or more of the police officers or PCSO’s who form the local policing team in your area?</a:t>
            </a:r>
            <a:endParaRPr lang="en-US" sz="1200" dirty="0">
              <a:solidFill>
                <a:schemeClr val="bg2">
                  <a:lumMod val="25000"/>
                </a:schemeClr>
              </a:solidFill>
            </a:endParaRPr>
          </a:p>
        </p:txBody>
      </p:sp>
      <p:sp>
        <p:nvSpPr>
          <p:cNvPr id="9" name="Title 1"/>
          <p:cNvSpPr txBox="1">
            <a:spLocks/>
          </p:cNvSpPr>
          <p:nvPr/>
        </p:nvSpPr>
        <p:spPr>
          <a:xfrm>
            <a:off x="333632" y="71258"/>
            <a:ext cx="11730460" cy="1233886"/>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 tenth have spoken to an officer or PCSO from their local policing team</a:t>
            </a:r>
            <a:endParaRPr lang="en-US" b="1" dirty="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577638149"/>
              </p:ext>
            </p:extLst>
          </p:nvPr>
        </p:nvGraphicFramePr>
        <p:xfrm>
          <a:off x="156639" y="1933018"/>
          <a:ext cx="4391038" cy="3648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070565426"/>
              </p:ext>
            </p:extLst>
          </p:nvPr>
        </p:nvGraphicFramePr>
        <p:xfrm>
          <a:off x="5113329" y="1213167"/>
          <a:ext cx="6541476" cy="270937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184C1DA8-0917-41DF-A564-A3FB5D19A76A}"/>
              </a:ext>
            </a:extLst>
          </p:cNvPr>
          <p:cNvSpPr/>
          <p:nvPr/>
        </p:nvSpPr>
        <p:spPr>
          <a:xfrm>
            <a:off x="5205048" y="3551200"/>
            <a:ext cx="1116621" cy="21600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398B6D7-0578-46BF-BA3B-4D6FC2A5D9EB}"/>
              </a:ext>
            </a:extLst>
          </p:cNvPr>
          <p:cNvSpPr/>
          <p:nvPr/>
        </p:nvSpPr>
        <p:spPr>
          <a:xfrm>
            <a:off x="10322169" y="3540331"/>
            <a:ext cx="1239714" cy="226869"/>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434355168"/>
              </p:ext>
            </p:extLst>
          </p:nvPr>
        </p:nvGraphicFramePr>
        <p:xfrm>
          <a:off x="4848095" y="4059653"/>
          <a:ext cx="7001608" cy="21985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00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14</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Q3</a:t>
            </a:r>
            <a:r>
              <a:rPr lang="en-GB" sz="1200" dirty="0">
                <a:solidFill>
                  <a:schemeClr val="bg2">
                    <a:lumMod val="25000"/>
                  </a:schemeClr>
                </a:solidFill>
              </a:rPr>
              <a:t> In the past 12 months, have you spoken to one or more of the police officers or PCSO’s who form the local policing team in your area?</a:t>
            </a:r>
            <a:endParaRPr lang="en-US" sz="1200" dirty="0">
              <a:solidFill>
                <a:schemeClr val="bg2">
                  <a:lumMod val="25000"/>
                </a:schemeClr>
              </a:solidFill>
            </a:endParaRPr>
          </a:p>
        </p:txBody>
      </p:sp>
      <p:sp>
        <p:nvSpPr>
          <p:cNvPr id="12" name="Rounded Rectangle 11"/>
          <p:cNvSpPr/>
          <p:nvPr/>
        </p:nvSpPr>
        <p:spPr>
          <a:xfrm>
            <a:off x="8434657" y="1311131"/>
            <a:ext cx="3629435" cy="4606193"/>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r>
              <a:rPr lang="en-GB" sz="16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Victims of crime most likely to have engaged with officers from their LPT</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BAME respondents more likely to have spoken to local policing team</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The likeliness of speaking to members of LPT increases with age.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of South Worcestershire least likely to have spoken to their local policing team</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Those in North Worcestershire and Telford &amp; Wrekin most likely to have spoken to their local policing team</a:t>
            </a: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568890" y="1390404"/>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33632" y="159180"/>
            <a:ext cx="11730460" cy="1151952"/>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Victims of crime most likely to have spoken to members of their LPT</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205252069"/>
              </p:ext>
            </p:extLst>
          </p:nvPr>
        </p:nvGraphicFramePr>
        <p:xfrm>
          <a:off x="641794" y="1629727"/>
          <a:ext cx="7424371" cy="4076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045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15</a:t>
            </a:fld>
            <a:endParaRPr lang="en-US"/>
          </a:p>
        </p:txBody>
      </p:sp>
      <p:sp>
        <p:nvSpPr>
          <p:cNvPr id="7" name="Rectangle 6"/>
          <p:cNvSpPr/>
          <p:nvPr/>
        </p:nvSpPr>
        <p:spPr>
          <a:xfrm>
            <a:off x="148752" y="6301031"/>
            <a:ext cx="7142206" cy="461665"/>
          </a:xfrm>
          <a:prstGeom prst="rect">
            <a:avLst/>
          </a:prstGeom>
        </p:spPr>
        <p:txBody>
          <a:bodyPr wrap="square">
            <a:spAutoFit/>
          </a:bodyPr>
          <a:lstStyle/>
          <a:p>
            <a:r>
              <a:rPr lang="en-GB" sz="1200" dirty="0" err="1">
                <a:solidFill>
                  <a:schemeClr val="bg2">
                    <a:lumMod val="25000"/>
                  </a:schemeClr>
                </a:solidFill>
              </a:rPr>
              <a:t>Q4</a:t>
            </a:r>
            <a:r>
              <a:rPr lang="en-GB" sz="1200" dirty="0">
                <a:solidFill>
                  <a:schemeClr val="bg2">
                    <a:lumMod val="25000"/>
                  </a:schemeClr>
                </a:solidFill>
              </a:rPr>
              <a:t> Compared to the last 12 months do you feel there has there been a change in the level of policing in this area?</a:t>
            </a:r>
            <a:endParaRPr lang="en-US" sz="1200" dirty="0">
              <a:solidFill>
                <a:schemeClr val="bg2">
                  <a:lumMod val="25000"/>
                </a:schemeClr>
              </a:solidFill>
            </a:endParaRPr>
          </a:p>
        </p:txBody>
      </p:sp>
      <p:sp>
        <p:nvSpPr>
          <p:cNvPr id="8" name="Title 1"/>
          <p:cNvSpPr txBox="1">
            <a:spLocks/>
          </p:cNvSpPr>
          <p:nvPr/>
        </p:nvSpPr>
        <p:spPr>
          <a:xfrm>
            <a:off x="333632" y="159179"/>
            <a:ext cx="11730460" cy="1084797"/>
          </a:xfrm>
          <a:prstGeom prst="rect">
            <a:avLst/>
          </a:prstGeom>
          <a:noFill/>
          <a:ln>
            <a:no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Three-quarters felt there had been no change in the level of policing</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661434858"/>
              </p:ext>
            </p:extLst>
          </p:nvPr>
        </p:nvGraphicFramePr>
        <p:xfrm>
          <a:off x="148752" y="2024702"/>
          <a:ext cx="5232140" cy="3608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963382030"/>
              </p:ext>
            </p:extLst>
          </p:nvPr>
        </p:nvGraphicFramePr>
        <p:xfrm>
          <a:off x="5635869" y="819576"/>
          <a:ext cx="6119446" cy="285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000-000012000000}"/>
              </a:ext>
            </a:extLst>
          </p:cNvPr>
          <p:cNvGraphicFramePr>
            <a:graphicFrameLocks/>
          </p:cNvGraphicFramePr>
          <p:nvPr>
            <p:extLst>
              <p:ext uri="{D42A27DB-BD31-4B8C-83A1-F6EECF244321}">
                <p14:modId xmlns:p14="http://schemas.microsoft.com/office/powerpoint/2010/main" val="759840148"/>
              </p:ext>
            </p:extLst>
          </p:nvPr>
        </p:nvGraphicFramePr>
        <p:xfrm>
          <a:off x="5657570" y="3784777"/>
          <a:ext cx="6119446" cy="24330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374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16</a:t>
            </a:fld>
            <a:endParaRPr lang="en-US"/>
          </a:p>
        </p:txBody>
      </p:sp>
      <p:sp>
        <p:nvSpPr>
          <p:cNvPr id="7" name="Rectangle 6"/>
          <p:cNvSpPr/>
          <p:nvPr/>
        </p:nvSpPr>
        <p:spPr>
          <a:xfrm>
            <a:off x="148752" y="6301031"/>
            <a:ext cx="7142206" cy="461665"/>
          </a:xfrm>
          <a:prstGeom prst="rect">
            <a:avLst/>
          </a:prstGeom>
        </p:spPr>
        <p:txBody>
          <a:bodyPr wrap="square">
            <a:spAutoFit/>
          </a:bodyPr>
          <a:lstStyle/>
          <a:p>
            <a:r>
              <a:rPr lang="en-GB" sz="1200" dirty="0" err="1">
                <a:solidFill>
                  <a:schemeClr val="bg2">
                    <a:lumMod val="25000"/>
                  </a:schemeClr>
                </a:solidFill>
              </a:rPr>
              <a:t>Q4</a:t>
            </a:r>
            <a:r>
              <a:rPr lang="en-GB" sz="1200" dirty="0">
                <a:solidFill>
                  <a:schemeClr val="bg2">
                    <a:lumMod val="25000"/>
                  </a:schemeClr>
                </a:solidFill>
              </a:rPr>
              <a:t> Compared to the last 12 months do you feel there has there been a change in the level of policing in this area?</a:t>
            </a:r>
            <a:endParaRPr lang="en-US" sz="1200" dirty="0">
              <a:solidFill>
                <a:schemeClr val="bg2">
                  <a:lumMod val="25000"/>
                </a:schemeClr>
              </a:solidFill>
            </a:endParaRPr>
          </a:p>
        </p:txBody>
      </p:sp>
      <p:sp>
        <p:nvSpPr>
          <p:cNvPr id="12" name="Rounded Rectangle 11"/>
          <p:cNvSpPr/>
          <p:nvPr/>
        </p:nvSpPr>
        <p:spPr>
          <a:xfrm>
            <a:off x="8493080" y="1765626"/>
            <a:ext cx="3169629" cy="4019712"/>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r>
              <a:rPr lang="en-GB" sz="16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Under 24’s and victims of crime were more likely to notice an increase in levels of policing</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Increase in perception that levels of policing has decrease the older the age group</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However, victims of crime are also more likely to believe there has been a decrease in levels of policing</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of North Worcestershire most likely to notice an increase in policing</a:t>
            </a:r>
          </a:p>
        </p:txBody>
      </p:sp>
      <p:sp>
        <p:nvSpPr>
          <p:cNvPr id="9" name="Title 1"/>
          <p:cNvSpPr txBox="1">
            <a:spLocks/>
          </p:cNvSpPr>
          <p:nvPr/>
        </p:nvSpPr>
        <p:spPr>
          <a:xfrm>
            <a:off x="333632" y="159180"/>
            <a:ext cx="11730460" cy="123879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Three-quarters felt there had been no change in the level of policing</a:t>
            </a:r>
            <a:endParaRPr lang="en-US" b="1" dirty="0">
              <a:solidFill>
                <a:schemeClr val="tx1">
                  <a:lumMod val="65000"/>
                  <a:lumOff val="35000"/>
                </a:schemeClr>
              </a:solidFill>
            </a:endParaRP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593344" y="1829516"/>
            <a:ext cx="564329" cy="478645"/>
          </a:xfrm>
          <a:prstGeom prst="rect">
            <a:avLst/>
          </a:prstGeom>
          <a:noFill/>
        </p:spPr>
      </p:pic>
      <p:graphicFrame>
        <p:nvGraphicFramePr>
          <p:cNvPr id="3" name="Chart 2">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76617496"/>
              </p:ext>
            </p:extLst>
          </p:nvPr>
        </p:nvGraphicFramePr>
        <p:xfrm>
          <a:off x="409938" y="1829516"/>
          <a:ext cx="7784493" cy="3771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34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Three </a:t>
            </a:r>
          </a:p>
          <a:p>
            <a:r>
              <a:rPr lang="en-GB" sz="5000" dirty="0">
                <a:solidFill>
                  <a:schemeClr val="tx1">
                    <a:lumMod val="65000"/>
                    <a:lumOff val="35000"/>
                  </a:schemeClr>
                </a:solidFill>
              </a:rPr>
              <a:t>Interaction / Access</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96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18</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Q5</a:t>
            </a:r>
            <a:r>
              <a:rPr lang="en-GB" sz="1200" dirty="0">
                <a:solidFill>
                  <a:schemeClr val="bg2">
                    <a:lumMod val="25000"/>
                  </a:schemeClr>
                </a:solidFill>
              </a:rPr>
              <a:t> If you had a non-emergency issue that you wanted to let the police know about, how would you prefer to contact them?</a:t>
            </a:r>
            <a:endParaRPr lang="en-US" sz="1200" dirty="0">
              <a:solidFill>
                <a:schemeClr val="bg2">
                  <a:lumMod val="25000"/>
                </a:schemeClr>
              </a:solidFill>
            </a:endParaRPr>
          </a:p>
        </p:txBody>
      </p:sp>
      <p:sp>
        <p:nvSpPr>
          <p:cNvPr id="12" name="Rounded Rectangle 11"/>
          <p:cNvSpPr/>
          <p:nvPr/>
        </p:nvSpPr>
        <p:spPr>
          <a:xfrm>
            <a:off x="7789679" y="2182421"/>
            <a:ext cx="3138427" cy="3048148"/>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buClr>
                <a:srgbClr val="4C6D97"/>
              </a:buClr>
            </a:pPr>
            <a:endParaRPr lang="en-GB" sz="1600" b="1" dirty="0">
              <a:solidFill>
                <a:srgbClr val="4F4F4F"/>
              </a:solidFill>
            </a:endParaRPr>
          </a:p>
          <a:p>
            <a:pPr algn="ctr">
              <a:buClr>
                <a:srgbClr val="4C6D97"/>
              </a:buClr>
            </a:pPr>
            <a:r>
              <a:rPr lang="en-GB" sz="1600" b="1" dirty="0">
                <a:solidFill>
                  <a:srgbClr val="4F4F4F"/>
                </a:solidFill>
              </a:rPr>
              <a:t>Key Insights</a:t>
            </a:r>
            <a:endParaRPr lang="en-GB" sz="1200" dirty="0">
              <a:solidFill>
                <a:srgbClr val="FF0000"/>
              </a:solidFill>
            </a:endParaRP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Older residents more likely to choose telephone contact but remains the most universally approved method of contact</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Younger residents &lt;45 years more likely to prefer electronic contact methods than older residents</a:t>
            </a:r>
          </a:p>
          <a:p>
            <a:pPr>
              <a:buClr>
                <a:srgbClr val="4C6D97"/>
              </a:buClr>
            </a:pPr>
            <a:endParaRPr lang="en-GB" sz="1400" dirty="0">
              <a:solidFill>
                <a:srgbClr val="FF0000"/>
              </a:solidFill>
            </a:endParaRPr>
          </a:p>
          <a:p>
            <a:pPr>
              <a:buClr>
                <a:srgbClr val="4C6D97"/>
              </a:buClr>
            </a:pPr>
            <a:endParaRPr lang="en-GB" sz="1400" dirty="0">
              <a:solidFill>
                <a:srgbClr val="FF0000"/>
              </a:solidFill>
            </a:endParaRP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7963144" y="2487624"/>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33632" y="159179"/>
            <a:ext cx="1173046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Three-quarters said they would prefer to contact the police by telephone for a non-emergency</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84677538"/>
              </p:ext>
            </p:extLst>
          </p:nvPr>
        </p:nvGraphicFramePr>
        <p:xfrm>
          <a:off x="483577" y="1758462"/>
          <a:ext cx="6356838" cy="4145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428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19</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Q6</a:t>
            </a:r>
            <a:r>
              <a:rPr lang="en-GB" sz="1200" dirty="0">
                <a:solidFill>
                  <a:schemeClr val="bg2">
                    <a:lumMod val="25000"/>
                  </a:schemeClr>
                </a:solidFill>
              </a:rPr>
              <a:t> How confident are you, if at all, that you could easily speak to or access police services in your local area if you (or someone else) needed help in an emergency / non-emergency?</a:t>
            </a:r>
            <a:endParaRPr lang="en-US" sz="1200" dirty="0">
              <a:solidFill>
                <a:schemeClr val="bg2">
                  <a:lumMod val="25000"/>
                </a:schemeClr>
              </a:solidFill>
            </a:endParaRPr>
          </a:p>
        </p:txBody>
      </p:sp>
      <p:sp>
        <p:nvSpPr>
          <p:cNvPr id="15" name="Title 1"/>
          <p:cNvSpPr txBox="1">
            <a:spLocks/>
          </p:cNvSpPr>
          <p:nvPr/>
        </p:nvSpPr>
        <p:spPr>
          <a:xfrm>
            <a:off x="333632" y="159180"/>
            <a:ext cx="11730460" cy="1186044"/>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Nearly nine-tenths confident they could access the police in an emergency</a:t>
            </a:r>
            <a:endParaRPr lang="en-US" b="1" dirty="0">
              <a:solidFill>
                <a:schemeClr val="tx1">
                  <a:lumMod val="65000"/>
                  <a:lumOff val="35000"/>
                </a:schemeClr>
              </a:solidFill>
            </a:endParaRPr>
          </a:p>
        </p:txBody>
      </p:sp>
      <p:sp>
        <p:nvSpPr>
          <p:cNvPr id="9" name="Rond diagonale hoek rechthoek 344"/>
          <p:cNvSpPr>
            <a:spLocks noChangeAspect="1"/>
          </p:cNvSpPr>
          <p:nvPr/>
        </p:nvSpPr>
        <p:spPr>
          <a:xfrm>
            <a:off x="4351455" y="2166024"/>
            <a:ext cx="1211021" cy="1504950"/>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63%</a:t>
            </a:r>
            <a:endParaRPr lang="en-US" sz="1400" b="1" dirty="0">
              <a:solidFill>
                <a:schemeClr val="bg1"/>
              </a:solidFill>
            </a:endParaRPr>
          </a:p>
          <a:p>
            <a:pPr algn="ctr"/>
            <a:r>
              <a:rPr lang="en-US" sz="1400" dirty="0">
                <a:solidFill>
                  <a:schemeClr val="bg1"/>
                </a:solidFill>
              </a:rPr>
              <a:t>PPPEW – In an emergency</a:t>
            </a:r>
          </a:p>
        </p:txBody>
      </p:sp>
      <p:sp>
        <p:nvSpPr>
          <p:cNvPr id="14" name="Up Arrow 13"/>
          <p:cNvSpPr/>
          <p:nvPr/>
        </p:nvSpPr>
        <p:spPr>
          <a:xfrm>
            <a:off x="5231484" y="1674063"/>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25%</a:t>
            </a:r>
          </a:p>
        </p:txBody>
      </p:sp>
      <p:sp>
        <p:nvSpPr>
          <p:cNvPr id="2" name="TextBox 1"/>
          <p:cNvSpPr txBox="1"/>
          <p:nvPr/>
        </p:nvSpPr>
        <p:spPr>
          <a:xfrm>
            <a:off x="7156615" y="6310556"/>
            <a:ext cx="2913660" cy="507831"/>
          </a:xfrm>
          <a:prstGeom prst="rect">
            <a:avLst/>
          </a:prstGeom>
          <a:noFill/>
        </p:spPr>
        <p:txBody>
          <a:bodyPr wrap="square" rtlCol="0">
            <a:spAutoFit/>
          </a:bodyPr>
          <a:lstStyle/>
          <a:p>
            <a:r>
              <a:rPr lang="en-GB" sz="900" dirty="0">
                <a:solidFill>
                  <a:schemeClr val="bg2">
                    <a:lumMod val="25000"/>
                  </a:schemeClr>
                </a:solidFill>
              </a:rPr>
              <a:t>PPPEW Question: How confident are you, if at all, that the police in your local area would be easy to access/speak to if you (or someone else) needed help in an emergency</a:t>
            </a:r>
          </a:p>
        </p:txBody>
      </p:sp>
      <p:graphicFrame>
        <p:nvGraphicFramePr>
          <p:cNvPr id="8" name="Chart 7">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2860407383"/>
              </p:ext>
            </p:extLst>
          </p:nvPr>
        </p:nvGraphicFramePr>
        <p:xfrm>
          <a:off x="304750" y="1674063"/>
          <a:ext cx="3638550" cy="4162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921515395"/>
              </p:ext>
            </p:extLst>
          </p:nvPr>
        </p:nvGraphicFramePr>
        <p:xfrm>
          <a:off x="6096001" y="1121518"/>
          <a:ext cx="5659314" cy="2771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100-000013000000}"/>
              </a:ext>
            </a:extLst>
          </p:cNvPr>
          <p:cNvGraphicFramePr>
            <a:graphicFrameLocks/>
          </p:cNvGraphicFramePr>
          <p:nvPr>
            <p:extLst>
              <p:ext uri="{D42A27DB-BD31-4B8C-83A1-F6EECF244321}">
                <p14:modId xmlns:p14="http://schemas.microsoft.com/office/powerpoint/2010/main" val="1329629095"/>
              </p:ext>
            </p:extLst>
          </p:nvPr>
        </p:nvGraphicFramePr>
        <p:xfrm>
          <a:off x="5562476" y="3902411"/>
          <a:ext cx="6501616" cy="23006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838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2400657"/>
          </a:xfrm>
          <a:prstGeom prst="rect">
            <a:avLst/>
          </a:prstGeom>
          <a:noFill/>
        </p:spPr>
        <p:txBody>
          <a:bodyPr wrap="square" rtlCol="0">
            <a:spAutoFit/>
          </a:bodyPr>
          <a:lstStyle/>
          <a:p>
            <a:r>
              <a:rPr lang="en-GB" sz="5000" dirty="0">
                <a:solidFill>
                  <a:schemeClr val="tx1">
                    <a:lumMod val="65000"/>
                    <a:lumOff val="35000"/>
                  </a:schemeClr>
                </a:solidFill>
              </a:rPr>
              <a:t>Section One </a:t>
            </a:r>
          </a:p>
          <a:p>
            <a:r>
              <a:rPr lang="en-GB" sz="5000" dirty="0">
                <a:solidFill>
                  <a:schemeClr val="tx1">
                    <a:lumMod val="65000"/>
                    <a:lumOff val="35000"/>
                  </a:schemeClr>
                </a:solidFill>
              </a:rPr>
              <a:t>Introduction &amp; Methodology, Summary &amp; Respondent Breakdown</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33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20</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Q6</a:t>
            </a:r>
            <a:r>
              <a:rPr lang="en-GB" sz="1200" dirty="0">
                <a:solidFill>
                  <a:schemeClr val="bg2">
                    <a:lumMod val="25000"/>
                  </a:schemeClr>
                </a:solidFill>
              </a:rPr>
              <a:t> How confident are you, if at all, that you could easily speak to or access police services in your local area if you (or someone else) needed help in an emergency / non-emergency?</a:t>
            </a:r>
            <a:endParaRPr lang="en-US" sz="1200" dirty="0">
              <a:solidFill>
                <a:schemeClr val="bg2">
                  <a:lumMod val="25000"/>
                </a:schemeClr>
              </a:solidFill>
            </a:endParaRPr>
          </a:p>
        </p:txBody>
      </p:sp>
      <p:sp>
        <p:nvSpPr>
          <p:cNvPr id="15" name="Title 1"/>
          <p:cNvSpPr txBox="1">
            <a:spLocks/>
          </p:cNvSpPr>
          <p:nvPr/>
        </p:nvSpPr>
        <p:spPr>
          <a:xfrm>
            <a:off x="333632" y="159179"/>
            <a:ext cx="11730460" cy="131792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Nearly nine-tenths confident they could access the police in an emergency</a:t>
            </a:r>
            <a:endParaRPr lang="en-US" b="1" dirty="0">
              <a:solidFill>
                <a:schemeClr val="tx1">
                  <a:lumMod val="65000"/>
                  <a:lumOff val="35000"/>
                </a:schemeClr>
              </a:solidFill>
            </a:endParaRPr>
          </a:p>
        </p:txBody>
      </p:sp>
      <p:sp>
        <p:nvSpPr>
          <p:cNvPr id="16" name="Rounded Rectangle 15"/>
          <p:cNvSpPr/>
          <p:nvPr/>
        </p:nvSpPr>
        <p:spPr>
          <a:xfrm>
            <a:off x="8497506" y="1890346"/>
            <a:ext cx="3125924" cy="3955073"/>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
                <a:srgbClr val="4C6D97"/>
              </a:buClr>
            </a:pPr>
            <a:r>
              <a:rPr lang="en-GB" sz="1600" b="1" dirty="0">
                <a:solidFill>
                  <a:srgbClr val="4F4F4F"/>
                </a:solidFill>
              </a:rPr>
              <a:t>Key Insights</a:t>
            </a:r>
          </a:p>
          <a:p>
            <a:pPr indent="-285750">
              <a:buClr>
                <a:srgbClr val="4C6D97"/>
              </a:buClr>
              <a:buFont typeface="Wingdings" panose="05000000000000000000" pitchFamily="2" charset="2"/>
              <a:buChar char="§"/>
            </a:pPr>
            <a:endParaRPr lang="en-GB" sz="1200" dirty="0">
              <a:solidFill>
                <a:srgbClr val="4F4F4F"/>
              </a:solidFill>
            </a:endParaRP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Those under 65 show higher levels of confidence they can access WMP in an emergency than those aged 65 or over</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Confidence in contacting WMP both in an emergency and non-emergency generally decreases with age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from an ethnic minority background less confident in an emergency compared to white people</a:t>
            </a:r>
          </a:p>
        </p:txBody>
      </p:sp>
      <p:pic>
        <p:nvPicPr>
          <p:cNvPr id="20"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610933" y="2045065"/>
            <a:ext cx="564329" cy="478645"/>
          </a:xfrm>
          <a:prstGeom prst="rect">
            <a:avLst/>
          </a:prstGeom>
          <a:noFill/>
        </p:spPr>
      </p:pic>
      <p:graphicFrame>
        <p:nvGraphicFramePr>
          <p:cNvPr id="3" name="Chart 2">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4098135817"/>
              </p:ext>
            </p:extLst>
          </p:nvPr>
        </p:nvGraphicFramePr>
        <p:xfrm>
          <a:off x="675325" y="1777511"/>
          <a:ext cx="7475144" cy="39550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064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21</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t>Q7</a:t>
            </a:r>
            <a:r>
              <a:rPr lang="en-GB" sz="1200" dirty="0"/>
              <a:t> How do you most frequently find out about local policing and crime?</a:t>
            </a:r>
            <a:endParaRPr lang="en-US" sz="1200" dirty="0"/>
          </a:p>
        </p:txBody>
      </p:sp>
      <p:sp>
        <p:nvSpPr>
          <p:cNvPr id="12" name="Rounded Rectangle 11"/>
          <p:cNvSpPr/>
          <p:nvPr/>
        </p:nvSpPr>
        <p:spPr>
          <a:xfrm>
            <a:off x="7550329" y="1558167"/>
            <a:ext cx="3993970" cy="4672528"/>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indent="-285750">
              <a:buClr>
                <a:srgbClr val="4C6D97"/>
              </a:buClr>
              <a:buFont typeface="Wingdings" panose="05000000000000000000" pitchFamily="2" charset="2"/>
              <a:buChar char="§"/>
            </a:pPr>
            <a:endParaRPr lang="en-GB" sz="1200" dirty="0">
              <a:solidFill>
                <a:srgbClr val="4F4F4F"/>
              </a:solidFill>
            </a:endParaRPr>
          </a:p>
          <a:p>
            <a:pPr algn="just">
              <a:buClr>
                <a:srgbClr val="4C6D97"/>
              </a:buClr>
            </a:pPr>
            <a:r>
              <a:rPr lang="en-GB" sz="1400" dirty="0">
                <a:solidFill>
                  <a:srgbClr val="4F4F4F"/>
                </a:solidFill>
              </a:rPr>
              <a:t>Almost three-fifths of males get information from the media in general compared to half of females.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However, females are more likely to access information through social media channels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Almost all residents aged &lt;25 years old say they access information through social media compared to a fifth of those aged 65+. Social media use decreases with age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Less than a fifth of those aged &lt;25 years old access information through the general media</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The majority of those who mentioned ‘other sources’ mentioned word of mouth or that they do not hear anything </a:t>
            </a: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7798973" y="1710539"/>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33632" y="159179"/>
            <a:ext cx="11730460" cy="1325563"/>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Over half said they found out about crime and policing from the media – just under half from social media</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149607486"/>
              </p:ext>
            </p:extLst>
          </p:nvPr>
        </p:nvGraphicFramePr>
        <p:xfrm>
          <a:off x="536332" y="1841263"/>
          <a:ext cx="6392006" cy="4030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516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22</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Q8</a:t>
            </a:r>
            <a:r>
              <a:rPr lang="en-GB" sz="1200" dirty="0">
                <a:solidFill>
                  <a:schemeClr val="bg2">
                    <a:lumMod val="25000"/>
                  </a:schemeClr>
                </a:solidFill>
              </a:rPr>
              <a:t> Overall, how well informed do you feel about what West Mercia Police is doing in your local area?</a:t>
            </a:r>
            <a:endParaRPr lang="en-US" sz="1200" dirty="0">
              <a:solidFill>
                <a:schemeClr val="bg2">
                  <a:lumMod val="25000"/>
                </a:schemeClr>
              </a:solidFill>
            </a:endParaRPr>
          </a:p>
        </p:txBody>
      </p:sp>
      <p:sp>
        <p:nvSpPr>
          <p:cNvPr id="9" name="Title 1"/>
          <p:cNvSpPr txBox="1">
            <a:spLocks/>
          </p:cNvSpPr>
          <p:nvPr/>
        </p:nvSpPr>
        <p:spPr>
          <a:xfrm>
            <a:off x="333632" y="159180"/>
            <a:ext cx="11628982" cy="1177252"/>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Around half do not feel informed about what WMP are doing</a:t>
            </a:r>
            <a:endParaRPr lang="en-US" b="1" dirty="0">
              <a:solidFill>
                <a:schemeClr val="tx1">
                  <a:lumMod val="65000"/>
                  <a:lumOff val="35000"/>
                </a:schemeClr>
              </a:solidFill>
            </a:endParaRPr>
          </a:p>
        </p:txBody>
      </p:sp>
      <p:sp>
        <p:nvSpPr>
          <p:cNvPr id="13" name="Rond diagonale hoek rechthoek 344"/>
          <p:cNvSpPr>
            <a:spLocks noChangeAspect="1"/>
          </p:cNvSpPr>
          <p:nvPr/>
        </p:nvSpPr>
        <p:spPr>
          <a:xfrm>
            <a:off x="3787095" y="1656789"/>
            <a:ext cx="1832586" cy="1003712"/>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37%</a:t>
            </a:r>
            <a:endParaRPr lang="en-US" sz="1400" b="1" dirty="0">
              <a:solidFill>
                <a:schemeClr val="bg1"/>
              </a:solidFill>
            </a:endParaRPr>
          </a:p>
          <a:p>
            <a:pPr algn="ctr"/>
            <a:r>
              <a:rPr lang="en-US" sz="1400" dirty="0">
                <a:solidFill>
                  <a:schemeClr val="bg1"/>
                </a:solidFill>
              </a:rPr>
              <a:t>PPPEW – Net Informed</a:t>
            </a:r>
          </a:p>
        </p:txBody>
      </p:sp>
      <p:sp>
        <p:nvSpPr>
          <p:cNvPr id="19" name="Up Arrow 18"/>
          <p:cNvSpPr/>
          <p:nvPr/>
        </p:nvSpPr>
        <p:spPr>
          <a:xfrm>
            <a:off x="5258590" y="1197564"/>
            <a:ext cx="536366" cy="747819"/>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14%</a:t>
            </a:r>
          </a:p>
        </p:txBody>
      </p:sp>
      <p:sp>
        <p:nvSpPr>
          <p:cNvPr id="20" name="TextBox 19"/>
          <p:cNvSpPr txBox="1"/>
          <p:nvPr/>
        </p:nvSpPr>
        <p:spPr>
          <a:xfrm>
            <a:off x="7108990" y="6310556"/>
            <a:ext cx="2913660" cy="369332"/>
          </a:xfrm>
          <a:prstGeom prst="rect">
            <a:avLst/>
          </a:prstGeom>
          <a:noFill/>
        </p:spPr>
        <p:txBody>
          <a:bodyPr wrap="square" rtlCol="0">
            <a:spAutoFit/>
          </a:bodyPr>
          <a:lstStyle/>
          <a:p>
            <a:r>
              <a:rPr lang="en-GB" sz="900" dirty="0">
                <a:solidFill>
                  <a:schemeClr val="bg2">
                    <a:lumMod val="25000"/>
                  </a:schemeClr>
                </a:solidFill>
              </a:rPr>
              <a:t>PPPEW Question: Overall, how well informed do you feel about what the police in your local area are doing? </a:t>
            </a:r>
          </a:p>
        </p:txBody>
      </p:sp>
      <p:graphicFrame>
        <p:nvGraphicFramePr>
          <p:cNvPr id="2" name="Chart 1">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643354010"/>
              </p:ext>
            </p:extLst>
          </p:nvPr>
        </p:nvGraphicFramePr>
        <p:xfrm>
          <a:off x="229386" y="2095470"/>
          <a:ext cx="4733925" cy="3672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1855076707"/>
              </p:ext>
            </p:extLst>
          </p:nvPr>
        </p:nvGraphicFramePr>
        <p:xfrm>
          <a:off x="5794956" y="836181"/>
          <a:ext cx="5977944" cy="271882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5978770" y="3232532"/>
            <a:ext cx="1002323" cy="224556"/>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656278" y="3239612"/>
            <a:ext cx="896814" cy="22455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00000000-0008-0000-0100-000014000000}"/>
              </a:ext>
            </a:extLst>
          </p:cNvPr>
          <p:cNvGraphicFramePr>
            <a:graphicFrameLocks/>
          </p:cNvGraphicFramePr>
          <p:nvPr>
            <p:extLst>
              <p:ext uri="{D42A27DB-BD31-4B8C-83A1-F6EECF244321}">
                <p14:modId xmlns:p14="http://schemas.microsoft.com/office/powerpoint/2010/main" val="3216563182"/>
              </p:ext>
            </p:extLst>
          </p:nvPr>
        </p:nvGraphicFramePr>
        <p:xfrm>
          <a:off x="5794956" y="3666392"/>
          <a:ext cx="5854852" cy="2532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7763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23</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Q8</a:t>
            </a:r>
            <a:r>
              <a:rPr lang="en-GB" sz="1200" dirty="0">
                <a:solidFill>
                  <a:schemeClr val="bg2">
                    <a:lumMod val="25000"/>
                  </a:schemeClr>
                </a:solidFill>
              </a:rPr>
              <a:t> Overall, how well informed do you feel about what West Mercia Police is doing in your local area?</a:t>
            </a:r>
            <a:endParaRPr lang="en-US" sz="1200" dirty="0">
              <a:solidFill>
                <a:schemeClr val="bg2">
                  <a:lumMod val="25000"/>
                </a:schemeClr>
              </a:solidFill>
            </a:endParaRPr>
          </a:p>
        </p:txBody>
      </p:sp>
      <p:sp>
        <p:nvSpPr>
          <p:cNvPr id="12" name="Rounded Rectangle 11"/>
          <p:cNvSpPr/>
          <p:nvPr/>
        </p:nvSpPr>
        <p:spPr>
          <a:xfrm>
            <a:off x="8317712" y="1627822"/>
            <a:ext cx="3486483" cy="4092606"/>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r>
              <a:rPr lang="en-GB" sz="16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Those aged 65+ least likely to feel informed about what WMP is doing compared to other age groups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Those aged 25-44 most likely to feel informed</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Victims of crime more likely to feel informed</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from Telford and Wrekin most most informed about what the police are doing in their local area; those from Herefordshire least informed</a:t>
            </a: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439944" y="1689302"/>
            <a:ext cx="564329" cy="478645"/>
          </a:xfrm>
          <a:prstGeom prst="rect">
            <a:avLst/>
          </a:prstGeom>
          <a:noFill/>
        </p:spPr>
      </p:pic>
      <p:sp>
        <p:nvSpPr>
          <p:cNvPr id="9" name="Title 1"/>
          <p:cNvSpPr txBox="1">
            <a:spLocks/>
          </p:cNvSpPr>
          <p:nvPr/>
        </p:nvSpPr>
        <p:spPr>
          <a:xfrm>
            <a:off x="333632" y="159179"/>
            <a:ext cx="11643374"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Around half do not feel informed about what WMP are doing</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100-00000F000000}"/>
              </a:ext>
            </a:extLst>
          </p:cNvPr>
          <p:cNvGraphicFramePr>
            <a:graphicFrameLocks/>
          </p:cNvGraphicFramePr>
          <p:nvPr>
            <p:extLst>
              <p:ext uri="{D42A27DB-BD31-4B8C-83A1-F6EECF244321}">
                <p14:modId xmlns:p14="http://schemas.microsoft.com/office/powerpoint/2010/main" val="464321636"/>
              </p:ext>
            </p:extLst>
          </p:nvPr>
        </p:nvGraphicFramePr>
        <p:xfrm>
          <a:off x="462328" y="1627822"/>
          <a:ext cx="7380409" cy="4025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250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24</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Q9</a:t>
            </a:r>
            <a:r>
              <a:rPr lang="en-GB" sz="1200" dirty="0">
                <a:solidFill>
                  <a:schemeClr val="bg2">
                    <a:lumMod val="25000"/>
                  </a:schemeClr>
                </a:solidFill>
              </a:rPr>
              <a:t> Are you aware of or have you taken part in any of the following activities in the last 12 month?</a:t>
            </a:r>
            <a:endParaRPr lang="en-US" sz="1200" dirty="0">
              <a:solidFill>
                <a:schemeClr val="bg2">
                  <a:lumMod val="25000"/>
                </a:schemeClr>
              </a:solidFill>
            </a:endParaRPr>
          </a:p>
        </p:txBody>
      </p:sp>
      <p:sp>
        <p:nvSpPr>
          <p:cNvPr id="12" name="Rounded Rectangle 11"/>
          <p:cNvSpPr/>
          <p:nvPr/>
        </p:nvSpPr>
        <p:spPr>
          <a:xfrm>
            <a:off x="8660579" y="1939963"/>
            <a:ext cx="2883719" cy="3879621"/>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r>
              <a:rPr lang="en-GB" sz="1600" b="1" dirty="0">
                <a:solidFill>
                  <a:srgbClr val="4F4F4F"/>
                </a:solidFill>
              </a:rPr>
              <a:t>Key Insights</a:t>
            </a:r>
          </a:p>
          <a:p>
            <a:pPr indent="-285750">
              <a:buClr>
                <a:srgbClr val="4C6D97"/>
              </a:buClr>
              <a:buFont typeface="Wingdings" panose="05000000000000000000" pitchFamily="2" charset="2"/>
              <a:buChar char="§"/>
            </a:pPr>
            <a:endParaRPr lang="en-GB" sz="1200" dirty="0">
              <a:solidFill>
                <a:srgbClr val="4F4F4F"/>
              </a:solidFill>
            </a:endParaRPr>
          </a:p>
          <a:p>
            <a:pPr algn="just">
              <a:buClr>
                <a:srgbClr val="4C6D97"/>
              </a:buClr>
            </a:pPr>
            <a:r>
              <a:rPr lang="en-GB" sz="1400" dirty="0">
                <a:solidFill>
                  <a:srgbClr val="4F4F4F"/>
                </a:solidFill>
              </a:rPr>
              <a:t>Half were aware of local ‘watch’ schemes; less than a tenth have taken part</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Two fifths are aware of police volunteering opportunities with less than a percent of those interviewed confirming they had taken part</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A fifth say they are aware of community meetings and a small percentage have taken part</a:t>
            </a: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743581" y="1939963"/>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33631" y="135755"/>
            <a:ext cx="11730460" cy="1325563"/>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Low levels of participation amongst residents in watch schemes, volunteering and community meetings </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561002095"/>
              </p:ext>
            </p:extLst>
          </p:nvPr>
        </p:nvGraphicFramePr>
        <p:xfrm>
          <a:off x="333630" y="1846824"/>
          <a:ext cx="7790461" cy="4096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2368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25</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t>Q10</a:t>
            </a:r>
            <a:r>
              <a:rPr lang="en-GB" sz="1200" dirty="0"/>
              <a:t> And can I ask whether you have been a victim of, or witness to, crime in the past 12 months, or you've had to contact West Mercia Police for any other issues?</a:t>
            </a:r>
            <a:endParaRPr lang="en-US" sz="1200" dirty="0"/>
          </a:p>
        </p:txBody>
      </p:sp>
      <p:sp>
        <p:nvSpPr>
          <p:cNvPr id="9" name="Title 1"/>
          <p:cNvSpPr txBox="1">
            <a:spLocks/>
          </p:cNvSpPr>
          <p:nvPr/>
        </p:nvSpPr>
        <p:spPr>
          <a:xfrm>
            <a:off x="333632" y="159179"/>
            <a:ext cx="11730460" cy="708032"/>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Around a tenth have been a victim of, or witness to, a crime</a:t>
            </a:r>
            <a:endParaRPr lang="en-US" b="1" dirty="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557164953"/>
              </p:ext>
            </p:extLst>
          </p:nvPr>
        </p:nvGraphicFramePr>
        <p:xfrm>
          <a:off x="404445" y="1561524"/>
          <a:ext cx="4434365" cy="4045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100-000012000000}"/>
              </a:ext>
            </a:extLst>
          </p:cNvPr>
          <p:cNvGraphicFramePr>
            <a:graphicFrameLocks/>
          </p:cNvGraphicFramePr>
          <p:nvPr>
            <p:extLst>
              <p:ext uri="{D42A27DB-BD31-4B8C-83A1-F6EECF244321}">
                <p14:modId xmlns:p14="http://schemas.microsoft.com/office/powerpoint/2010/main" val="4011521756"/>
              </p:ext>
            </p:extLst>
          </p:nvPr>
        </p:nvGraphicFramePr>
        <p:xfrm>
          <a:off x="5574323" y="867211"/>
          <a:ext cx="6213232" cy="2909388"/>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5563168" y="3438530"/>
            <a:ext cx="1259662" cy="20334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10554603" y="3426245"/>
            <a:ext cx="1100831" cy="215629"/>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00000000-0008-0000-0100-000015000000}"/>
              </a:ext>
            </a:extLst>
          </p:cNvPr>
          <p:cNvGraphicFramePr>
            <a:graphicFrameLocks/>
          </p:cNvGraphicFramePr>
          <p:nvPr>
            <p:extLst>
              <p:ext uri="{D42A27DB-BD31-4B8C-83A1-F6EECF244321}">
                <p14:modId xmlns:p14="http://schemas.microsoft.com/office/powerpoint/2010/main" val="2374248032"/>
              </p:ext>
            </p:extLst>
          </p:nvPr>
        </p:nvGraphicFramePr>
        <p:xfrm>
          <a:off x="5498123" y="3932435"/>
          <a:ext cx="6213231" cy="2272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3195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26</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Q10</a:t>
            </a:r>
            <a:r>
              <a:rPr lang="en-GB" sz="1200" dirty="0">
                <a:solidFill>
                  <a:schemeClr val="bg2">
                    <a:lumMod val="25000"/>
                  </a:schemeClr>
                </a:solidFill>
              </a:rPr>
              <a:t> And can I ask whether you have been a victim of, or witness to, crime in the past 12 months, or you've had to contact West Mercia Police for any other issues?</a:t>
            </a:r>
            <a:endParaRPr lang="en-US" sz="1200" dirty="0">
              <a:solidFill>
                <a:schemeClr val="bg2">
                  <a:lumMod val="25000"/>
                </a:schemeClr>
              </a:solidFill>
            </a:endParaRPr>
          </a:p>
        </p:txBody>
      </p:sp>
      <p:sp>
        <p:nvSpPr>
          <p:cNvPr id="12" name="Rounded Rectangle 11"/>
          <p:cNvSpPr/>
          <p:nvPr/>
        </p:nvSpPr>
        <p:spPr>
          <a:xfrm>
            <a:off x="7979364" y="1367406"/>
            <a:ext cx="3778781" cy="4672909"/>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r>
              <a:rPr lang="en-GB" sz="16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in North Worcestershire more likely to have encountered crime in some form</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Those in Herefordshire least likely to have been involved in crime as a victim, witness or other</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Less than a tenth of those under 25 say they have witnessed or been a victim of crime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BAME respondents nearly twice as likely to have been victims of crime compared to White respondents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The vast majority (94%) of residents who had been a victim of crime said they reported this to the police</a:t>
            </a:r>
          </a:p>
          <a:p>
            <a:pPr marL="171450" lvl="1">
              <a:buClr>
                <a:schemeClr val="accent6">
                  <a:lumMod val="75000"/>
                </a:schemeClr>
              </a:buClr>
            </a:pPr>
            <a:endParaRPr lang="en-US" sz="1200" dirty="0">
              <a:solidFill>
                <a:schemeClr val="tx1"/>
              </a:solidFill>
            </a:endParaRP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232398" y="1490551"/>
            <a:ext cx="564329" cy="478645"/>
          </a:xfrm>
          <a:prstGeom prst="rect">
            <a:avLst/>
          </a:prstGeom>
          <a:noFill/>
        </p:spPr>
      </p:pic>
      <p:sp>
        <p:nvSpPr>
          <p:cNvPr id="3" name="Title 1">
            <a:extLst>
              <a:ext uri="{FF2B5EF4-FFF2-40B4-BE49-F238E27FC236}">
                <a16:creationId xmlns:a16="http://schemas.microsoft.com/office/drawing/2014/main" id="{5CB7426B-89D7-847F-5E84-18E7F134BD32}"/>
              </a:ext>
            </a:extLst>
          </p:cNvPr>
          <p:cNvSpPr txBox="1">
            <a:spLocks/>
          </p:cNvSpPr>
          <p:nvPr/>
        </p:nvSpPr>
        <p:spPr>
          <a:xfrm>
            <a:off x="333632" y="159179"/>
            <a:ext cx="11730460" cy="708032"/>
          </a:xfrm>
          <a:prstGeom prst="rect">
            <a:avLst/>
          </a:prstGeom>
          <a:no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Around a tenth have been a victim of, or witness to, a crime</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100-000011000000}"/>
              </a:ext>
            </a:extLst>
          </p:cNvPr>
          <p:cNvGraphicFramePr>
            <a:graphicFrameLocks/>
          </p:cNvGraphicFramePr>
          <p:nvPr>
            <p:extLst>
              <p:ext uri="{D42A27DB-BD31-4B8C-83A1-F6EECF244321}">
                <p14:modId xmlns:p14="http://schemas.microsoft.com/office/powerpoint/2010/main" val="3654968285"/>
              </p:ext>
            </p:extLst>
          </p:nvPr>
        </p:nvGraphicFramePr>
        <p:xfrm>
          <a:off x="504194" y="1490551"/>
          <a:ext cx="7142206" cy="4136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379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Four </a:t>
            </a:r>
          </a:p>
          <a:p>
            <a:r>
              <a:rPr lang="en-GB" sz="5000" dirty="0">
                <a:solidFill>
                  <a:schemeClr val="tx1">
                    <a:lumMod val="65000"/>
                    <a:lumOff val="35000"/>
                  </a:schemeClr>
                </a:solidFill>
              </a:rPr>
              <a:t>Effectiveness</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73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33632" y="159179"/>
            <a:ext cx="11730460" cy="1252739"/>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Almost three-quarters felt WMP understands issues in their community</a:t>
            </a:r>
            <a:endParaRPr lang="en-US"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6948BEF-FAAD-44AB-8E82-E2247398DED3}" type="slidenum">
              <a:rPr lang="en-US" smtClean="0"/>
              <a:pPr/>
              <a:t>28</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Q13</a:t>
            </a:r>
            <a:r>
              <a:rPr lang="en-GB" sz="1200" dirty="0">
                <a:solidFill>
                  <a:schemeClr val="bg2">
                    <a:lumMod val="25000"/>
                  </a:schemeClr>
                </a:solidFill>
              </a:rPr>
              <a:t> How much would you agree or disagree that West Mercia Police understand the issues that affect your community?  </a:t>
            </a:r>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p:txBody>
      </p:sp>
      <p:sp>
        <p:nvSpPr>
          <p:cNvPr id="3" name="TextBox 2"/>
          <p:cNvSpPr txBox="1"/>
          <p:nvPr/>
        </p:nvSpPr>
        <p:spPr>
          <a:xfrm>
            <a:off x="7534275" y="6301031"/>
            <a:ext cx="2295526" cy="507831"/>
          </a:xfrm>
          <a:prstGeom prst="rect">
            <a:avLst/>
          </a:prstGeom>
          <a:noFill/>
        </p:spPr>
        <p:txBody>
          <a:bodyPr wrap="square" rtlCol="0">
            <a:spAutoFit/>
          </a:bodyPr>
          <a:lstStyle/>
          <a:p>
            <a:r>
              <a:rPr lang="en-GB" sz="900" dirty="0">
                <a:solidFill>
                  <a:schemeClr val="bg2">
                    <a:lumMod val="25000"/>
                  </a:schemeClr>
                </a:solidFill>
              </a:rPr>
              <a:t>CSEW Question: They (the police in this area) understand the issues that affect this community</a:t>
            </a:r>
          </a:p>
        </p:txBody>
      </p:sp>
      <p:sp>
        <p:nvSpPr>
          <p:cNvPr id="10" name="Rond diagonale hoek rechthoek 344"/>
          <p:cNvSpPr>
            <a:spLocks noChangeAspect="1"/>
          </p:cNvSpPr>
          <p:nvPr/>
        </p:nvSpPr>
        <p:spPr>
          <a:xfrm>
            <a:off x="4148760" y="1551585"/>
            <a:ext cx="1562279" cy="109769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67%</a:t>
            </a:r>
            <a:endParaRPr lang="en-US" sz="1400" b="1" dirty="0">
              <a:solidFill>
                <a:schemeClr val="bg1"/>
              </a:solidFill>
            </a:endParaRPr>
          </a:p>
          <a:p>
            <a:pPr algn="ctr"/>
            <a:r>
              <a:rPr lang="en-US" sz="1400" dirty="0">
                <a:solidFill>
                  <a:schemeClr val="bg1"/>
                </a:solidFill>
              </a:rPr>
              <a:t>CSEW MSG Average -</a:t>
            </a:r>
          </a:p>
          <a:p>
            <a:pPr algn="ctr"/>
            <a:r>
              <a:rPr lang="en-US" sz="1400" dirty="0">
                <a:solidFill>
                  <a:schemeClr val="bg1"/>
                </a:solidFill>
              </a:rPr>
              <a:t>Net Agree</a:t>
            </a:r>
          </a:p>
        </p:txBody>
      </p:sp>
      <p:sp>
        <p:nvSpPr>
          <p:cNvPr id="14" name="Up Arrow 18">
            <a:extLst>
              <a:ext uri="{FF2B5EF4-FFF2-40B4-BE49-F238E27FC236}">
                <a16:creationId xmlns:a16="http://schemas.microsoft.com/office/drawing/2014/main" id="{56CCBA79-E0C1-4FCF-9DDA-EF33891323B3}"/>
              </a:ext>
            </a:extLst>
          </p:cNvPr>
          <p:cNvSpPr/>
          <p:nvPr/>
        </p:nvSpPr>
        <p:spPr>
          <a:xfrm>
            <a:off x="5442856" y="1225952"/>
            <a:ext cx="536366" cy="747819"/>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5%</a:t>
            </a:r>
          </a:p>
        </p:txBody>
      </p:sp>
      <p:graphicFrame>
        <p:nvGraphicFramePr>
          <p:cNvPr id="8" name="Chart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903437114"/>
              </p:ext>
            </p:extLst>
          </p:nvPr>
        </p:nvGraphicFramePr>
        <p:xfrm>
          <a:off x="458356" y="2177919"/>
          <a:ext cx="4798695" cy="3659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229329100"/>
              </p:ext>
            </p:extLst>
          </p:nvPr>
        </p:nvGraphicFramePr>
        <p:xfrm>
          <a:off x="5979222" y="910207"/>
          <a:ext cx="5754422" cy="272101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978742" y="3179222"/>
            <a:ext cx="1304734" cy="21791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699537496"/>
              </p:ext>
            </p:extLst>
          </p:nvPr>
        </p:nvGraphicFramePr>
        <p:xfrm>
          <a:off x="5820273" y="3536799"/>
          <a:ext cx="5940227" cy="2484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85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29</a:t>
            </a:fld>
            <a:endParaRPr lang="en-US"/>
          </a:p>
        </p:txBody>
      </p:sp>
      <p:sp>
        <p:nvSpPr>
          <p:cNvPr id="7" name="Rectangle 6"/>
          <p:cNvSpPr/>
          <p:nvPr/>
        </p:nvSpPr>
        <p:spPr>
          <a:xfrm>
            <a:off x="114894" y="6301031"/>
            <a:ext cx="7142206" cy="646331"/>
          </a:xfrm>
          <a:prstGeom prst="rect">
            <a:avLst/>
          </a:prstGeom>
        </p:spPr>
        <p:txBody>
          <a:bodyPr wrap="square">
            <a:spAutoFit/>
          </a:bodyPr>
          <a:lstStyle/>
          <a:p>
            <a:r>
              <a:rPr lang="en-GB" sz="1200" dirty="0" err="1">
                <a:solidFill>
                  <a:schemeClr val="bg2">
                    <a:lumMod val="25000"/>
                  </a:schemeClr>
                </a:solidFill>
              </a:rPr>
              <a:t>Q13</a:t>
            </a:r>
            <a:r>
              <a:rPr lang="en-GB" sz="1200" dirty="0">
                <a:solidFill>
                  <a:schemeClr val="bg2">
                    <a:lumMod val="25000"/>
                  </a:schemeClr>
                </a:solidFill>
              </a:rPr>
              <a:t> How much would you agree or disagree that West Mercia Police understand the issues that affect your community? </a:t>
            </a:r>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sp>
        <p:nvSpPr>
          <p:cNvPr id="12" name="Rounded Rectangle 11"/>
          <p:cNvSpPr/>
          <p:nvPr/>
        </p:nvSpPr>
        <p:spPr>
          <a:xfrm>
            <a:off x="333631" y="1780841"/>
            <a:ext cx="3483767" cy="4109420"/>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r>
              <a:rPr lang="en-GB" sz="1600" b="1" dirty="0">
                <a:solidFill>
                  <a:srgbClr val="4F4F4F"/>
                </a:solidFill>
              </a:rPr>
              <a:t>Key Insights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aged &lt;25 years most likely to agree WMP understand the issues in their area</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South Worcestershire most likely to agree the police understand the issues in their area</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Significant drop in levels of agreement since Q1</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from an ethnic minority background more likely to agree WMP understand issues compared to White people</a:t>
            </a: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520137" y="1895512"/>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04C28B3-B8E7-C5CB-A2E2-67EEC57BCFF2}"/>
              </a:ext>
            </a:extLst>
          </p:cNvPr>
          <p:cNvSpPr txBox="1">
            <a:spLocks/>
          </p:cNvSpPr>
          <p:nvPr/>
        </p:nvSpPr>
        <p:spPr>
          <a:xfrm>
            <a:off x="333632" y="159179"/>
            <a:ext cx="11730460" cy="1252739"/>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Almost three-quarters felt WMP understands issues in their community</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1135415349"/>
              </p:ext>
            </p:extLst>
          </p:nvPr>
        </p:nvGraphicFramePr>
        <p:xfrm>
          <a:off x="4546071" y="1708858"/>
          <a:ext cx="7258124" cy="3997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67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3</a:t>
            </a:fld>
            <a:endParaRPr lang="en-US"/>
          </a:p>
        </p:txBody>
      </p:sp>
      <p:sp>
        <p:nvSpPr>
          <p:cNvPr id="4" name="TextBox 3"/>
          <p:cNvSpPr txBox="1"/>
          <p:nvPr/>
        </p:nvSpPr>
        <p:spPr>
          <a:xfrm>
            <a:off x="278114" y="1168400"/>
            <a:ext cx="11656310" cy="5016758"/>
          </a:xfrm>
          <a:prstGeom prst="rect">
            <a:avLst/>
          </a:prstGeom>
          <a:noFill/>
        </p:spPr>
        <p:txBody>
          <a:bodyPr wrap="square" rtlCol="0">
            <a:spAutoFit/>
          </a:bodyPr>
          <a:lstStyle/>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West Mercia Police (WMP) &amp; the Police and Crime Commissioner, John Campion, seek to obtain the views of residents, including their confidence in WMP, to inform the PCC’s plan priorities and support decision making around the Safer West Mercia agenda</a:t>
            </a:r>
          </a:p>
          <a:p>
            <a:pPr marL="171450" indent="-171450" algn="just">
              <a:buClr>
                <a:srgbClr val="1BBABF"/>
              </a:buClr>
              <a:buSzPct val="120000"/>
              <a:buFont typeface="Wingdings" pitchFamily="2" charset="2"/>
              <a:buChar char="§"/>
            </a:pPr>
            <a:endParaRPr lang="en-GB" sz="1600"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WMP &amp; the OPCC commissioned SMSR, a third party research agency, to conduct surveys over the phone and face to face with West Mercia residents and victims of crime</a:t>
            </a:r>
          </a:p>
          <a:p>
            <a:pPr marL="171450" indent="-171450" algn="just">
              <a:buClr>
                <a:srgbClr val="1BBABF"/>
              </a:buClr>
              <a:buSzPct val="120000"/>
              <a:buFont typeface="Wingdings" pitchFamily="2" charset="2"/>
              <a:buChar char="§"/>
            </a:pPr>
            <a:endParaRPr lang="en-GB" sz="1600"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The questionnaire includes key questions taken from the Crime Survey for England and Wales (CSEW) and the </a:t>
            </a:r>
            <a:r>
              <a:rPr lang="en-US" sz="1600" dirty="0">
                <a:solidFill>
                  <a:schemeClr val="tx1">
                    <a:lumMod val="65000"/>
                    <a:lumOff val="35000"/>
                  </a:schemeClr>
                </a:solidFill>
              </a:rPr>
              <a:t>2018 Report on </a:t>
            </a:r>
            <a:r>
              <a:rPr lang="en-GB" sz="1600" dirty="0">
                <a:solidFill>
                  <a:schemeClr val="tx1">
                    <a:lumMod val="65000"/>
                    <a:lumOff val="35000"/>
                  </a:schemeClr>
                </a:solidFill>
              </a:rPr>
              <a:t>Public Perceptions of Policing in England and Wales (PPPEW)</a:t>
            </a:r>
          </a:p>
          <a:p>
            <a:pPr algn="just">
              <a:buClr>
                <a:srgbClr val="1BBABF"/>
              </a:buClr>
              <a:buSzPct val="120000"/>
            </a:pPr>
            <a:endParaRPr lang="en-GB" sz="1600"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Where relevant, comparisons with CSEW AND PPPEW are displayed. Comparisons with CSEW include the average score of forces included in West Mercia Police’s most similar group (MSG)**.  Where comparisons have been made, results have been consistently analysed in accordance with this external reporting. Comparisons with CSEW are based on the most recent results available (March 2020)</a:t>
            </a:r>
          </a:p>
          <a:p>
            <a:pPr algn="just">
              <a:buClr>
                <a:srgbClr val="1BBABF"/>
              </a:buClr>
              <a:buSzPct val="120000"/>
            </a:pPr>
            <a:endParaRPr lang="en-GB" sz="1600"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Over the 12 month period (October 2022 – September 2023) SMSR have interviewed a representative sample of over 3000 residents – 600 across each of the 5 Local Policing Areas (LPA): Hereford; Shropshire; Telford &amp; Wrekin and North &amp; South Worcestershire</a:t>
            </a:r>
          </a:p>
          <a:p>
            <a:pPr marL="171450" indent="-171450" algn="just">
              <a:buClr>
                <a:srgbClr val="1BBABF"/>
              </a:buClr>
              <a:buSzPct val="120000"/>
              <a:buFont typeface="Wingdings" pitchFamily="2" charset="2"/>
              <a:buChar char="§"/>
            </a:pPr>
            <a:endParaRPr lang="en-GB" sz="1600"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Results have been weighted to accurately represent the population size of each LPA</a:t>
            </a:r>
          </a:p>
          <a:p>
            <a:pPr algn="just">
              <a:buClr>
                <a:srgbClr val="1BBABF"/>
              </a:buClr>
              <a:buSzPct val="120000"/>
            </a:pPr>
            <a:endParaRPr lang="en-GB" sz="1600"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sz="1600" dirty="0">
                <a:solidFill>
                  <a:schemeClr val="tx1">
                    <a:lumMod val="65000"/>
                    <a:lumOff val="35000"/>
                  </a:schemeClr>
                </a:solidFill>
              </a:rPr>
              <a:t>The report tracks changes in perception levels, identifies high performing areas and those with need for improvement</a:t>
            </a:r>
          </a:p>
        </p:txBody>
      </p:sp>
      <p:sp>
        <p:nvSpPr>
          <p:cNvPr id="6" name="Title 1"/>
          <p:cNvSpPr txBox="1">
            <a:spLocks/>
          </p:cNvSpPr>
          <p:nvPr/>
        </p:nvSpPr>
        <p:spPr>
          <a:xfrm>
            <a:off x="333632" y="159179"/>
            <a:ext cx="11545274" cy="100922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Introduction &amp; Methodology</a:t>
            </a:r>
          </a:p>
        </p:txBody>
      </p:sp>
      <p:sp>
        <p:nvSpPr>
          <p:cNvPr id="2" name="TextBox 1"/>
          <p:cNvSpPr txBox="1"/>
          <p:nvPr/>
        </p:nvSpPr>
        <p:spPr>
          <a:xfrm>
            <a:off x="3933825" y="6391275"/>
            <a:ext cx="3448050" cy="369332"/>
          </a:xfrm>
          <a:prstGeom prst="rect">
            <a:avLst/>
          </a:prstGeom>
          <a:noFill/>
        </p:spPr>
        <p:txBody>
          <a:bodyPr wrap="square" rtlCol="0">
            <a:spAutoFit/>
          </a:bodyPr>
          <a:lstStyle/>
          <a:p>
            <a:r>
              <a:rPr lang="en-GB" sz="900" dirty="0">
                <a:solidFill>
                  <a:schemeClr val="bg2">
                    <a:lumMod val="25000"/>
                  </a:schemeClr>
                </a:solidFill>
              </a:rPr>
              <a:t>**CSEW MSG Includes: Devon &amp; Cornwall, Gloucestershire, Norfolk, North Yorkshire, Suffolk, Warwickshire and Wiltshire</a:t>
            </a:r>
          </a:p>
        </p:txBody>
      </p:sp>
      <p:sp>
        <p:nvSpPr>
          <p:cNvPr id="7" name="TextBox 6"/>
          <p:cNvSpPr txBox="1"/>
          <p:nvPr/>
        </p:nvSpPr>
        <p:spPr>
          <a:xfrm>
            <a:off x="333632" y="6391275"/>
            <a:ext cx="3448050" cy="369332"/>
          </a:xfrm>
          <a:prstGeom prst="rect">
            <a:avLst/>
          </a:prstGeom>
          <a:noFill/>
        </p:spPr>
        <p:txBody>
          <a:bodyPr wrap="square" rtlCol="0">
            <a:spAutoFit/>
          </a:bodyPr>
          <a:lstStyle/>
          <a:p>
            <a:r>
              <a:rPr lang="en-GB" sz="900" dirty="0">
                <a:solidFill>
                  <a:schemeClr val="bg2">
                    <a:lumMod val="25000"/>
                  </a:schemeClr>
                </a:solidFill>
              </a:rPr>
              <a:t>*CSEW commissioned by Office for National Statistics. PPPEW commissioned by HMICFRS</a:t>
            </a:r>
          </a:p>
        </p:txBody>
      </p:sp>
    </p:spTree>
    <p:extLst>
      <p:ext uri="{BB962C8B-B14F-4D97-AF65-F5344CB8AC3E}">
        <p14:creationId xmlns:p14="http://schemas.microsoft.com/office/powerpoint/2010/main" val="319394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33632" y="159179"/>
            <a:ext cx="11730460" cy="1122963"/>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Around three-quarters do not feel crime and ASB is a problem in their local area</a:t>
            </a:r>
            <a:endParaRPr lang="en-US"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6948BEF-FAAD-44AB-8E82-E2247398DED3}" type="slidenum">
              <a:rPr lang="en-US" smtClean="0"/>
              <a:pPr/>
              <a:t>30</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Q14</a:t>
            </a:r>
            <a:r>
              <a:rPr lang="en-GB" sz="1200" dirty="0">
                <a:solidFill>
                  <a:schemeClr val="bg2">
                    <a:lumMod val="25000"/>
                  </a:schemeClr>
                </a:solidFill>
              </a:rPr>
              <a:t> How much of a problem, if at all, do you think crime and anti-social behaviour are in your local area?</a:t>
            </a:r>
            <a:endParaRPr lang="en-US" sz="1200" dirty="0">
              <a:solidFill>
                <a:schemeClr val="bg2">
                  <a:lumMod val="25000"/>
                </a:schemeClr>
              </a:solidFill>
            </a:endParaRPr>
          </a:p>
        </p:txBody>
      </p:sp>
      <p:sp>
        <p:nvSpPr>
          <p:cNvPr id="11" name="Rond diagonale hoek rechthoek 344"/>
          <p:cNvSpPr>
            <a:spLocks noChangeAspect="1"/>
          </p:cNvSpPr>
          <p:nvPr/>
        </p:nvSpPr>
        <p:spPr>
          <a:xfrm>
            <a:off x="4036310" y="1793388"/>
            <a:ext cx="1711223" cy="1202342"/>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56%</a:t>
            </a:r>
            <a:endParaRPr lang="en-US" sz="1400" b="1" dirty="0">
              <a:solidFill>
                <a:schemeClr val="bg1"/>
              </a:solidFill>
            </a:endParaRPr>
          </a:p>
          <a:p>
            <a:pPr algn="ctr"/>
            <a:r>
              <a:rPr lang="en-US" sz="1400" dirty="0">
                <a:solidFill>
                  <a:schemeClr val="bg1"/>
                </a:solidFill>
              </a:rPr>
              <a:t>PPPEW -</a:t>
            </a:r>
          </a:p>
          <a:p>
            <a:pPr algn="ctr"/>
            <a:r>
              <a:rPr lang="en-US" sz="1400" dirty="0">
                <a:solidFill>
                  <a:schemeClr val="bg1"/>
                </a:solidFill>
              </a:rPr>
              <a:t>Not much / Not a problem</a:t>
            </a:r>
          </a:p>
        </p:txBody>
      </p:sp>
      <p:sp>
        <p:nvSpPr>
          <p:cNvPr id="12" name="Up Arrow 11"/>
          <p:cNvSpPr/>
          <p:nvPr/>
        </p:nvSpPr>
        <p:spPr>
          <a:xfrm>
            <a:off x="5456554" y="1439040"/>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20%</a:t>
            </a:r>
          </a:p>
        </p:txBody>
      </p:sp>
      <p:sp>
        <p:nvSpPr>
          <p:cNvPr id="19" name="TextBox 18"/>
          <p:cNvSpPr txBox="1"/>
          <p:nvPr/>
        </p:nvSpPr>
        <p:spPr>
          <a:xfrm>
            <a:off x="6916086" y="6301031"/>
            <a:ext cx="3123264" cy="369332"/>
          </a:xfrm>
          <a:prstGeom prst="rect">
            <a:avLst/>
          </a:prstGeom>
          <a:noFill/>
        </p:spPr>
        <p:txBody>
          <a:bodyPr wrap="square" rtlCol="0">
            <a:spAutoFit/>
          </a:bodyPr>
          <a:lstStyle/>
          <a:p>
            <a:r>
              <a:rPr lang="en-GB" sz="900" dirty="0">
                <a:solidFill>
                  <a:schemeClr val="bg2">
                    <a:lumMod val="25000"/>
                  </a:schemeClr>
                </a:solidFill>
              </a:rPr>
              <a:t>PPPEW Question: How much of a problem, if at all, do you think crime and anti-social behaviour are in your local area?</a:t>
            </a:r>
          </a:p>
        </p:txBody>
      </p:sp>
      <p:graphicFrame>
        <p:nvGraphicFramePr>
          <p:cNvPr id="6" name="Chart 5">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409143548"/>
              </p:ext>
            </p:extLst>
          </p:nvPr>
        </p:nvGraphicFramePr>
        <p:xfrm>
          <a:off x="333632" y="2329961"/>
          <a:ext cx="4960620" cy="3718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200-00000A000000}"/>
              </a:ext>
            </a:extLst>
          </p:cNvPr>
          <p:cNvGraphicFramePr>
            <a:graphicFrameLocks/>
          </p:cNvGraphicFramePr>
          <p:nvPr>
            <p:extLst>
              <p:ext uri="{D42A27DB-BD31-4B8C-83A1-F6EECF244321}">
                <p14:modId xmlns:p14="http://schemas.microsoft.com/office/powerpoint/2010/main" val="1650961813"/>
              </p:ext>
            </p:extLst>
          </p:nvPr>
        </p:nvGraphicFramePr>
        <p:xfrm>
          <a:off x="6096000" y="1282142"/>
          <a:ext cx="5636602" cy="242885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6198861" y="3402090"/>
            <a:ext cx="975661" cy="190201"/>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636137" y="3411416"/>
            <a:ext cx="890578" cy="163291"/>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Chart 9">
            <a:extLst>
              <a:ext uri="{FF2B5EF4-FFF2-40B4-BE49-F238E27FC236}">
                <a16:creationId xmlns:a16="http://schemas.microsoft.com/office/drawing/2014/main" id="{00000000-0008-0000-0200-00000E000000}"/>
              </a:ext>
            </a:extLst>
          </p:cNvPr>
          <p:cNvGraphicFramePr>
            <a:graphicFrameLocks/>
          </p:cNvGraphicFramePr>
          <p:nvPr>
            <p:extLst>
              <p:ext uri="{D42A27DB-BD31-4B8C-83A1-F6EECF244321}">
                <p14:modId xmlns:p14="http://schemas.microsoft.com/office/powerpoint/2010/main" val="3096934814"/>
              </p:ext>
            </p:extLst>
          </p:nvPr>
        </p:nvGraphicFramePr>
        <p:xfrm>
          <a:off x="5829300" y="3897574"/>
          <a:ext cx="5903302" cy="22671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8793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31</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Q14</a:t>
            </a:r>
            <a:r>
              <a:rPr lang="en-GB" sz="1200" dirty="0">
                <a:solidFill>
                  <a:schemeClr val="bg2">
                    <a:lumMod val="25000"/>
                  </a:schemeClr>
                </a:solidFill>
              </a:rPr>
              <a:t> How much of a problem, if at all, do you think crime and anti-social behaviour are in your local area?</a:t>
            </a:r>
            <a:endParaRPr lang="en-US" sz="1200" dirty="0">
              <a:solidFill>
                <a:schemeClr val="bg2">
                  <a:lumMod val="25000"/>
                </a:schemeClr>
              </a:solidFill>
            </a:endParaRPr>
          </a:p>
        </p:txBody>
      </p:sp>
      <p:sp>
        <p:nvSpPr>
          <p:cNvPr id="12" name="Rounded Rectangle 11"/>
          <p:cNvSpPr/>
          <p:nvPr/>
        </p:nvSpPr>
        <p:spPr>
          <a:xfrm>
            <a:off x="7947922" y="1309467"/>
            <a:ext cx="3838492" cy="4652495"/>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Almost half of victims feel that crime and ASB is a problem in their area</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BAME respondents more likely than White respondents to say crime and ASB is a problem</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Females also more likely to say crime and ASB is a problem compared to males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Younger people aged 14-24 and those over 65+ are less likely to feel that crime and ASB is a problem</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in Herefordshire least likely to say crime and ASB was a problem; those in  Telford &amp; Wrekin most likely</a:t>
            </a: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204800" y="1467304"/>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3F1004D-F195-EA07-00CC-206CFA53E7A2}"/>
              </a:ext>
            </a:extLst>
          </p:cNvPr>
          <p:cNvSpPr txBox="1">
            <a:spLocks/>
          </p:cNvSpPr>
          <p:nvPr/>
        </p:nvSpPr>
        <p:spPr>
          <a:xfrm>
            <a:off x="333632" y="159179"/>
            <a:ext cx="11730460" cy="1122963"/>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Around three-quarters do not feel crime and ASB is a problem in their local area</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200-000009000000}"/>
              </a:ext>
            </a:extLst>
          </p:cNvPr>
          <p:cNvGraphicFramePr>
            <a:graphicFrameLocks/>
          </p:cNvGraphicFramePr>
          <p:nvPr>
            <p:extLst>
              <p:ext uri="{D42A27DB-BD31-4B8C-83A1-F6EECF244321}">
                <p14:modId xmlns:p14="http://schemas.microsoft.com/office/powerpoint/2010/main" val="849081609"/>
              </p:ext>
            </p:extLst>
          </p:nvPr>
        </p:nvGraphicFramePr>
        <p:xfrm>
          <a:off x="333631" y="1706626"/>
          <a:ext cx="7078283" cy="39292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8919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32</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Q15</a:t>
            </a:r>
            <a:r>
              <a:rPr lang="en-GB" sz="1200" dirty="0">
                <a:solidFill>
                  <a:schemeClr val="bg2">
                    <a:lumMod val="25000"/>
                  </a:schemeClr>
                </a:solidFill>
              </a:rPr>
              <a:t> Compared to 12 months ago, would you say there is now more crime and ASB in the area you live in, less crime and ASB or about the same?</a:t>
            </a:r>
            <a:endParaRPr lang="en-US" sz="1200" dirty="0">
              <a:solidFill>
                <a:schemeClr val="bg2">
                  <a:lumMod val="25000"/>
                </a:schemeClr>
              </a:solidFill>
            </a:endParaRPr>
          </a:p>
        </p:txBody>
      </p:sp>
      <p:sp>
        <p:nvSpPr>
          <p:cNvPr id="9" name="Title 1"/>
          <p:cNvSpPr txBox="1">
            <a:spLocks/>
          </p:cNvSpPr>
          <p:nvPr/>
        </p:nvSpPr>
        <p:spPr>
          <a:xfrm>
            <a:off x="333632" y="155191"/>
            <a:ext cx="11730460" cy="997788"/>
          </a:xfrm>
          <a:prstGeom prst="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Three-quarters felt crime and ASB levels had remained the same – more than a tenth felt there was more</a:t>
            </a:r>
            <a:endParaRPr lang="en-US" b="1" dirty="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381886658"/>
              </p:ext>
            </p:extLst>
          </p:nvPr>
        </p:nvGraphicFramePr>
        <p:xfrm>
          <a:off x="114894" y="1911682"/>
          <a:ext cx="5520691" cy="3618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200-00000C000000}"/>
              </a:ext>
            </a:extLst>
          </p:cNvPr>
          <p:cNvGraphicFramePr>
            <a:graphicFrameLocks/>
          </p:cNvGraphicFramePr>
          <p:nvPr>
            <p:extLst>
              <p:ext uri="{D42A27DB-BD31-4B8C-83A1-F6EECF244321}">
                <p14:modId xmlns:p14="http://schemas.microsoft.com/office/powerpoint/2010/main" val="3678133996"/>
              </p:ext>
            </p:extLst>
          </p:nvPr>
        </p:nvGraphicFramePr>
        <p:xfrm>
          <a:off x="5502833" y="1188280"/>
          <a:ext cx="6270064" cy="2680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200-00000F000000}"/>
              </a:ext>
            </a:extLst>
          </p:cNvPr>
          <p:cNvGraphicFramePr>
            <a:graphicFrameLocks/>
          </p:cNvGraphicFramePr>
          <p:nvPr>
            <p:extLst>
              <p:ext uri="{D42A27DB-BD31-4B8C-83A1-F6EECF244321}">
                <p14:modId xmlns:p14="http://schemas.microsoft.com/office/powerpoint/2010/main" val="1767297257"/>
              </p:ext>
            </p:extLst>
          </p:nvPr>
        </p:nvGraphicFramePr>
        <p:xfrm>
          <a:off x="5423705" y="3971735"/>
          <a:ext cx="6270064" cy="2279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3987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33</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Q15</a:t>
            </a:r>
            <a:r>
              <a:rPr lang="en-GB" sz="1200" dirty="0">
                <a:solidFill>
                  <a:schemeClr val="bg2">
                    <a:lumMod val="25000"/>
                  </a:schemeClr>
                </a:solidFill>
              </a:rPr>
              <a:t> Compared to 12 months ago, would you say there is now more crime and ASB in the area you live in, less crime and ASB or about the same?</a:t>
            </a:r>
            <a:endParaRPr lang="en-US" sz="1200" dirty="0">
              <a:solidFill>
                <a:schemeClr val="bg2">
                  <a:lumMod val="25000"/>
                </a:schemeClr>
              </a:solidFill>
            </a:endParaRPr>
          </a:p>
        </p:txBody>
      </p:sp>
      <p:sp>
        <p:nvSpPr>
          <p:cNvPr id="12" name="Rounded Rectangle 11"/>
          <p:cNvSpPr/>
          <p:nvPr/>
        </p:nvSpPr>
        <p:spPr>
          <a:xfrm>
            <a:off x="8460356" y="1755125"/>
            <a:ext cx="3130531" cy="3943820"/>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Victims of crime most likely to feel that crime and ASB levels had risen in the last 12 month</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Females more likely than males to say that crime and ASB has increased</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Those aged 45-64 more likely to feel there has been an increase in crime over the past 12 months than other age groups</a:t>
            </a: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627410" y="1930971"/>
            <a:ext cx="564329" cy="478645"/>
          </a:xfrm>
          <a:prstGeom prst="rect">
            <a:avLst/>
          </a:prstGeom>
          <a:noFill/>
        </p:spPr>
      </p:pic>
      <p:sp>
        <p:nvSpPr>
          <p:cNvPr id="3" name="Title 1">
            <a:extLst>
              <a:ext uri="{FF2B5EF4-FFF2-40B4-BE49-F238E27FC236}">
                <a16:creationId xmlns:a16="http://schemas.microsoft.com/office/drawing/2014/main" id="{43B2BEB5-AFC0-32BA-1D4C-C25C61E99E3F}"/>
              </a:ext>
            </a:extLst>
          </p:cNvPr>
          <p:cNvSpPr txBox="1">
            <a:spLocks/>
          </p:cNvSpPr>
          <p:nvPr/>
        </p:nvSpPr>
        <p:spPr>
          <a:xfrm>
            <a:off x="333632" y="155191"/>
            <a:ext cx="11730460" cy="997788"/>
          </a:xfrm>
          <a:prstGeom prst="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Three-quarters felt crime and ASB levels had remained the same – more than a tenth felt there was more</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200-00000B000000}"/>
              </a:ext>
            </a:extLst>
          </p:cNvPr>
          <p:cNvGraphicFramePr>
            <a:graphicFrameLocks/>
          </p:cNvGraphicFramePr>
          <p:nvPr>
            <p:extLst>
              <p:ext uri="{D42A27DB-BD31-4B8C-83A1-F6EECF244321}">
                <p14:modId xmlns:p14="http://schemas.microsoft.com/office/powerpoint/2010/main" val="2105577836"/>
              </p:ext>
            </p:extLst>
          </p:nvPr>
        </p:nvGraphicFramePr>
        <p:xfrm>
          <a:off x="696279" y="1755125"/>
          <a:ext cx="7436605" cy="3943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368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1191" y="159178"/>
            <a:ext cx="11730460" cy="1240995"/>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Over three-quarters agreed WMP are dealing with crime and ASB</a:t>
            </a:r>
            <a:endParaRPr lang="en-US"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6948BEF-FAAD-44AB-8E82-E2247398DED3}" type="slidenum">
              <a:rPr lang="en-US" smtClean="0"/>
              <a:pPr/>
              <a:t>34</a:t>
            </a:fld>
            <a:endParaRPr lang="en-US"/>
          </a:p>
        </p:txBody>
      </p:sp>
      <p:sp>
        <p:nvSpPr>
          <p:cNvPr id="7" name="Rectangle 6"/>
          <p:cNvSpPr/>
          <p:nvPr/>
        </p:nvSpPr>
        <p:spPr>
          <a:xfrm>
            <a:off x="114894" y="6301031"/>
            <a:ext cx="6984022" cy="415498"/>
          </a:xfrm>
          <a:prstGeom prst="rect">
            <a:avLst/>
          </a:prstGeom>
        </p:spPr>
        <p:txBody>
          <a:bodyPr wrap="square">
            <a:spAutoFit/>
          </a:bodyPr>
          <a:lstStyle/>
          <a:p>
            <a:r>
              <a:rPr lang="en-GB" sz="1200" dirty="0" err="1">
                <a:solidFill>
                  <a:schemeClr val="bg2">
                    <a:lumMod val="25000"/>
                  </a:schemeClr>
                </a:solidFill>
              </a:rPr>
              <a:t>Q16</a:t>
            </a:r>
            <a:r>
              <a:rPr lang="en-GB" sz="1200" dirty="0">
                <a:solidFill>
                  <a:schemeClr val="bg2">
                    <a:lumMod val="25000"/>
                  </a:schemeClr>
                </a:solidFill>
              </a:rPr>
              <a:t> To what extent do you agree or disagree that West Mercia Police are: </a:t>
            </a:r>
          </a:p>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p:txBody>
      </p:sp>
      <p:sp>
        <p:nvSpPr>
          <p:cNvPr id="12" name="Rounded Rectangle 11"/>
          <p:cNvSpPr/>
          <p:nvPr/>
        </p:nvSpPr>
        <p:spPr>
          <a:xfrm>
            <a:off x="8016077" y="1168471"/>
            <a:ext cx="3528222" cy="4854642"/>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endParaRPr lang="en-GB" sz="500" b="1" dirty="0">
              <a:solidFill>
                <a:srgbClr val="4F4F4F"/>
              </a:solidFill>
            </a:endParaRPr>
          </a:p>
          <a:p>
            <a:pPr algn="ctr">
              <a:buClr>
                <a:srgbClr val="4C6D97"/>
              </a:buClr>
            </a:pPr>
            <a:r>
              <a:rPr lang="en-GB" sz="1600" b="1" dirty="0">
                <a:solidFill>
                  <a:srgbClr val="4F4F4F"/>
                </a:solidFill>
              </a:rPr>
              <a:t>Key Insights</a:t>
            </a:r>
          </a:p>
          <a:p>
            <a:pPr algn="just">
              <a:buClr>
                <a:srgbClr val="4C6D97"/>
              </a:buClr>
            </a:pPr>
            <a:endParaRPr lang="en-GB" sz="1200" dirty="0">
              <a:solidFill>
                <a:srgbClr val="4F4F4F"/>
              </a:solidFill>
            </a:endParaRPr>
          </a:p>
          <a:p>
            <a:pPr algn="just">
              <a:buClr>
                <a:srgbClr val="4C6D97"/>
              </a:buClr>
            </a:pPr>
            <a:r>
              <a:rPr lang="en-GB" sz="1400" dirty="0">
                <a:solidFill>
                  <a:srgbClr val="4F4F4F"/>
                </a:solidFill>
              </a:rPr>
              <a:t>More than three-quarters agree WMP are dealing with crime and ASB</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Just under three-quarters say WMP respond effectively to emergencies; less than a tenth disagree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Almost two thirds say WMP are policing the roads, however, more than a quarter disagree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Fewer agree that WMP are protecting children and vulnerable people and tackling organised crime, however, there are low levels of disagreement towards these aspects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Around a fifths disagree WMP are bringing offenders to justice</a:t>
            </a:r>
          </a:p>
          <a:p>
            <a:pPr algn="just">
              <a:buClr>
                <a:srgbClr val="4C6D97"/>
              </a:buClr>
            </a:pPr>
            <a:endParaRPr lang="en-GB" sz="1400" dirty="0">
              <a:solidFill>
                <a:srgbClr val="4F4F4F"/>
              </a:solidFill>
            </a:endParaRPr>
          </a:p>
          <a:p>
            <a:pPr algn="just">
              <a:buClr>
                <a:srgbClr val="4C6D97"/>
              </a:buClr>
            </a:pPr>
            <a:endParaRPr lang="en-GB" sz="1400" dirty="0">
              <a:solidFill>
                <a:srgbClr val="4F4F4F"/>
              </a:solidFill>
            </a:endParaRPr>
          </a:p>
          <a:p>
            <a:pPr algn="just">
              <a:buClr>
                <a:srgbClr val="4C6D97"/>
              </a:buClr>
            </a:pPr>
            <a:endParaRPr lang="en-GB" sz="1400" dirty="0">
              <a:solidFill>
                <a:schemeClr val="tx1">
                  <a:lumMod val="65000"/>
                  <a:lumOff val="35000"/>
                </a:schemeClr>
              </a:solidFill>
            </a:endParaRP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218041" y="1306200"/>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9" name="Rond diagonale hoek rechthoek 344"/>
          <p:cNvSpPr>
            <a:spLocks noChangeAspect="1"/>
          </p:cNvSpPr>
          <p:nvPr/>
        </p:nvSpPr>
        <p:spPr>
          <a:xfrm>
            <a:off x="6427632" y="1736971"/>
            <a:ext cx="1177369" cy="1752600"/>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54%</a:t>
            </a:r>
            <a:endParaRPr lang="en-US" sz="1400" b="1" dirty="0">
              <a:solidFill>
                <a:schemeClr val="bg1"/>
              </a:solidFill>
            </a:endParaRPr>
          </a:p>
          <a:p>
            <a:pPr algn="ctr"/>
            <a:r>
              <a:rPr lang="en-US" sz="1400" dirty="0">
                <a:solidFill>
                  <a:schemeClr val="bg1"/>
                </a:solidFill>
              </a:rPr>
              <a:t>CSEW MSG Average - Dealing with crime and ASB</a:t>
            </a:r>
          </a:p>
        </p:txBody>
      </p:sp>
      <p:sp>
        <p:nvSpPr>
          <p:cNvPr id="2" name="Up Arrow 1"/>
          <p:cNvSpPr/>
          <p:nvPr/>
        </p:nvSpPr>
        <p:spPr>
          <a:xfrm>
            <a:off x="7314022" y="1139614"/>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23%</a:t>
            </a:r>
          </a:p>
        </p:txBody>
      </p:sp>
      <p:sp>
        <p:nvSpPr>
          <p:cNvPr id="3" name="TextBox 2"/>
          <p:cNvSpPr txBox="1"/>
          <p:nvPr/>
        </p:nvSpPr>
        <p:spPr>
          <a:xfrm>
            <a:off x="6916086" y="6301031"/>
            <a:ext cx="3123264" cy="507831"/>
          </a:xfrm>
          <a:prstGeom prst="rect">
            <a:avLst/>
          </a:prstGeom>
          <a:noFill/>
        </p:spPr>
        <p:txBody>
          <a:bodyPr wrap="square" rtlCol="0">
            <a:spAutoFit/>
          </a:bodyPr>
          <a:lstStyle/>
          <a:p>
            <a:r>
              <a:rPr lang="en-GB" sz="900" dirty="0">
                <a:solidFill>
                  <a:schemeClr val="bg2">
                    <a:lumMod val="25000"/>
                  </a:schemeClr>
                </a:solidFill>
              </a:rPr>
              <a:t>CSEW: Do you agree or disagree that the police and local council are dealing with the anti-social behaviour and crime issues that matter in this area?</a:t>
            </a:r>
          </a:p>
        </p:txBody>
      </p:sp>
      <p:graphicFrame>
        <p:nvGraphicFramePr>
          <p:cNvPr id="6" name="Chart 5">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16754957"/>
              </p:ext>
            </p:extLst>
          </p:nvPr>
        </p:nvGraphicFramePr>
        <p:xfrm>
          <a:off x="337024" y="1408148"/>
          <a:ext cx="5679532" cy="46677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5272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Five </a:t>
            </a:r>
          </a:p>
          <a:p>
            <a:r>
              <a:rPr lang="en-GB" sz="5000" dirty="0">
                <a:solidFill>
                  <a:schemeClr val="tx1">
                    <a:lumMod val="65000"/>
                    <a:lumOff val="35000"/>
                  </a:schemeClr>
                </a:solidFill>
              </a:rPr>
              <a:t>Trust / Integrity</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385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36</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a:solidFill>
                  <a:schemeClr val="bg2">
                    <a:lumMod val="25000"/>
                  </a:schemeClr>
                </a:solidFill>
              </a:rPr>
              <a:t>Q17 Please say how much you agree or disagree with the following statement: I am confident that West Mercia Police use their stop and search powers fairly and respectfully?</a:t>
            </a:r>
            <a:endParaRPr lang="en-US" sz="1200" dirty="0">
              <a:solidFill>
                <a:schemeClr val="bg2">
                  <a:lumMod val="25000"/>
                </a:schemeClr>
              </a:solidFill>
            </a:endParaRPr>
          </a:p>
        </p:txBody>
      </p:sp>
      <p:sp>
        <p:nvSpPr>
          <p:cNvPr id="10" name="Title 1"/>
          <p:cNvSpPr txBox="1">
            <a:spLocks/>
          </p:cNvSpPr>
          <p:nvPr/>
        </p:nvSpPr>
        <p:spPr>
          <a:xfrm>
            <a:off x="430530" y="155902"/>
            <a:ext cx="11730460" cy="1063780"/>
          </a:xfrm>
          <a:prstGeom prst="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Nearly two-thirds confident </a:t>
            </a:r>
            <a:r>
              <a:rPr lang="en-GB" b="1" dirty="0">
                <a:solidFill>
                  <a:schemeClr val="tx1">
                    <a:lumMod val="65000"/>
                    <a:lumOff val="35000"/>
                  </a:schemeClr>
                </a:solidFill>
              </a:rPr>
              <a:t>WMP use their stop and search power fairly and respectfully</a:t>
            </a:r>
            <a:endParaRPr lang="en-US" b="1" dirty="0">
              <a:solidFill>
                <a:schemeClr val="tx1">
                  <a:lumMod val="65000"/>
                  <a:lumOff val="35000"/>
                </a:schemeClr>
              </a:solidFill>
            </a:endParaRPr>
          </a:p>
        </p:txBody>
      </p:sp>
      <p:sp>
        <p:nvSpPr>
          <p:cNvPr id="18" name="Rectangle 17"/>
          <p:cNvSpPr/>
          <p:nvPr/>
        </p:nvSpPr>
        <p:spPr>
          <a:xfrm>
            <a:off x="5537685" y="3639532"/>
            <a:ext cx="1118089" cy="242923"/>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363809" y="3639532"/>
            <a:ext cx="2145322" cy="24292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764644312"/>
              </p:ext>
            </p:extLst>
          </p:nvPr>
        </p:nvGraphicFramePr>
        <p:xfrm>
          <a:off x="293151" y="1978814"/>
          <a:ext cx="4924425" cy="3659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4199348175"/>
              </p:ext>
            </p:extLst>
          </p:nvPr>
        </p:nvGraphicFramePr>
        <p:xfrm>
          <a:off x="5414612" y="1524327"/>
          <a:ext cx="6345407" cy="2462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93055548"/>
              </p:ext>
            </p:extLst>
          </p:nvPr>
        </p:nvGraphicFramePr>
        <p:xfrm>
          <a:off x="5370652" y="3983028"/>
          <a:ext cx="6345407" cy="23180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1957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37</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a:solidFill>
                  <a:schemeClr val="bg2">
                    <a:lumMod val="25000"/>
                  </a:schemeClr>
                </a:solidFill>
              </a:rPr>
              <a:t>Q17 Please say how much you agree or disagree with the following statement: I am confident that West Mercia Police use their stop and search powers fairly and respectfully?</a:t>
            </a:r>
            <a:endParaRPr lang="en-US" sz="1200" dirty="0">
              <a:solidFill>
                <a:schemeClr val="bg2">
                  <a:lumMod val="25000"/>
                </a:schemeClr>
              </a:solidFill>
            </a:endParaRPr>
          </a:p>
        </p:txBody>
      </p:sp>
      <p:sp>
        <p:nvSpPr>
          <p:cNvPr id="24" name="Rounded Rectangle 23"/>
          <p:cNvSpPr/>
          <p:nvPr/>
        </p:nvSpPr>
        <p:spPr>
          <a:xfrm>
            <a:off x="8507080" y="1881551"/>
            <a:ext cx="2958089" cy="3437793"/>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
                <a:srgbClr val="4C6D97"/>
              </a:buClr>
            </a:pPr>
            <a:r>
              <a:rPr lang="en-GB" sz="1400" b="1" dirty="0">
                <a:solidFill>
                  <a:srgbClr val="4F4F4F"/>
                </a:solidFill>
              </a:rPr>
              <a:t>Key Insights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Confidence in stop search procedure decreases with age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Almost four-fifths of those aged 14-24 say they are confident in the process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Residents from an ethnic minority background less likely to say they are confident the process includes fairness and respect compared to White people.</a:t>
            </a:r>
          </a:p>
        </p:txBody>
      </p:sp>
      <p:pic>
        <p:nvPicPr>
          <p:cNvPr id="25"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647578" y="1955260"/>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9C23C31-F601-317E-8045-31371C459148}"/>
              </a:ext>
            </a:extLst>
          </p:cNvPr>
          <p:cNvSpPr txBox="1">
            <a:spLocks/>
          </p:cNvSpPr>
          <p:nvPr/>
        </p:nvSpPr>
        <p:spPr>
          <a:xfrm>
            <a:off x="430530" y="155902"/>
            <a:ext cx="11730460" cy="1063780"/>
          </a:xfrm>
          <a:prstGeom prst="rect">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Nearly two-thirds confident </a:t>
            </a:r>
            <a:r>
              <a:rPr lang="en-GB" b="1" dirty="0">
                <a:solidFill>
                  <a:schemeClr val="tx1">
                    <a:lumMod val="65000"/>
                    <a:lumOff val="35000"/>
                  </a:schemeClr>
                </a:solidFill>
              </a:rPr>
              <a:t>WMP use their stop and search power fairly and respectfully</a:t>
            </a:r>
            <a:endParaRPr lang="en-US" b="1" dirty="0">
              <a:solidFill>
                <a:schemeClr val="tx1">
                  <a:lumMod val="65000"/>
                  <a:lumOff val="35000"/>
                </a:schemeClr>
              </a:solidFill>
            </a:endParaRPr>
          </a:p>
        </p:txBody>
      </p:sp>
      <p:graphicFrame>
        <p:nvGraphicFramePr>
          <p:cNvPr id="8" name="Chart 7">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674641802"/>
              </p:ext>
            </p:extLst>
          </p:nvPr>
        </p:nvGraphicFramePr>
        <p:xfrm>
          <a:off x="480162" y="1679332"/>
          <a:ext cx="7626346" cy="38802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242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38</a:t>
            </a:fld>
            <a:endParaRPr lang="en-US"/>
          </a:p>
        </p:txBody>
      </p:sp>
      <p:sp>
        <p:nvSpPr>
          <p:cNvPr id="7" name="Rectangle 6"/>
          <p:cNvSpPr/>
          <p:nvPr/>
        </p:nvSpPr>
        <p:spPr>
          <a:xfrm>
            <a:off x="114894" y="6301031"/>
            <a:ext cx="7142206" cy="615553"/>
          </a:xfrm>
          <a:prstGeom prst="rect">
            <a:avLst/>
          </a:prstGeom>
        </p:spPr>
        <p:txBody>
          <a:bodyPr wrap="square">
            <a:spAutoFit/>
          </a:bodyPr>
          <a:lstStyle/>
          <a:p>
            <a:r>
              <a:rPr lang="en-GB" sz="1200" dirty="0">
                <a:solidFill>
                  <a:schemeClr val="bg2">
                    <a:lumMod val="25000"/>
                  </a:schemeClr>
                </a:solidFill>
              </a:rPr>
              <a:t>Q18 Thinking about West Mercia Police, to what extent do you agree or disagree that...?</a:t>
            </a:r>
          </a:p>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sp>
        <p:nvSpPr>
          <p:cNvPr id="21" name="Title 1"/>
          <p:cNvSpPr>
            <a:spLocks noGrp="1"/>
          </p:cNvSpPr>
          <p:nvPr>
            <p:ph type="title"/>
          </p:nvPr>
        </p:nvSpPr>
        <p:spPr>
          <a:xfrm>
            <a:off x="324107" y="122238"/>
            <a:ext cx="11730460" cy="978282"/>
          </a:xfrm>
          <a:noFill/>
        </p:spPr>
        <p:txBody>
          <a:bodyPr>
            <a:normAutofit fontScale="90000"/>
          </a:bodyPr>
          <a:lstStyle/>
          <a:p>
            <a:r>
              <a:rPr lang="en-GB" b="1" dirty="0">
                <a:solidFill>
                  <a:schemeClr val="tx1">
                    <a:lumMod val="65000"/>
                    <a:lumOff val="35000"/>
                  </a:schemeClr>
                </a:solidFill>
              </a:rPr>
              <a:t>9 in every 10 say that WMP have their support and that they have trust in WMP</a:t>
            </a:r>
            <a:endParaRPr lang="en-US" b="1" dirty="0">
              <a:solidFill>
                <a:schemeClr val="tx1">
                  <a:lumMod val="65000"/>
                  <a:lumOff val="35000"/>
                </a:schemeClr>
              </a:solidFill>
            </a:endParaRPr>
          </a:p>
        </p:txBody>
      </p:sp>
      <p:sp>
        <p:nvSpPr>
          <p:cNvPr id="24" name="Rounded Rectangle 23"/>
          <p:cNvSpPr/>
          <p:nvPr/>
        </p:nvSpPr>
        <p:spPr>
          <a:xfrm>
            <a:off x="8637099" y="1100519"/>
            <a:ext cx="3230794" cy="4921250"/>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uClr>
                <a:srgbClr val="4C6D97"/>
              </a:buClr>
            </a:pPr>
            <a:r>
              <a:rPr lang="en-GB" sz="1400" b="1" dirty="0">
                <a:solidFill>
                  <a:srgbClr val="4F4F4F"/>
                </a:solidFill>
              </a:rPr>
              <a:t>Key Insights</a:t>
            </a:r>
          </a:p>
          <a:p>
            <a:pPr algn="ctr">
              <a:buClr>
                <a:srgbClr val="4C6D97"/>
              </a:buClr>
            </a:pPr>
            <a:endParaRPr lang="en-GB" sz="1200" dirty="0">
              <a:solidFill>
                <a:srgbClr val="4F4F4F"/>
              </a:solidFill>
            </a:endParaRPr>
          </a:p>
          <a:p>
            <a:pPr algn="just">
              <a:buClr>
                <a:srgbClr val="4C6D97"/>
              </a:buClr>
            </a:pPr>
            <a:r>
              <a:rPr lang="en-GB" sz="1400" dirty="0">
                <a:solidFill>
                  <a:srgbClr val="4F4F4F"/>
                </a:solidFill>
              </a:rPr>
              <a:t>More than 9 out of every 10 residents say that WMP have their support and believe WMP treat everyone fairly, regardless of who they are</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The vast majority say they have trust in WMP and act with integrity</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More than three-quarters say that WMP use powers appropriately and take people’s concerns seriously</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Highest levels of disagreement attributed to reliability and admitting mistakes</a:t>
            </a:r>
          </a:p>
          <a:p>
            <a:pPr algn="just">
              <a:buClr>
                <a:srgbClr val="4C6D97"/>
              </a:buClr>
            </a:pPr>
            <a:endParaRPr lang="en-GB" sz="1400" dirty="0">
              <a:solidFill>
                <a:srgbClr val="4F4F4F"/>
              </a:solidFill>
            </a:endParaRPr>
          </a:p>
          <a:p>
            <a:pPr algn="just">
              <a:buClr>
                <a:srgbClr val="4C6D97"/>
              </a:buClr>
            </a:pPr>
            <a:r>
              <a:rPr lang="en-GB" sz="1400" dirty="0">
                <a:solidFill>
                  <a:srgbClr val="4F4F4F"/>
                </a:solidFill>
              </a:rPr>
              <a:t>Two thirds say that WMP have a good reputation.</a:t>
            </a:r>
          </a:p>
        </p:txBody>
      </p:sp>
      <p:pic>
        <p:nvPicPr>
          <p:cNvPr id="25"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862627" y="1201612"/>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3251" y="6301031"/>
            <a:ext cx="2952750" cy="507831"/>
          </a:xfrm>
          <a:prstGeom prst="rect">
            <a:avLst/>
          </a:prstGeom>
          <a:noFill/>
        </p:spPr>
        <p:txBody>
          <a:bodyPr wrap="square" rtlCol="0">
            <a:spAutoFit/>
          </a:bodyPr>
          <a:lstStyle/>
          <a:p>
            <a:r>
              <a:rPr lang="en-GB" sz="900" dirty="0">
                <a:solidFill>
                  <a:schemeClr val="bg2">
                    <a:lumMod val="25000"/>
                  </a:schemeClr>
                </a:solidFill>
              </a:rPr>
              <a:t>CSEW Questions: They (the police in this area) can be relied on to be there when you need them / The police in this area treat everyone fairly regardless of who they are</a:t>
            </a:r>
          </a:p>
        </p:txBody>
      </p:sp>
      <p:sp>
        <p:nvSpPr>
          <p:cNvPr id="13" name="Rond diagonale hoek rechthoek 344"/>
          <p:cNvSpPr>
            <a:spLocks noChangeAspect="1"/>
          </p:cNvSpPr>
          <p:nvPr/>
        </p:nvSpPr>
        <p:spPr>
          <a:xfrm>
            <a:off x="6858001" y="1680257"/>
            <a:ext cx="1160193" cy="1779580"/>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69%</a:t>
            </a:r>
            <a:endParaRPr lang="en-US" sz="1400" b="1" dirty="0">
              <a:solidFill>
                <a:schemeClr val="bg1"/>
              </a:solidFill>
            </a:endParaRPr>
          </a:p>
          <a:p>
            <a:pPr algn="ctr"/>
            <a:r>
              <a:rPr lang="en-US" sz="1400" dirty="0">
                <a:solidFill>
                  <a:schemeClr val="bg1"/>
                </a:solidFill>
              </a:rPr>
              <a:t>CSEW MSG Average – Treat everyone fairly</a:t>
            </a:r>
          </a:p>
        </p:txBody>
      </p:sp>
      <p:sp>
        <p:nvSpPr>
          <p:cNvPr id="14" name="Rond diagonale hoek rechthoek 344"/>
          <p:cNvSpPr>
            <a:spLocks noChangeAspect="1"/>
          </p:cNvSpPr>
          <p:nvPr/>
        </p:nvSpPr>
        <p:spPr>
          <a:xfrm>
            <a:off x="6858001" y="3962925"/>
            <a:ext cx="1160193" cy="177958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57%</a:t>
            </a:r>
            <a:endParaRPr lang="en-US" sz="1400" b="1" dirty="0">
              <a:solidFill>
                <a:schemeClr val="bg1"/>
              </a:solidFill>
            </a:endParaRPr>
          </a:p>
          <a:p>
            <a:pPr algn="ctr"/>
            <a:r>
              <a:rPr lang="en-US" sz="1400" dirty="0">
                <a:solidFill>
                  <a:schemeClr val="bg1"/>
                </a:solidFill>
              </a:rPr>
              <a:t>CSEW MSG Average – Can be relied on when needed</a:t>
            </a:r>
          </a:p>
        </p:txBody>
      </p:sp>
      <p:sp>
        <p:nvSpPr>
          <p:cNvPr id="8" name="Up Arrow 7"/>
          <p:cNvSpPr/>
          <p:nvPr/>
        </p:nvSpPr>
        <p:spPr>
          <a:xfrm>
            <a:off x="7741031" y="1280211"/>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21%</a:t>
            </a:r>
          </a:p>
        </p:txBody>
      </p:sp>
      <p:sp>
        <p:nvSpPr>
          <p:cNvPr id="9" name="Up Arrow 8"/>
          <p:cNvSpPr/>
          <p:nvPr/>
        </p:nvSpPr>
        <p:spPr>
          <a:xfrm>
            <a:off x="7727215" y="3562875"/>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15%</a:t>
            </a:r>
          </a:p>
        </p:txBody>
      </p:sp>
      <p:graphicFrame>
        <p:nvGraphicFramePr>
          <p:cNvPr id="3" name="Chart 2">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216514590"/>
              </p:ext>
            </p:extLst>
          </p:nvPr>
        </p:nvGraphicFramePr>
        <p:xfrm>
          <a:off x="523867" y="1311424"/>
          <a:ext cx="5665470" cy="4921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912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Six </a:t>
            </a:r>
          </a:p>
          <a:p>
            <a:r>
              <a:rPr lang="en-GB" sz="5000" dirty="0">
                <a:solidFill>
                  <a:schemeClr val="tx1">
                    <a:lumMod val="65000"/>
                    <a:lumOff val="35000"/>
                  </a:schemeClr>
                </a:solidFill>
              </a:rPr>
              <a:t>Confidence in West Mercia Police</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38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4</a:t>
            </a:fld>
            <a:endParaRPr lang="en-US"/>
          </a:p>
        </p:txBody>
      </p:sp>
      <p:sp>
        <p:nvSpPr>
          <p:cNvPr id="4" name="TextBox 3"/>
          <p:cNvSpPr txBox="1"/>
          <p:nvPr/>
        </p:nvSpPr>
        <p:spPr>
          <a:xfrm>
            <a:off x="333632" y="1160789"/>
            <a:ext cx="11656310" cy="1200329"/>
          </a:xfrm>
          <a:prstGeom prst="rect">
            <a:avLst/>
          </a:prstGeom>
          <a:noFill/>
        </p:spPr>
        <p:txBody>
          <a:bodyPr wrap="square" rtlCol="0">
            <a:spAutoFit/>
          </a:bodyPr>
          <a:lstStyle/>
          <a:p>
            <a:pPr marL="342900" indent="-342900" algn="just">
              <a:buClr>
                <a:srgbClr val="1BBABF"/>
              </a:buClr>
              <a:buSzPct val="120000"/>
              <a:buFont typeface="Wingdings" pitchFamily="2" charset="2"/>
              <a:buChar char="§"/>
            </a:pPr>
            <a:r>
              <a:rPr lang="en-GB" dirty="0">
                <a:solidFill>
                  <a:schemeClr val="tx1">
                    <a:lumMod val="65000"/>
                    <a:lumOff val="35000"/>
                  </a:schemeClr>
                </a:solidFill>
              </a:rPr>
              <a:t>More than 8 in every 10 agree they have confidence in West Mercia Police (82%); a similar percentage say they are confident they would receive a good service from the force (81%).</a:t>
            </a:r>
          </a:p>
          <a:p>
            <a:pPr algn="just">
              <a:buClr>
                <a:srgbClr val="1BBABF"/>
              </a:buClr>
              <a:buSzPct val="120000"/>
            </a:pPr>
            <a:endParaRPr lang="en-GB" dirty="0">
              <a:solidFill>
                <a:srgbClr val="FF0000"/>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Three-fifths (62%) say that West Mercia Police are doing either a good or excellent job.</a:t>
            </a:r>
          </a:p>
        </p:txBody>
      </p:sp>
      <p:sp>
        <p:nvSpPr>
          <p:cNvPr id="6" name="Title 1"/>
          <p:cNvSpPr txBox="1">
            <a:spLocks/>
          </p:cNvSpPr>
          <p:nvPr/>
        </p:nvSpPr>
        <p:spPr>
          <a:xfrm>
            <a:off x="333632" y="159179"/>
            <a:ext cx="11545274" cy="100922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Summary – Overall Views</a:t>
            </a:r>
          </a:p>
        </p:txBody>
      </p:sp>
      <p:sp>
        <p:nvSpPr>
          <p:cNvPr id="7" name="Title 1"/>
          <p:cNvSpPr txBox="1">
            <a:spLocks/>
          </p:cNvSpPr>
          <p:nvPr/>
        </p:nvSpPr>
        <p:spPr>
          <a:xfrm>
            <a:off x="265315" y="2324126"/>
            <a:ext cx="11545274" cy="100922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Visibility</a:t>
            </a:r>
          </a:p>
        </p:txBody>
      </p:sp>
      <p:sp>
        <p:nvSpPr>
          <p:cNvPr id="8" name="TextBox 7"/>
          <p:cNvSpPr txBox="1"/>
          <p:nvPr/>
        </p:nvSpPr>
        <p:spPr>
          <a:xfrm>
            <a:off x="333632" y="3333347"/>
            <a:ext cx="11656310" cy="2031325"/>
          </a:xfrm>
          <a:prstGeom prst="rect">
            <a:avLst/>
          </a:prstGeom>
          <a:noFill/>
        </p:spPr>
        <p:txBody>
          <a:bodyPr wrap="square" rtlCol="0">
            <a:spAutoFit/>
          </a:bodyPr>
          <a:lstStyle/>
          <a:p>
            <a:pPr marL="342900" indent="-342900" algn="just">
              <a:buClr>
                <a:srgbClr val="1BBABF"/>
              </a:buClr>
              <a:buSzPct val="120000"/>
              <a:buFont typeface="Wingdings" pitchFamily="2" charset="2"/>
              <a:buChar char="§"/>
            </a:pPr>
            <a:r>
              <a:rPr lang="en-GB" dirty="0">
                <a:solidFill>
                  <a:schemeClr val="tx1">
                    <a:lumMod val="65000"/>
                    <a:lumOff val="35000"/>
                  </a:schemeClr>
                </a:solidFill>
              </a:rPr>
              <a:t>A fifth of residents (19%) report that they see an officer or PCSO at least once a week and three-fifths (61%) are satisfied with the levels of policing in their local area.</a:t>
            </a:r>
          </a:p>
          <a:p>
            <a:pPr algn="just">
              <a:buClr>
                <a:srgbClr val="1BBABF"/>
              </a:buClr>
              <a:buSzPct val="120000"/>
            </a:pPr>
            <a:endParaRPr lang="en-GB"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The majority (77%) feel there has been no change in the level of policing; a tenth (10%) say there has been a decrease and fewer (6%) believe there has been an increase. </a:t>
            </a:r>
          </a:p>
          <a:p>
            <a:pPr marL="342900" indent="-342900" algn="just">
              <a:buClr>
                <a:srgbClr val="1BBABF"/>
              </a:buClr>
              <a:buSzPct val="120000"/>
              <a:buFont typeface="Wingdings" pitchFamily="2" charset="2"/>
              <a:buChar char="§"/>
            </a:pPr>
            <a:endParaRPr lang="en-GB" dirty="0">
              <a:solidFill>
                <a:schemeClr val="tx1">
                  <a:lumMod val="65000"/>
                  <a:lumOff val="35000"/>
                </a:schemeClr>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A tenth (11%) have spoken to an officer or PCSO from their local policing team in the past 12 months.</a:t>
            </a:r>
          </a:p>
        </p:txBody>
      </p:sp>
    </p:spTree>
    <p:extLst>
      <p:ext uri="{BB962C8B-B14F-4D97-AF65-F5344CB8AC3E}">
        <p14:creationId xmlns:p14="http://schemas.microsoft.com/office/powerpoint/2010/main" val="1414234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33632" y="159179"/>
            <a:ext cx="11730460" cy="1241851"/>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Four-fifths confident they would receive a good service from WMP</a:t>
            </a:r>
            <a:endParaRPr lang="en-US"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6948BEF-FAAD-44AB-8E82-E2247398DED3}" type="slidenum">
              <a:rPr lang="en-US" smtClean="0"/>
              <a:pPr/>
              <a:t>40</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Q19</a:t>
            </a:r>
            <a:r>
              <a:rPr lang="en-GB" sz="1200" dirty="0">
                <a:solidFill>
                  <a:schemeClr val="bg2">
                    <a:lumMod val="25000"/>
                  </a:schemeClr>
                </a:solidFill>
              </a:rPr>
              <a:t> If you were to report a crime or incident in the future, how confident are you that you would receive a good service from West Mercia Police?</a:t>
            </a:r>
            <a:endParaRPr lang="en-US" sz="1200" dirty="0">
              <a:solidFill>
                <a:schemeClr val="bg2">
                  <a:lumMod val="25000"/>
                </a:schemeClr>
              </a:solidFill>
            </a:endParaRPr>
          </a:p>
        </p:txBody>
      </p:sp>
      <p:graphicFrame>
        <p:nvGraphicFramePr>
          <p:cNvPr id="6" name="Chart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535985120"/>
              </p:ext>
            </p:extLst>
          </p:nvPr>
        </p:nvGraphicFramePr>
        <p:xfrm>
          <a:off x="295271" y="2025563"/>
          <a:ext cx="5170792" cy="3650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400-000007000000}"/>
              </a:ext>
            </a:extLst>
          </p:cNvPr>
          <p:cNvGraphicFramePr>
            <a:graphicFrameLocks/>
          </p:cNvGraphicFramePr>
          <p:nvPr>
            <p:extLst>
              <p:ext uri="{D42A27DB-BD31-4B8C-83A1-F6EECF244321}">
                <p14:modId xmlns:p14="http://schemas.microsoft.com/office/powerpoint/2010/main" val="2337127301"/>
              </p:ext>
            </p:extLst>
          </p:nvPr>
        </p:nvGraphicFramePr>
        <p:xfrm>
          <a:off x="5466063" y="1301262"/>
          <a:ext cx="6078236" cy="24530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400-00000F000000}"/>
              </a:ext>
            </a:extLst>
          </p:cNvPr>
          <p:cNvGraphicFramePr>
            <a:graphicFrameLocks/>
          </p:cNvGraphicFramePr>
          <p:nvPr>
            <p:extLst>
              <p:ext uri="{D42A27DB-BD31-4B8C-83A1-F6EECF244321}">
                <p14:modId xmlns:p14="http://schemas.microsoft.com/office/powerpoint/2010/main" val="2542279118"/>
              </p:ext>
            </p:extLst>
          </p:nvPr>
        </p:nvGraphicFramePr>
        <p:xfrm>
          <a:off x="5530363" y="3900485"/>
          <a:ext cx="6013936" cy="22805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5528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41</a:t>
            </a:fld>
            <a:endParaRPr lang="en-US"/>
          </a:p>
        </p:txBody>
      </p:sp>
      <p:sp>
        <p:nvSpPr>
          <p:cNvPr id="7" name="Rectangle 6"/>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Q19</a:t>
            </a:r>
            <a:r>
              <a:rPr lang="en-GB" sz="1200" dirty="0">
                <a:solidFill>
                  <a:schemeClr val="bg2">
                    <a:lumMod val="25000"/>
                  </a:schemeClr>
                </a:solidFill>
              </a:rPr>
              <a:t> If you were to report a crime or incident in the future, how confident are you that you would receive a good service from West Mercia Police?</a:t>
            </a:r>
            <a:endParaRPr lang="en-US" sz="1200" dirty="0">
              <a:solidFill>
                <a:schemeClr val="bg2">
                  <a:lumMod val="25000"/>
                </a:schemeClr>
              </a:solidFill>
            </a:endParaRPr>
          </a:p>
        </p:txBody>
      </p:sp>
      <p:sp>
        <p:nvSpPr>
          <p:cNvPr id="12" name="Rounded Rectangle 11"/>
          <p:cNvSpPr/>
          <p:nvPr/>
        </p:nvSpPr>
        <p:spPr>
          <a:xfrm>
            <a:off x="333632" y="1954376"/>
            <a:ext cx="3169999" cy="3877020"/>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More than 9 in every 10 aged 14-24 are confident they would receive a good service from WMP compared to three-quarters of those aged 65+</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in Telford &amp; Wrekin and Herefordshire most confident they would receive a good service</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Victims of crime significantly less confident than non-victims</a:t>
            </a: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513716" y="2185319"/>
            <a:ext cx="564329" cy="4786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1248830952"/>
              </p:ext>
            </p:extLst>
          </p:nvPr>
        </p:nvGraphicFramePr>
        <p:xfrm>
          <a:off x="4260397" y="1553674"/>
          <a:ext cx="7417887" cy="4207384"/>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FDF1FA37-0508-646B-1D33-D415F06AF139}"/>
              </a:ext>
            </a:extLst>
          </p:cNvPr>
          <p:cNvSpPr txBox="1">
            <a:spLocks/>
          </p:cNvSpPr>
          <p:nvPr/>
        </p:nvSpPr>
        <p:spPr>
          <a:xfrm>
            <a:off x="333632" y="159179"/>
            <a:ext cx="11730460" cy="1241851"/>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Four-fifths confident they would receive a good service from WMP</a:t>
            </a:r>
            <a:endParaRPr lang="en-US" b="1" dirty="0">
              <a:solidFill>
                <a:schemeClr val="tx1">
                  <a:lumMod val="65000"/>
                  <a:lumOff val="35000"/>
                </a:schemeClr>
              </a:solidFill>
            </a:endParaRPr>
          </a:p>
        </p:txBody>
      </p:sp>
    </p:spTree>
    <p:extLst>
      <p:ext uri="{BB962C8B-B14F-4D97-AF65-F5344CB8AC3E}">
        <p14:creationId xmlns:p14="http://schemas.microsoft.com/office/powerpoint/2010/main" val="2418267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42</a:t>
            </a:fld>
            <a:endParaRPr lang="en-US"/>
          </a:p>
        </p:txBody>
      </p:sp>
      <p:sp>
        <p:nvSpPr>
          <p:cNvPr id="7" name="Rectangle 6"/>
          <p:cNvSpPr/>
          <p:nvPr/>
        </p:nvSpPr>
        <p:spPr>
          <a:xfrm>
            <a:off x="114894" y="6301031"/>
            <a:ext cx="7142206" cy="615553"/>
          </a:xfrm>
          <a:prstGeom prst="rect">
            <a:avLst/>
          </a:prstGeom>
        </p:spPr>
        <p:txBody>
          <a:bodyPr wrap="square">
            <a:spAutoFit/>
          </a:bodyPr>
          <a:lstStyle/>
          <a:p>
            <a:r>
              <a:rPr lang="en-GB" sz="1200" dirty="0" err="1">
                <a:solidFill>
                  <a:schemeClr val="bg2">
                    <a:lumMod val="25000"/>
                  </a:schemeClr>
                </a:solidFill>
              </a:rPr>
              <a:t>Q20</a:t>
            </a:r>
            <a:r>
              <a:rPr lang="en-GB" sz="1200" dirty="0">
                <a:solidFill>
                  <a:schemeClr val="bg2">
                    <a:lumMod val="25000"/>
                  </a:schemeClr>
                </a:solidFill>
              </a:rPr>
              <a:t> In general, how good a job do you think West Mercia Police are doing in your local area?</a:t>
            </a:r>
          </a:p>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r>
              <a:rPr lang="en-GB" sz="1200" dirty="0">
                <a:solidFill>
                  <a:schemeClr val="bg2">
                    <a:lumMod val="25000"/>
                  </a:schemeClr>
                </a:solidFill>
              </a:rPr>
              <a:t> </a:t>
            </a:r>
            <a:endParaRPr lang="en-US" sz="1200" dirty="0">
              <a:solidFill>
                <a:schemeClr val="bg2">
                  <a:lumMod val="25000"/>
                </a:schemeClr>
              </a:solidFill>
            </a:endParaRPr>
          </a:p>
        </p:txBody>
      </p:sp>
      <p:sp>
        <p:nvSpPr>
          <p:cNvPr id="10" name="Title 1"/>
          <p:cNvSpPr txBox="1">
            <a:spLocks/>
          </p:cNvSpPr>
          <p:nvPr/>
        </p:nvSpPr>
        <p:spPr>
          <a:xfrm>
            <a:off x="333632" y="159180"/>
            <a:ext cx="11730460" cy="1230006"/>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Three-fifths felt the police were doing either an excellent or a good job</a:t>
            </a:r>
            <a:endParaRPr lang="en-US" b="1" dirty="0">
              <a:solidFill>
                <a:schemeClr val="tx1">
                  <a:lumMod val="65000"/>
                  <a:lumOff val="35000"/>
                </a:schemeClr>
              </a:solidFill>
            </a:endParaRPr>
          </a:p>
        </p:txBody>
      </p:sp>
      <p:sp>
        <p:nvSpPr>
          <p:cNvPr id="11" name="Rond diagonale hoek rechthoek 344"/>
          <p:cNvSpPr>
            <a:spLocks noChangeAspect="1"/>
          </p:cNvSpPr>
          <p:nvPr/>
        </p:nvSpPr>
        <p:spPr>
          <a:xfrm>
            <a:off x="4057289" y="1712488"/>
            <a:ext cx="1817409" cy="1106058"/>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59%</a:t>
            </a:r>
            <a:endParaRPr lang="en-US" sz="1400" b="1" dirty="0">
              <a:solidFill>
                <a:schemeClr val="bg1"/>
              </a:solidFill>
            </a:endParaRPr>
          </a:p>
          <a:p>
            <a:pPr algn="ctr"/>
            <a:r>
              <a:rPr lang="en-US" sz="1400" dirty="0">
                <a:solidFill>
                  <a:schemeClr val="bg1"/>
                </a:solidFill>
              </a:rPr>
              <a:t>CSEW MSG Average – Excellent / Good job</a:t>
            </a:r>
          </a:p>
        </p:txBody>
      </p:sp>
      <p:sp>
        <p:nvSpPr>
          <p:cNvPr id="12" name="Up Arrow 11"/>
          <p:cNvSpPr/>
          <p:nvPr/>
        </p:nvSpPr>
        <p:spPr>
          <a:xfrm>
            <a:off x="5446365" y="1312438"/>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3%</a:t>
            </a:r>
          </a:p>
        </p:txBody>
      </p:sp>
      <p:sp>
        <p:nvSpPr>
          <p:cNvPr id="2" name="TextBox 1"/>
          <p:cNvSpPr txBox="1"/>
          <p:nvPr/>
        </p:nvSpPr>
        <p:spPr>
          <a:xfrm>
            <a:off x="7115175" y="6301031"/>
            <a:ext cx="2724150" cy="507831"/>
          </a:xfrm>
          <a:prstGeom prst="rect">
            <a:avLst/>
          </a:prstGeom>
          <a:noFill/>
        </p:spPr>
        <p:txBody>
          <a:bodyPr wrap="square" rtlCol="0">
            <a:spAutoFit/>
          </a:bodyPr>
          <a:lstStyle/>
          <a:p>
            <a:r>
              <a:rPr lang="en-GB" sz="900" dirty="0">
                <a:solidFill>
                  <a:schemeClr val="bg2">
                    <a:lumMod val="25000"/>
                  </a:schemeClr>
                </a:solidFill>
              </a:rPr>
              <a:t>CSEW Question: Taking everything into account, how good a job do you think the police in this  area are doing?</a:t>
            </a:r>
          </a:p>
        </p:txBody>
      </p:sp>
      <p:sp>
        <p:nvSpPr>
          <p:cNvPr id="18" name="Rectangle 17"/>
          <p:cNvSpPr/>
          <p:nvPr/>
        </p:nvSpPr>
        <p:spPr>
          <a:xfrm>
            <a:off x="10540674" y="3221260"/>
            <a:ext cx="1287793" cy="19179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DFF6D95-038D-4F2F-856B-AEB543DC1ED9}"/>
              </a:ext>
            </a:extLst>
          </p:cNvPr>
          <p:cNvSpPr/>
          <p:nvPr/>
        </p:nvSpPr>
        <p:spPr>
          <a:xfrm>
            <a:off x="6028321" y="3221849"/>
            <a:ext cx="2218864" cy="191793"/>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graphicFrame>
        <p:nvGraphicFramePr>
          <p:cNvPr id="8" name="Chart 7">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921542471"/>
              </p:ext>
            </p:extLst>
          </p:nvPr>
        </p:nvGraphicFramePr>
        <p:xfrm>
          <a:off x="363532" y="2265517"/>
          <a:ext cx="5375762" cy="3622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400-000009000000}"/>
              </a:ext>
            </a:extLst>
          </p:cNvPr>
          <p:cNvGraphicFramePr>
            <a:graphicFrameLocks/>
          </p:cNvGraphicFramePr>
          <p:nvPr>
            <p:extLst>
              <p:ext uri="{D42A27DB-BD31-4B8C-83A1-F6EECF244321}">
                <p14:modId xmlns:p14="http://schemas.microsoft.com/office/powerpoint/2010/main" val="1799431230"/>
              </p:ext>
            </p:extLst>
          </p:nvPr>
        </p:nvGraphicFramePr>
        <p:xfrm>
          <a:off x="6028322" y="1081454"/>
          <a:ext cx="5830046" cy="2576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400-000010000000}"/>
              </a:ext>
            </a:extLst>
          </p:cNvPr>
          <p:cNvGraphicFramePr>
            <a:graphicFrameLocks/>
          </p:cNvGraphicFramePr>
          <p:nvPr>
            <p:extLst>
              <p:ext uri="{D42A27DB-BD31-4B8C-83A1-F6EECF244321}">
                <p14:modId xmlns:p14="http://schemas.microsoft.com/office/powerpoint/2010/main" val="2901756346"/>
              </p:ext>
            </p:extLst>
          </p:nvPr>
        </p:nvGraphicFramePr>
        <p:xfrm>
          <a:off x="5807211" y="3596054"/>
          <a:ext cx="6021256" cy="2605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5785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33632" y="159179"/>
            <a:ext cx="11730460" cy="137273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Three-fifths felt the police were doing either an excellent or a good job</a:t>
            </a:r>
            <a:endParaRPr lang="en-US"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6948BEF-FAAD-44AB-8E82-E2247398DED3}" type="slidenum">
              <a:rPr lang="en-US" smtClean="0"/>
              <a:pPr/>
              <a:t>43</a:t>
            </a:fld>
            <a:endParaRPr lang="en-US"/>
          </a:p>
        </p:txBody>
      </p:sp>
      <p:sp>
        <p:nvSpPr>
          <p:cNvPr id="7" name="Rectangle 6"/>
          <p:cNvSpPr/>
          <p:nvPr/>
        </p:nvSpPr>
        <p:spPr>
          <a:xfrm>
            <a:off x="114894" y="6301031"/>
            <a:ext cx="7045927" cy="615553"/>
          </a:xfrm>
          <a:prstGeom prst="rect">
            <a:avLst/>
          </a:prstGeom>
        </p:spPr>
        <p:txBody>
          <a:bodyPr wrap="square">
            <a:spAutoFit/>
          </a:bodyPr>
          <a:lstStyle/>
          <a:p>
            <a:r>
              <a:rPr lang="en-GB" sz="1200" dirty="0" err="1">
                <a:solidFill>
                  <a:schemeClr val="bg2">
                    <a:lumMod val="25000"/>
                  </a:schemeClr>
                </a:solidFill>
              </a:rPr>
              <a:t>Q20</a:t>
            </a:r>
            <a:r>
              <a:rPr lang="en-GB" sz="1200" dirty="0">
                <a:solidFill>
                  <a:schemeClr val="bg2">
                    <a:lumMod val="25000"/>
                  </a:schemeClr>
                </a:solidFill>
              </a:rPr>
              <a:t> In general, how good a job do you think West Mercia Police are doing in your local area? </a:t>
            </a:r>
          </a:p>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sp>
        <p:nvSpPr>
          <p:cNvPr id="12" name="Rounded Rectangle 11"/>
          <p:cNvSpPr/>
          <p:nvPr/>
        </p:nvSpPr>
        <p:spPr>
          <a:xfrm>
            <a:off x="8317523" y="1203649"/>
            <a:ext cx="3746569" cy="4581689"/>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Those aged 14-24 significantly more likely to feel the police were doing an excellent or good job compared to other age groups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Reduction in percentage of people from an ethnic minority background who feel the police are doing a good job during Q2</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in South Worcestershire least likely to say WMP were doing an excellent or good job</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Those in Shropshire and North Worcestershire are most likely to say WMP were doing either an excellent or good job</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Victims of crime less likely to feel the police were doing either an excellent or good job</a:t>
            </a:r>
          </a:p>
          <a:p>
            <a:pPr algn="just">
              <a:buClr>
                <a:srgbClr val="4C6D97"/>
              </a:buClr>
            </a:pPr>
            <a:endParaRPr lang="en-GB" sz="1400" dirty="0">
              <a:solidFill>
                <a:schemeClr val="tx1">
                  <a:lumMod val="65000"/>
                  <a:lumOff val="35000"/>
                </a:schemeClr>
              </a:solidFill>
            </a:endParaRP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518332" y="1240874"/>
            <a:ext cx="564329" cy="4786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00000000-0008-0000-0400-000008000000}"/>
              </a:ext>
            </a:extLst>
          </p:cNvPr>
          <p:cNvGraphicFramePr>
            <a:graphicFrameLocks/>
          </p:cNvGraphicFramePr>
          <p:nvPr>
            <p:extLst>
              <p:ext uri="{D42A27DB-BD31-4B8C-83A1-F6EECF244321}">
                <p14:modId xmlns:p14="http://schemas.microsoft.com/office/powerpoint/2010/main" val="1082799444"/>
              </p:ext>
            </p:extLst>
          </p:nvPr>
        </p:nvGraphicFramePr>
        <p:xfrm>
          <a:off x="490611" y="1857450"/>
          <a:ext cx="7264204" cy="3602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9392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44</a:t>
            </a:fld>
            <a:endParaRPr lang="en-US"/>
          </a:p>
        </p:txBody>
      </p:sp>
      <p:sp>
        <p:nvSpPr>
          <p:cNvPr id="7" name="Rectangle 6"/>
          <p:cNvSpPr/>
          <p:nvPr/>
        </p:nvSpPr>
        <p:spPr>
          <a:xfrm>
            <a:off x="114894" y="6301031"/>
            <a:ext cx="7142206" cy="784830"/>
          </a:xfrm>
          <a:prstGeom prst="rect">
            <a:avLst/>
          </a:prstGeom>
        </p:spPr>
        <p:txBody>
          <a:bodyPr wrap="square">
            <a:spAutoFit/>
          </a:bodyPr>
          <a:lstStyle/>
          <a:p>
            <a:r>
              <a:rPr lang="en-GB" sz="1200" dirty="0" err="1">
                <a:solidFill>
                  <a:schemeClr val="bg2">
                    <a:lumMod val="25000"/>
                  </a:schemeClr>
                </a:solidFill>
              </a:rPr>
              <a:t>Q21</a:t>
            </a:r>
            <a:r>
              <a:rPr lang="en-GB" sz="1200" dirty="0">
                <a:solidFill>
                  <a:schemeClr val="bg2">
                    <a:lumMod val="25000"/>
                  </a:schemeClr>
                </a:solidFill>
              </a:rPr>
              <a:t> Please say how much you agree or disagree with the following statement: Taking everything into account I have confidence in West Mercia Police?</a:t>
            </a:r>
          </a:p>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sp>
        <p:nvSpPr>
          <p:cNvPr id="10" name="Title 1"/>
          <p:cNvSpPr txBox="1">
            <a:spLocks/>
          </p:cNvSpPr>
          <p:nvPr/>
        </p:nvSpPr>
        <p:spPr>
          <a:xfrm>
            <a:off x="333632" y="159180"/>
            <a:ext cx="11730460" cy="1209526"/>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More than 8 out of 10 say they have confidence in WMP</a:t>
            </a:r>
            <a:endParaRPr lang="en-US" b="1" dirty="0">
              <a:solidFill>
                <a:schemeClr val="tx1">
                  <a:lumMod val="65000"/>
                  <a:lumOff val="35000"/>
                </a:schemeClr>
              </a:solidFill>
            </a:endParaRPr>
          </a:p>
        </p:txBody>
      </p:sp>
      <p:sp>
        <p:nvSpPr>
          <p:cNvPr id="2" name="TextBox 1"/>
          <p:cNvSpPr txBox="1"/>
          <p:nvPr/>
        </p:nvSpPr>
        <p:spPr>
          <a:xfrm>
            <a:off x="7486651" y="6301031"/>
            <a:ext cx="2476500" cy="369332"/>
          </a:xfrm>
          <a:prstGeom prst="rect">
            <a:avLst/>
          </a:prstGeom>
          <a:noFill/>
        </p:spPr>
        <p:txBody>
          <a:bodyPr wrap="square" rtlCol="0">
            <a:spAutoFit/>
          </a:bodyPr>
          <a:lstStyle/>
          <a:p>
            <a:r>
              <a:rPr lang="en-GB" sz="900" dirty="0">
                <a:solidFill>
                  <a:schemeClr val="bg2">
                    <a:lumMod val="25000"/>
                  </a:schemeClr>
                </a:solidFill>
              </a:rPr>
              <a:t>CSEW Question: Taking everything into account I have confidence in the police in this area</a:t>
            </a:r>
          </a:p>
        </p:txBody>
      </p:sp>
      <p:sp>
        <p:nvSpPr>
          <p:cNvPr id="11" name="Rond diagonale hoek rechthoek 344"/>
          <p:cNvSpPr>
            <a:spLocks noChangeAspect="1"/>
          </p:cNvSpPr>
          <p:nvPr/>
        </p:nvSpPr>
        <p:spPr>
          <a:xfrm>
            <a:off x="4110788" y="1521684"/>
            <a:ext cx="1817409" cy="1106058"/>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200" b="1" dirty="0">
                <a:solidFill>
                  <a:schemeClr val="bg1"/>
                </a:solidFill>
              </a:rPr>
              <a:t>77%</a:t>
            </a:r>
            <a:endParaRPr lang="en-US" sz="1400" b="1" dirty="0">
              <a:solidFill>
                <a:schemeClr val="bg1"/>
              </a:solidFill>
            </a:endParaRPr>
          </a:p>
          <a:p>
            <a:pPr algn="ctr"/>
            <a:r>
              <a:rPr lang="en-US" sz="1400" dirty="0">
                <a:solidFill>
                  <a:schemeClr val="bg1"/>
                </a:solidFill>
              </a:rPr>
              <a:t>CSEW MSG Average – Net Agree</a:t>
            </a:r>
          </a:p>
        </p:txBody>
      </p:sp>
      <p:sp>
        <p:nvSpPr>
          <p:cNvPr id="12" name="Up Arrow 11"/>
          <p:cNvSpPr/>
          <p:nvPr/>
        </p:nvSpPr>
        <p:spPr>
          <a:xfrm>
            <a:off x="5428860" y="1121634"/>
            <a:ext cx="581958" cy="800100"/>
          </a:xfrm>
          <a:prstGeom prst="upArrow">
            <a:avLst>
              <a:gd name="adj1" fmla="val 55774"/>
              <a:gd name="adj2" fmla="val 50000"/>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t>5%</a:t>
            </a:r>
          </a:p>
        </p:txBody>
      </p:sp>
      <p:sp>
        <p:nvSpPr>
          <p:cNvPr id="20" name="Rectangle 19">
            <a:extLst>
              <a:ext uri="{FF2B5EF4-FFF2-40B4-BE49-F238E27FC236}">
                <a16:creationId xmlns:a16="http://schemas.microsoft.com/office/drawing/2014/main" id="{0605EF7A-AE41-470F-9900-8C598DD23948}"/>
              </a:ext>
            </a:extLst>
          </p:cNvPr>
          <p:cNvSpPr/>
          <p:nvPr/>
        </p:nvSpPr>
        <p:spPr>
          <a:xfrm>
            <a:off x="10816295" y="3499392"/>
            <a:ext cx="886266" cy="183696"/>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346070520"/>
              </p:ext>
            </p:extLst>
          </p:nvPr>
        </p:nvGraphicFramePr>
        <p:xfrm>
          <a:off x="161349" y="2074713"/>
          <a:ext cx="5296303" cy="36299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400-00000B000000}"/>
              </a:ext>
            </a:extLst>
          </p:cNvPr>
          <p:cNvGraphicFramePr>
            <a:graphicFrameLocks/>
          </p:cNvGraphicFramePr>
          <p:nvPr>
            <p:extLst>
              <p:ext uri="{D42A27DB-BD31-4B8C-83A1-F6EECF244321}">
                <p14:modId xmlns:p14="http://schemas.microsoft.com/office/powerpoint/2010/main" val="3819187564"/>
              </p:ext>
            </p:extLst>
          </p:nvPr>
        </p:nvGraphicFramePr>
        <p:xfrm>
          <a:off x="6038850" y="1127566"/>
          <a:ext cx="5819518" cy="2828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0000000-0008-0000-0400-000011000000}"/>
              </a:ext>
            </a:extLst>
          </p:cNvPr>
          <p:cNvGraphicFramePr>
            <a:graphicFrameLocks/>
          </p:cNvGraphicFramePr>
          <p:nvPr>
            <p:extLst>
              <p:ext uri="{D42A27DB-BD31-4B8C-83A1-F6EECF244321}">
                <p14:modId xmlns:p14="http://schemas.microsoft.com/office/powerpoint/2010/main" val="3866107139"/>
              </p:ext>
            </p:extLst>
          </p:nvPr>
        </p:nvGraphicFramePr>
        <p:xfrm>
          <a:off x="5635867" y="3912531"/>
          <a:ext cx="6292837" cy="23275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8313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45</a:t>
            </a:fld>
            <a:endParaRPr lang="en-US"/>
          </a:p>
        </p:txBody>
      </p:sp>
      <p:sp>
        <p:nvSpPr>
          <p:cNvPr id="7" name="Rectangle 6"/>
          <p:cNvSpPr/>
          <p:nvPr/>
        </p:nvSpPr>
        <p:spPr>
          <a:xfrm>
            <a:off x="114894" y="6301031"/>
            <a:ext cx="7247807" cy="784830"/>
          </a:xfrm>
          <a:prstGeom prst="rect">
            <a:avLst/>
          </a:prstGeom>
        </p:spPr>
        <p:txBody>
          <a:bodyPr wrap="square">
            <a:spAutoFit/>
          </a:bodyPr>
          <a:lstStyle/>
          <a:p>
            <a:r>
              <a:rPr lang="en-GB" sz="1200" dirty="0" err="1">
                <a:solidFill>
                  <a:schemeClr val="bg2">
                    <a:lumMod val="25000"/>
                  </a:schemeClr>
                </a:solidFill>
              </a:rPr>
              <a:t>Q21</a:t>
            </a:r>
            <a:r>
              <a:rPr lang="en-GB" sz="1200" dirty="0">
                <a:solidFill>
                  <a:schemeClr val="bg2">
                    <a:lumMod val="25000"/>
                  </a:schemeClr>
                </a:solidFill>
              </a:rPr>
              <a:t> Please say how much you agree or disagree with the following statement: Taking everything into account I have confidence in West Mercia Police?</a:t>
            </a:r>
          </a:p>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sp>
        <p:nvSpPr>
          <p:cNvPr id="12" name="Rounded Rectangle 11"/>
          <p:cNvSpPr/>
          <p:nvPr/>
        </p:nvSpPr>
        <p:spPr>
          <a:xfrm>
            <a:off x="8681872" y="1352857"/>
            <a:ext cx="3289148" cy="4599535"/>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Those aged 14-24 more likely to have confidence in WMP compared to other age groups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Victims of crime less likely to agree they have confidence in WMP than non-victims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People from an ethnic minority background less likely to say they are confident compares to White residents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Residents of Shropshire have the lower levels of confidence compared to other LPAs</a:t>
            </a:r>
          </a:p>
        </p:txBody>
      </p:sp>
      <p:pic>
        <p:nvPicPr>
          <p:cNvPr id="13"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835679" y="1484742"/>
            <a:ext cx="564329" cy="478645"/>
          </a:xfrm>
          <a:prstGeom prst="rect">
            <a:avLst/>
          </a:prstGeom>
          <a:noFill/>
        </p:spPr>
      </p:pic>
      <p:sp>
        <p:nvSpPr>
          <p:cNvPr id="8" name="Title 1"/>
          <p:cNvSpPr txBox="1">
            <a:spLocks/>
          </p:cNvSpPr>
          <p:nvPr/>
        </p:nvSpPr>
        <p:spPr>
          <a:xfrm>
            <a:off x="333632" y="159179"/>
            <a:ext cx="1173046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More than 8 out of 10 say they have confidence in WMP</a:t>
            </a:r>
            <a:endParaRPr lang="en-US"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00000000-0008-0000-0400-00000A000000}"/>
              </a:ext>
            </a:extLst>
          </p:cNvPr>
          <p:cNvGraphicFramePr>
            <a:graphicFrameLocks/>
          </p:cNvGraphicFramePr>
          <p:nvPr>
            <p:extLst>
              <p:ext uri="{D42A27DB-BD31-4B8C-83A1-F6EECF244321}">
                <p14:modId xmlns:p14="http://schemas.microsoft.com/office/powerpoint/2010/main" val="511215817"/>
              </p:ext>
            </p:extLst>
          </p:nvPr>
        </p:nvGraphicFramePr>
        <p:xfrm>
          <a:off x="613702" y="1724064"/>
          <a:ext cx="7343335" cy="40085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9521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46</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Q22</a:t>
            </a:r>
            <a:r>
              <a:rPr lang="en-GB" sz="1200" dirty="0">
                <a:solidFill>
                  <a:schemeClr val="bg2">
                    <a:lumMod val="25000"/>
                  </a:schemeClr>
                </a:solidFill>
              </a:rPr>
              <a:t> Why do you say that?</a:t>
            </a:r>
            <a:endParaRPr lang="en-US" sz="1200" dirty="0">
              <a:solidFill>
                <a:schemeClr val="bg2">
                  <a:lumMod val="25000"/>
                </a:schemeClr>
              </a:solidFill>
            </a:endParaRPr>
          </a:p>
        </p:txBody>
      </p:sp>
      <p:sp>
        <p:nvSpPr>
          <p:cNvPr id="6" name="Title 1"/>
          <p:cNvSpPr txBox="1">
            <a:spLocks/>
          </p:cNvSpPr>
          <p:nvPr/>
        </p:nvSpPr>
        <p:spPr>
          <a:xfrm>
            <a:off x="333632" y="159179"/>
            <a:ext cx="11730460" cy="712885"/>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Factors influencing confidence</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400-00000E000000}"/>
              </a:ext>
            </a:extLst>
          </p:cNvPr>
          <p:cNvGraphicFramePr>
            <a:graphicFrameLocks/>
          </p:cNvGraphicFramePr>
          <p:nvPr>
            <p:extLst>
              <p:ext uri="{D42A27DB-BD31-4B8C-83A1-F6EECF244321}">
                <p14:modId xmlns:p14="http://schemas.microsoft.com/office/powerpoint/2010/main" val="3071795155"/>
              </p:ext>
            </p:extLst>
          </p:nvPr>
        </p:nvGraphicFramePr>
        <p:xfrm>
          <a:off x="246185" y="948144"/>
          <a:ext cx="5451231" cy="513613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FE3991D6-CFC3-3D63-454D-637FEE44F4F3}"/>
              </a:ext>
            </a:extLst>
          </p:cNvPr>
          <p:cNvPicPr>
            <a:picLocks noChangeAspect="1"/>
          </p:cNvPicPr>
          <p:nvPr/>
        </p:nvPicPr>
        <p:blipFill>
          <a:blip r:embed="rId4"/>
          <a:stretch>
            <a:fillRect/>
          </a:stretch>
        </p:blipFill>
        <p:spPr>
          <a:xfrm>
            <a:off x="5570292" y="893084"/>
            <a:ext cx="5974007" cy="5274460"/>
          </a:xfrm>
          <a:prstGeom prst="rect">
            <a:avLst/>
          </a:prstGeom>
        </p:spPr>
      </p:pic>
    </p:spTree>
    <p:extLst>
      <p:ext uri="{BB962C8B-B14F-4D97-AF65-F5344CB8AC3E}">
        <p14:creationId xmlns:p14="http://schemas.microsoft.com/office/powerpoint/2010/main" val="1757106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47</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Q23</a:t>
            </a:r>
            <a:r>
              <a:rPr lang="en-GB" sz="1200" dirty="0">
                <a:solidFill>
                  <a:schemeClr val="bg2">
                    <a:lumMod val="25000"/>
                  </a:schemeClr>
                </a:solidFill>
              </a:rPr>
              <a:t> Has any particular event affected your confidence in the police in the last 12 months?</a:t>
            </a:r>
            <a:endParaRPr lang="en-US" sz="1200" dirty="0">
              <a:solidFill>
                <a:schemeClr val="bg2">
                  <a:lumMod val="25000"/>
                </a:schemeClr>
              </a:solidFill>
            </a:endParaRPr>
          </a:p>
        </p:txBody>
      </p:sp>
      <p:sp>
        <p:nvSpPr>
          <p:cNvPr id="9" name="Title 1"/>
          <p:cNvSpPr txBox="1">
            <a:spLocks/>
          </p:cNvSpPr>
          <p:nvPr/>
        </p:nvSpPr>
        <p:spPr>
          <a:xfrm>
            <a:off x="333632" y="159179"/>
            <a:ext cx="11730460" cy="1212937"/>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Less than a tenth have experienced an event that negatively affected their confidence in the police</a:t>
            </a:r>
            <a:endParaRPr lang="en-US" b="1" dirty="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2281879794"/>
              </p:ext>
            </p:extLst>
          </p:nvPr>
        </p:nvGraphicFramePr>
        <p:xfrm>
          <a:off x="233986" y="2051390"/>
          <a:ext cx="4886325" cy="363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400-000012000000}"/>
              </a:ext>
            </a:extLst>
          </p:cNvPr>
          <p:cNvGraphicFramePr>
            <a:graphicFrameLocks/>
          </p:cNvGraphicFramePr>
          <p:nvPr>
            <p:extLst>
              <p:ext uri="{D42A27DB-BD31-4B8C-83A1-F6EECF244321}">
                <p14:modId xmlns:p14="http://schemas.microsoft.com/office/powerpoint/2010/main" val="1965705388"/>
              </p:ext>
            </p:extLst>
          </p:nvPr>
        </p:nvGraphicFramePr>
        <p:xfrm>
          <a:off x="5292969" y="3983132"/>
          <a:ext cx="6479930" cy="2230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400-00000D000000}"/>
              </a:ext>
            </a:extLst>
          </p:cNvPr>
          <p:cNvGraphicFramePr>
            <a:graphicFrameLocks/>
          </p:cNvGraphicFramePr>
          <p:nvPr>
            <p:extLst>
              <p:ext uri="{D42A27DB-BD31-4B8C-83A1-F6EECF244321}">
                <p14:modId xmlns:p14="http://schemas.microsoft.com/office/powerpoint/2010/main" val="962691534"/>
              </p:ext>
            </p:extLst>
          </p:nvPr>
        </p:nvGraphicFramePr>
        <p:xfrm>
          <a:off x="5517610" y="1437035"/>
          <a:ext cx="6118567" cy="2481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9958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48</a:t>
            </a:fld>
            <a:endParaRPr lang="en-US"/>
          </a:p>
        </p:txBody>
      </p:sp>
      <p:sp>
        <p:nvSpPr>
          <p:cNvPr id="7" name="Rectangle 6"/>
          <p:cNvSpPr/>
          <p:nvPr/>
        </p:nvSpPr>
        <p:spPr>
          <a:xfrm>
            <a:off x="114894" y="6301031"/>
            <a:ext cx="7142206" cy="276999"/>
          </a:xfrm>
          <a:prstGeom prst="rect">
            <a:avLst/>
          </a:prstGeom>
        </p:spPr>
        <p:txBody>
          <a:bodyPr wrap="square">
            <a:spAutoFit/>
          </a:bodyPr>
          <a:lstStyle/>
          <a:p>
            <a:r>
              <a:rPr lang="en-GB" sz="1200" dirty="0" err="1">
                <a:solidFill>
                  <a:schemeClr val="bg2">
                    <a:lumMod val="25000"/>
                  </a:schemeClr>
                </a:solidFill>
              </a:rPr>
              <a:t>Q23</a:t>
            </a:r>
            <a:r>
              <a:rPr lang="en-GB" sz="1200" dirty="0">
                <a:solidFill>
                  <a:schemeClr val="bg2">
                    <a:lumMod val="25000"/>
                  </a:schemeClr>
                </a:solidFill>
              </a:rPr>
              <a:t> Has any particular event affected your confidence in the police in the last 12 months?</a:t>
            </a:r>
            <a:endParaRPr lang="en-US" sz="1200" dirty="0">
              <a:solidFill>
                <a:schemeClr val="bg2">
                  <a:lumMod val="25000"/>
                </a:schemeClr>
              </a:solidFill>
            </a:endParaRPr>
          </a:p>
        </p:txBody>
      </p:sp>
      <p:sp>
        <p:nvSpPr>
          <p:cNvPr id="12" name="Rounded Rectangle 11"/>
          <p:cNvSpPr/>
          <p:nvPr/>
        </p:nvSpPr>
        <p:spPr>
          <a:xfrm>
            <a:off x="8130687" y="1576788"/>
            <a:ext cx="3673508" cy="4481052"/>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p>
          <a:p>
            <a:pPr indent="-285750">
              <a:buClr>
                <a:srgbClr val="4C6D97"/>
              </a:buClr>
              <a:buFont typeface="Wingdings" panose="05000000000000000000" pitchFamily="2" charset="2"/>
              <a:buChar char="§"/>
            </a:pPr>
            <a:endParaRPr lang="en-GB" sz="1200" dirty="0">
              <a:solidFill>
                <a:srgbClr val="4F4F4F"/>
              </a:solidFill>
            </a:endParaRPr>
          </a:p>
          <a:p>
            <a:pPr algn="just">
              <a:buClr>
                <a:srgbClr val="4C6D97"/>
              </a:buClr>
            </a:pPr>
            <a:r>
              <a:rPr lang="en-GB" sz="1400" dirty="0">
                <a:solidFill>
                  <a:schemeClr val="tx1">
                    <a:lumMod val="65000"/>
                    <a:lumOff val="35000"/>
                  </a:schemeClr>
                </a:solidFill>
              </a:rPr>
              <a:t>Victims of crime were most likely to say they experienced an event that negatively affected their confidence; however, victims were also more likely to be affected in a positive way</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Those who experiences a negative event increases with age</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Those living in Shropshire were more likely to have experienced an event that positively affected their confidence in WMP</a:t>
            </a:r>
          </a:p>
        </p:txBody>
      </p:sp>
      <p:pic>
        <p:nvPicPr>
          <p:cNvPr id="13"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360464" y="1788961"/>
            <a:ext cx="564329" cy="478645"/>
          </a:xfrm>
          <a:prstGeom prst="rect">
            <a:avLst/>
          </a:prstGeom>
          <a:noFill/>
        </p:spPr>
      </p:pic>
      <p:sp>
        <p:nvSpPr>
          <p:cNvPr id="3" name="Title 1">
            <a:extLst>
              <a:ext uri="{FF2B5EF4-FFF2-40B4-BE49-F238E27FC236}">
                <a16:creationId xmlns:a16="http://schemas.microsoft.com/office/drawing/2014/main" id="{AD8E3673-8623-4822-F2FF-3FD2D618CA36}"/>
              </a:ext>
            </a:extLst>
          </p:cNvPr>
          <p:cNvSpPr txBox="1">
            <a:spLocks/>
          </p:cNvSpPr>
          <p:nvPr/>
        </p:nvSpPr>
        <p:spPr>
          <a:xfrm>
            <a:off x="333632" y="159179"/>
            <a:ext cx="11730460" cy="1212937"/>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Victims more likely to be affected in both a positive and negative way</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400-00000C000000}"/>
              </a:ext>
            </a:extLst>
          </p:cNvPr>
          <p:cNvGraphicFramePr>
            <a:graphicFrameLocks/>
          </p:cNvGraphicFramePr>
          <p:nvPr>
            <p:extLst>
              <p:ext uri="{D42A27DB-BD31-4B8C-83A1-F6EECF244321}">
                <p14:modId xmlns:p14="http://schemas.microsoft.com/office/powerpoint/2010/main" val="213184351"/>
              </p:ext>
            </p:extLst>
          </p:nvPr>
        </p:nvGraphicFramePr>
        <p:xfrm>
          <a:off x="506118" y="1788961"/>
          <a:ext cx="7142205" cy="4022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79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04050" y="6395467"/>
            <a:ext cx="519793" cy="365125"/>
          </a:xfrm>
        </p:spPr>
        <p:txBody>
          <a:bodyPr/>
          <a:lstStyle/>
          <a:p>
            <a:fld id="{C6948BEF-FAAD-44AB-8E82-E2247398DED3}" type="slidenum">
              <a:rPr lang="en-US" smtClean="0"/>
              <a:pPr/>
              <a:t>49</a:t>
            </a:fld>
            <a:endParaRPr lang="en-US"/>
          </a:p>
        </p:txBody>
      </p:sp>
      <p:sp>
        <p:nvSpPr>
          <p:cNvPr id="9" name="Rectangle 8"/>
          <p:cNvSpPr/>
          <p:nvPr/>
        </p:nvSpPr>
        <p:spPr>
          <a:xfrm>
            <a:off x="114894" y="6301031"/>
            <a:ext cx="7142206" cy="276999"/>
          </a:xfrm>
          <a:prstGeom prst="rect">
            <a:avLst/>
          </a:prstGeom>
        </p:spPr>
        <p:txBody>
          <a:bodyPr wrap="square">
            <a:spAutoFit/>
          </a:bodyPr>
          <a:lstStyle/>
          <a:p>
            <a:r>
              <a:rPr lang="en-GB" sz="1200" dirty="0">
                <a:solidFill>
                  <a:schemeClr val="bg2">
                    <a:lumMod val="25000"/>
                  </a:schemeClr>
                </a:solidFill>
              </a:rPr>
              <a:t>Q25 Do you know who the current elected Police and Crime Commissioner is for your area?</a:t>
            </a:r>
            <a:endParaRPr lang="en-US" sz="1200" dirty="0">
              <a:solidFill>
                <a:schemeClr val="bg2">
                  <a:lumMod val="25000"/>
                </a:schemeClr>
              </a:solidFill>
            </a:endParaRPr>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055030753"/>
              </p:ext>
            </p:extLst>
          </p:nvPr>
        </p:nvGraphicFramePr>
        <p:xfrm>
          <a:off x="487084" y="1892200"/>
          <a:ext cx="3789045" cy="360807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07EBC567-F7C8-61D1-144E-D22840A5E148}"/>
              </a:ext>
            </a:extLst>
          </p:cNvPr>
          <p:cNvSpPr txBox="1">
            <a:spLocks/>
          </p:cNvSpPr>
          <p:nvPr/>
        </p:nvSpPr>
        <p:spPr>
          <a:xfrm>
            <a:off x="333632" y="235380"/>
            <a:ext cx="11730460" cy="98167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More than a tenth of respondents said they are aware of the Police and Crime Commissioner</a:t>
            </a:r>
            <a:endParaRPr lang="en-US" b="1" dirty="0">
              <a:solidFill>
                <a:schemeClr val="tx1">
                  <a:lumMod val="65000"/>
                  <a:lumOff val="35000"/>
                </a:schemeClr>
              </a:solidFill>
            </a:endParaRPr>
          </a:p>
        </p:txBody>
      </p:sp>
      <p:graphicFrame>
        <p:nvGraphicFramePr>
          <p:cNvPr id="10" name="Chart 9">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251090575"/>
              </p:ext>
            </p:extLst>
          </p:nvPr>
        </p:nvGraphicFramePr>
        <p:xfrm>
          <a:off x="4906108" y="1311490"/>
          <a:ext cx="6798808" cy="2775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760994494"/>
              </p:ext>
            </p:extLst>
          </p:nvPr>
        </p:nvGraphicFramePr>
        <p:xfrm>
          <a:off x="4967654" y="4111492"/>
          <a:ext cx="6645621" cy="2101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341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5</a:t>
            </a:fld>
            <a:endParaRPr lang="en-US"/>
          </a:p>
        </p:txBody>
      </p:sp>
      <p:sp>
        <p:nvSpPr>
          <p:cNvPr id="4" name="TextBox 3"/>
          <p:cNvSpPr txBox="1"/>
          <p:nvPr/>
        </p:nvSpPr>
        <p:spPr>
          <a:xfrm>
            <a:off x="333632" y="1160789"/>
            <a:ext cx="11656310" cy="2308324"/>
          </a:xfrm>
          <a:prstGeom prst="rect">
            <a:avLst/>
          </a:prstGeom>
          <a:noFill/>
        </p:spPr>
        <p:txBody>
          <a:bodyPr wrap="square" rtlCol="0">
            <a:spAutoFit/>
          </a:bodyPr>
          <a:lstStyle/>
          <a:p>
            <a:pPr marL="342900" indent="-342900" algn="just">
              <a:buClr>
                <a:srgbClr val="1BBABF"/>
              </a:buClr>
              <a:buSzPct val="120000"/>
              <a:buFont typeface="Wingdings" pitchFamily="2" charset="2"/>
              <a:buChar char="§"/>
            </a:pPr>
            <a:r>
              <a:rPr lang="en-GB" dirty="0">
                <a:solidFill>
                  <a:schemeClr val="tx1">
                    <a:lumMod val="65000"/>
                    <a:lumOff val="35000"/>
                  </a:schemeClr>
                </a:solidFill>
              </a:rPr>
              <a:t>Almost nine-tenths (88%) are confident that they could access WMP in an emergency with fewer (70%) confident they could do so in a non-emergency.</a:t>
            </a:r>
          </a:p>
          <a:p>
            <a:pPr algn="just">
              <a:buClr>
                <a:srgbClr val="1BBABF"/>
              </a:buClr>
              <a:buSzPct val="120000"/>
            </a:pPr>
            <a:endParaRPr lang="en-GB" dirty="0">
              <a:solidFill>
                <a:srgbClr val="FF0000"/>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The majority (77%) continue to say they would prefer to contact West Mercia Police by telephone for a non-emergency issue.</a:t>
            </a:r>
          </a:p>
          <a:p>
            <a:pPr algn="just">
              <a:buClr>
                <a:srgbClr val="1BBABF"/>
              </a:buClr>
              <a:buSzPct val="120000"/>
            </a:pPr>
            <a:endParaRPr lang="en-GB" dirty="0">
              <a:solidFill>
                <a:srgbClr val="FF0000"/>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More than half find out about crime and policing issues from the media in general (56%) or from social media (52%), Around half (51%) are informed about what WMP is doing in their local area.</a:t>
            </a:r>
          </a:p>
        </p:txBody>
      </p:sp>
      <p:sp>
        <p:nvSpPr>
          <p:cNvPr id="6" name="Title 1"/>
          <p:cNvSpPr txBox="1">
            <a:spLocks/>
          </p:cNvSpPr>
          <p:nvPr/>
        </p:nvSpPr>
        <p:spPr>
          <a:xfrm>
            <a:off x="333632" y="159179"/>
            <a:ext cx="11545274" cy="100922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Interaction / Access</a:t>
            </a:r>
          </a:p>
        </p:txBody>
      </p:sp>
      <p:sp>
        <p:nvSpPr>
          <p:cNvPr id="7" name="Title 1"/>
          <p:cNvSpPr txBox="1">
            <a:spLocks/>
          </p:cNvSpPr>
          <p:nvPr/>
        </p:nvSpPr>
        <p:spPr>
          <a:xfrm>
            <a:off x="323363" y="3353822"/>
            <a:ext cx="11545274" cy="100922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Effectiveness</a:t>
            </a:r>
          </a:p>
        </p:txBody>
      </p:sp>
      <p:sp>
        <p:nvSpPr>
          <p:cNvPr id="8" name="TextBox 7"/>
          <p:cNvSpPr txBox="1"/>
          <p:nvPr/>
        </p:nvSpPr>
        <p:spPr>
          <a:xfrm>
            <a:off x="333632" y="4365463"/>
            <a:ext cx="11656310" cy="1477328"/>
          </a:xfrm>
          <a:prstGeom prst="rect">
            <a:avLst/>
          </a:prstGeom>
          <a:noFill/>
        </p:spPr>
        <p:txBody>
          <a:bodyPr wrap="square" rtlCol="0">
            <a:spAutoFit/>
          </a:bodyPr>
          <a:lstStyle/>
          <a:p>
            <a:pPr marL="342900" indent="-342900" algn="just">
              <a:buClr>
                <a:srgbClr val="1BBABF"/>
              </a:buClr>
              <a:buSzPct val="120000"/>
              <a:buFont typeface="Wingdings" pitchFamily="2" charset="2"/>
              <a:buChar char="§"/>
            </a:pPr>
            <a:r>
              <a:rPr lang="en-GB" dirty="0">
                <a:solidFill>
                  <a:schemeClr val="tx1">
                    <a:lumMod val="65000"/>
                    <a:lumOff val="35000"/>
                  </a:schemeClr>
                </a:solidFill>
              </a:rPr>
              <a:t>Almost three-quarters (72%) agree WMP understand the issues in their community; around a fifth (22%) say that they crime and ASB is a problem in their area.</a:t>
            </a:r>
          </a:p>
          <a:p>
            <a:pPr algn="just">
              <a:buClr>
                <a:srgbClr val="1BBABF"/>
              </a:buClr>
              <a:buSzPct val="120000"/>
            </a:pPr>
            <a:endParaRPr lang="en-GB" dirty="0">
              <a:solidFill>
                <a:srgbClr val="FF0000"/>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Three-quarters (75%) say that crime and ASB had remained the same compared to 12 months ago; more than a tenth (14%) report an increase. More than three-quarters (76%) agree that WMP are dealing with crime and ASB.</a:t>
            </a:r>
          </a:p>
        </p:txBody>
      </p:sp>
    </p:spTree>
    <p:extLst>
      <p:ext uri="{BB962C8B-B14F-4D97-AF65-F5344CB8AC3E}">
        <p14:creationId xmlns:p14="http://schemas.microsoft.com/office/powerpoint/2010/main" val="1283288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50</a:t>
            </a:fld>
            <a:endParaRPr lang="en-US"/>
          </a:p>
        </p:txBody>
      </p:sp>
      <p:sp>
        <p:nvSpPr>
          <p:cNvPr id="6" name="Rounded Rectangle 5"/>
          <p:cNvSpPr/>
          <p:nvPr/>
        </p:nvSpPr>
        <p:spPr>
          <a:xfrm>
            <a:off x="8402221" y="1769103"/>
            <a:ext cx="3335509" cy="4046569"/>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endParaRPr lang="en-GB" sz="1600" b="1" dirty="0">
              <a:solidFill>
                <a:srgbClr val="4F4F4F"/>
              </a:solidFill>
            </a:endParaRPr>
          </a:p>
          <a:p>
            <a:pPr algn="ctr">
              <a:buClr>
                <a:srgbClr val="4C6D97"/>
              </a:buClr>
            </a:pPr>
            <a:r>
              <a:rPr lang="en-GB" sz="1600" b="1" dirty="0">
                <a:solidFill>
                  <a:srgbClr val="4F4F4F"/>
                </a:solidFill>
              </a:rPr>
              <a:t>Key Insights</a:t>
            </a:r>
          </a:p>
          <a:p>
            <a:pPr algn="ctr">
              <a:buClr>
                <a:srgbClr val="4C6D97"/>
              </a:buClr>
            </a:pPr>
            <a:endParaRPr lang="en-GB" sz="1600" b="1" dirty="0">
              <a:solidFill>
                <a:srgbClr val="4F4F4F"/>
              </a:solidFill>
            </a:endParaRPr>
          </a:p>
          <a:p>
            <a:pPr algn="just">
              <a:buClr>
                <a:srgbClr val="4C6D97"/>
              </a:buClr>
            </a:pPr>
            <a:r>
              <a:rPr lang="en-GB" sz="1400" dirty="0">
                <a:solidFill>
                  <a:schemeClr val="tx1">
                    <a:lumMod val="65000"/>
                    <a:lumOff val="35000"/>
                  </a:schemeClr>
                </a:solidFill>
              </a:rPr>
              <a:t>Males are more likely to be aware of the PCC compared to females</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No-one aged &lt;25 years say they are aware of the Police and Crime Commissioner</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The older the respondent the more likely they were to be aware of the PCC</a:t>
            </a:r>
          </a:p>
          <a:p>
            <a:pPr algn="just">
              <a:buClr>
                <a:srgbClr val="4C6D97"/>
              </a:buClr>
            </a:pPr>
            <a:endParaRPr lang="en-GB" sz="1400" dirty="0">
              <a:solidFill>
                <a:schemeClr val="tx1">
                  <a:lumMod val="65000"/>
                  <a:lumOff val="35000"/>
                </a:schemeClr>
              </a:solidFill>
            </a:endParaRPr>
          </a:p>
          <a:p>
            <a:pPr algn="just">
              <a:buClr>
                <a:srgbClr val="4C6D97"/>
              </a:buClr>
            </a:pPr>
            <a:r>
              <a:rPr lang="en-GB" sz="1400" dirty="0">
                <a:solidFill>
                  <a:schemeClr val="tx1">
                    <a:lumMod val="65000"/>
                    <a:lumOff val="35000"/>
                  </a:schemeClr>
                </a:solidFill>
              </a:rPr>
              <a:t>Perceptions surveys typically record awareness of 8-15% based on previous research conducted by SMSR. </a:t>
            </a:r>
          </a:p>
          <a:p>
            <a:pPr>
              <a:buClr>
                <a:srgbClr val="4C6D97"/>
              </a:buClr>
            </a:pPr>
            <a:endParaRPr lang="en-GB" sz="1400" dirty="0">
              <a:solidFill>
                <a:schemeClr val="tx1">
                  <a:lumMod val="65000"/>
                  <a:lumOff val="35000"/>
                </a:schemeClr>
              </a:solidFill>
            </a:endParaRPr>
          </a:p>
          <a:p>
            <a:pPr>
              <a:buClr>
                <a:srgbClr val="4C6D97"/>
              </a:buClr>
            </a:pPr>
            <a:endParaRPr lang="en-GB" sz="1400" dirty="0">
              <a:solidFill>
                <a:schemeClr val="tx1">
                  <a:lumMod val="65000"/>
                  <a:lumOff val="35000"/>
                </a:schemeClr>
              </a:solidFill>
            </a:endParaRPr>
          </a:p>
        </p:txBody>
      </p:sp>
      <p:pic>
        <p:nvPicPr>
          <p:cNvPr id="7"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613131" y="1881474"/>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4894" y="6301031"/>
            <a:ext cx="7142206" cy="276999"/>
          </a:xfrm>
          <a:prstGeom prst="rect">
            <a:avLst/>
          </a:prstGeom>
        </p:spPr>
        <p:txBody>
          <a:bodyPr wrap="square">
            <a:spAutoFit/>
          </a:bodyPr>
          <a:lstStyle/>
          <a:p>
            <a:r>
              <a:rPr lang="en-GB" sz="1200" dirty="0">
                <a:solidFill>
                  <a:schemeClr val="bg2">
                    <a:lumMod val="25000"/>
                  </a:schemeClr>
                </a:solidFill>
              </a:rPr>
              <a:t>Q25 Do you know who the current elected Police and Crime Commissioner is for your area?</a:t>
            </a:r>
            <a:endParaRPr lang="en-US" sz="1200" dirty="0">
              <a:solidFill>
                <a:schemeClr val="bg2">
                  <a:lumMod val="25000"/>
                </a:schemeClr>
              </a:solidFill>
            </a:endParaRPr>
          </a:p>
        </p:txBody>
      </p:sp>
      <p:sp>
        <p:nvSpPr>
          <p:cNvPr id="3" name="Title 1">
            <a:extLst>
              <a:ext uri="{FF2B5EF4-FFF2-40B4-BE49-F238E27FC236}">
                <a16:creationId xmlns:a16="http://schemas.microsoft.com/office/drawing/2014/main" id="{52DF45F5-5210-BDEA-DF5D-45C4AE52ADA5}"/>
              </a:ext>
            </a:extLst>
          </p:cNvPr>
          <p:cNvSpPr txBox="1">
            <a:spLocks/>
          </p:cNvSpPr>
          <p:nvPr/>
        </p:nvSpPr>
        <p:spPr>
          <a:xfrm>
            <a:off x="333632" y="235380"/>
            <a:ext cx="11730460" cy="98167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More than a tenth of respondents said they are aware of the Police and Crime Commissioner</a:t>
            </a:r>
            <a:endParaRPr lang="en-US" b="1" dirty="0">
              <a:solidFill>
                <a:schemeClr val="tx1">
                  <a:lumMod val="65000"/>
                  <a:lumOff val="35000"/>
                </a:schemeClr>
              </a:solidFill>
            </a:endParaRPr>
          </a:p>
        </p:txBody>
      </p:sp>
      <p:graphicFrame>
        <p:nvGraphicFramePr>
          <p:cNvPr id="5" name="Chart 4">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1363506518"/>
              </p:ext>
            </p:extLst>
          </p:nvPr>
        </p:nvGraphicFramePr>
        <p:xfrm>
          <a:off x="684850" y="1769103"/>
          <a:ext cx="7360112" cy="39019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3517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Seven </a:t>
            </a:r>
          </a:p>
          <a:p>
            <a:r>
              <a:rPr lang="en-GB" sz="5000" dirty="0">
                <a:solidFill>
                  <a:schemeClr val="tx1">
                    <a:lumMod val="65000"/>
                    <a:lumOff val="35000"/>
                  </a:schemeClr>
                </a:solidFill>
              </a:rPr>
              <a:t>LPA &amp; Victim Comparisons</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742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52</a:t>
            </a:fld>
            <a:endParaRPr lang="en-US"/>
          </a:p>
        </p:txBody>
      </p:sp>
      <p:sp>
        <p:nvSpPr>
          <p:cNvPr id="8" name="Title 1"/>
          <p:cNvSpPr txBox="1">
            <a:spLocks/>
          </p:cNvSpPr>
          <p:nvPr/>
        </p:nvSpPr>
        <p:spPr>
          <a:xfrm>
            <a:off x="333632" y="159180"/>
            <a:ext cx="11730460" cy="693674"/>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Question Overview</a:t>
            </a:r>
            <a:endParaRPr lang="en-US" b="1" dirty="0">
              <a:solidFill>
                <a:schemeClr val="tx1">
                  <a:lumMod val="65000"/>
                  <a:lumOff val="35000"/>
                </a:schemeClr>
              </a:solidFill>
            </a:endParaRPr>
          </a:p>
        </p:txBody>
      </p:sp>
      <p:sp>
        <p:nvSpPr>
          <p:cNvPr id="2" name="TextBox 1"/>
          <p:cNvSpPr txBox="1"/>
          <p:nvPr/>
        </p:nvSpPr>
        <p:spPr>
          <a:xfrm>
            <a:off x="440510" y="6377048"/>
            <a:ext cx="5664472" cy="369332"/>
          </a:xfrm>
          <a:prstGeom prst="rect">
            <a:avLst/>
          </a:prstGeom>
          <a:noFill/>
        </p:spPr>
        <p:txBody>
          <a:bodyPr wrap="square" rtlCol="0">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GB" sz="900" dirty="0">
              <a:solidFill>
                <a:schemeClr val="bg2">
                  <a:lumMod val="25000"/>
                </a:schemeClr>
              </a:solidFill>
            </a:endParaRPr>
          </a:p>
        </p:txBody>
      </p:sp>
      <p:graphicFrame>
        <p:nvGraphicFramePr>
          <p:cNvPr id="5" name="Chart 4">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1495753841"/>
              </p:ext>
            </p:extLst>
          </p:nvPr>
        </p:nvGraphicFramePr>
        <p:xfrm>
          <a:off x="1028702" y="782515"/>
          <a:ext cx="10102362" cy="5319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047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53</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Herefordshire</a:t>
            </a:r>
            <a:endParaRPr lang="en-US" b="1" dirty="0">
              <a:solidFill>
                <a:schemeClr val="tx1">
                  <a:lumMod val="65000"/>
                  <a:lumOff val="35000"/>
                </a:schemeClr>
              </a:solidFill>
            </a:endParaRPr>
          </a:p>
        </p:txBody>
      </p:sp>
      <p:sp>
        <p:nvSpPr>
          <p:cNvPr id="6" name="Rounded Rectangle 5"/>
          <p:cNvSpPr/>
          <p:nvPr/>
        </p:nvSpPr>
        <p:spPr>
          <a:xfrm>
            <a:off x="7104186" y="704634"/>
            <a:ext cx="4950070" cy="541030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endParaRPr lang="en-GB" sz="1600" b="1" dirty="0">
              <a:solidFill>
                <a:srgbClr val="4F4F4F"/>
              </a:solidFill>
            </a:endParaRPr>
          </a:p>
          <a:p>
            <a:pPr algn="ctr">
              <a:buClr>
                <a:srgbClr val="4C6D97"/>
              </a:buClr>
            </a:pPr>
            <a:endParaRPr lang="en-GB" sz="1600" b="1" dirty="0">
              <a:solidFill>
                <a:srgbClr val="4F4F4F"/>
              </a:solidFill>
            </a:endParaRPr>
          </a:p>
          <a:p>
            <a:pPr algn="ctr">
              <a:buClr>
                <a:srgbClr val="4C6D97"/>
              </a:buClr>
            </a:pPr>
            <a:endParaRPr lang="en-GB" sz="1600" b="1" dirty="0">
              <a:solidFill>
                <a:srgbClr val="4F4F4F"/>
              </a:solidFill>
            </a:endParaRPr>
          </a:p>
          <a:p>
            <a:pPr algn="ctr">
              <a:buClr>
                <a:srgbClr val="4C6D97"/>
              </a:buClr>
            </a:pPr>
            <a:r>
              <a:rPr lang="en-GB" sz="1600" b="1" dirty="0">
                <a:solidFill>
                  <a:srgbClr val="4F4F4F"/>
                </a:solidFill>
              </a:rPr>
              <a:t>Key Findings Compared With Other NPTs </a:t>
            </a:r>
          </a:p>
          <a:p>
            <a:pPr>
              <a:buClr>
                <a:srgbClr val="4C6D97"/>
              </a:buClr>
            </a:pPr>
            <a:endParaRPr lang="en-GB" sz="1200"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Least</a:t>
            </a:r>
            <a:r>
              <a:rPr lang="en-GB" sz="1200" dirty="0">
                <a:solidFill>
                  <a:schemeClr val="tx1">
                    <a:lumMod val="65000"/>
                    <a:lumOff val="35000"/>
                  </a:schemeClr>
                </a:solidFill>
              </a:rPr>
              <a:t> likely to see an officer or PCSO at least weekly (20%)</a:t>
            </a:r>
          </a:p>
          <a:p>
            <a:pPr>
              <a:buClr>
                <a:srgbClr val="4C6D97"/>
              </a:buClr>
            </a:pPr>
            <a:endParaRPr lang="en-GB" sz="1200" b="1" i="1" u="sng"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Least</a:t>
            </a:r>
            <a:r>
              <a:rPr lang="en-GB" sz="1200" dirty="0">
                <a:solidFill>
                  <a:schemeClr val="tx1">
                    <a:lumMod val="65000"/>
                    <a:lumOff val="35000"/>
                  </a:schemeClr>
                </a:solidFill>
              </a:rPr>
              <a:t> informed about what WMP are doing in their local area (48%)</a:t>
            </a:r>
          </a:p>
          <a:p>
            <a:pPr>
              <a:buClr>
                <a:srgbClr val="4C6D97"/>
              </a:buClr>
            </a:pPr>
            <a:endParaRPr lang="en-GB" sz="1200" b="1" i="1" u="sng"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Least</a:t>
            </a:r>
            <a:r>
              <a:rPr lang="en-GB" sz="1200" dirty="0">
                <a:solidFill>
                  <a:schemeClr val="tx1">
                    <a:lumMod val="65000"/>
                    <a:lumOff val="35000"/>
                  </a:schemeClr>
                </a:solidFill>
              </a:rPr>
              <a:t> likely to have experienced crime over the past year (10%)</a:t>
            </a:r>
          </a:p>
          <a:p>
            <a:pPr>
              <a:buClr>
                <a:srgbClr val="4C6D97"/>
              </a:buClr>
            </a:pPr>
            <a:endParaRPr lang="en-GB" sz="1200"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Least</a:t>
            </a:r>
            <a:r>
              <a:rPr lang="en-GB" sz="1200" dirty="0">
                <a:solidFill>
                  <a:schemeClr val="tx1">
                    <a:lumMod val="65000"/>
                    <a:lumOff val="35000"/>
                  </a:schemeClr>
                </a:solidFill>
              </a:rPr>
              <a:t> likely to feel WMP understand issues in their community (70%) joint with Telford and Wrekin</a:t>
            </a:r>
          </a:p>
          <a:p>
            <a:pPr>
              <a:buClr>
                <a:srgbClr val="4C6D97"/>
              </a:buClr>
            </a:pPr>
            <a:endParaRPr lang="en-GB" sz="1200" dirty="0">
              <a:solidFill>
                <a:schemeClr val="tx2">
                  <a:lumMod val="60000"/>
                  <a:lumOff val="40000"/>
                </a:schemeClr>
              </a:solidFill>
            </a:endParaRPr>
          </a:p>
          <a:p>
            <a:pPr>
              <a:buClr>
                <a:srgbClr val="4C6D97"/>
              </a:buClr>
            </a:pPr>
            <a:r>
              <a:rPr lang="en-GB" sz="1200" b="1" i="1" u="sng" dirty="0">
                <a:solidFill>
                  <a:schemeClr val="tx1">
                    <a:lumMod val="65000"/>
                    <a:lumOff val="35000"/>
                  </a:schemeClr>
                </a:solidFill>
              </a:rPr>
              <a:t>Least</a:t>
            </a:r>
            <a:r>
              <a:rPr lang="en-GB" sz="1200" dirty="0">
                <a:solidFill>
                  <a:schemeClr val="tx1">
                    <a:lumMod val="65000"/>
                    <a:lumOff val="35000"/>
                  </a:schemeClr>
                </a:solidFill>
              </a:rPr>
              <a:t> likely have said crime and ASB is a problem in their area (15%)</a:t>
            </a:r>
          </a:p>
          <a:p>
            <a:pPr>
              <a:buClr>
                <a:srgbClr val="4C6D97"/>
              </a:buClr>
            </a:pPr>
            <a:endParaRPr lang="en-GB" sz="1200"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Least</a:t>
            </a:r>
            <a:r>
              <a:rPr lang="en-GB" sz="1200" dirty="0">
                <a:solidFill>
                  <a:schemeClr val="tx1">
                    <a:lumMod val="65000"/>
                    <a:lumOff val="35000"/>
                  </a:schemeClr>
                </a:solidFill>
              </a:rPr>
              <a:t> confident that WMP use stop and search powers fairly and respectfully (62%) joint with Shropshire</a:t>
            </a:r>
          </a:p>
          <a:p>
            <a:pPr>
              <a:buClr>
                <a:srgbClr val="4C6D97"/>
              </a:buClr>
            </a:pPr>
            <a:endParaRPr lang="en-GB" sz="1200"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Most</a:t>
            </a:r>
            <a:r>
              <a:rPr lang="en-GB" sz="1200" dirty="0">
                <a:solidFill>
                  <a:schemeClr val="tx1">
                    <a:lumMod val="65000"/>
                    <a:lumOff val="35000"/>
                  </a:schemeClr>
                </a:solidFill>
              </a:rPr>
              <a:t> confident they would receive a good service from WMP (82%) joint with Telford &amp; Wrekin</a:t>
            </a:r>
          </a:p>
          <a:p>
            <a:pPr>
              <a:buClr>
                <a:srgbClr val="4C6D97"/>
              </a:buClr>
            </a:pPr>
            <a:endParaRPr lang="en-GB" sz="1200"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Most</a:t>
            </a:r>
            <a:r>
              <a:rPr lang="en-GB" sz="1200" dirty="0">
                <a:solidFill>
                  <a:schemeClr val="tx1">
                    <a:lumMod val="65000"/>
                    <a:lumOff val="35000"/>
                  </a:schemeClr>
                </a:solidFill>
              </a:rPr>
              <a:t> likely to have confidence in WMP (83%) joint with South Worcestershire and Telford &amp; Wrekin</a:t>
            </a:r>
          </a:p>
          <a:p>
            <a:pPr>
              <a:buClr>
                <a:srgbClr val="4C6D97"/>
              </a:buClr>
            </a:pPr>
            <a:endParaRPr lang="en-GB" sz="1200" dirty="0">
              <a:solidFill>
                <a:schemeClr val="tx1">
                  <a:lumMod val="65000"/>
                  <a:lumOff val="35000"/>
                </a:schemeClr>
              </a:solidFill>
            </a:endParaRPr>
          </a:p>
          <a:p>
            <a:pPr>
              <a:buClr>
                <a:srgbClr val="4C6D97"/>
              </a:buClr>
            </a:pPr>
            <a:r>
              <a:rPr lang="en-GB" sz="1200" b="1" i="1" u="sng" dirty="0">
                <a:solidFill>
                  <a:schemeClr val="tx1">
                    <a:lumMod val="65000"/>
                    <a:lumOff val="35000"/>
                  </a:schemeClr>
                </a:solidFill>
              </a:rPr>
              <a:t>Highest</a:t>
            </a:r>
            <a:r>
              <a:rPr lang="en-GB" sz="1200" dirty="0">
                <a:solidFill>
                  <a:schemeClr val="tx1">
                    <a:lumMod val="65000"/>
                    <a:lumOff val="35000"/>
                  </a:schemeClr>
                </a:solidFill>
              </a:rPr>
              <a:t> awareness of the PCC (15%) joint with South Worcestershire</a:t>
            </a:r>
          </a:p>
          <a:p>
            <a:pPr>
              <a:buClr>
                <a:srgbClr val="4C6D97"/>
              </a:buClr>
            </a:pPr>
            <a:endParaRPr lang="en-GB" sz="1300" dirty="0">
              <a:solidFill>
                <a:schemeClr val="tx1">
                  <a:lumMod val="65000"/>
                  <a:lumOff val="35000"/>
                </a:schemeClr>
              </a:solidFill>
            </a:endParaRPr>
          </a:p>
          <a:p>
            <a:pPr>
              <a:buClr>
                <a:srgbClr val="4C6D97"/>
              </a:buClr>
            </a:pPr>
            <a:endParaRPr lang="en-GB" sz="1300" b="1" i="1" dirty="0">
              <a:solidFill>
                <a:schemeClr val="tx1">
                  <a:lumMod val="65000"/>
                  <a:lumOff val="35000"/>
                </a:schemeClr>
              </a:solidFill>
            </a:endParaRPr>
          </a:p>
        </p:txBody>
      </p:sp>
      <p:pic>
        <p:nvPicPr>
          <p:cNvPr id="7"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7368149" y="809707"/>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822831441"/>
              </p:ext>
            </p:extLst>
          </p:nvPr>
        </p:nvGraphicFramePr>
        <p:xfrm>
          <a:off x="1350637" y="754380"/>
          <a:ext cx="4848225" cy="3388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0000000-0008-0000-0800-00000B000000}"/>
              </a:ext>
            </a:extLst>
          </p:cNvPr>
          <p:cNvGraphicFramePr>
            <a:graphicFrameLocks/>
          </p:cNvGraphicFramePr>
          <p:nvPr>
            <p:extLst>
              <p:ext uri="{D42A27DB-BD31-4B8C-83A1-F6EECF244321}">
                <p14:modId xmlns:p14="http://schemas.microsoft.com/office/powerpoint/2010/main" val="4032553104"/>
              </p:ext>
            </p:extLst>
          </p:nvPr>
        </p:nvGraphicFramePr>
        <p:xfrm>
          <a:off x="342424" y="4105863"/>
          <a:ext cx="6480000"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4648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54</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Herefordshire</a:t>
            </a:r>
            <a:endParaRPr lang="en-US" b="1" dirty="0">
              <a:solidFill>
                <a:schemeClr val="tx1">
                  <a:lumMod val="65000"/>
                  <a:lumOff val="35000"/>
                </a:schemeClr>
              </a:solidFill>
            </a:endParaRPr>
          </a:p>
        </p:txBody>
      </p:sp>
      <p:sp>
        <p:nvSpPr>
          <p:cNvPr id="9" name="Rectangle 8"/>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cxnSp>
        <p:nvCxnSpPr>
          <p:cNvPr id="3" name="Straight Connector 2"/>
          <p:cNvCxnSpPr/>
          <p:nvPr/>
        </p:nvCxnSpPr>
        <p:spPr>
          <a:xfrm>
            <a:off x="6086475" y="781050"/>
            <a:ext cx="0" cy="540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632" y="3461325"/>
            <a:ext cx="11520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971329176"/>
              </p:ext>
            </p:extLst>
          </p:nvPr>
        </p:nvGraphicFramePr>
        <p:xfrm>
          <a:off x="218629" y="844211"/>
          <a:ext cx="57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235769780"/>
              </p:ext>
            </p:extLst>
          </p:nvPr>
        </p:nvGraphicFramePr>
        <p:xfrm>
          <a:off x="6294566" y="844211"/>
          <a:ext cx="576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900-00000E000000}"/>
              </a:ext>
            </a:extLst>
          </p:cNvPr>
          <p:cNvGraphicFramePr>
            <a:graphicFrameLocks/>
          </p:cNvGraphicFramePr>
          <p:nvPr>
            <p:extLst>
              <p:ext uri="{D42A27DB-BD31-4B8C-83A1-F6EECF244321}">
                <p14:modId xmlns:p14="http://schemas.microsoft.com/office/powerpoint/2010/main" val="2103033440"/>
              </p:ext>
            </p:extLst>
          </p:nvPr>
        </p:nvGraphicFramePr>
        <p:xfrm>
          <a:off x="218629" y="3679951"/>
          <a:ext cx="5760000" cy="2535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00000000-0008-0000-0900-000013000000}"/>
              </a:ext>
            </a:extLst>
          </p:cNvPr>
          <p:cNvGraphicFramePr>
            <a:graphicFrameLocks/>
          </p:cNvGraphicFramePr>
          <p:nvPr>
            <p:extLst>
              <p:ext uri="{D42A27DB-BD31-4B8C-83A1-F6EECF244321}">
                <p14:modId xmlns:p14="http://schemas.microsoft.com/office/powerpoint/2010/main" val="862346659"/>
              </p:ext>
            </p:extLst>
          </p:nvPr>
        </p:nvGraphicFramePr>
        <p:xfrm>
          <a:off x="6289804" y="3685414"/>
          <a:ext cx="5769525" cy="25352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10795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55</a:t>
            </a:fld>
            <a:endParaRPr lang="en-US"/>
          </a:p>
        </p:txBody>
      </p:sp>
      <p:sp>
        <p:nvSpPr>
          <p:cNvPr id="8" name="Title 1"/>
          <p:cNvSpPr txBox="1">
            <a:spLocks/>
          </p:cNvSpPr>
          <p:nvPr/>
        </p:nvSpPr>
        <p:spPr>
          <a:xfrm>
            <a:off x="347113"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Shropshire</a:t>
            </a:r>
            <a:endParaRPr lang="en-US" b="1" dirty="0">
              <a:solidFill>
                <a:schemeClr val="tx1">
                  <a:lumMod val="65000"/>
                  <a:lumOff val="35000"/>
                </a:schemeClr>
              </a:solidFill>
            </a:endParaRPr>
          </a:p>
        </p:txBody>
      </p:sp>
      <p:sp>
        <p:nvSpPr>
          <p:cNvPr id="6" name="Rounded Rectangle 5"/>
          <p:cNvSpPr/>
          <p:nvPr/>
        </p:nvSpPr>
        <p:spPr>
          <a:xfrm>
            <a:off x="8079921" y="1031446"/>
            <a:ext cx="3724274" cy="458491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endParaRPr lang="en-GB" sz="1600" b="1" dirty="0">
              <a:solidFill>
                <a:srgbClr val="4F4F4F"/>
              </a:solidFill>
            </a:endParaRPr>
          </a:p>
          <a:p>
            <a:pPr algn="ctr">
              <a:buClr>
                <a:srgbClr val="4C6D97"/>
              </a:buClr>
            </a:pPr>
            <a:r>
              <a:rPr lang="en-GB" sz="1600" b="1" dirty="0">
                <a:solidFill>
                  <a:srgbClr val="4F4F4F"/>
                </a:solidFill>
              </a:rPr>
              <a:t>Key Findings Compared With Other NPTs </a:t>
            </a:r>
          </a:p>
          <a:p>
            <a:pPr algn="just">
              <a:buClr>
                <a:srgbClr val="4C6D97"/>
              </a:buClr>
            </a:pPr>
            <a:endParaRPr lang="en-GB" sz="1300" dirty="0">
              <a:solidFill>
                <a:schemeClr val="tx1">
                  <a:lumMod val="65000"/>
                  <a:lumOff val="35000"/>
                </a:schemeClr>
              </a:solidFill>
            </a:endParaRPr>
          </a:p>
          <a:p>
            <a:pPr algn="just">
              <a:buClr>
                <a:srgbClr val="4C6D97"/>
              </a:buClr>
            </a:pPr>
            <a:r>
              <a:rPr lang="en-GB" sz="1300" b="1" i="1" u="sng" dirty="0">
                <a:solidFill>
                  <a:schemeClr val="tx1">
                    <a:lumMod val="65000"/>
                    <a:lumOff val="35000"/>
                  </a:schemeClr>
                </a:solidFill>
              </a:rPr>
              <a:t>Most</a:t>
            </a:r>
            <a:r>
              <a:rPr lang="en-GB" sz="1300" dirty="0">
                <a:solidFill>
                  <a:schemeClr val="tx1">
                    <a:lumMod val="65000"/>
                    <a:lumOff val="35000"/>
                  </a:schemeClr>
                </a:solidFill>
              </a:rPr>
              <a:t> likely to see an officer or PCSO at least weekly (20%) joint with Telford and Wrekin</a:t>
            </a:r>
          </a:p>
          <a:p>
            <a:pPr algn="just">
              <a:buClr>
                <a:srgbClr val="4C6D97"/>
              </a:buClr>
            </a:pPr>
            <a:endParaRPr lang="en-GB" sz="1300" b="1" i="1" u="sng" dirty="0">
              <a:solidFill>
                <a:schemeClr val="tx1">
                  <a:lumMod val="65000"/>
                  <a:lumOff val="35000"/>
                </a:schemeClr>
              </a:solidFill>
            </a:endParaRPr>
          </a:p>
          <a:p>
            <a:pPr algn="just">
              <a:buClr>
                <a:srgbClr val="4C6D97"/>
              </a:buClr>
            </a:pPr>
            <a:r>
              <a:rPr lang="en-GB" sz="1400" b="1" i="1" u="sng" dirty="0">
                <a:solidFill>
                  <a:schemeClr val="tx1">
                    <a:lumMod val="65000"/>
                    <a:lumOff val="35000"/>
                  </a:schemeClr>
                </a:solidFill>
              </a:rPr>
              <a:t>Least</a:t>
            </a:r>
            <a:r>
              <a:rPr lang="en-GB" sz="1400" dirty="0">
                <a:solidFill>
                  <a:schemeClr val="tx1">
                    <a:lumMod val="65000"/>
                    <a:lumOff val="35000"/>
                  </a:schemeClr>
                </a:solidFill>
              </a:rPr>
              <a:t> confident that WMP use stop and search powers fairly and respectfully (62%) joint with Herefordshire</a:t>
            </a:r>
            <a:endParaRPr lang="en-GB" sz="1300" b="1" i="1" u="sng" dirty="0">
              <a:solidFill>
                <a:schemeClr val="tx1">
                  <a:lumMod val="65000"/>
                  <a:lumOff val="35000"/>
                </a:schemeClr>
              </a:solidFill>
            </a:endParaRPr>
          </a:p>
          <a:p>
            <a:pPr algn="just">
              <a:buClr>
                <a:srgbClr val="4C6D97"/>
              </a:buClr>
            </a:pPr>
            <a:endParaRPr lang="en-GB" sz="1300" dirty="0">
              <a:solidFill>
                <a:schemeClr val="tx1">
                  <a:lumMod val="65000"/>
                  <a:lumOff val="35000"/>
                </a:schemeClr>
              </a:solidFill>
            </a:endParaRPr>
          </a:p>
          <a:p>
            <a:pPr algn="just">
              <a:buClr>
                <a:srgbClr val="4C6D97"/>
              </a:buClr>
            </a:pPr>
            <a:r>
              <a:rPr lang="en-GB" sz="1300" b="1" i="1" u="sng" dirty="0">
                <a:solidFill>
                  <a:schemeClr val="tx1">
                    <a:lumMod val="65000"/>
                    <a:lumOff val="35000"/>
                  </a:schemeClr>
                </a:solidFill>
              </a:rPr>
              <a:t>Most</a:t>
            </a:r>
            <a:r>
              <a:rPr lang="en-GB" sz="1300" dirty="0">
                <a:solidFill>
                  <a:schemeClr val="tx1">
                    <a:lumMod val="65000"/>
                    <a:lumOff val="35000"/>
                  </a:schemeClr>
                </a:solidFill>
              </a:rPr>
              <a:t> likely to feel the police were doing either an excellent or good job (63%) </a:t>
            </a:r>
          </a:p>
          <a:p>
            <a:pPr algn="just">
              <a:buClr>
                <a:srgbClr val="4C6D97"/>
              </a:buClr>
            </a:pPr>
            <a:endParaRPr lang="en-GB" sz="1300" b="1" i="1" u="sng" dirty="0">
              <a:solidFill>
                <a:schemeClr val="tx1">
                  <a:lumMod val="65000"/>
                  <a:lumOff val="35000"/>
                </a:schemeClr>
              </a:solidFill>
            </a:endParaRPr>
          </a:p>
          <a:p>
            <a:pPr algn="just">
              <a:buClr>
                <a:srgbClr val="4C6D97"/>
              </a:buClr>
            </a:pPr>
            <a:r>
              <a:rPr lang="en-GB" sz="1400" b="1" i="1" u="sng" dirty="0">
                <a:solidFill>
                  <a:schemeClr val="tx1">
                    <a:lumMod val="65000"/>
                    <a:lumOff val="35000"/>
                  </a:schemeClr>
                </a:solidFill>
              </a:rPr>
              <a:t>Least</a:t>
            </a:r>
            <a:r>
              <a:rPr lang="en-GB" sz="1400" dirty="0">
                <a:solidFill>
                  <a:schemeClr val="tx1">
                    <a:lumMod val="65000"/>
                    <a:lumOff val="35000"/>
                  </a:schemeClr>
                </a:solidFill>
              </a:rPr>
              <a:t> likely to have confidence in WMP (80%)</a:t>
            </a:r>
          </a:p>
          <a:p>
            <a:pPr algn="just">
              <a:buClr>
                <a:srgbClr val="4C6D97"/>
              </a:buClr>
            </a:pPr>
            <a:endParaRPr lang="en-GB" sz="1400" dirty="0">
              <a:solidFill>
                <a:schemeClr val="tx1">
                  <a:lumMod val="65000"/>
                  <a:lumOff val="35000"/>
                </a:schemeClr>
              </a:solidFill>
            </a:endParaRPr>
          </a:p>
          <a:p>
            <a:pPr algn="just">
              <a:buClr>
                <a:srgbClr val="4C6D97"/>
              </a:buClr>
            </a:pPr>
            <a:r>
              <a:rPr lang="en-GB" sz="1400" b="1" i="1" u="sng" dirty="0">
                <a:solidFill>
                  <a:schemeClr val="tx1">
                    <a:lumMod val="65000"/>
                    <a:lumOff val="35000"/>
                  </a:schemeClr>
                </a:solidFill>
              </a:rPr>
              <a:t>Lowest</a:t>
            </a:r>
            <a:r>
              <a:rPr lang="en-GB" sz="1400" dirty="0">
                <a:solidFill>
                  <a:schemeClr val="tx1">
                    <a:lumMod val="65000"/>
                    <a:lumOff val="35000"/>
                  </a:schemeClr>
                </a:solidFill>
              </a:rPr>
              <a:t> awareness of the PCC (13%)</a:t>
            </a:r>
          </a:p>
          <a:p>
            <a:pPr algn="just">
              <a:buClr>
                <a:srgbClr val="4C6D97"/>
              </a:buClr>
            </a:pPr>
            <a:endParaRPr lang="en-GB" sz="1300" dirty="0">
              <a:solidFill>
                <a:schemeClr val="tx1">
                  <a:lumMod val="65000"/>
                  <a:lumOff val="35000"/>
                </a:schemeClr>
              </a:solidFill>
              <a:highlight>
                <a:srgbClr val="00FF00"/>
              </a:highlight>
            </a:endParaRPr>
          </a:p>
        </p:txBody>
      </p:sp>
      <p:pic>
        <p:nvPicPr>
          <p:cNvPr id="7"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173514" y="1109755"/>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graphicFrame>
        <p:nvGraphicFramePr>
          <p:cNvPr id="5" name="Chart 4">
            <a:extLst>
              <a:ext uri="{FF2B5EF4-FFF2-40B4-BE49-F238E27FC236}">
                <a16:creationId xmlns:a16="http://schemas.microsoft.com/office/drawing/2014/main" id="{00000000-0008-0000-0800-000007000000}"/>
              </a:ext>
            </a:extLst>
          </p:cNvPr>
          <p:cNvGraphicFramePr>
            <a:graphicFrameLocks/>
          </p:cNvGraphicFramePr>
          <p:nvPr>
            <p:extLst>
              <p:ext uri="{D42A27DB-BD31-4B8C-83A1-F6EECF244321}">
                <p14:modId xmlns:p14="http://schemas.microsoft.com/office/powerpoint/2010/main" val="1516765421"/>
              </p:ext>
            </p:extLst>
          </p:nvPr>
        </p:nvGraphicFramePr>
        <p:xfrm>
          <a:off x="1758974" y="793689"/>
          <a:ext cx="5125403" cy="3419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800-00000C000000}"/>
              </a:ext>
            </a:extLst>
          </p:cNvPr>
          <p:cNvGraphicFramePr>
            <a:graphicFrameLocks/>
          </p:cNvGraphicFramePr>
          <p:nvPr>
            <p:extLst>
              <p:ext uri="{D42A27DB-BD31-4B8C-83A1-F6EECF244321}">
                <p14:modId xmlns:p14="http://schemas.microsoft.com/office/powerpoint/2010/main" val="126369837"/>
              </p:ext>
            </p:extLst>
          </p:nvPr>
        </p:nvGraphicFramePr>
        <p:xfrm>
          <a:off x="664735" y="4035009"/>
          <a:ext cx="6480000"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232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56</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Shropshire</a:t>
            </a:r>
            <a:endParaRPr lang="en-US" b="1" dirty="0">
              <a:solidFill>
                <a:schemeClr val="tx1">
                  <a:lumMod val="65000"/>
                  <a:lumOff val="35000"/>
                </a:schemeClr>
              </a:solidFill>
            </a:endParaRPr>
          </a:p>
        </p:txBody>
      </p:sp>
      <p:sp>
        <p:nvSpPr>
          <p:cNvPr id="9" name="Rectangle 8"/>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cxnSp>
        <p:nvCxnSpPr>
          <p:cNvPr id="3" name="Straight Connector 2"/>
          <p:cNvCxnSpPr/>
          <p:nvPr/>
        </p:nvCxnSpPr>
        <p:spPr>
          <a:xfrm>
            <a:off x="6086475" y="781050"/>
            <a:ext cx="0" cy="540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632" y="3461325"/>
            <a:ext cx="11520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1718166953"/>
              </p:ext>
            </p:extLst>
          </p:nvPr>
        </p:nvGraphicFramePr>
        <p:xfrm>
          <a:off x="281119" y="797326"/>
          <a:ext cx="5752380" cy="2535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900-00000A000000}"/>
              </a:ext>
            </a:extLst>
          </p:cNvPr>
          <p:cNvGraphicFramePr>
            <a:graphicFrameLocks/>
          </p:cNvGraphicFramePr>
          <p:nvPr>
            <p:extLst>
              <p:ext uri="{D42A27DB-BD31-4B8C-83A1-F6EECF244321}">
                <p14:modId xmlns:p14="http://schemas.microsoft.com/office/powerpoint/2010/main" val="2623924848"/>
              </p:ext>
            </p:extLst>
          </p:nvPr>
        </p:nvGraphicFramePr>
        <p:xfrm>
          <a:off x="6246831" y="797326"/>
          <a:ext cx="5769525" cy="2535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900-00000F000000}"/>
              </a:ext>
            </a:extLst>
          </p:cNvPr>
          <p:cNvGraphicFramePr>
            <a:graphicFrameLocks/>
          </p:cNvGraphicFramePr>
          <p:nvPr>
            <p:extLst>
              <p:ext uri="{D42A27DB-BD31-4B8C-83A1-F6EECF244321}">
                <p14:modId xmlns:p14="http://schemas.microsoft.com/office/powerpoint/2010/main" val="2880596280"/>
              </p:ext>
            </p:extLst>
          </p:nvPr>
        </p:nvGraphicFramePr>
        <p:xfrm>
          <a:off x="272547" y="3641640"/>
          <a:ext cx="5769525" cy="2535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00000000-0008-0000-0900-000014000000}"/>
              </a:ext>
            </a:extLst>
          </p:cNvPr>
          <p:cNvGraphicFramePr>
            <a:graphicFrameLocks/>
          </p:cNvGraphicFramePr>
          <p:nvPr>
            <p:extLst>
              <p:ext uri="{D42A27DB-BD31-4B8C-83A1-F6EECF244321}">
                <p14:modId xmlns:p14="http://schemas.microsoft.com/office/powerpoint/2010/main" val="3383339930"/>
              </p:ext>
            </p:extLst>
          </p:nvPr>
        </p:nvGraphicFramePr>
        <p:xfrm>
          <a:off x="6251593" y="3645450"/>
          <a:ext cx="5760000" cy="2527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22093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57</a:t>
            </a:fld>
            <a:endParaRPr lang="en-US"/>
          </a:p>
        </p:txBody>
      </p:sp>
      <p:sp>
        <p:nvSpPr>
          <p:cNvPr id="8" name="Title 1"/>
          <p:cNvSpPr txBox="1">
            <a:spLocks/>
          </p:cNvSpPr>
          <p:nvPr/>
        </p:nvSpPr>
        <p:spPr>
          <a:xfrm>
            <a:off x="333632" y="-10721"/>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Telford &amp; Wrekin</a:t>
            </a:r>
            <a:endParaRPr lang="en-US" b="1" dirty="0">
              <a:solidFill>
                <a:schemeClr val="tx1">
                  <a:lumMod val="65000"/>
                  <a:lumOff val="35000"/>
                </a:schemeClr>
              </a:solidFill>
            </a:endParaRPr>
          </a:p>
        </p:txBody>
      </p:sp>
      <p:sp>
        <p:nvSpPr>
          <p:cNvPr id="6" name="Rounded Rectangle 5"/>
          <p:cNvSpPr/>
          <p:nvPr/>
        </p:nvSpPr>
        <p:spPr>
          <a:xfrm>
            <a:off x="7323992" y="720638"/>
            <a:ext cx="4668716" cy="5394411"/>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endParaRPr lang="en-GB" sz="1100" b="1" dirty="0">
              <a:solidFill>
                <a:srgbClr val="4F4F4F"/>
              </a:solidFill>
            </a:endParaRPr>
          </a:p>
          <a:p>
            <a:pPr algn="ctr">
              <a:buClr>
                <a:srgbClr val="4C6D97"/>
              </a:buClr>
            </a:pPr>
            <a:r>
              <a:rPr lang="en-GB" sz="1100" b="1" dirty="0">
                <a:solidFill>
                  <a:srgbClr val="4F4F4F"/>
                </a:solidFill>
              </a:rPr>
              <a:t> </a:t>
            </a:r>
            <a:r>
              <a:rPr lang="en-GB" sz="1600" b="1" dirty="0">
                <a:solidFill>
                  <a:srgbClr val="4F4F4F"/>
                </a:solidFill>
              </a:rPr>
              <a:t>Key Findings Compared With Other NPTs</a:t>
            </a:r>
            <a:r>
              <a:rPr lang="en-GB" sz="1100" b="1" dirty="0">
                <a:solidFill>
                  <a:srgbClr val="4F4F4F"/>
                </a:solidFill>
              </a:rPr>
              <a:t> </a:t>
            </a:r>
            <a:endParaRPr lang="en-GB" sz="1100" dirty="0">
              <a:solidFill>
                <a:srgbClr val="005AA0"/>
              </a:solidFill>
            </a:endParaRPr>
          </a:p>
          <a:p>
            <a:pPr algn="just">
              <a:buClr>
                <a:srgbClr val="4C6D97"/>
              </a:buClr>
            </a:pPr>
            <a:endParaRPr lang="en-GB" sz="1100" b="1" i="1" u="sng"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likely to see an officer or PCSO at least weekly (20%) joint with Shropshire</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satisfied with the levels of policing in their local area (64%)</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b="1" dirty="0">
                <a:solidFill>
                  <a:schemeClr val="tx1">
                    <a:lumMod val="65000"/>
                    <a:lumOff val="35000"/>
                  </a:schemeClr>
                </a:solidFill>
              </a:rPr>
              <a:t> </a:t>
            </a:r>
            <a:r>
              <a:rPr lang="en-GB" sz="1100" dirty="0">
                <a:solidFill>
                  <a:schemeClr val="tx1">
                    <a:lumMod val="65000"/>
                    <a:lumOff val="35000"/>
                  </a:schemeClr>
                </a:solidFill>
              </a:rPr>
              <a:t>likely to have spoken to an officer or PCSO from their local policing team (14%)</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confident they could access the police in a non-emergency (72%)</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informed about what WMP are doing in their local area (53%)</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Least</a:t>
            </a:r>
            <a:r>
              <a:rPr lang="en-GB" sz="1100" dirty="0">
                <a:solidFill>
                  <a:schemeClr val="tx1">
                    <a:lumMod val="65000"/>
                    <a:lumOff val="35000"/>
                  </a:schemeClr>
                </a:solidFill>
              </a:rPr>
              <a:t> likely to feel WMP understand issues in their community (70%) joint with Herefordshire</a:t>
            </a:r>
          </a:p>
          <a:p>
            <a:pPr algn="just">
              <a:buClr>
                <a:srgbClr val="4C6D97"/>
              </a:buClr>
            </a:pPr>
            <a:endParaRPr lang="en-GB" sz="1100" b="1" i="1" u="sng"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likely to think that crime and ASB was a problem in their local area (27%)</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confident that WMP use stop and search powers fairly and respectfully</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confident they would receive a good service from WMP (82%) joint with Herefordshire</a:t>
            </a:r>
          </a:p>
          <a:p>
            <a:pPr algn="just">
              <a:buClr>
                <a:srgbClr val="4C6D97"/>
              </a:buClr>
            </a:pPr>
            <a:endParaRPr lang="en-GB" sz="1100" dirty="0">
              <a:solidFill>
                <a:schemeClr val="tx1">
                  <a:lumMod val="65000"/>
                  <a:lumOff val="35000"/>
                </a:schemeClr>
              </a:solidFill>
            </a:endParaRPr>
          </a:p>
          <a:p>
            <a:pPr algn="just">
              <a:buClr>
                <a:srgbClr val="4C6D97"/>
              </a:buClr>
            </a:pPr>
            <a:r>
              <a:rPr lang="en-GB" sz="1100" b="1" i="1" u="sng" dirty="0">
                <a:solidFill>
                  <a:schemeClr val="tx1">
                    <a:lumMod val="65000"/>
                    <a:lumOff val="35000"/>
                  </a:schemeClr>
                </a:solidFill>
              </a:rPr>
              <a:t>Most</a:t>
            </a:r>
            <a:r>
              <a:rPr lang="en-GB" sz="1100" dirty="0">
                <a:solidFill>
                  <a:schemeClr val="tx1">
                    <a:lumMod val="65000"/>
                    <a:lumOff val="35000"/>
                  </a:schemeClr>
                </a:solidFill>
              </a:rPr>
              <a:t> likely to have confidence in WMP (83%) joint with South Worcestershire and Herefordshire</a:t>
            </a:r>
          </a:p>
        </p:txBody>
      </p:sp>
      <p:pic>
        <p:nvPicPr>
          <p:cNvPr id="7"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7440670" y="820248"/>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graphicFrame>
        <p:nvGraphicFramePr>
          <p:cNvPr id="5" name="Chart 4">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3364400555"/>
              </p:ext>
            </p:extLst>
          </p:nvPr>
        </p:nvGraphicFramePr>
        <p:xfrm>
          <a:off x="1613764" y="802664"/>
          <a:ext cx="4840605" cy="3215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800-00000D000000}"/>
              </a:ext>
            </a:extLst>
          </p:cNvPr>
          <p:cNvGraphicFramePr>
            <a:graphicFrameLocks/>
          </p:cNvGraphicFramePr>
          <p:nvPr>
            <p:extLst>
              <p:ext uri="{D42A27DB-BD31-4B8C-83A1-F6EECF244321}">
                <p14:modId xmlns:p14="http://schemas.microsoft.com/office/powerpoint/2010/main" val="265059077"/>
              </p:ext>
            </p:extLst>
          </p:nvPr>
        </p:nvGraphicFramePr>
        <p:xfrm>
          <a:off x="664735" y="3955049"/>
          <a:ext cx="6480000"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0313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58</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Telford &amp; Wrekin</a:t>
            </a:r>
            <a:endParaRPr lang="en-US" b="1" dirty="0">
              <a:solidFill>
                <a:schemeClr val="tx1">
                  <a:lumMod val="65000"/>
                  <a:lumOff val="35000"/>
                </a:schemeClr>
              </a:solidFill>
            </a:endParaRPr>
          </a:p>
        </p:txBody>
      </p:sp>
      <p:sp>
        <p:nvSpPr>
          <p:cNvPr id="9" name="Rectangle 8"/>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cxnSp>
        <p:nvCxnSpPr>
          <p:cNvPr id="3" name="Straight Connector 2"/>
          <p:cNvCxnSpPr/>
          <p:nvPr/>
        </p:nvCxnSpPr>
        <p:spPr>
          <a:xfrm>
            <a:off x="6086475" y="781050"/>
            <a:ext cx="0" cy="540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632" y="3461325"/>
            <a:ext cx="11520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4189330667"/>
              </p:ext>
            </p:extLst>
          </p:nvPr>
        </p:nvGraphicFramePr>
        <p:xfrm>
          <a:off x="245763" y="886350"/>
          <a:ext cx="5760000" cy="2504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00000000-0008-0000-0900-00000B000000}"/>
              </a:ext>
            </a:extLst>
          </p:cNvPr>
          <p:cNvGraphicFramePr>
            <a:graphicFrameLocks/>
          </p:cNvGraphicFramePr>
          <p:nvPr>
            <p:extLst>
              <p:ext uri="{D42A27DB-BD31-4B8C-83A1-F6EECF244321}">
                <p14:modId xmlns:p14="http://schemas.microsoft.com/office/powerpoint/2010/main" val="3440353870"/>
              </p:ext>
            </p:extLst>
          </p:nvPr>
        </p:nvGraphicFramePr>
        <p:xfrm>
          <a:off x="6171950" y="871110"/>
          <a:ext cx="5769525" cy="2535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00000000-0008-0000-0900-000010000000}"/>
              </a:ext>
            </a:extLst>
          </p:cNvPr>
          <p:cNvGraphicFramePr>
            <a:graphicFrameLocks/>
          </p:cNvGraphicFramePr>
          <p:nvPr>
            <p:extLst>
              <p:ext uri="{D42A27DB-BD31-4B8C-83A1-F6EECF244321}">
                <p14:modId xmlns:p14="http://schemas.microsoft.com/office/powerpoint/2010/main" val="2647263257"/>
              </p:ext>
            </p:extLst>
          </p:nvPr>
        </p:nvGraphicFramePr>
        <p:xfrm>
          <a:off x="241001" y="3628648"/>
          <a:ext cx="5769525" cy="2535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00000000-0008-0000-0900-000015000000}"/>
              </a:ext>
            </a:extLst>
          </p:cNvPr>
          <p:cNvGraphicFramePr>
            <a:graphicFrameLocks/>
          </p:cNvGraphicFramePr>
          <p:nvPr>
            <p:extLst>
              <p:ext uri="{D42A27DB-BD31-4B8C-83A1-F6EECF244321}">
                <p14:modId xmlns:p14="http://schemas.microsoft.com/office/powerpoint/2010/main" val="1976793788"/>
              </p:ext>
            </p:extLst>
          </p:nvPr>
        </p:nvGraphicFramePr>
        <p:xfrm>
          <a:off x="6171950" y="3628648"/>
          <a:ext cx="5769525" cy="2535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2093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59</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North Worcestershire</a:t>
            </a:r>
            <a:endParaRPr lang="en-US" b="1" dirty="0">
              <a:solidFill>
                <a:schemeClr val="tx1">
                  <a:lumMod val="65000"/>
                  <a:lumOff val="35000"/>
                </a:schemeClr>
              </a:solidFill>
            </a:endParaRPr>
          </a:p>
        </p:txBody>
      </p:sp>
      <p:sp>
        <p:nvSpPr>
          <p:cNvPr id="6" name="Rounded Rectangle 5"/>
          <p:cNvSpPr/>
          <p:nvPr/>
        </p:nvSpPr>
        <p:spPr>
          <a:xfrm>
            <a:off x="8295540" y="1285573"/>
            <a:ext cx="3382527" cy="4286854"/>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4C6D97"/>
              </a:buClr>
            </a:pPr>
            <a:endParaRPr lang="en-GB" sz="1600" b="1" dirty="0">
              <a:solidFill>
                <a:srgbClr val="4F4F4F"/>
              </a:solidFill>
            </a:endParaRPr>
          </a:p>
          <a:p>
            <a:pPr algn="ctr">
              <a:buClr>
                <a:srgbClr val="4C6D97"/>
              </a:buClr>
            </a:pPr>
            <a:r>
              <a:rPr lang="en-GB" sz="1600" b="1" dirty="0">
                <a:solidFill>
                  <a:srgbClr val="4F4F4F"/>
                </a:solidFill>
              </a:rPr>
              <a:t>Key Findings Compared With Other NPTs </a:t>
            </a:r>
          </a:p>
          <a:p>
            <a:pPr algn="just">
              <a:buClr>
                <a:srgbClr val="4C6D97"/>
              </a:buClr>
            </a:pPr>
            <a:endParaRPr lang="en-GB" sz="1200" b="1" i="1" u="sng" dirty="0">
              <a:solidFill>
                <a:schemeClr val="tx1">
                  <a:lumMod val="65000"/>
                  <a:lumOff val="35000"/>
                </a:schemeClr>
              </a:solidFill>
            </a:endParaRPr>
          </a:p>
          <a:p>
            <a:pPr algn="just">
              <a:buClr>
                <a:srgbClr val="4C6D97"/>
              </a:buClr>
            </a:pPr>
            <a:endParaRPr lang="en-GB" sz="1300" b="1" i="1" u="sng" dirty="0">
              <a:solidFill>
                <a:schemeClr val="tx1">
                  <a:lumMod val="65000"/>
                  <a:lumOff val="35000"/>
                </a:schemeClr>
              </a:solidFill>
            </a:endParaRPr>
          </a:p>
          <a:p>
            <a:pPr algn="just">
              <a:buClr>
                <a:srgbClr val="4C6D97"/>
              </a:buClr>
            </a:pPr>
            <a:r>
              <a:rPr lang="en-GB" sz="1400" b="1" i="1" u="sng" dirty="0">
                <a:solidFill>
                  <a:schemeClr val="tx1">
                    <a:lumMod val="65000"/>
                    <a:lumOff val="35000"/>
                  </a:schemeClr>
                </a:solidFill>
              </a:rPr>
              <a:t>Most</a:t>
            </a:r>
            <a:r>
              <a:rPr lang="en-GB" sz="1400" dirty="0">
                <a:solidFill>
                  <a:schemeClr val="tx1">
                    <a:lumMod val="65000"/>
                    <a:lumOff val="35000"/>
                  </a:schemeClr>
                </a:solidFill>
              </a:rPr>
              <a:t> likely to have experienced crime over the past year (14%)</a:t>
            </a:r>
          </a:p>
          <a:p>
            <a:pPr algn="just">
              <a:buClr>
                <a:srgbClr val="4C6D97"/>
              </a:buClr>
            </a:pPr>
            <a:endParaRPr lang="en-GB" sz="1400" dirty="0">
              <a:solidFill>
                <a:schemeClr val="tx1">
                  <a:lumMod val="65000"/>
                  <a:lumOff val="35000"/>
                </a:schemeClr>
              </a:solidFill>
            </a:endParaRPr>
          </a:p>
          <a:p>
            <a:pPr algn="just">
              <a:buClr>
                <a:srgbClr val="4C6D97"/>
              </a:buClr>
            </a:pPr>
            <a:r>
              <a:rPr lang="en-GB" sz="1300" b="1" i="1" u="sng" dirty="0">
                <a:solidFill>
                  <a:schemeClr val="tx1">
                    <a:lumMod val="65000"/>
                    <a:lumOff val="35000"/>
                  </a:schemeClr>
                </a:solidFill>
              </a:rPr>
              <a:t>Most</a:t>
            </a:r>
            <a:r>
              <a:rPr lang="en-GB" sz="1300" dirty="0">
                <a:solidFill>
                  <a:schemeClr val="tx1">
                    <a:lumMod val="65000"/>
                    <a:lumOff val="35000"/>
                  </a:schemeClr>
                </a:solidFill>
              </a:rPr>
              <a:t> likely to feel the police were doing either an excellent or good job (63%) </a:t>
            </a:r>
          </a:p>
          <a:p>
            <a:pPr algn="just">
              <a:buClr>
                <a:srgbClr val="4C6D97"/>
              </a:buClr>
            </a:pPr>
            <a:endParaRPr lang="en-GB" sz="1300" dirty="0">
              <a:solidFill>
                <a:schemeClr val="tx1">
                  <a:lumMod val="65000"/>
                  <a:lumOff val="35000"/>
                </a:schemeClr>
              </a:solidFill>
              <a:highlight>
                <a:srgbClr val="00FF00"/>
              </a:highlight>
            </a:endParaRPr>
          </a:p>
        </p:txBody>
      </p:sp>
      <p:pic>
        <p:nvPicPr>
          <p:cNvPr id="7"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401049" y="1313690"/>
            <a:ext cx="564329" cy="478645"/>
          </a:xfrm>
          <a:prstGeom prst="rect">
            <a:avLst/>
          </a:prstGeom>
          <a:noFill/>
        </p:spPr>
      </p:pic>
      <p:sp>
        <p:nvSpPr>
          <p:cNvPr id="12" name="Rectangle 11"/>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graphicFrame>
        <p:nvGraphicFramePr>
          <p:cNvPr id="5" name="Chart 4">
            <a:extLst>
              <a:ext uri="{FF2B5EF4-FFF2-40B4-BE49-F238E27FC236}">
                <a16:creationId xmlns:a16="http://schemas.microsoft.com/office/drawing/2014/main" id="{00000000-0008-0000-0800-000009000000}"/>
              </a:ext>
            </a:extLst>
          </p:cNvPr>
          <p:cNvGraphicFramePr>
            <a:graphicFrameLocks/>
          </p:cNvGraphicFramePr>
          <p:nvPr>
            <p:extLst>
              <p:ext uri="{D42A27DB-BD31-4B8C-83A1-F6EECF244321}">
                <p14:modId xmlns:p14="http://schemas.microsoft.com/office/powerpoint/2010/main" val="65248495"/>
              </p:ext>
            </p:extLst>
          </p:nvPr>
        </p:nvGraphicFramePr>
        <p:xfrm>
          <a:off x="2005378" y="749910"/>
          <a:ext cx="4857750" cy="3299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800-00000E000000}"/>
              </a:ext>
            </a:extLst>
          </p:cNvPr>
          <p:cNvGraphicFramePr>
            <a:graphicFrameLocks/>
          </p:cNvGraphicFramePr>
          <p:nvPr>
            <p:extLst>
              <p:ext uri="{D42A27DB-BD31-4B8C-83A1-F6EECF244321}">
                <p14:modId xmlns:p14="http://schemas.microsoft.com/office/powerpoint/2010/main" val="4180856820"/>
              </p:ext>
            </p:extLst>
          </p:nvPr>
        </p:nvGraphicFramePr>
        <p:xfrm>
          <a:off x="790284" y="4057055"/>
          <a:ext cx="6480000"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3913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6</a:t>
            </a:fld>
            <a:endParaRPr lang="en-US"/>
          </a:p>
        </p:txBody>
      </p:sp>
      <p:sp>
        <p:nvSpPr>
          <p:cNvPr id="4" name="TextBox 3"/>
          <p:cNvSpPr txBox="1"/>
          <p:nvPr/>
        </p:nvSpPr>
        <p:spPr>
          <a:xfrm>
            <a:off x="333632" y="1279542"/>
            <a:ext cx="11656310" cy="2031325"/>
          </a:xfrm>
          <a:prstGeom prst="rect">
            <a:avLst/>
          </a:prstGeom>
          <a:noFill/>
        </p:spPr>
        <p:txBody>
          <a:bodyPr wrap="square" rtlCol="0">
            <a:spAutoFit/>
          </a:bodyPr>
          <a:lstStyle/>
          <a:p>
            <a:pPr marL="342900" indent="-342900" algn="just">
              <a:buClr>
                <a:srgbClr val="1BBABF"/>
              </a:buClr>
              <a:buSzPct val="120000"/>
              <a:buFont typeface="Wingdings" pitchFamily="2" charset="2"/>
              <a:buChar char="§"/>
            </a:pPr>
            <a:r>
              <a:rPr lang="en-GB" dirty="0">
                <a:solidFill>
                  <a:schemeClr val="tx1">
                    <a:lumMod val="65000"/>
                    <a:lumOff val="35000"/>
                  </a:schemeClr>
                </a:solidFill>
              </a:rPr>
              <a:t>The vast majority (93%) continue to say that WMP has their support, and they have trust in the force (88%). More than 8 in every 10 said that WMP act with integrity (84%), and agree they treat everyone fairly, regardless of who they are (90%). Three-quarters agree WMP use their powers appropriately (78%), take people’s concerns seriously (77%) and can be relied to be there when you need them (72%).</a:t>
            </a:r>
          </a:p>
          <a:p>
            <a:pPr marL="342900" indent="-342900" algn="just">
              <a:buClr>
                <a:srgbClr val="1BBABF"/>
              </a:buClr>
              <a:buSzPct val="120000"/>
              <a:buFont typeface="Wingdings" pitchFamily="2" charset="2"/>
              <a:buChar char="§"/>
            </a:pPr>
            <a:endParaRPr lang="en-GB" dirty="0">
              <a:solidFill>
                <a:srgbClr val="FF0000"/>
              </a:solidFill>
            </a:endParaRPr>
          </a:p>
          <a:p>
            <a:pPr marL="342900" indent="-342900" algn="just">
              <a:buClr>
                <a:srgbClr val="1BBABF"/>
              </a:buClr>
              <a:buSzPct val="120000"/>
              <a:buFont typeface="Wingdings" pitchFamily="2" charset="2"/>
              <a:buChar char="§"/>
            </a:pPr>
            <a:r>
              <a:rPr lang="en-GB" dirty="0">
                <a:solidFill>
                  <a:schemeClr val="tx1">
                    <a:lumMod val="65000"/>
                    <a:lumOff val="35000"/>
                  </a:schemeClr>
                </a:solidFill>
              </a:rPr>
              <a:t>Three-fifths (64%) are confident West Mercia Police use their stop and search power fairly and respectfully. A small percentage disagree with this statement (2%).</a:t>
            </a:r>
          </a:p>
        </p:txBody>
      </p:sp>
      <p:sp>
        <p:nvSpPr>
          <p:cNvPr id="6" name="Title 1"/>
          <p:cNvSpPr txBox="1">
            <a:spLocks/>
          </p:cNvSpPr>
          <p:nvPr/>
        </p:nvSpPr>
        <p:spPr>
          <a:xfrm>
            <a:off x="333632" y="159179"/>
            <a:ext cx="11545274" cy="100922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1">
                    <a:lumMod val="65000"/>
                    <a:lumOff val="35000"/>
                  </a:schemeClr>
                </a:solidFill>
              </a:rPr>
              <a:t>Trust / integrity</a:t>
            </a:r>
          </a:p>
        </p:txBody>
      </p:sp>
    </p:spTree>
    <p:extLst>
      <p:ext uri="{BB962C8B-B14F-4D97-AF65-F5344CB8AC3E}">
        <p14:creationId xmlns:p14="http://schemas.microsoft.com/office/powerpoint/2010/main" val="3953303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60</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North Worcestershire</a:t>
            </a:r>
            <a:endParaRPr lang="en-US" b="1" dirty="0">
              <a:solidFill>
                <a:schemeClr val="tx1">
                  <a:lumMod val="65000"/>
                  <a:lumOff val="35000"/>
                </a:schemeClr>
              </a:solidFill>
            </a:endParaRPr>
          </a:p>
        </p:txBody>
      </p:sp>
      <p:sp>
        <p:nvSpPr>
          <p:cNvPr id="9" name="Rectangle 8"/>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cxnSp>
        <p:nvCxnSpPr>
          <p:cNvPr id="3" name="Straight Connector 2"/>
          <p:cNvCxnSpPr/>
          <p:nvPr/>
        </p:nvCxnSpPr>
        <p:spPr>
          <a:xfrm>
            <a:off x="6086475" y="781050"/>
            <a:ext cx="0" cy="540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632" y="3461325"/>
            <a:ext cx="11520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00000000-0008-0000-0900-000006000000}"/>
              </a:ext>
            </a:extLst>
          </p:cNvPr>
          <p:cNvGraphicFramePr>
            <a:graphicFrameLocks/>
          </p:cNvGraphicFramePr>
          <p:nvPr>
            <p:extLst>
              <p:ext uri="{D42A27DB-BD31-4B8C-83A1-F6EECF244321}">
                <p14:modId xmlns:p14="http://schemas.microsoft.com/office/powerpoint/2010/main" val="3383847435"/>
              </p:ext>
            </p:extLst>
          </p:nvPr>
        </p:nvGraphicFramePr>
        <p:xfrm>
          <a:off x="301235" y="917158"/>
          <a:ext cx="5752380" cy="2504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900-00000C000000}"/>
              </a:ext>
            </a:extLst>
          </p:cNvPr>
          <p:cNvGraphicFramePr>
            <a:graphicFrameLocks/>
          </p:cNvGraphicFramePr>
          <p:nvPr>
            <p:extLst>
              <p:ext uri="{D42A27DB-BD31-4B8C-83A1-F6EECF244321}">
                <p14:modId xmlns:p14="http://schemas.microsoft.com/office/powerpoint/2010/main" val="1974046314"/>
              </p:ext>
            </p:extLst>
          </p:nvPr>
        </p:nvGraphicFramePr>
        <p:xfrm>
          <a:off x="6198862" y="901918"/>
          <a:ext cx="5769525" cy="2535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900-000011000000}"/>
              </a:ext>
            </a:extLst>
          </p:cNvPr>
          <p:cNvGraphicFramePr>
            <a:graphicFrameLocks/>
          </p:cNvGraphicFramePr>
          <p:nvPr>
            <p:extLst>
              <p:ext uri="{D42A27DB-BD31-4B8C-83A1-F6EECF244321}">
                <p14:modId xmlns:p14="http://schemas.microsoft.com/office/powerpoint/2010/main" val="1871987844"/>
              </p:ext>
            </p:extLst>
          </p:nvPr>
        </p:nvGraphicFramePr>
        <p:xfrm>
          <a:off x="292663" y="3587913"/>
          <a:ext cx="5769525" cy="2535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00000000-0008-0000-0900-000016000000}"/>
              </a:ext>
            </a:extLst>
          </p:cNvPr>
          <p:cNvGraphicFramePr>
            <a:graphicFrameLocks/>
          </p:cNvGraphicFramePr>
          <p:nvPr>
            <p:extLst>
              <p:ext uri="{D42A27DB-BD31-4B8C-83A1-F6EECF244321}">
                <p14:modId xmlns:p14="http://schemas.microsoft.com/office/powerpoint/2010/main" val="3637143702"/>
              </p:ext>
            </p:extLst>
          </p:nvPr>
        </p:nvGraphicFramePr>
        <p:xfrm>
          <a:off x="6198862" y="3587913"/>
          <a:ext cx="5769525" cy="25352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22093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61</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South Worcestershire</a:t>
            </a:r>
            <a:endParaRPr lang="en-US" b="1" dirty="0">
              <a:solidFill>
                <a:schemeClr val="tx1">
                  <a:lumMod val="65000"/>
                  <a:lumOff val="35000"/>
                </a:schemeClr>
              </a:solidFill>
            </a:endParaRPr>
          </a:p>
        </p:txBody>
      </p:sp>
      <p:sp>
        <p:nvSpPr>
          <p:cNvPr id="6" name="Rounded Rectangle 5"/>
          <p:cNvSpPr/>
          <p:nvPr/>
        </p:nvSpPr>
        <p:spPr>
          <a:xfrm>
            <a:off x="7772400" y="952500"/>
            <a:ext cx="4169216" cy="5086350"/>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endParaRPr lang="en-GB" sz="1600" b="1" dirty="0">
              <a:solidFill>
                <a:srgbClr val="4F4F4F"/>
              </a:solidFill>
            </a:endParaRPr>
          </a:p>
          <a:p>
            <a:pPr algn="ctr">
              <a:buClr>
                <a:srgbClr val="4C6D97"/>
              </a:buClr>
            </a:pPr>
            <a:r>
              <a:rPr lang="en-GB" sz="1600" b="1" dirty="0">
                <a:solidFill>
                  <a:srgbClr val="4F4F4F"/>
                </a:solidFill>
              </a:rPr>
              <a:t>Key Findings Compared With Other NPTs </a:t>
            </a:r>
          </a:p>
          <a:p>
            <a:pPr algn="just">
              <a:buClr>
                <a:srgbClr val="4C6D97"/>
              </a:buClr>
            </a:pPr>
            <a:endParaRPr lang="en-GB" sz="1300" dirty="0">
              <a:solidFill>
                <a:schemeClr val="tx1">
                  <a:lumMod val="65000"/>
                  <a:lumOff val="35000"/>
                </a:schemeClr>
              </a:solidFill>
            </a:endParaRPr>
          </a:p>
          <a:p>
            <a:pPr algn="just">
              <a:buClr>
                <a:srgbClr val="4C6D97"/>
              </a:buClr>
            </a:pPr>
            <a:r>
              <a:rPr lang="en-GB" sz="1300" b="1" i="1" u="sng" dirty="0">
                <a:solidFill>
                  <a:schemeClr val="tx1">
                    <a:lumMod val="65000"/>
                    <a:lumOff val="35000"/>
                  </a:schemeClr>
                </a:solidFill>
              </a:rPr>
              <a:t>Least</a:t>
            </a:r>
            <a:r>
              <a:rPr lang="en-GB" sz="1300" b="1" dirty="0">
                <a:solidFill>
                  <a:schemeClr val="tx1">
                    <a:lumMod val="65000"/>
                    <a:lumOff val="35000"/>
                  </a:schemeClr>
                </a:solidFill>
              </a:rPr>
              <a:t> </a:t>
            </a:r>
            <a:r>
              <a:rPr lang="en-GB" sz="1300" dirty="0">
                <a:solidFill>
                  <a:schemeClr val="tx1">
                    <a:lumMod val="65000"/>
                    <a:lumOff val="35000"/>
                  </a:schemeClr>
                </a:solidFill>
              </a:rPr>
              <a:t>satisfied with the levels of policing in their local area (59%)</a:t>
            </a:r>
          </a:p>
          <a:p>
            <a:pPr algn="just">
              <a:buClr>
                <a:srgbClr val="4C6D97"/>
              </a:buClr>
            </a:pPr>
            <a:endParaRPr lang="en-GB" sz="1300" dirty="0">
              <a:solidFill>
                <a:schemeClr val="tx1">
                  <a:lumMod val="65000"/>
                  <a:lumOff val="35000"/>
                </a:schemeClr>
              </a:solidFill>
            </a:endParaRPr>
          </a:p>
          <a:p>
            <a:pPr algn="just">
              <a:buClr>
                <a:srgbClr val="4C6D97"/>
              </a:buClr>
            </a:pPr>
            <a:r>
              <a:rPr lang="en-GB" sz="1300" b="1" i="1" u="sng" dirty="0">
                <a:solidFill>
                  <a:schemeClr val="tx1">
                    <a:lumMod val="65000"/>
                    <a:lumOff val="35000"/>
                  </a:schemeClr>
                </a:solidFill>
              </a:rPr>
              <a:t>Most</a:t>
            </a:r>
            <a:r>
              <a:rPr lang="en-GB" sz="1300" dirty="0">
                <a:solidFill>
                  <a:schemeClr val="tx1">
                    <a:lumMod val="65000"/>
                    <a:lumOff val="35000"/>
                  </a:schemeClr>
                </a:solidFill>
              </a:rPr>
              <a:t> confident that WMP understands the issues in their community (74%)</a:t>
            </a:r>
          </a:p>
          <a:p>
            <a:pPr algn="just">
              <a:buClr>
                <a:srgbClr val="4C6D97"/>
              </a:buClr>
            </a:pPr>
            <a:endParaRPr lang="en-GB" sz="1300" dirty="0">
              <a:solidFill>
                <a:schemeClr val="tx1">
                  <a:lumMod val="65000"/>
                  <a:lumOff val="35000"/>
                </a:schemeClr>
              </a:solidFill>
            </a:endParaRPr>
          </a:p>
          <a:p>
            <a:pPr>
              <a:buClr>
                <a:srgbClr val="4C6D97"/>
              </a:buClr>
            </a:pPr>
            <a:r>
              <a:rPr lang="en-GB" sz="1400" b="1" i="1" u="sng" dirty="0">
                <a:solidFill>
                  <a:schemeClr val="tx1">
                    <a:lumMod val="65000"/>
                    <a:lumOff val="35000"/>
                  </a:schemeClr>
                </a:solidFill>
              </a:rPr>
              <a:t>Least</a:t>
            </a:r>
            <a:r>
              <a:rPr lang="en-GB" sz="1400" dirty="0">
                <a:solidFill>
                  <a:schemeClr val="tx1">
                    <a:lumMod val="65000"/>
                    <a:lumOff val="35000"/>
                  </a:schemeClr>
                </a:solidFill>
              </a:rPr>
              <a:t>  likely to feel the police were doing either an excellent or a good job in their local area (58%)</a:t>
            </a:r>
          </a:p>
          <a:p>
            <a:pPr>
              <a:buClr>
                <a:srgbClr val="4C6D97"/>
              </a:buClr>
            </a:pPr>
            <a:endParaRPr lang="en-GB" sz="1400" dirty="0">
              <a:solidFill>
                <a:schemeClr val="tx1">
                  <a:lumMod val="65000"/>
                  <a:lumOff val="35000"/>
                </a:schemeClr>
              </a:solidFill>
            </a:endParaRPr>
          </a:p>
          <a:p>
            <a:pPr>
              <a:buClr>
                <a:srgbClr val="4C6D97"/>
              </a:buClr>
            </a:pPr>
            <a:r>
              <a:rPr lang="en-GB" sz="1400" b="1" i="1" u="sng" dirty="0">
                <a:solidFill>
                  <a:schemeClr val="tx1">
                    <a:lumMod val="65000"/>
                    <a:lumOff val="35000"/>
                  </a:schemeClr>
                </a:solidFill>
              </a:rPr>
              <a:t>Most</a:t>
            </a:r>
            <a:r>
              <a:rPr lang="en-GB" sz="1400" dirty="0">
                <a:solidFill>
                  <a:schemeClr val="tx1">
                    <a:lumMod val="65000"/>
                    <a:lumOff val="35000"/>
                  </a:schemeClr>
                </a:solidFill>
              </a:rPr>
              <a:t> likely to have confidence in WMP (83%) joint with Herefordshire and Telford &amp; Wrekin</a:t>
            </a:r>
          </a:p>
          <a:p>
            <a:pPr>
              <a:buClr>
                <a:srgbClr val="4C6D97"/>
              </a:buClr>
            </a:pPr>
            <a:endParaRPr lang="en-GB" sz="1400" dirty="0">
              <a:solidFill>
                <a:schemeClr val="tx1">
                  <a:lumMod val="65000"/>
                  <a:lumOff val="35000"/>
                </a:schemeClr>
              </a:solidFill>
            </a:endParaRPr>
          </a:p>
          <a:p>
            <a:pPr>
              <a:buClr>
                <a:srgbClr val="4C6D97"/>
              </a:buClr>
            </a:pPr>
            <a:r>
              <a:rPr lang="en-GB" sz="1400" b="1" i="1" u="sng" dirty="0">
                <a:solidFill>
                  <a:schemeClr val="tx1">
                    <a:lumMod val="65000"/>
                    <a:lumOff val="35000"/>
                  </a:schemeClr>
                </a:solidFill>
              </a:rPr>
              <a:t>Highest</a:t>
            </a:r>
            <a:r>
              <a:rPr lang="en-GB" sz="1400" dirty="0">
                <a:solidFill>
                  <a:schemeClr val="tx1">
                    <a:lumMod val="65000"/>
                    <a:lumOff val="35000"/>
                  </a:schemeClr>
                </a:solidFill>
              </a:rPr>
              <a:t> awareness of the PCC (15%) joint with South Worcestershire</a:t>
            </a:r>
          </a:p>
          <a:p>
            <a:pPr>
              <a:buClr>
                <a:srgbClr val="4C6D97"/>
              </a:buClr>
            </a:pPr>
            <a:endParaRPr lang="en-GB" sz="1400" dirty="0">
              <a:solidFill>
                <a:schemeClr val="tx1">
                  <a:lumMod val="65000"/>
                  <a:lumOff val="35000"/>
                </a:schemeClr>
              </a:solidFill>
              <a:highlight>
                <a:srgbClr val="00FF00"/>
              </a:highlight>
            </a:endParaRPr>
          </a:p>
          <a:p>
            <a:pPr>
              <a:buClr>
                <a:srgbClr val="4C6D97"/>
              </a:buClr>
            </a:pPr>
            <a:endParaRPr lang="en-GB" sz="1400" dirty="0">
              <a:solidFill>
                <a:schemeClr val="tx1">
                  <a:lumMod val="65000"/>
                  <a:lumOff val="35000"/>
                </a:schemeClr>
              </a:solidFill>
              <a:highlight>
                <a:srgbClr val="00FF00"/>
              </a:highlight>
            </a:endParaRPr>
          </a:p>
          <a:p>
            <a:pPr>
              <a:buClr>
                <a:srgbClr val="4C6D97"/>
              </a:buClr>
            </a:pPr>
            <a:endParaRPr lang="en-GB" sz="1400" dirty="0">
              <a:solidFill>
                <a:schemeClr val="tx1">
                  <a:lumMod val="65000"/>
                  <a:lumOff val="35000"/>
                </a:schemeClr>
              </a:solidFill>
              <a:highlight>
                <a:srgbClr val="00FF00"/>
              </a:highlight>
            </a:endParaRPr>
          </a:p>
        </p:txBody>
      </p:sp>
      <p:pic>
        <p:nvPicPr>
          <p:cNvPr id="7" name="Picture 8" descr="Image result for insight"/>
          <p:cNvPicPr>
            <a:picLocks noChangeAspect="1" noChangeArrowheads="1"/>
          </p:cNvPicPr>
          <p:nvPr/>
        </p:nvPicPr>
        <p:blipFill rotWithShape="1">
          <a:blip r:embed="rId3"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8066454" y="1031446"/>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graphicFrame>
        <p:nvGraphicFramePr>
          <p:cNvPr id="5" name="Chart 4">
            <a:extLst>
              <a:ext uri="{FF2B5EF4-FFF2-40B4-BE49-F238E27FC236}">
                <a16:creationId xmlns:a16="http://schemas.microsoft.com/office/drawing/2014/main" id="{00000000-0008-0000-0800-00000A000000}"/>
              </a:ext>
            </a:extLst>
          </p:cNvPr>
          <p:cNvGraphicFramePr>
            <a:graphicFrameLocks/>
          </p:cNvGraphicFramePr>
          <p:nvPr>
            <p:extLst>
              <p:ext uri="{D42A27DB-BD31-4B8C-83A1-F6EECF244321}">
                <p14:modId xmlns:p14="http://schemas.microsoft.com/office/powerpoint/2010/main" val="4276862678"/>
              </p:ext>
            </p:extLst>
          </p:nvPr>
        </p:nvGraphicFramePr>
        <p:xfrm>
          <a:off x="1741610" y="833804"/>
          <a:ext cx="4857750" cy="3311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800-00000F000000}"/>
              </a:ext>
            </a:extLst>
          </p:cNvPr>
          <p:cNvGraphicFramePr>
            <a:graphicFrameLocks/>
          </p:cNvGraphicFramePr>
          <p:nvPr>
            <p:extLst>
              <p:ext uri="{D42A27DB-BD31-4B8C-83A1-F6EECF244321}">
                <p14:modId xmlns:p14="http://schemas.microsoft.com/office/powerpoint/2010/main" val="993127787"/>
              </p:ext>
            </p:extLst>
          </p:nvPr>
        </p:nvGraphicFramePr>
        <p:xfrm>
          <a:off x="679504" y="4052593"/>
          <a:ext cx="6480000" cy="21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65370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62</a:t>
            </a:fld>
            <a:endParaRPr lang="en-US"/>
          </a:p>
        </p:txBody>
      </p:sp>
      <p:sp>
        <p:nvSpPr>
          <p:cNvPr id="8" name="Title 1"/>
          <p:cNvSpPr txBox="1">
            <a:spLocks/>
          </p:cNvSpPr>
          <p:nvPr/>
        </p:nvSpPr>
        <p:spPr>
          <a:xfrm>
            <a:off x="333632" y="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LPA Key Findings - South Worcestershire</a:t>
            </a:r>
            <a:endParaRPr lang="en-US" b="1" dirty="0">
              <a:solidFill>
                <a:schemeClr val="tx1">
                  <a:lumMod val="65000"/>
                  <a:lumOff val="35000"/>
                </a:schemeClr>
              </a:solidFill>
            </a:endParaRPr>
          </a:p>
        </p:txBody>
      </p:sp>
      <p:sp>
        <p:nvSpPr>
          <p:cNvPr id="9" name="Rectangle 8"/>
          <p:cNvSpPr/>
          <p:nvPr/>
        </p:nvSpPr>
        <p:spPr>
          <a:xfrm>
            <a:off x="333632" y="6301031"/>
            <a:ext cx="7142206" cy="415498"/>
          </a:xfrm>
          <a:prstGeom prst="rect">
            <a:avLst/>
          </a:prstGeom>
        </p:spPr>
        <p:txBody>
          <a:bodyPr wrap="square">
            <a:spAutoFit/>
          </a:bodyPr>
          <a:lstStyle/>
          <a:p>
            <a:r>
              <a:rPr lang="en-GB" sz="900" dirty="0">
                <a:solidFill>
                  <a:schemeClr val="bg2">
                    <a:lumMod val="25000"/>
                  </a:schemeClr>
                </a:solidFill>
              </a:rPr>
              <a:t>*Don’t know option has been excluded from calculation to make question comparable to CSEW</a:t>
            </a:r>
            <a:endParaRPr lang="en-US" sz="900" dirty="0">
              <a:solidFill>
                <a:schemeClr val="bg2">
                  <a:lumMod val="25000"/>
                </a:schemeClr>
              </a:solidFill>
            </a:endParaRPr>
          </a:p>
          <a:p>
            <a:endParaRPr lang="en-US" sz="1200" dirty="0">
              <a:solidFill>
                <a:schemeClr val="bg2">
                  <a:lumMod val="25000"/>
                </a:schemeClr>
              </a:solidFill>
            </a:endParaRPr>
          </a:p>
        </p:txBody>
      </p:sp>
      <p:cxnSp>
        <p:nvCxnSpPr>
          <p:cNvPr id="3" name="Straight Connector 2"/>
          <p:cNvCxnSpPr/>
          <p:nvPr/>
        </p:nvCxnSpPr>
        <p:spPr>
          <a:xfrm>
            <a:off x="6086475" y="781050"/>
            <a:ext cx="0" cy="540000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632" y="3461325"/>
            <a:ext cx="11520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00000000-0008-0000-0900-000007000000}"/>
              </a:ext>
            </a:extLst>
          </p:cNvPr>
          <p:cNvGraphicFramePr>
            <a:graphicFrameLocks/>
          </p:cNvGraphicFramePr>
          <p:nvPr>
            <p:extLst>
              <p:ext uri="{D42A27DB-BD31-4B8C-83A1-F6EECF244321}">
                <p14:modId xmlns:p14="http://schemas.microsoft.com/office/powerpoint/2010/main" val="2049674042"/>
              </p:ext>
            </p:extLst>
          </p:nvPr>
        </p:nvGraphicFramePr>
        <p:xfrm>
          <a:off x="239443" y="893760"/>
          <a:ext cx="5784765" cy="2535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0000000-0008-0000-0900-00000D000000}"/>
              </a:ext>
            </a:extLst>
          </p:cNvPr>
          <p:cNvGraphicFramePr>
            <a:graphicFrameLocks/>
          </p:cNvGraphicFramePr>
          <p:nvPr>
            <p:extLst>
              <p:ext uri="{D42A27DB-BD31-4B8C-83A1-F6EECF244321}">
                <p14:modId xmlns:p14="http://schemas.microsoft.com/office/powerpoint/2010/main" val="1939910718"/>
              </p:ext>
            </p:extLst>
          </p:nvPr>
        </p:nvGraphicFramePr>
        <p:xfrm>
          <a:off x="6293383" y="893760"/>
          <a:ext cx="5769525" cy="2535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900-000012000000}"/>
              </a:ext>
            </a:extLst>
          </p:cNvPr>
          <p:cNvGraphicFramePr>
            <a:graphicFrameLocks/>
          </p:cNvGraphicFramePr>
          <p:nvPr>
            <p:extLst>
              <p:ext uri="{D42A27DB-BD31-4B8C-83A1-F6EECF244321}">
                <p14:modId xmlns:p14="http://schemas.microsoft.com/office/powerpoint/2010/main" val="3905352826"/>
              </p:ext>
            </p:extLst>
          </p:nvPr>
        </p:nvGraphicFramePr>
        <p:xfrm>
          <a:off x="247063" y="3653075"/>
          <a:ext cx="5769525" cy="2535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0000000-0008-0000-0900-000017000000}"/>
              </a:ext>
            </a:extLst>
          </p:cNvPr>
          <p:cNvGraphicFramePr>
            <a:graphicFrameLocks/>
          </p:cNvGraphicFramePr>
          <p:nvPr>
            <p:extLst>
              <p:ext uri="{D42A27DB-BD31-4B8C-83A1-F6EECF244321}">
                <p14:modId xmlns:p14="http://schemas.microsoft.com/office/powerpoint/2010/main" val="4097351486"/>
              </p:ext>
            </p:extLst>
          </p:nvPr>
        </p:nvGraphicFramePr>
        <p:xfrm>
          <a:off x="6293383" y="3653075"/>
          <a:ext cx="5769525" cy="2535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2093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63</a:t>
            </a:fld>
            <a:endParaRPr lang="en-US"/>
          </a:p>
        </p:txBody>
      </p:sp>
      <p:sp>
        <p:nvSpPr>
          <p:cNvPr id="8" name="Title 1"/>
          <p:cNvSpPr txBox="1">
            <a:spLocks/>
          </p:cNvSpPr>
          <p:nvPr/>
        </p:nvSpPr>
        <p:spPr>
          <a:xfrm>
            <a:off x="333632" y="159180"/>
            <a:ext cx="11730460" cy="103144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Victim of Crime Comparisons</a:t>
            </a:r>
            <a:endParaRPr lang="en-US" b="1" dirty="0">
              <a:solidFill>
                <a:schemeClr val="tx1">
                  <a:lumMod val="65000"/>
                  <a:lumOff val="35000"/>
                </a:schemeClr>
              </a:solidFill>
            </a:endParaRPr>
          </a:p>
        </p:txBody>
      </p:sp>
      <p:sp>
        <p:nvSpPr>
          <p:cNvPr id="6" name="Rounded Rectangle 5"/>
          <p:cNvSpPr/>
          <p:nvPr/>
        </p:nvSpPr>
        <p:spPr>
          <a:xfrm>
            <a:off x="10252852" y="1296141"/>
            <a:ext cx="1773140" cy="3038468"/>
          </a:xfrm>
          <a:prstGeom prst="roundRect">
            <a:avLst/>
          </a:prstGeom>
          <a:noFill/>
          <a:ln>
            <a:solidFill>
              <a:srgbClr val="4C6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4C6D97"/>
              </a:buClr>
            </a:pPr>
            <a:r>
              <a:rPr lang="en-GB" sz="1600" b="1" dirty="0">
                <a:solidFill>
                  <a:srgbClr val="4F4F4F"/>
                </a:solidFill>
              </a:rPr>
              <a:t>Key Insights</a:t>
            </a:r>
            <a:endParaRPr lang="en-GB" sz="1200" dirty="0">
              <a:solidFill>
                <a:srgbClr val="4F4F4F"/>
              </a:solidFill>
            </a:endParaRPr>
          </a:p>
          <a:p>
            <a:pPr>
              <a:buClr>
                <a:srgbClr val="4C6D97"/>
              </a:buClr>
            </a:pPr>
            <a:endParaRPr lang="en-GB" sz="1400" dirty="0">
              <a:solidFill>
                <a:schemeClr val="tx1">
                  <a:lumMod val="65000"/>
                  <a:lumOff val="35000"/>
                </a:schemeClr>
              </a:solidFill>
            </a:endParaRPr>
          </a:p>
          <a:p>
            <a:pPr>
              <a:buClr>
                <a:srgbClr val="4C6D97"/>
              </a:buClr>
            </a:pPr>
            <a:r>
              <a:rPr lang="en-GB" sz="1200" dirty="0">
                <a:solidFill>
                  <a:schemeClr val="tx1">
                    <a:lumMod val="65000"/>
                    <a:lumOff val="35000"/>
                  </a:schemeClr>
                </a:solidFill>
              </a:rPr>
              <a:t>In general, Victims who reported crime were more positive towards WMP than those that did not report their crime</a:t>
            </a:r>
          </a:p>
        </p:txBody>
      </p:sp>
      <p:pic>
        <p:nvPicPr>
          <p:cNvPr id="7" name="Picture 8" descr="Image result for insight"/>
          <p:cNvPicPr>
            <a:picLocks noChangeAspect="1" noChangeArrowheads="1"/>
          </p:cNvPicPr>
          <p:nvPr/>
        </p:nvPicPr>
        <p:blipFill rotWithShape="1">
          <a:blip r:embed="rId2" cstate="print">
            <a:duotone>
              <a:prstClr val="black"/>
              <a:srgbClr val="4C6D97">
                <a:tint val="45000"/>
                <a:satMod val="400000"/>
              </a:srgbClr>
            </a:duotone>
            <a:extLst>
              <a:ext uri="{28A0092B-C50C-407E-A947-70E740481C1C}">
                <a14:useLocalDpi xmlns:a14="http://schemas.microsoft.com/office/drawing/2010/main" val="0"/>
              </a:ext>
            </a:extLst>
          </a:blip>
          <a:srcRect l="26983" t="11600" r="34817" b="23600"/>
          <a:stretch/>
        </p:blipFill>
        <p:spPr bwMode="auto">
          <a:xfrm>
            <a:off x="10298278" y="1331311"/>
            <a:ext cx="564329" cy="478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0510" y="6377048"/>
            <a:ext cx="5664472" cy="369332"/>
          </a:xfrm>
          <a:prstGeom prst="rect">
            <a:avLst/>
          </a:prstGeom>
          <a:noFill/>
        </p:spPr>
        <p:txBody>
          <a:bodyPr wrap="square" rtlCol="0">
            <a:spAutoFit/>
          </a:bodyPr>
          <a:lstStyle/>
          <a:p>
            <a:r>
              <a:rPr lang="en-GB" sz="900" dirty="0"/>
              <a:t>*Don’t know option has been excluded from calculation to make question comparable to CSEW</a:t>
            </a:r>
            <a:endParaRPr lang="en-US" sz="900" dirty="0"/>
          </a:p>
          <a:p>
            <a:endParaRPr lang="en-GB" sz="900"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367003623"/>
              </p:ext>
            </p:extLst>
          </p:nvPr>
        </p:nvGraphicFramePr>
        <p:xfrm>
          <a:off x="166008" y="900478"/>
          <a:ext cx="10006692" cy="5391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78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7</a:t>
            </a:fld>
            <a:endParaRPr lang="en-US"/>
          </a:p>
        </p:txBody>
      </p:sp>
      <p:sp>
        <p:nvSpPr>
          <p:cNvPr id="2" name="Title 1"/>
          <p:cNvSpPr>
            <a:spLocks noGrp="1"/>
          </p:cNvSpPr>
          <p:nvPr>
            <p:ph type="title"/>
          </p:nvPr>
        </p:nvSpPr>
        <p:spPr>
          <a:xfrm>
            <a:off x="333632" y="159179"/>
            <a:ext cx="11545274" cy="797501"/>
          </a:xfrm>
          <a:noFill/>
        </p:spPr>
        <p:txBody>
          <a:bodyPr/>
          <a:lstStyle/>
          <a:p>
            <a:r>
              <a:rPr lang="en-US" b="1" dirty="0">
                <a:solidFill>
                  <a:schemeClr val="tx1">
                    <a:lumMod val="65000"/>
                    <a:lumOff val="35000"/>
                  </a:schemeClr>
                </a:solidFill>
              </a:rPr>
              <a:t>Respondent Breakdown</a:t>
            </a:r>
          </a:p>
        </p:txBody>
      </p:sp>
      <p:sp>
        <p:nvSpPr>
          <p:cNvPr id="4" name="Afgeronde rechthoek 13"/>
          <p:cNvSpPr>
            <a:spLocks noChangeAspect="1"/>
          </p:cNvSpPr>
          <p:nvPr/>
        </p:nvSpPr>
        <p:spPr>
          <a:xfrm rot="5400000">
            <a:off x="322120" y="1763288"/>
            <a:ext cx="1091037" cy="401302"/>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005AA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Afgeronde rechthoek 12"/>
          <p:cNvSpPr>
            <a:spLocks noChangeAspect="1"/>
          </p:cNvSpPr>
          <p:nvPr/>
        </p:nvSpPr>
        <p:spPr>
          <a:xfrm rot="5400000">
            <a:off x="329810" y="2896256"/>
            <a:ext cx="1090918" cy="603237"/>
          </a:xfrm>
          <a:custGeom>
            <a:avLst/>
            <a:gdLst/>
            <a:ahLst/>
            <a:cxnLst/>
            <a:rect l="l" t="t" r="r" b="b"/>
            <a:pathLst>
              <a:path w="3888432" h="2168854">
                <a:moveTo>
                  <a:pt x="810090" y="1593439"/>
                </a:moveTo>
                <a:lnTo>
                  <a:pt x="810090" y="1270510"/>
                </a:lnTo>
                <a:lnTo>
                  <a:pt x="810090" y="1072704"/>
                </a:lnTo>
                <a:lnTo>
                  <a:pt x="810090" y="1072704"/>
                </a:lnTo>
                <a:lnTo>
                  <a:pt x="810090" y="1072703"/>
                </a:lnTo>
                <a:lnTo>
                  <a:pt x="810090" y="865465"/>
                </a:lnTo>
                <a:lnTo>
                  <a:pt x="810090" y="542536"/>
                </a:lnTo>
                <a:cubicBezTo>
                  <a:pt x="810090" y="511622"/>
                  <a:pt x="827173" y="484697"/>
                  <a:pt x="853005" y="471753"/>
                </a:cubicBezTo>
                <a:cubicBezTo>
                  <a:pt x="863857" y="459315"/>
                  <a:pt x="878216" y="450060"/>
                  <a:pt x="894732" y="444142"/>
                </a:cubicBezTo>
                <a:lnTo>
                  <a:pt x="2114892" y="6878"/>
                </a:lnTo>
                <a:cubicBezTo>
                  <a:pt x="2175616" y="-14883"/>
                  <a:pt x="2242484" y="16702"/>
                  <a:pt x="2264245" y="77427"/>
                </a:cubicBezTo>
                <a:lnTo>
                  <a:pt x="2264244" y="77427"/>
                </a:lnTo>
                <a:cubicBezTo>
                  <a:pt x="2286006" y="138151"/>
                  <a:pt x="2254421" y="205019"/>
                  <a:pt x="2193696" y="226780"/>
                </a:cubicBezTo>
                <a:lnTo>
                  <a:pt x="1134126" y="606493"/>
                </a:lnTo>
                <a:lnTo>
                  <a:pt x="1134126" y="683194"/>
                </a:lnTo>
                <a:lnTo>
                  <a:pt x="2349261" y="379410"/>
                </a:lnTo>
                <a:lnTo>
                  <a:pt x="2349261" y="703447"/>
                </a:lnTo>
                <a:lnTo>
                  <a:pt x="3726414" y="703447"/>
                </a:lnTo>
                <a:cubicBezTo>
                  <a:pt x="3815894" y="703447"/>
                  <a:pt x="3888432" y="775985"/>
                  <a:pt x="3888432" y="865465"/>
                </a:cubicBezTo>
                <a:cubicBezTo>
                  <a:pt x="3888432" y="954945"/>
                  <a:pt x="3815894" y="1027483"/>
                  <a:pt x="3726414" y="1027483"/>
                </a:cubicBezTo>
                <a:lnTo>
                  <a:pt x="2349261" y="1027483"/>
                </a:lnTo>
                <a:lnTo>
                  <a:pt x="2349261" y="1108492"/>
                </a:lnTo>
                <a:lnTo>
                  <a:pt x="3726414" y="1108492"/>
                </a:lnTo>
                <a:cubicBezTo>
                  <a:pt x="3815894" y="1108492"/>
                  <a:pt x="3888432" y="1181030"/>
                  <a:pt x="3888432" y="1270510"/>
                </a:cubicBezTo>
                <a:cubicBezTo>
                  <a:pt x="3888432" y="1359990"/>
                  <a:pt x="3815894" y="1432528"/>
                  <a:pt x="3726414" y="1432528"/>
                </a:cubicBezTo>
                <a:lnTo>
                  <a:pt x="2349261" y="1432528"/>
                </a:lnTo>
                <a:lnTo>
                  <a:pt x="2349261" y="1756565"/>
                </a:lnTo>
                <a:lnTo>
                  <a:pt x="1134126" y="1452781"/>
                </a:lnTo>
                <a:lnTo>
                  <a:pt x="1134126" y="1514394"/>
                </a:lnTo>
                <a:lnTo>
                  <a:pt x="2240356" y="1943119"/>
                </a:lnTo>
                <a:cubicBezTo>
                  <a:pt x="2300503" y="1966430"/>
                  <a:pt x="2330364" y="2034085"/>
                  <a:pt x="2307054" y="2094232"/>
                </a:cubicBezTo>
                <a:lnTo>
                  <a:pt x="2307053" y="2094231"/>
                </a:lnTo>
                <a:cubicBezTo>
                  <a:pt x="2283743" y="2154378"/>
                  <a:pt x="2216088" y="2184240"/>
                  <a:pt x="2155941" y="2160930"/>
                </a:cubicBezTo>
                <a:lnTo>
                  <a:pt x="947387" y="1692546"/>
                </a:lnTo>
                <a:lnTo>
                  <a:pt x="917698" y="1675556"/>
                </a:lnTo>
                <a:lnTo>
                  <a:pt x="892207" y="1675556"/>
                </a:lnTo>
                <a:cubicBezTo>
                  <a:pt x="846855" y="1675556"/>
                  <a:pt x="810090" y="1638791"/>
                  <a:pt x="810090" y="1593439"/>
                </a:cubicBezTo>
                <a:close/>
                <a:moveTo>
                  <a:pt x="0" y="1067987"/>
                </a:moveTo>
                <a:cubicBezTo>
                  <a:pt x="0" y="866657"/>
                  <a:pt x="163211" y="703446"/>
                  <a:pt x="364541" y="703446"/>
                </a:cubicBezTo>
                <a:cubicBezTo>
                  <a:pt x="565871" y="703446"/>
                  <a:pt x="729082" y="866657"/>
                  <a:pt x="729082" y="1067987"/>
                </a:cubicBezTo>
                <a:cubicBezTo>
                  <a:pt x="729082" y="1269317"/>
                  <a:pt x="565871" y="1432528"/>
                  <a:pt x="364541" y="1432528"/>
                </a:cubicBezTo>
                <a:cubicBezTo>
                  <a:pt x="163211" y="1432528"/>
                  <a:pt x="0" y="1269317"/>
                  <a:pt x="0" y="1067987"/>
                </a:cubicBezTo>
                <a:close/>
              </a:path>
            </a:pathLst>
          </a:custGeom>
          <a:solidFill>
            <a:srgbClr val="5AAAE6"/>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raan 53"/>
          <p:cNvSpPr>
            <a:spLocks noChangeAspect="1"/>
          </p:cNvSpPr>
          <p:nvPr/>
        </p:nvSpPr>
        <p:spPr>
          <a:xfrm>
            <a:off x="1249951" y="1418417"/>
            <a:ext cx="1090922" cy="1091039"/>
          </a:xfrm>
          <a:prstGeom prst="teardrop">
            <a:avLst/>
          </a:prstGeom>
          <a:solidFill>
            <a:srgbClr val="005A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48</a:t>
            </a:r>
            <a:r>
              <a:rPr lang="en-US" sz="1600" b="1" dirty="0">
                <a:solidFill>
                  <a:schemeClr val="bg1"/>
                </a:solidFill>
              </a:rPr>
              <a:t>%</a:t>
            </a:r>
          </a:p>
        </p:txBody>
      </p:sp>
      <p:sp>
        <p:nvSpPr>
          <p:cNvPr id="8" name="Traan 54"/>
          <p:cNvSpPr>
            <a:spLocks noChangeAspect="1"/>
          </p:cNvSpPr>
          <p:nvPr/>
        </p:nvSpPr>
        <p:spPr>
          <a:xfrm>
            <a:off x="1248624" y="2712454"/>
            <a:ext cx="1090922" cy="1091039"/>
          </a:xfrm>
          <a:prstGeom prst="teardrop">
            <a:avLst/>
          </a:prstGeom>
          <a:solidFill>
            <a:srgbClr val="5AAA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52</a:t>
            </a:r>
            <a:r>
              <a:rPr lang="en-US" sz="1600" b="1" dirty="0">
                <a:solidFill>
                  <a:schemeClr val="bg1"/>
                </a:solidFill>
              </a:rPr>
              <a:t>%</a:t>
            </a:r>
          </a:p>
        </p:txBody>
      </p:sp>
      <p:grpSp>
        <p:nvGrpSpPr>
          <p:cNvPr id="10" name="Groep 392"/>
          <p:cNvGrpSpPr>
            <a:grpSpLocks noChangeAspect="1"/>
          </p:cNvGrpSpPr>
          <p:nvPr/>
        </p:nvGrpSpPr>
        <p:grpSpPr>
          <a:xfrm>
            <a:off x="2965716" y="1478546"/>
            <a:ext cx="1214694" cy="1795723"/>
            <a:chOff x="1619672" y="1830958"/>
            <a:chExt cx="1008112" cy="2156314"/>
          </a:xfrm>
        </p:grpSpPr>
        <p:sp>
          <p:nvSpPr>
            <p:cNvPr id="11" name="Afgeronde rechthoek 393"/>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2" name="Rechthoek 394"/>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3"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4"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5" name="Rechthoek 397"/>
            <p:cNvSpPr/>
            <p:nvPr/>
          </p:nvSpPr>
          <p:spPr>
            <a:xfrm>
              <a:off x="1619672" y="3561877"/>
              <a:ext cx="1008112" cy="316706"/>
            </a:xfrm>
            <a:prstGeom prst="rect">
              <a:avLst/>
            </a:prstGeom>
            <a:solidFill>
              <a:srgbClr val="005A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12</a:t>
              </a:r>
              <a:r>
                <a:rPr lang="en-US" sz="1400" b="1" dirty="0">
                  <a:solidFill>
                    <a:schemeClr val="bg1"/>
                  </a:solidFill>
                </a:rPr>
                <a:t>%</a:t>
              </a:r>
            </a:p>
          </p:txBody>
        </p:sp>
        <p:sp>
          <p:nvSpPr>
            <p:cNvPr id="16"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grpSp>
        <p:nvGrpSpPr>
          <p:cNvPr id="17" name="Groep 399"/>
          <p:cNvGrpSpPr>
            <a:grpSpLocks noChangeAspect="1"/>
          </p:cNvGrpSpPr>
          <p:nvPr/>
        </p:nvGrpSpPr>
        <p:grpSpPr>
          <a:xfrm>
            <a:off x="4362753" y="1478546"/>
            <a:ext cx="1214694" cy="1795723"/>
            <a:chOff x="1619672" y="1830958"/>
            <a:chExt cx="1008112" cy="2156314"/>
          </a:xfrm>
        </p:grpSpPr>
        <p:sp>
          <p:nvSpPr>
            <p:cNvPr id="18" name="Afgeronde rechthoek 400"/>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9" name="Rechthoek 401"/>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0" name="Afgeronde rechthoek 402"/>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1" name="Afgeronde rechthoek 403"/>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2" name="Rechthoek 404"/>
            <p:cNvSpPr/>
            <p:nvPr/>
          </p:nvSpPr>
          <p:spPr>
            <a:xfrm>
              <a:off x="1619672" y="3273310"/>
              <a:ext cx="1008112" cy="587737"/>
            </a:xfrm>
            <a:prstGeom prst="rect">
              <a:avLst/>
            </a:prstGeom>
            <a:solidFill>
              <a:srgbClr val="5AAA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28</a:t>
              </a:r>
              <a:r>
                <a:rPr lang="en-US" sz="1400" b="1" dirty="0">
                  <a:solidFill>
                    <a:schemeClr val="bg1"/>
                  </a:solidFill>
                </a:rPr>
                <a:t>%</a:t>
              </a:r>
            </a:p>
          </p:txBody>
        </p:sp>
        <p:sp>
          <p:nvSpPr>
            <p:cNvPr id="23"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24" name="TextBox 31"/>
          <p:cNvSpPr txBox="1"/>
          <p:nvPr/>
        </p:nvSpPr>
        <p:spPr>
          <a:xfrm>
            <a:off x="2958447" y="3059821"/>
            <a:ext cx="1210646"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14-24</a:t>
            </a:r>
          </a:p>
        </p:txBody>
      </p:sp>
      <p:sp>
        <p:nvSpPr>
          <p:cNvPr id="25" name="TextBox 31"/>
          <p:cNvSpPr txBox="1"/>
          <p:nvPr/>
        </p:nvSpPr>
        <p:spPr>
          <a:xfrm>
            <a:off x="4352063" y="3059821"/>
            <a:ext cx="1214694"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25-44</a:t>
            </a:r>
          </a:p>
        </p:txBody>
      </p:sp>
      <p:grpSp>
        <p:nvGrpSpPr>
          <p:cNvPr id="26" name="Groep 392"/>
          <p:cNvGrpSpPr>
            <a:grpSpLocks noChangeAspect="1"/>
          </p:cNvGrpSpPr>
          <p:nvPr/>
        </p:nvGrpSpPr>
        <p:grpSpPr>
          <a:xfrm>
            <a:off x="5748473" y="1478546"/>
            <a:ext cx="1219945" cy="1795723"/>
            <a:chOff x="1615315" y="1830958"/>
            <a:chExt cx="1012469" cy="2156314"/>
          </a:xfrm>
        </p:grpSpPr>
        <p:sp>
          <p:nvSpPr>
            <p:cNvPr id="27" name="Afgeronde rechthoek 393"/>
            <p:cNvSpPr/>
            <p:nvPr/>
          </p:nvSpPr>
          <p:spPr>
            <a:xfrm>
              <a:off x="1619671"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8" name="Rechthoek 394"/>
            <p:cNvSpPr/>
            <p:nvPr/>
          </p:nvSpPr>
          <p:spPr>
            <a:xfrm>
              <a:off x="1615315"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9"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30"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31" name="Rechthoek 397"/>
            <p:cNvSpPr/>
            <p:nvPr/>
          </p:nvSpPr>
          <p:spPr>
            <a:xfrm>
              <a:off x="1619193" y="3063599"/>
              <a:ext cx="1008113" cy="806478"/>
            </a:xfrm>
            <a:prstGeom prst="rect">
              <a:avLst/>
            </a:prstGeom>
            <a:solidFill>
              <a:srgbClr val="005A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33</a:t>
              </a:r>
              <a:r>
                <a:rPr lang="en-US" sz="1400" b="1" dirty="0">
                  <a:solidFill>
                    <a:schemeClr val="bg1"/>
                  </a:solidFill>
                </a:rPr>
                <a:t>%</a:t>
              </a:r>
            </a:p>
          </p:txBody>
        </p:sp>
        <p:sp>
          <p:nvSpPr>
            <p:cNvPr id="32"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33" name="TextBox 31"/>
          <p:cNvSpPr txBox="1"/>
          <p:nvPr/>
        </p:nvSpPr>
        <p:spPr>
          <a:xfrm>
            <a:off x="5742457" y="3059821"/>
            <a:ext cx="1218742"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45-64</a:t>
            </a:r>
          </a:p>
        </p:txBody>
      </p:sp>
      <p:sp>
        <p:nvSpPr>
          <p:cNvPr id="38" name="Rond diagonale hoek rechthoek 344"/>
          <p:cNvSpPr>
            <a:spLocks noChangeAspect="1"/>
          </p:cNvSpPr>
          <p:nvPr/>
        </p:nvSpPr>
        <p:spPr>
          <a:xfrm>
            <a:off x="603268" y="4701861"/>
            <a:ext cx="1552287" cy="1226775"/>
          </a:xfrm>
          <a:prstGeom prst="round2DiagRect">
            <a:avLst>
              <a:gd name="adj1" fmla="val 21958"/>
              <a:gd name="adj2" fmla="val 0"/>
            </a:avLst>
          </a:prstGeom>
          <a:solidFill>
            <a:srgbClr val="005A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600" b="1" dirty="0">
                <a:solidFill>
                  <a:schemeClr val="bg1"/>
                </a:solidFill>
              </a:rPr>
              <a:t>98</a:t>
            </a:r>
            <a:r>
              <a:rPr lang="en-US" sz="1600" b="1" dirty="0">
                <a:solidFill>
                  <a:schemeClr val="bg1"/>
                </a:solidFill>
              </a:rPr>
              <a:t>%</a:t>
            </a:r>
          </a:p>
        </p:txBody>
      </p:sp>
      <p:sp>
        <p:nvSpPr>
          <p:cNvPr id="39" name="Rond diagonale hoek rechthoek 345"/>
          <p:cNvSpPr>
            <a:spLocks noChangeAspect="1"/>
          </p:cNvSpPr>
          <p:nvPr/>
        </p:nvSpPr>
        <p:spPr>
          <a:xfrm>
            <a:off x="2414376" y="4688264"/>
            <a:ext cx="1552287" cy="1226775"/>
          </a:xfrm>
          <a:prstGeom prst="round2DiagRect">
            <a:avLst>
              <a:gd name="adj1" fmla="val 22714"/>
              <a:gd name="adj2" fmla="val 0"/>
            </a:avLst>
          </a:prstGeom>
          <a:solidFill>
            <a:srgbClr val="5AAA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600" b="1" dirty="0">
                <a:solidFill>
                  <a:schemeClr val="bg1"/>
                </a:solidFill>
              </a:rPr>
              <a:t>2</a:t>
            </a:r>
            <a:r>
              <a:rPr lang="en-US" sz="1600" b="1" dirty="0">
                <a:solidFill>
                  <a:schemeClr val="bg1"/>
                </a:solidFill>
              </a:rPr>
              <a:t>%</a:t>
            </a:r>
          </a:p>
        </p:txBody>
      </p:sp>
      <p:sp>
        <p:nvSpPr>
          <p:cNvPr id="40" name="TextBox 31"/>
          <p:cNvSpPr txBox="1"/>
          <p:nvPr/>
        </p:nvSpPr>
        <p:spPr>
          <a:xfrm>
            <a:off x="620340" y="5248569"/>
            <a:ext cx="1535215" cy="670211"/>
          </a:xfrm>
          <a:prstGeom prst="rect">
            <a:avLst/>
          </a:prstGeom>
          <a:noFill/>
        </p:spPr>
        <p:txBody>
          <a:bodyPr wrap="square" rtlCol="0" anchor="ctr">
            <a:noAutofit/>
          </a:bodyPr>
          <a:lstStyle/>
          <a:p>
            <a:pPr algn="ctr"/>
            <a:r>
              <a:rPr lang="en-US" sz="2400" b="1" dirty="0">
                <a:solidFill>
                  <a:schemeClr val="bg1"/>
                </a:solidFill>
              </a:rPr>
              <a:t>White</a:t>
            </a:r>
          </a:p>
        </p:txBody>
      </p:sp>
      <p:sp>
        <p:nvSpPr>
          <p:cNvPr id="41" name="TextBox 31"/>
          <p:cNvSpPr txBox="1"/>
          <p:nvPr/>
        </p:nvSpPr>
        <p:spPr>
          <a:xfrm>
            <a:off x="2414376" y="5248258"/>
            <a:ext cx="1552287" cy="670211"/>
          </a:xfrm>
          <a:prstGeom prst="rect">
            <a:avLst/>
          </a:prstGeom>
          <a:noFill/>
        </p:spPr>
        <p:txBody>
          <a:bodyPr wrap="square" rtlCol="0" anchor="ctr">
            <a:noAutofit/>
          </a:bodyPr>
          <a:lstStyle/>
          <a:p>
            <a:pPr algn="ctr"/>
            <a:r>
              <a:rPr lang="en-US" sz="2400" b="1" dirty="0">
                <a:solidFill>
                  <a:schemeClr val="bg1"/>
                </a:solidFill>
              </a:rPr>
              <a:t>BME</a:t>
            </a:r>
          </a:p>
        </p:txBody>
      </p:sp>
      <p:graphicFrame>
        <p:nvGraphicFramePr>
          <p:cNvPr id="42" name="Chart 30"/>
          <p:cNvGraphicFramePr/>
          <p:nvPr>
            <p:extLst>
              <p:ext uri="{D42A27DB-BD31-4B8C-83A1-F6EECF244321}">
                <p14:modId xmlns:p14="http://schemas.microsoft.com/office/powerpoint/2010/main" val="3090417778"/>
              </p:ext>
            </p:extLst>
          </p:nvPr>
        </p:nvGraphicFramePr>
        <p:xfrm>
          <a:off x="4833856" y="4623194"/>
          <a:ext cx="3361037" cy="2358302"/>
        </p:xfrm>
        <a:graphic>
          <a:graphicData uri="http://schemas.openxmlformats.org/drawingml/2006/chart">
            <c:chart xmlns:c="http://schemas.openxmlformats.org/drawingml/2006/chart" xmlns:r="http://schemas.openxmlformats.org/officeDocument/2006/relationships" r:id="rId3"/>
          </a:graphicData>
        </a:graphic>
      </p:graphicFrame>
      <p:sp>
        <p:nvSpPr>
          <p:cNvPr id="43" name="Ovaal 357"/>
          <p:cNvSpPr>
            <a:spLocks noChangeAspect="1"/>
          </p:cNvSpPr>
          <p:nvPr/>
        </p:nvSpPr>
        <p:spPr>
          <a:xfrm>
            <a:off x="5849298" y="4975338"/>
            <a:ext cx="1217208" cy="1126818"/>
          </a:xfrm>
          <a:prstGeom prst="ellipse">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rgbClr val="00B0F0"/>
              </a:solidFill>
            </a:endParaRPr>
          </a:p>
        </p:txBody>
      </p:sp>
      <p:sp>
        <p:nvSpPr>
          <p:cNvPr id="44" name="Gelijkbenige driehoek 361"/>
          <p:cNvSpPr/>
          <p:nvPr/>
        </p:nvSpPr>
        <p:spPr>
          <a:xfrm rot="2863792">
            <a:off x="5690578" y="5390292"/>
            <a:ext cx="114769" cy="9508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6" name="TextBox 31"/>
          <p:cNvSpPr txBox="1"/>
          <p:nvPr/>
        </p:nvSpPr>
        <p:spPr>
          <a:xfrm>
            <a:off x="5851896" y="5137923"/>
            <a:ext cx="1238326" cy="727799"/>
          </a:xfrm>
          <a:prstGeom prst="rect">
            <a:avLst/>
          </a:prstGeom>
          <a:noFill/>
        </p:spPr>
        <p:txBody>
          <a:bodyPr wrap="square" rtlCol="0" anchor="ctr">
            <a:noAutofit/>
          </a:bodyPr>
          <a:lstStyle/>
          <a:p>
            <a:pPr algn="ctr"/>
            <a:r>
              <a:rPr lang="en-US" sz="2600" b="1" dirty="0">
                <a:solidFill>
                  <a:schemeClr val="tx1">
                    <a:lumMod val="50000"/>
                    <a:lumOff val="50000"/>
                  </a:schemeClr>
                </a:solidFill>
              </a:rPr>
              <a:t>12</a:t>
            </a:r>
            <a:r>
              <a:rPr lang="en-US" sz="1600" b="1" dirty="0">
                <a:solidFill>
                  <a:schemeClr val="tx1">
                    <a:lumMod val="50000"/>
                    <a:lumOff val="50000"/>
                  </a:schemeClr>
                </a:solidFill>
              </a:rPr>
              <a:t>%      </a:t>
            </a:r>
          </a:p>
          <a:p>
            <a:pPr algn="ctr"/>
            <a:r>
              <a:rPr lang="en-US" sz="1600" b="1" dirty="0">
                <a:solidFill>
                  <a:schemeClr val="tx1">
                    <a:lumMod val="50000"/>
                    <a:lumOff val="50000"/>
                  </a:schemeClr>
                </a:solidFill>
              </a:rPr>
              <a:t>Yes</a:t>
            </a:r>
          </a:p>
        </p:txBody>
      </p:sp>
      <p:sp>
        <p:nvSpPr>
          <p:cNvPr id="47" name="TextBox 31"/>
          <p:cNvSpPr txBox="1"/>
          <p:nvPr/>
        </p:nvSpPr>
        <p:spPr>
          <a:xfrm>
            <a:off x="333632" y="850345"/>
            <a:ext cx="208074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Gender</a:t>
            </a:r>
          </a:p>
        </p:txBody>
      </p:sp>
      <p:sp>
        <p:nvSpPr>
          <p:cNvPr id="48" name="TextBox 31"/>
          <p:cNvSpPr txBox="1"/>
          <p:nvPr/>
        </p:nvSpPr>
        <p:spPr>
          <a:xfrm>
            <a:off x="4753168" y="4105715"/>
            <a:ext cx="3393012"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Disability</a:t>
            </a:r>
          </a:p>
        </p:txBody>
      </p:sp>
      <p:sp>
        <p:nvSpPr>
          <p:cNvPr id="49" name="TextBox 31"/>
          <p:cNvSpPr txBox="1"/>
          <p:nvPr/>
        </p:nvSpPr>
        <p:spPr>
          <a:xfrm>
            <a:off x="3701809" y="850344"/>
            <a:ext cx="401980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Age</a:t>
            </a:r>
          </a:p>
        </p:txBody>
      </p:sp>
      <p:sp>
        <p:nvSpPr>
          <p:cNvPr id="51" name="TextBox 31"/>
          <p:cNvSpPr txBox="1"/>
          <p:nvPr/>
        </p:nvSpPr>
        <p:spPr>
          <a:xfrm>
            <a:off x="573650" y="4101829"/>
            <a:ext cx="3393011"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Ethnic Group</a:t>
            </a:r>
          </a:p>
        </p:txBody>
      </p:sp>
      <p:sp>
        <p:nvSpPr>
          <p:cNvPr id="53" name="Rectangle 52"/>
          <p:cNvSpPr/>
          <p:nvPr/>
        </p:nvSpPr>
        <p:spPr>
          <a:xfrm>
            <a:off x="231971" y="6383418"/>
            <a:ext cx="8368331" cy="369332"/>
          </a:xfrm>
          <a:prstGeom prst="rect">
            <a:avLst/>
          </a:prstGeom>
        </p:spPr>
        <p:txBody>
          <a:bodyPr wrap="square">
            <a:spAutoFit/>
          </a:bodyPr>
          <a:lstStyle/>
          <a:p>
            <a:r>
              <a:rPr lang="en-GB" dirty="0">
                <a:solidFill>
                  <a:schemeClr val="bg2">
                    <a:lumMod val="25000"/>
                  </a:schemeClr>
                </a:solidFill>
              </a:rPr>
              <a:t>Results have been weighted to accurately represent the population size of each LPA</a:t>
            </a:r>
          </a:p>
        </p:txBody>
      </p:sp>
      <p:grpSp>
        <p:nvGrpSpPr>
          <p:cNvPr id="52" name="Groep 392"/>
          <p:cNvGrpSpPr>
            <a:grpSpLocks noChangeAspect="1"/>
          </p:cNvGrpSpPr>
          <p:nvPr/>
        </p:nvGrpSpPr>
        <p:grpSpPr>
          <a:xfrm>
            <a:off x="7156828" y="1478546"/>
            <a:ext cx="1214696" cy="1795723"/>
            <a:chOff x="1619672" y="1830958"/>
            <a:chExt cx="1008113" cy="2156314"/>
          </a:xfrm>
        </p:grpSpPr>
        <p:sp>
          <p:nvSpPr>
            <p:cNvPr id="54" name="Afgeronde rechthoek 393"/>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55" name="Rechthoek 394"/>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56"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57"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58" name="Rechthoek 397"/>
            <p:cNvSpPr/>
            <p:nvPr/>
          </p:nvSpPr>
          <p:spPr>
            <a:xfrm>
              <a:off x="1619672" y="3273309"/>
              <a:ext cx="1008113" cy="596768"/>
            </a:xfrm>
            <a:prstGeom prst="rect">
              <a:avLst/>
            </a:prstGeom>
            <a:solidFill>
              <a:srgbClr val="5AAA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26</a:t>
              </a:r>
              <a:r>
                <a:rPr lang="en-US" sz="1400" b="1" dirty="0">
                  <a:solidFill>
                    <a:schemeClr val="bg1"/>
                  </a:solidFill>
                </a:rPr>
                <a:t>%</a:t>
              </a:r>
            </a:p>
          </p:txBody>
        </p:sp>
        <p:sp>
          <p:nvSpPr>
            <p:cNvPr id="59"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60" name="TextBox 31"/>
          <p:cNvSpPr txBox="1"/>
          <p:nvPr/>
        </p:nvSpPr>
        <p:spPr>
          <a:xfrm>
            <a:off x="7136898" y="3059821"/>
            <a:ext cx="1218742"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65+</a:t>
            </a:r>
          </a:p>
        </p:txBody>
      </p:sp>
      <p:sp>
        <p:nvSpPr>
          <p:cNvPr id="62" name="TextBox 31"/>
          <p:cNvSpPr txBox="1"/>
          <p:nvPr/>
        </p:nvSpPr>
        <p:spPr>
          <a:xfrm>
            <a:off x="8860220" y="849349"/>
            <a:ext cx="3004257"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LPA</a:t>
            </a:r>
          </a:p>
        </p:txBody>
      </p:sp>
      <p:graphicFrame>
        <p:nvGraphicFramePr>
          <p:cNvPr id="3" name="Chart 2">
            <a:extLst>
              <a:ext uri="{FF2B5EF4-FFF2-40B4-BE49-F238E27FC236}">
                <a16:creationId xmlns:a16="http://schemas.microsoft.com/office/drawing/2014/main" id="{F8555EC5-36E2-42E5-281B-95A29989C9AD}"/>
              </a:ext>
            </a:extLst>
          </p:cNvPr>
          <p:cNvGraphicFramePr>
            <a:graphicFrameLocks/>
          </p:cNvGraphicFramePr>
          <p:nvPr>
            <p:extLst>
              <p:ext uri="{D42A27DB-BD31-4B8C-83A1-F6EECF244321}">
                <p14:modId xmlns:p14="http://schemas.microsoft.com/office/powerpoint/2010/main" val="3898927802"/>
              </p:ext>
            </p:extLst>
          </p:nvPr>
        </p:nvGraphicFramePr>
        <p:xfrm>
          <a:off x="8737056" y="1280815"/>
          <a:ext cx="3270500" cy="4727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346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650" y="63634"/>
            <a:ext cx="241935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a:p>
        </p:txBody>
      </p:sp>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Two </a:t>
            </a:r>
          </a:p>
          <a:p>
            <a:r>
              <a:rPr lang="en-GB" sz="5000" dirty="0">
                <a:solidFill>
                  <a:schemeClr val="tx1">
                    <a:lumMod val="65000"/>
                    <a:lumOff val="35000"/>
                  </a:schemeClr>
                </a:solidFill>
              </a:rPr>
              <a:t>Visibility / Presence</a:t>
            </a:r>
            <a:endParaRPr lang="en-US" sz="4000" dirty="0">
              <a:solidFill>
                <a:schemeClr val="tx1">
                  <a:lumMod val="65000"/>
                  <a:lumOff val="35000"/>
                </a:schemeClr>
              </a:solidFill>
            </a:endParaRPr>
          </a:p>
        </p:txBody>
      </p:sp>
      <p:pic>
        <p:nvPicPr>
          <p:cNvPr id="12"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9749" y="564293"/>
            <a:ext cx="3537375" cy="14434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68" y="182056"/>
            <a:ext cx="4933841" cy="214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24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9</a:t>
            </a:fld>
            <a:endParaRPr lang="en-US"/>
          </a:p>
        </p:txBody>
      </p:sp>
      <p:sp>
        <p:nvSpPr>
          <p:cNvPr id="8" name="Rectangle 7"/>
          <p:cNvSpPr/>
          <p:nvPr/>
        </p:nvSpPr>
        <p:spPr>
          <a:xfrm>
            <a:off x="114894" y="6301031"/>
            <a:ext cx="7142206" cy="461665"/>
          </a:xfrm>
          <a:prstGeom prst="rect">
            <a:avLst/>
          </a:prstGeom>
        </p:spPr>
        <p:txBody>
          <a:bodyPr wrap="square">
            <a:spAutoFit/>
          </a:bodyPr>
          <a:lstStyle/>
          <a:p>
            <a:r>
              <a:rPr lang="en-GB" sz="1200" dirty="0" err="1">
                <a:solidFill>
                  <a:schemeClr val="bg2">
                    <a:lumMod val="25000"/>
                  </a:schemeClr>
                </a:solidFill>
              </a:rPr>
              <a:t>Q1</a:t>
            </a:r>
            <a:r>
              <a:rPr lang="en-GB" sz="1200" dirty="0">
                <a:solidFill>
                  <a:schemeClr val="bg2">
                    <a:lumMod val="25000"/>
                  </a:schemeClr>
                </a:solidFill>
              </a:rPr>
              <a:t> Thinking about your local area. How often would you say you see a police officer or Police Community Support Officer (PCSO)?</a:t>
            </a:r>
            <a:endParaRPr lang="en-US" sz="1200" dirty="0">
              <a:solidFill>
                <a:schemeClr val="bg2">
                  <a:lumMod val="25000"/>
                </a:schemeClr>
              </a:solidFill>
            </a:endParaRPr>
          </a:p>
        </p:txBody>
      </p:sp>
      <p:sp>
        <p:nvSpPr>
          <p:cNvPr id="13" name="Title 1"/>
          <p:cNvSpPr txBox="1">
            <a:spLocks/>
          </p:cNvSpPr>
          <p:nvPr/>
        </p:nvSpPr>
        <p:spPr>
          <a:xfrm>
            <a:off x="333632" y="141361"/>
            <a:ext cx="11730460" cy="85395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tx1">
                    <a:lumMod val="65000"/>
                    <a:lumOff val="35000"/>
                  </a:schemeClr>
                </a:solidFill>
              </a:rPr>
              <a:t>A fifth see an officer or PCSO at least once a week</a:t>
            </a:r>
            <a:endParaRPr lang="en-US" b="1" dirty="0">
              <a:solidFill>
                <a:schemeClr val="tx1">
                  <a:lumMod val="65000"/>
                  <a:lumOff val="35000"/>
                </a:schemeClr>
              </a:solidFill>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25679496"/>
              </p:ext>
            </p:extLst>
          </p:nvPr>
        </p:nvGraphicFramePr>
        <p:xfrm>
          <a:off x="333632" y="1766702"/>
          <a:ext cx="4520566" cy="3729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777658696"/>
              </p:ext>
            </p:extLst>
          </p:nvPr>
        </p:nvGraphicFramePr>
        <p:xfrm>
          <a:off x="5011614" y="1092335"/>
          <a:ext cx="6846753" cy="26268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169732" y="3335843"/>
            <a:ext cx="1073090" cy="21600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D0DBDBA-D9D4-F561-6DBF-558BC985749A}"/>
              </a:ext>
            </a:extLst>
          </p:cNvPr>
          <p:cNvSpPr/>
          <p:nvPr/>
        </p:nvSpPr>
        <p:spPr>
          <a:xfrm>
            <a:off x="6509094" y="3335843"/>
            <a:ext cx="1073090" cy="216000"/>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142131888"/>
              </p:ext>
            </p:extLst>
          </p:nvPr>
        </p:nvGraphicFramePr>
        <p:xfrm>
          <a:off x="5011614" y="3816167"/>
          <a:ext cx="6532685" cy="2387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72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21187</TotalTime>
  <Words>6576</Words>
  <Application>Microsoft Office PowerPoint</Application>
  <PresentationFormat>Widescreen</PresentationFormat>
  <Paragraphs>865</Paragraphs>
  <Slides>63</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Respondent Breakdown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in every 10 say that WMP have their support and that they have trust in WMP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SMSR Research</dc:creator>
  <cp:lastModifiedBy>Lee Atkinson</cp:lastModifiedBy>
  <cp:revision>1249</cp:revision>
  <dcterms:created xsi:type="dcterms:W3CDTF">2017-09-25T10:00:23Z</dcterms:created>
  <dcterms:modified xsi:type="dcterms:W3CDTF">2023-11-03T18:56:25Z</dcterms:modified>
</cp:coreProperties>
</file>